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2" r:id="rId1"/>
  </p:sldMasterIdLst>
  <p:notesMasterIdLst>
    <p:notesMasterId r:id="rId55"/>
  </p:notesMasterIdLst>
  <p:sldIdLst>
    <p:sldId id="266" r:id="rId2"/>
    <p:sldId id="264" r:id="rId3"/>
    <p:sldId id="265" r:id="rId4"/>
    <p:sldId id="321" r:id="rId5"/>
    <p:sldId id="322" r:id="rId6"/>
    <p:sldId id="323" r:id="rId7"/>
    <p:sldId id="324" r:id="rId8"/>
    <p:sldId id="325" r:id="rId9"/>
    <p:sldId id="326" r:id="rId10"/>
    <p:sldId id="327" r:id="rId11"/>
    <p:sldId id="328" r:id="rId12"/>
    <p:sldId id="329" r:id="rId13"/>
    <p:sldId id="330" r:id="rId14"/>
    <p:sldId id="331" r:id="rId15"/>
    <p:sldId id="332" r:id="rId16"/>
    <p:sldId id="333" r:id="rId17"/>
    <p:sldId id="334" r:id="rId18"/>
    <p:sldId id="335" r:id="rId19"/>
    <p:sldId id="336" r:id="rId20"/>
    <p:sldId id="337" r:id="rId21"/>
    <p:sldId id="338" r:id="rId22"/>
    <p:sldId id="339" r:id="rId23"/>
    <p:sldId id="340" r:id="rId24"/>
    <p:sldId id="341" r:id="rId25"/>
    <p:sldId id="342" r:id="rId26"/>
    <p:sldId id="343" r:id="rId27"/>
    <p:sldId id="344" r:id="rId28"/>
    <p:sldId id="272" r:id="rId29"/>
    <p:sldId id="296" r:id="rId30"/>
    <p:sldId id="297" r:id="rId31"/>
    <p:sldId id="298" r:id="rId32"/>
    <p:sldId id="299" r:id="rId33"/>
    <p:sldId id="300" r:id="rId34"/>
    <p:sldId id="301" r:id="rId35"/>
    <p:sldId id="302" r:id="rId36"/>
    <p:sldId id="303" r:id="rId37"/>
    <p:sldId id="304" r:id="rId38"/>
    <p:sldId id="305" r:id="rId39"/>
    <p:sldId id="306" r:id="rId40"/>
    <p:sldId id="307" r:id="rId41"/>
    <p:sldId id="308" r:id="rId42"/>
    <p:sldId id="309" r:id="rId43"/>
    <p:sldId id="310" r:id="rId44"/>
    <p:sldId id="311" r:id="rId45"/>
    <p:sldId id="312" r:id="rId46"/>
    <p:sldId id="313" r:id="rId47"/>
    <p:sldId id="314" r:id="rId48"/>
    <p:sldId id="315" r:id="rId49"/>
    <p:sldId id="316" r:id="rId50"/>
    <p:sldId id="317" r:id="rId51"/>
    <p:sldId id="319" r:id="rId52"/>
    <p:sldId id="320" r:id="rId53"/>
    <p:sldId id="271" r:id="rId54"/>
  </p:sldIdLst>
  <p:sldSz cx="9144000" cy="5143500" type="screen16x9"/>
  <p:notesSz cx="6858000" cy="9144000"/>
  <p:embeddedFontLst>
    <p:embeddedFont>
      <p:font typeface="Calibri" panose="020F0502020204030204" pitchFamily="34" charset="0"/>
      <p:regular r:id="rId56"/>
      <p:bold r:id="rId57"/>
      <p:italic r:id="rId58"/>
      <p:boldItalic r:id="rId59"/>
    </p:embeddedFont>
    <p:embeddedFont>
      <p:font typeface="Cambria Math" panose="02040503050406030204" pitchFamily="18" charset="0"/>
      <p:regular r:id="rId60"/>
    </p:embeddedFont>
    <p:embeddedFont>
      <p:font typeface="Nunito Sans" pitchFamily="2" charset="0"/>
      <p:regular r:id="rId61"/>
      <p:bold r:id="rId62"/>
      <p:italic r:id="rId63"/>
      <p:boldItalic r:id="rId6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B1EDE71-83C0-BC31-67FC-DE598DC503E2}" name="Janette Warburton" initials="JW" userId="3e27661f259abf4c" providerId="Windows Live"/>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Paul Coffey" initials=""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C89"/>
    <a:srgbClr val="00B050"/>
    <a:srgbClr val="FF6D01"/>
    <a:srgbClr val="522CA4"/>
    <a:srgbClr val="693AD1"/>
    <a:srgbClr val="844AFF"/>
    <a:srgbClr val="2E137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EC1BA97-1E8F-4F8A-A5B4-7AC7017F3624}" v="63" dt="2023-04-06T14:30:43.518"/>
  </p1510:revLst>
</p1510:revInfo>
</file>

<file path=ppt/tableStyles.xml><?xml version="1.0" encoding="utf-8"?>
<a:tblStyleLst xmlns:a="http://schemas.openxmlformats.org/drawingml/2006/main" def="{8D82B33B-3398-4198-991C-D4ED406399F8}">
  <a:tblStyle styleId="{8D82B33B-3398-4198-991C-D4ED406399F8}"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F0405E19-DBF8-4350-A6E9-593C9D7815B3}" styleName="Table_1">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8EBF5"/>
          </a:solidFill>
        </a:fill>
      </a:tcStyle>
    </a:wholeTbl>
    <a:band1H>
      <a:tcTxStyle/>
      <a:tcStyle>
        <a:tcBdr/>
        <a:fill>
          <a:solidFill>
            <a:srgbClr val="CDD4EA"/>
          </a:solidFill>
        </a:fill>
      </a:tcStyle>
    </a:band1H>
    <a:band2H>
      <a:tcTxStyle/>
      <a:tcStyle>
        <a:tcBdr/>
      </a:tcStyle>
    </a:band2H>
    <a:band1V>
      <a:tcTxStyle/>
      <a:tcStyle>
        <a:tcBdr/>
        <a:fill>
          <a:solidFill>
            <a:srgbClr val="CDD4EA"/>
          </a:solidFill>
        </a:fill>
      </a:tcStyle>
    </a:band1V>
    <a:band2V>
      <a:tcTxStyle/>
      <a:tcStyle>
        <a:tcBdr/>
      </a:tcStyle>
    </a:band2V>
    <a:lastCol>
      <a:tcTxStyle b="on" i="off">
        <a:font>
          <a:latin typeface="Calibri"/>
          <a:ea typeface="Calibri"/>
          <a:cs typeface="Calibri"/>
        </a:font>
        <a:srgbClr val="FFFFFF"/>
      </a:tcTxStyle>
      <a:tcStyle>
        <a:tcBdr/>
        <a:fill>
          <a:solidFill>
            <a:srgbClr val="4472C4"/>
          </a:solidFill>
        </a:fill>
      </a:tcStyle>
    </a:lastCol>
    <a:firstCol>
      <a:tcTxStyle b="on" i="off">
        <a:font>
          <a:latin typeface="Calibri"/>
          <a:ea typeface="Calibri"/>
          <a:cs typeface="Calibri"/>
        </a:font>
        <a:srgbClr val="FFFFFF"/>
      </a:tcTxStyle>
      <a:tcStyle>
        <a:tcBdr/>
        <a:fill>
          <a:solidFill>
            <a:srgbClr val="4472C4"/>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4472C4"/>
          </a:solidFill>
        </a:fill>
      </a:tcStyle>
    </a:lastRow>
    <a:seCell>
      <a:tcTxStyle/>
      <a:tcStyle>
        <a:tcBdr/>
      </a:tcStyle>
    </a:seCell>
    <a:swCell>
      <a:tcTxStyle/>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4472C4"/>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56"/>
  </p:normalViewPr>
  <p:slideViewPr>
    <p:cSldViewPr snapToGrid="0">
      <p:cViewPr varScale="1">
        <p:scale>
          <a:sx n="138" d="100"/>
          <a:sy n="138" d="100"/>
        </p:scale>
        <p:origin x="300" y="8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8.fntdata"/><Relationship Id="rId68" Type="http://schemas.openxmlformats.org/officeDocument/2006/relationships/theme" Target="theme/theme1.xml"/><Relationship Id="rId7" Type="http://schemas.openxmlformats.org/officeDocument/2006/relationships/slide" Target="slides/slide6.xml"/><Relationship Id="rId71"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font" Target="fonts/font3.fntdata"/><Relationship Id="rId66"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font" Target="fonts/font6.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1.fntdata"/><Relationship Id="rId64" Type="http://schemas.openxmlformats.org/officeDocument/2006/relationships/font" Target="fonts/font9.fntdata"/><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microsoft.com/office/2018/10/relationships/authors" Targe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4.fntdata"/><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7.fntdata"/><Relationship Id="rId7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2.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5.fntdata"/><Relationship Id="rId65"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nette Warburton" userId="3e27661f259abf4c" providerId="LiveId" clId="{54E508E2-5F6C-4978-94F0-8FBD9A04B616}"/>
    <pc:docChg chg="custSel modSld">
      <pc:chgData name="Janette Warburton" userId="3e27661f259abf4c" providerId="LiveId" clId="{54E508E2-5F6C-4978-94F0-8FBD9A04B616}" dt="2023-04-06T14:56:08.789" v="78" actId="20577"/>
      <pc:docMkLst>
        <pc:docMk/>
      </pc:docMkLst>
      <pc:sldChg chg="modSp mod">
        <pc:chgData name="Janette Warburton" userId="3e27661f259abf4c" providerId="LiveId" clId="{54E508E2-5F6C-4978-94F0-8FBD9A04B616}" dt="2023-04-06T14:56:08.789" v="78" actId="20577"/>
        <pc:sldMkLst>
          <pc:docMk/>
          <pc:sldMk cId="485049925" sldId="265"/>
        </pc:sldMkLst>
        <pc:spChg chg="mod">
          <ac:chgData name="Janette Warburton" userId="3e27661f259abf4c" providerId="LiveId" clId="{54E508E2-5F6C-4978-94F0-8FBD9A04B616}" dt="2023-04-06T14:56:08.789" v="78" actId="20577"/>
          <ac:spMkLst>
            <pc:docMk/>
            <pc:sldMk cId="485049925" sldId="265"/>
            <ac:spMk id="93" creationId="{00000000-0000-0000-0000-000000000000}"/>
          </ac:spMkLst>
        </pc:spChg>
      </pc:sldChg>
      <pc:sldChg chg="modSp mod">
        <pc:chgData name="Janette Warburton" userId="3e27661f259abf4c" providerId="LiveId" clId="{54E508E2-5F6C-4978-94F0-8FBD9A04B616}" dt="2023-04-06T14:55:41.700" v="48" actId="313"/>
        <pc:sldMkLst>
          <pc:docMk/>
          <pc:sldMk cId="2694083355" sldId="296"/>
        </pc:sldMkLst>
        <pc:spChg chg="mod">
          <ac:chgData name="Janette Warburton" userId="3e27661f259abf4c" providerId="LiveId" clId="{54E508E2-5F6C-4978-94F0-8FBD9A04B616}" dt="2023-04-06T14:55:41.700" v="48" actId="313"/>
          <ac:spMkLst>
            <pc:docMk/>
            <pc:sldMk cId="2694083355" sldId="296"/>
            <ac:spMk id="104" creationId="{00000000-0000-0000-0000-000000000000}"/>
          </ac:spMkLst>
        </pc:spChg>
      </pc:sldChg>
      <pc:sldChg chg="modSp mod">
        <pc:chgData name="Janette Warburton" userId="3e27661f259abf4c" providerId="LiveId" clId="{54E508E2-5F6C-4978-94F0-8FBD9A04B616}" dt="2023-04-06T14:55:41.998" v="49" actId="313"/>
        <pc:sldMkLst>
          <pc:docMk/>
          <pc:sldMk cId="1055805399" sldId="297"/>
        </pc:sldMkLst>
        <pc:spChg chg="mod">
          <ac:chgData name="Janette Warburton" userId="3e27661f259abf4c" providerId="LiveId" clId="{54E508E2-5F6C-4978-94F0-8FBD9A04B616}" dt="2023-04-06T14:55:41.998" v="49" actId="313"/>
          <ac:spMkLst>
            <pc:docMk/>
            <pc:sldMk cId="1055805399" sldId="297"/>
            <ac:spMk id="5" creationId="{F2642B83-EC1C-41A3-A75E-E7BFFD44009F}"/>
          </ac:spMkLst>
        </pc:spChg>
      </pc:sldChg>
      <pc:sldChg chg="modSp mod">
        <pc:chgData name="Janette Warburton" userId="3e27661f259abf4c" providerId="LiveId" clId="{54E508E2-5F6C-4978-94F0-8FBD9A04B616}" dt="2023-04-06T14:55:42.289" v="50" actId="313"/>
        <pc:sldMkLst>
          <pc:docMk/>
          <pc:sldMk cId="714369542" sldId="298"/>
        </pc:sldMkLst>
        <pc:spChg chg="mod">
          <ac:chgData name="Janette Warburton" userId="3e27661f259abf4c" providerId="LiveId" clId="{54E508E2-5F6C-4978-94F0-8FBD9A04B616}" dt="2023-04-06T14:55:42.289" v="50" actId="313"/>
          <ac:spMkLst>
            <pc:docMk/>
            <pc:sldMk cId="714369542" sldId="298"/>
            <ac:spMk id="3" creationId="{6E3C1FA2-2FD1-2052-730E-EA2CE4523E24}"/>
          </ac:spMkLst>
        </pc:spChg>
      </pc:sldChg>
      <pc:sldChg chg="modSp mod">
        <pc:chgData name="Janette Warburton" userId="3e27661f259abf4c" providerId="LiveId" clId="{54E508E2-5F6C-4978-94F0-8FBD9A04B616}" dt="2023-04-06T14:55:42.580" v="51" actId="313"/>
        <pc:sldMkLst>
          <pc:docMk/>
          <pc:sldMk cId="2541627645" sldId="299"/>
        </pc:sldMkLst>
        <pc:spChg chg="mod">
          <ac:chgData name="Janette Warburton" userId="3e27661f259abf4c" providerId="LiveId" clId="{54E508E2-5F6C-4978-94F0-8FBD9A04B616}" dt="2023-04-06T14:55:42.580" v="51" actId="313"/>
          <ac:spMkLst>
            <pc:docMk/>
            <pc:sldMk cId="2541627645" sldId="299"/>
            <ac:spMk id="3" creationId="{F319BA10-083B-A9DA-5A70-CB8EA4971AC5}"/>
          </ac:spMkLst>
        </pc:spChg>
      </pc:sldChg>
      <pc:sldChg chg="modSp mod">
        <pc:chgData name="Janette Warburton" userId="3e27661f259abf4c" providerId="LiveId" clId="{54E508E2-5F6C-4978-94F0-8FBD9A04B616}" dt="2023-04-06T14:55:42.846" v="52" actId="313"/>
        <pc:sldMkLst>
          <pc:docMk/>
          <pc:sldMk cId="2968740350" sldId="300"/>
        </pc:sldMkLst>
        <pc:spChg chg="mod">
          <ac:chgData name="Janette Warburton" userId="3e27661f259abf4c" providerId="LiveId" clId="{54E508E2-5F6C-4978-94F0-8FBD9A04B616}" dt="2023-04-06T14:55:42.846" v="52" actId="313"/>
          <ac:spMkLst>
            <pc:docMk/>
            <pc:sldMk cId="2968740350" sldId="300"/>
            <ac:spMk id="4" creationId="{2E1281DC-2FF3-D042-09AF-72EE92F9EFB8}"/>
          </ac:spMkLst>
        </pc:spChg>
      </pc:sldChg>
      <pc:sldChg chg="modSp mod">
        <pc:chgData name="Janette Warburton" userId="3e27661f259abf4c" providerId="LiveId" clId="{54E508E2-5F6C-4978-94F0-8FBD9A04B616}" dt="2023-04-06T14:55:43.153" v="53" actId="313"/>
        <pc:sldMkLst>
          <pc:docMk/>
          <pc:sldMk cId="1262853499" sldId="301"/>
        </pc:sldMkLst>
        <pc:spChg chg="mod">
          <ac:chgData name="Janette Warburton" userId="3e27661f259abf4c" providerId="LiveId" clId="{54E508E2-5F6C-4978-94F0-8FBD9A04B616}" dt="2023-04-06T14:55:43.153" v="53" actId="313"/>
          <ac:spMkLst>
            <pc:docMk/>
            <pc:sldMk cId="1262853499" sldId="301"/>
            <ac:spMk id="4" creationId="{528B716C-F3BD-CEBC-63FC-60C2D1584433}"/>
          </ac:spMkLst>
        </pc:spChg>
      </pc:sldChg>
      <pc:sldChg chg="modSp mod">
        <pc:chgData name="Janette Warburton" userId="3e27661f259abf4c" providerId="LiveId" clId="{54E508E2-5F6C-4978-94F0-8FBD9A04B616}" dt="2023-04-06T14:55:43.442" v="54" actId="313"/>
        <pc:sldMkLst>
          <pc:docMk/>
          <pc:sldMk cId="1816904948" sldId="302"/>
        </pc:sldMkLst>
        <pc:spChg chg="mod">
          <ac:chgData name="Janette Warburton" userId="3e27661f259abf4c" providerId="LiveId" clId="{54E508E2-5F6C-4978-94F0-8FBD9A04B616}" dt="2023-04-06T14:55:43.442" v="54" actId="313"/>
          <ac:spMkLst>
            <pc:docMk/>
            <pc:sldMk cId="1816904948" sldId="302"/>
            <ac:spMk id="4" creationId="{04ADB7BD-145A-7C20-90DE-DB4417A45FC1}"/>
          </ac:spMkLst>
        </pc:spChg>
      </pc:sldChg>
      <pc:sldChg chg="modSp mod">
        <pc:chgData name="Janette Warburton" userId="3e27661f259abf4c" providerId="LiveId" clId="{54E508E2-5F6C-4978-94F0-8FBD9A04B616}" dt="2023-04-06T14:55:43.720" v="55" actId="313"/>
        <pc:sldMkLst>
          <pc:docMk/>
          <pc:sldMk cId="927842363" sldId="303"/>
        </pc:sldMkLst>
        <pc:spChg chg="mod">
          <ac:chgData name="Janette Warburton" userId="3e27661f259abf4c" providerId="LiveId" clId="{54E508E2-5F6C-4978-94F0-8FBD9A04B616}" dt="2023-04-06T14:55:43.720" v="55" actId="313"/>
          <ac:spMkLst>
            <pc:docMk/>
            <pc:sldMk cId="927842363" sldId="303"/>
            <ac:spMk id="4" creationId="{E6597F13-FE49-A575-2C7A-BEE6AE1F3BF9}"/>
          </ac:spMkLst>
        </pc:spChg>
      </pc:sldChg>
      <pc:sldChg chg="modSp mod">
        <pc:chgData name="Janette Warburton" userId="3e27661f259abf4c" providerId="LiveId" clId="{54E508E2-5F6C-4978-94F0-8FBD9A04B616}" dt="2023-04-06T14:55:44.002" v="56" actId="313"/>
        <pc:sldMkLst>
          <pc:docMk/>
          <pc:sldMk cId="3311782084" sldId="304"/>
        </pc:sldMkLst>
        <pc:spChg chg="mod">
          <ac:chgData name="Janette Warburton" userId="3e27661f259abf4c" providerId="LiveId" clId="{54E508E2-5F6C-4978-94F0-8FBD9A04B616}" dt="2023-04-06T14:55:44.002" v="56" actId="313"/>
          <ac:spMkLst>
            <pc:docMk/>
            <pc:sldMk cId="3311782084" sldId="304"/>
            <ac:spMk id="4" creationId="{AEE50FD7-BCCC-8CD8-F04B-935539BF6EE3}"/>
          </ac:spMkLst>
        </pc:spChg>
      </pc:sldChg>
      <pc:sldChg chg="modSp mod">
        <pc:chgData name="Janette Warburton" userId="3e27661f259abf4c" providerId="LiveId" clId="{54E508E2-5F6C-4978-94F0-8FBD9A04B616}" dt="2023-04-06T14:55:44.300" v="57" actId="313"/>
        <pc:sldMkLst>
          <pc:docMk/>
          <pc:sldMk cId="786588287" sldId="305"/>
        </pc:sldMkLst>
        <pc:spChg chg="mod">
          <ac:chgData name="Janette Warburton" userId="3e27661f259abf4c" providerId="LiveId" clId="{54E508E2-5F6C-4978-94F0-8FBD9A04B616}" dt="2023-04-06T14:55:44.300" v="57" actId="313"/>
          <ac:spMkLst>
            <pc:docMk/>
            <pc:sldMk cId="786588287" sldId="305"/>
            <ac:spMk id="3" creationId="{36147B16-0A60-FDD1-EB3E-7612700B3751}"/>
          </ac:spMkLst>
        </pc:spChg>
      </pc:sldChg>
      <pc:sldChg chg="modSp mod">
        <pc:chgData name="Janette Warburton" userId="3e27661f259abf4c" providerId="LiveId" clId="{54E508E2-5F6C-4978-94F0-8FBD9A04B616}" dt="2023-04-06T14:55:44.624" v="58" actId="313"/>
        <pc:sldMkLst>
          <pc:docMk/>
          <pc:sldMk cId="703625826" sldId="306"/>
        </pc:sldMkLst>
        <pc:spChg chg="mod">
          <ac:chgData name="Janette Warburton" userId="3e27661f259abf4c" providerId="LiveId" clId="{54E508E2-5F6C-4978-94F0-8FBD9A04B616}" dt="2023-04-06T14:55:44.624" v="58" actId="313"/>
          <ac:spMkLst>
            <pc:docMk/>
            <pc:sldMk cId="703625826" sldId="306"/>
            <ac:spMk id="4" creationId="{E5F24A8D-A7FA-CEB9-35F5-C3DC739D8FD5}"/>
          </ac:spMkLst>
        </pc:spChg>
      </pc:sldChg>
      <pc:sldChg chg="modSp mod">
        <pc:chgData name="Janette Warburton" userId="3e27661f259abf4c" providerId="LiveId" clId="{54E508E2-5F6C-4978-94F0-8FBD9A04B616}" dt="2023-04-06T14:55:44.904" v="59" actId="313"/>
        <pc:sldMkLst>
          <pc:docMk/>
          <pc:sldMk cId="985718922" sldId="307"/>
        </pc:sldMkLst>
        <pc:spChg chg="mod">
          <ac:chgData name="Janette Warburton" userId="3e27661f259abf4c" providerId="LiveId" clId="{54E508E2-5F6C-4978-94F0-8FBD9A04B616}" dt="2023-04-06T14:55:44.904" v="59" actId="313"/>
          <ac:spMkLst>
            <pc:docMk/>
            <pc:sldMk cId="985718922" sldId="307"/>
            <ac:spMk id="104" creationId="{00000000-0000-0000-0000-000000000000}"/>
          </ac:spMkLst>
        </pc:spChg>
      </pc:sldChg>
      <pc:sldChg chg="modSp mod">
        <pc:chgData name="Janette Warburton" userId="3e27661f259abf4c" providerId="LiveId" clId="{54E508E2-5F6C-4978-94F0-8FBD9A04B616}" dt="2023-04-06T14:55:45.219" v="60" actId="313"/>
        <pc:sldMkLst>
          <pc:docMk/>
          <pc:sldMk cId="2347756706" sldId="308"/>
        </pc:sldMkLst>
        <pc:spChg chg="mod">
          <ac:chgData name="Janette Warburton" userId="3e27661f259abf4c" providerId="LiveId" clId="{54E508E2-5F6C-4978-94F0-8FBD9A04B616}" dt="2023-04-06T14:55:45.219" v="60" actId="313"/>
          <ac:spMkLst>
            <pc:docMk/>
            <pc:sldMk cId="2347756706" sldId="308"/>
            <ac:spMk id="5" creationId="{C2BE37E0-3C03-7657-BD91-3CE108792F55}"/>
          </ac:spMkLst>
        </pc:spChg>
      </pc:sldChg>
      <pc:sldChg chg="modSp mod">
        <pc:chgData name="Janette Warburton" userId="3e27661f259abf4c" providerId="LiveId" clId="{54E508E2-5F6C-4978-94F0-8FBD9A04B616}" dt="2023-04-06T14:55:45.532" v="61" actId="313"/>
        <pc:sldMkLst>
          <pc:docMk/>
          <pc:sldMk cId="2387946939" sldId="309"/>
        </pc:sldMkLst>
        <pc:spChg chg="mod">
          <ac:chgData name="Janette Warburton" userId="3e27661f259abf4c" providerId="LiveId" clId="{54E508E2-5F6C-4978-94F0-8FBD9A04B616}" dt="2023-04-06T14:55:45.532" v="61" actId="313"/>
          <ac:spMkLst>
            <pc:docMk/>
            <pc:sldMk cId="2387946939" sldId="309"/>
            <ac:spMk id="5" creationId="{DE756E2D-4F58-61B4-1790-2B8AA2DC9902}"/>
          </ac:spMkLst>
        </pc:spChg>
      </pc:sldChg>
      <pc:sldChg chg="modSp mod">
        <pc:chgData name="Janette Warburton" userId="3e27661f259abf4c" providerId="LiveId" clId="{54E508E2-5F6C-4978-94F0-8FBD9A04B616}" dt="2023-04-06T14:55:45.869" v="62" actId="313"/>
        <pc:sldMkLst>
          <pc:docMk/>
          <pc:sldMk cId="915680686" sldId="310"/>
        </pc:sldMkLst>
        <pc:spChg chg="mod">
          <ac:chgData name="Janette Warburton" userId="3e27661f259abf4c" providerId="LiveId" clId="{54E508E2-5F6C-4978-94F0-8FBD9A04B616}" dt="2023-04-06T14:55:45.869" v="62" actId="313"/>
          <ac:spMkLst>
            <pc:docMk/>
            <pc:sldMk cId="915680686" sldId="310"/>
            <ac:spMk id="4" creationId="{72C08307-68ED-6195-3A9D-853ED9892FD6}"/>
          </ac:spMkLst>
        </pc:spChg>
      </pc:sldChg>
      <pc:sldChg chg="modSp mod">
        <pc:chgData name="Janette Warburton" userId="3e27661f259abf4c" providerId="LiveId" clId="{54E508E2-5F6C-4978-94F0-8FBD9A04B616}" dt="2023-04-06T14:55:46.185" v="63" actId="313"/>
        <pc:sldMkLst>
          <pc:docMk/>
          <pc:sldMk cId="263564748" sldId="311"/>
        </pc:sldMkLst>
        <pc:spChg chg="mod">
          <ac:chgData name="Janette Warburton" userId="3e27661f259abf4c" providerId="LiveId" clId="{54E508E2-5F6C-4978-94F0-8FBD9A04B616}" dt="2023-04-06T14:55:46.185" v="63" actId="313"/>
          <ac:spMkLst>
            <pc:docMk/>
            <pc:sldMk cId="263564748" sldId="311"/>
            <ac:spMk id="4" creationId="{B9309686-AF94-B420-196E-997F5B03DD2D}"/>
          </ac:spMkLst>
        </pc:spChg>
      </pc:sldChg>
      <pc:sldChg chg="modSp mod">
        <pc:chgData name="Janette Warburton" userId="3e27661f259abf4c" providerId="LiveId" clId="{54E508E2-5F6C-4978-94F0-8FBD9A04B616}" dt="2023-04-06T14:55:46.497" v="64" actId="313"/>
        <pc:sldMkLst>
          <pc:docMk/>
          <pc:sldMk cId="3715514246" sldId="312"/>
        </pc:sldMkLst>
        <pc:spChg chg="mod">
          <ac:chgData name="Janette Warburton" userId="3e27661f259abf4c" providerId="LiveId" clId="{54E508E2-5F6C-4978-94F0-8FBD9A04B616}" dt="2023-04-06T14:55:46.497" v="64" actId="313"/>
          <ac:spMkLst>
            <pc:docMk/>
            <pc:sldMk cId="3715514246" sldId="312"/>
            <ac:spMk id="4" creationId="{9CDF8586-4CD8-08AC-5F82-788EE70E53EB}"/>
          </ac:spMkLst>
        </pc:spChg>
      </pc:sldChg>
      <pc:sldChg chg="modSp mod">
        <pc:chgData name="Janette Warburton" userId="3e27661f259abf4c" providerId="LiveId" clId="{54E508E2-5F6C-4978-94F0-8FBD9A04B616}" dt="2023-04-06T14:55:46.835" v="65" actId="313"/>
        <pc:sldMkLst>
          <pc:docMk/>
          <pc:sldMk cId="2914445379" sldId="313"/>
        </pc:sldMkLst>
        <pc:spChg chg="mod">
          <ac:chgData name="Janette Warburton" userId="3e27661f259abf4c" providerId="LiveId" clId="{54E508E2-5F6C-4978-94F0-8FBD9A04B616}" dt="2023-04-06T14:55:46.835" v="65" actId="313"/>
          <ac:spMkLst>
            <pc:docMk/>
            <pc:sldMk cId="2914445379" sldId="313"/>
            <ac:spMk id="4" creationId="{8DA8880E-65FC-3D1E-471D-F855545DB378}"/>
          </ac:spMkLst>
        </pc:spChg>
      </pc:sldChg>
      <pc:sldChg chg="modSp mod">
        <pc:chgData name="Janette Warburton" userId="3e27661f259abf4c" providerId="LiveId" clId="{54E508E2-5F6C-4978-94F0-8FBD9A04B616}" dt="2023-04-06T14:55:47.229" v="66" actId="313"/>
        <pc:sldMkLst>
          <pc:docMk/>
          <pc:sldMk cId="2440726204" sldId="314"/>
        </pc:sldMkLst>
        <pc:spChg chg="mod">
          <ac:chgData name="Janette Warburton" userId="3e27661f259abf4c" providerId="LiveId" clId="{54E508E2-5F6C-4978-94F0-8FBD9A04B616}" dt="2023-04-06T14:55:47.229" v="66" actId="313"/>
          <ac:spMkLst>
            <pc:docMk/>
            <pc:sldMk cId="2440726204" sldId="314"/>
            <ac:spMk id="4" creationId="{500422CC-04AD-9F63-D2C5-D4D1B5365D71}"/>
          </ac:spMkLst>
        </pc:spChg>
      </pc:sldChg>
      <pc:sldChg chg="modSp mod">
        <pc:chgData name="Janette Warburton" userId="3e27661f259abf4c" providerId="LiveId" clId="{54E508E2-5F6C-4978-94F0-8FBD9A04B616}" dt="2023-04-06T14:55:47.496" v="67" actId="313"/>
        <pc:sldMkLst>
          <pc:docMk/>
          <pc:sldMk cId="3866459256" sldId="315"/>
        </pc:sldMkLst>
        <pc:spChg chg="mod">
          <ac:chgData name="Janette Warburton" userId="3e27661f259abf4c" providerId="LiveId" clId="{54E508E2-5F6C-4978-94F0-8FBD9A04B616}" dt="2023-04-06T14:55:47.496" v="67" actId="313"/>
          <ac:spMkLst>
            <pc:docMk/>
            <pc:sldMk cId="3866459256" sldId="315"/>
            <ac:spMk id="6" creationId="{20C63AEA-BE44-20E0-34A3-2A03FFAA0796}"/>
          </ac:spMkLst>
        </pc:spChg>
      </pc:sldChg>
      <pc:sldChg chg="modSp mod">
        <pc:chgData name="Janette Warburton" userId="3e27661f259abf4c" providerId="LiveId" clId="{54E508E2-5F6C-4978-94F0-8FBD9A04B616}" dt="2023-04-06T14:55:47.849" v="68" actId="313"/>
        <pc:sldMkLst>
          <pc:docMk/>
          <pc:sldMk cId="4200470144" sldId="316"/>
        </pc:sldMkLst>
        <pc:spChg chg="mod">
          <ac:chgData name="Janette Warburton" userId="3e27661f259abf4c" providerId="LiveId" clId="{54E508E2-5F6C-4978-94F0-8FBD9A04B616}" dt="2023-04-06T14:55:47.849" v="68" actId="313"/>
          <ac:spMkLst>
            <pc:docMk/>
            <pc:sldMk cId="4200470144" sldId="316"/>
            <ac:spMk id="4" creationId="{3C55987A-6A81-731A-EA06-068B6E017B48}"/>
          </ac:spMkLst>
        </pc:spChg>
      </pc:sldChg>
      <pc:sldChg chg="modSp mod">
        <pc:chgData name="Janette Warburton" userId="3e27661f259abf4c" providerId="LiveId" clId="{54E508E2-5F6C-4978-94F0-8FBD9A04B616}" dt="2023-04-06T14:55:48.187" v="69" actId="313"/>
        <pc:sldMkLst>
          <pc:docMk/>
          <pc:sldMk cId="2141106275" sldId="317"/>
        </pc:sldMkLst>
        <pc:spChg chg="mod">
          <ac:chgData name="Janette Warburton" userId="3e27661f259abf4c" providerId="LiveId" clId="{54E508E2-5F6C-4978-94F0-8FBD9A04B616}" dt="2023-04-06T14:55:48.187" v="69" actId="313"/>
          <ac:spMkLst>
            <pc:docMk/>
            <pc:sldMk cId="2141106275" sldId="317"/>
            <ac:spMk id="4" creationId="{07D9A3CC-3DB8-3252-6441-63F16BA9A595}"/>
          </ac:spMkLst>
        </pc:spChg>
      </pc:sldChg>
      <pc:sldChg chg="modSp mod">
        <pc:chgData name="Janette Warburton" userId="3e27661f259abf4c" providerId="LiveId" clId="{54E508E2-5F6C-4978-94F0-8FBD9A04B616}" dt="2023-04-06T14:55:48.517" v="70" actId="313"/>
        <pc:sldMkLst>
          <pc:docMk/>
          <pc:sldMk cId="1797530462" sldId="319"/>
        </pc:sldMkLst>
        <pc:spChg chg="mod">
          <ac:chgData name="Janette Warburton" userId="3e27661f259abf4c" providerId="LiveId" clId="{54E508E2-5F6C-4978-94F0-8FBD9A04B616}" dt="2023-04-06T14:55:48.517" v="70" actId="313"/>
          <ac:spMkLst>
            <pc:docMk/>
            <pc:sldMk cId="1797530462" sldId="319"/>
            <ac:spMk id="4" creationId="{07D9A3CC-3DB8-3252-6441-63F16BA9A595}"/>
          </ac:spMkLst>
        </pc:spChg>
      </pc:sldChg>
      <pc:sldChg chg="modSp mod">
        <pc:chgData name="Janette Warburton" userId="3e27661f259abf4c" providerId="LiveId" clId="{54E508E2-5F6C-4978-94F0-8FBD9A04B616}" dt="2023-04-06T14:55:48.915" v="71" actId="313"/>
        <pc:sldMkLst>
          <pc:docMk/>
          <pc:sldMk cId="1418762401" sldId="320"/>
        </pc:sldMkLst>
        <pc:spChg chg="mod">
          <ac:chgData name="Janette Warburton" userId="3e27661f259abf4c" providerId="LiveId" clId="{54E508E2-5F6C-4978-94F0-8FBD9A04B616}" dt="2023-04-06T14:55:48.915" v="71" actId="313"/>
          <ac:spMkLst>
            <pc:docMk/>
            <pc:sldMk cId="1418762401" sldId="320"/>
            <ac:spMk id="4" creationId="{07D9A3CC-3DB8-3252-6441-63F16BA9A595}"/>
          </ac:spMkLst>
        </pc:spChg>
      </pc:sldChg>
      <pc:sldChg chg="modSp mod">
        <pc:chgData name="Janette Warburton" userId="3e27661f259abf4c" providerId="LiveId" clId="{54E508E2-5F6C-4978-94F0-8FBD9A04B616}" dt="2023-04-06T14:55:35.944" v="24" actId="313"/>
        <pc:sldMkLst>
          <pc:docMk/>
          <pc:sldMk cId="4192716931" sldId="321"/>
        </pc:sldMkLst>
        <pc:spChg chg="mod">
          <ac:chgData name="Janette Warburton" userId="3e27661f259abf4c" providerId="LiveId" clId="{54E508E2-5F6C-4978-94F0-8FBD9A04B616}" dt="2023-04-06T14:55:35.944" v="24" actId="313"/>
          <ac:spMkLst>
            <pc:docMk/>
            <pc:sldMk cId="4192716931" sldId="321"/>
            <ac:spMk id="104" creationId="{00000000-0000-0000-0000-000000000000}"/>
          </ac:spMkLst>
        </pc:spChg>
      </pc:sldChg>
      <pc:sldChg chg="modSp mod">
        <pc:chgData name="Janette Warburton" userId="3e27661f259abf4c" providerId="LiveId" clId="{54E508E2-5F6C-4978-94F0-8FBD9A04B616}" dt="2023-04-06T14:55:36.097" v="25" actId="313"/>
        <pc:sldMkLst>
          <pc:docMk/>
          <pc:sldMk cId="1409966505" sldId="322"/>
        </pc:sldMkLst>
        <pc:spChg chg="mod">
          <ac:chgData name="Janette Warburton" userId="3e27661f259abf4c" providerId="LiveId" clId="{54E508E2-5F6C-4978-94F0-8FBD9A04B616}" dt="2023-04-06T14:55:36.097" v="25" actId="313"/>
          <ac:spMkLst>
            <pc:docMk/>
            <pc:sldMk cId="1409966505" sldId="322"/>
            <ac:spMk id="5" creationId="{F2642B83-EC1C-41A3-A75E-E7BFFD44009F}"/>
          </ac:spMkLst>
        </pc:spChg>
      </pc:sldChg>
      <pc:sldChg chg="modSp mod">
        <pc:chgData name="Janette Warburton" userId="3e27661f259abf4c" providerId="LiveId" clId="{54E508E2-5F6C-4978-94F0-8FBD9A04B616}" dt="2023-04-06T14:55:36.272" v="26" actId="313"/>
        <pc:sldMkLst>
          <pc:docMk/>
          <pc:sldMk cId="3316504908" sldId="323"/>
        </pc:sldMkLst>
        <pc:spChg chg="mod">
          <ac:chgData name="Janette Warburton" userId="3e27661f259abf4c" providerId="LiveId" clId="{54E508E2-5F6C-4978-94F0-8FBD9A04B616}" dt="2023-04-06T14:55:36.272" v="26" actId="313"/>
          <ac:spMkLst>
            <pc:docMk/>
            <pc:sldMk cId="3316504908" sldId="323"/>
            <ac:spMk id="3" creationId="{6E3C1FA2-2FD1-2052-730E-EA2CE4523E24}"/>
          </ac:spMkLst>
        </pc:spChg>
      </pc:sldChg>
      <pc:sldChg chg="modSp mod">
        <pc:chgData name="Janette Warburton" userId="3e27661f259abf4c" providerId="LiveId" clId="{54E508E2-5F6C-4978-94F0-8FBD9A04B616}" dt="2023-04-06T14:55:36.428" v="27" actId="313"/>
        <pc:sldMkLst>
          <pc:docMk/>
          <pc:sldMk cId="2964915785" sldId="324"/>
        </pc:sldMkLst>
        <pc:spChg chg="mod">
          <ac:chgData name="Janette Warburton" userId="3e27661f259abf4c" providerId="LiveId" clId="{54E508E2-5F6C-4978-94F0-8FBD9A04B616}" dt="2023-04-06T14:55:36.428" v="27" actId="313"/>
          <ac:spMkLst>
            <pc:docMk/>
            <pc:sldMk cId="2964915785" sldId="324"/>
            <ac:spMk id="3" creationId="{F319BA10-083B-A9DA-5A70-CB8EA4971AC5}"/>
          </ac:spMkLst>
        </pc:spChg>
      </pc:sldChg>
      <pc:sldChg chg="modSp mod">
        <pc:chgData name="Janette Warburton" userId="3e27661f259abf4c" providerId="LiveId" clId="{54E508E2-5F6C-4978-94F0-8FBD9A04B616}" dt="2023-04-06T14:55:36.611" v="28" actId="313"/>
        <pc:sldMkLst>
          <pc:docMk/>
          <pc:sldMk cId="328487001" sldId="325"/>
        </pc:sldMkLst>
        <pc:spChg chg="mod">
          <ac:chgData name="Janette Warburton" userId="3e27661f259abf4c" providerId="LiveId" clId="{54E508E2-5F6C-4978-94F0-8FBD9A04B616}" dt="2023-04-06T14:55:36.611" v="28" actId="313"/>
          <ac:spMkLst>
            <pc:docMk/>
            <pc:sldMk cId="328487001" sldId="325"/>
            <ac:spMk id="4" creationId="{2E1281DC-2FF3-D042-09AF-72EE92F9EFB8}"/>
          </ac:spMkLst>
        </pc:spChg>
      </pc:sldChg>
      <pc:sldChg chg="modSp mod">
        <pc:chgData name="Janette Warburton" userId="3e27661f259abf4c" providerId="LiveId" clId="{54E508E2-5F6C-4978-94F0-8FBD9A04B616}" dt="2023-04-06T14:55:36.785" v="29" actId="313"/>
        <pc:sldMkLst>
          <pc:docMk/>
          <pc:sldMk cId="1679529288" sldId="326"/>
        </pc:sldMkLst>
        <pc:spChg chg="mod">
          <ac:chgData name="Janette Warburton" userId="3e27661f259abf4c" providerId="LiveId" clId="{54E508E2-5F6C-4978-94F0-8FBD9A04B616}" dt="2023-04-06T14:55:36.785" v="29" actId="313"/>
          <ac:spMkLst>
            <pc:docMk/>
            <pc:sldMk cId="1679529288" sldId="326"/>
            <ac:spMk id="4" creationId="{528B716C-F3BD-CEBC-63FC-60C2D1584433}"/>
          </ac:spMkLst>
        </pc:spChg>
      </pc:sldChg>
      <pc:sldChg chg="modSp mod">
        <pc:chgData name="Janette Warburton" userId="3e27661f259abf4c" providerId="LiveId" clId="{54E508E2-5F6C-4978-94F0-8FBD9A04B616}" dt="2023-04-06T14:55:36.949" v="30" actId="313"/>
        <pc:sldMkLst>
          <pc:docMk/>
          <pc:sldMk cId="4243784040" sldId="327"/>
        </pc:sldMkLst>
        <pc:spChg chg="mod">
          <ac:chgData name="Janette Warburton" userId="3e27661f259abf4c" providerId="LiveId" clId="{54E508E2-5F6C-4978-94F0-8FBD9A04B616}" dt="2023-04-06T14:55:36.949" v="30" actId="313"/>
          <ac:spMkLst>
            <pc:docMk/>
            <pc:sldMk cId="4243784040" sldId="327"/>
            <ac:spMk id="4" creationId="{04ADB7BD-145A-7C20-90DE-DB4417A45FC1}"/>
          </ac:spMkLst>
        </pc:spChg>
      </pc:sldChg>
      <pc:sldChg chg="modSp mod">
        <pc:chgData name="Janette Warburton" userId="3e27661f259abf4c" providerId="LiveId" clId="{54E508E2-5F6C-4978-94F0-8FBD9A04B616}" dt="2023-04-06T14:55:37.130" v="31" actId="313"/>
        <pc:sldMkLst>
          <pc:docMk/>
          <pc:sldMk cId="4208261419" sldId="328"/>
        </pc:sldMkLst>
        <pc:spChg chg="mod">
          <ac:chgData name="Janette Warburton" userId="3e27661f259abf4c" providerId="LiveId" clId="{54E508E2-5F6C-4978-94F0-8FBD9A04B616}" dt="2023-04-06T14:55:37.130" v="31" actId="313"/>
          <ac:spMkLst>
            <pc:docMk/>
            <pc:sldMk cId="4208261419" sldId="328"/>
            <ac:spMk id="4" creationId="{E6597F13-FE49-A575-2C7A-BEE6AE1F3BF9}"/>
          </ac:spMkLst>
        </pc:spChg>
      </pc:sldChg>
      <pc:sldChg chg="modSp mod">
        <pc:chgData name="Janette Warburton" userId="3e27661f259abf4c" providerId="LiveId" clId="{54E508E2-5F6C-4978-94F0-8FBD9A04B616}" dt="2023-04-06T14:55:37.301" v="32" actId="313"/>
        <pc:sldMkLst>
          <pc:docMk/>
          <pc:sldMk cId="2112547600" sldId="329"/>
        </pc:sldMkLst>
        <pc:spChg chg="mod">
          <ac:chgData name="Janette Warburton" userId="3e27661f259abf4c" providerId="LiveId" clId="{54E508E2-5F6C-4978-94F0-8FBD9A04B616}" dt="2023-04-06T14:55:37.301" v="32" actId="313"/>
          <ac:spMkLst>
            <pc:docMk/>
            <pc:sldMk cId="2112547600" sldId="329"/>
            <ac:spMk id="4" creationId="{AEE50FD7-BCCC-8CD8-F04B-935539BF6EE3}"/>
          </ac:spMkLst>
        </pc:spChg>
      </pc:sldChg>
      <pc:sldChg chg="modSp mod">
        <pc:chgData name="Janette Warburton" userId="3e27661f259abf4c" providerId="LiveId" clId="{54E508E2-5F6C-4978-94F0-8FBD9A04B616}" dt="2023-04-06T14:55:37.473" v="33" actId="313"/>
        <pc:sldMkLst>
          <pc:docMk/>
          <pc:sldMk cId="2736640546" sldId="330"/>
        </pc:sldMkLst>
        <pc:spChg chg="mod">
          <ac:chgData name="Janette Warburton" userId="3e27661f259abf4c" providerId="LiveId" clId="{54E508E2-5F6C-4978-94F0-8FBD9A04B616}" dt="2023-04-06T14:55:37.473" v="33" actId="313"/>
          <ac:spMkLst>
            <pc:docMk/>
            <pc:sldMk cId="2736640546" sldId="330"/>
            <ac:spMk id="3" creationId="{36147B16-0A60-FDD1-EB3E-7612700B3751}"/>
          </ac:spMkLst>
        </pc:spChg>
      </pc:sldChg>
      <pc:sldChg chg="modSp mod">
        <pc:chgData name="Janette Warburton" userId="3e27661f259abf4c" providerId="LiveId" clId="{54E508E2-5F6C-4978-94F0-8FBD9A04B616}" dt="2023-04-06T14:55:37.654" v="34" actId="313"/>
        <pc:sldMkLst>
          <pc:docMk/>
          <pc:sldMk cId="2810327875" sldId="331"/>
        </pc:sldMkLst>
        <pc:spChg chg="mod">
          <ac:chgData name="Janette Warburton" userId="3e27661f259abf4c" providerId="LiveId" clId="{54E508E2-5F6C-4978-94F0-8FBD9A04B616}" dt="2023-04-06T14:55:37.654" v="34" actId="313"/>
          <ac:spMkLst>
            <pc:docMk/>
            <pc:sldMk cId="2810327875" sldId="331"/>
            <ac:spMk id="4" creationId="{E5F24A8D-A7FA-CEB9-35F5-C3DC739D8FD5}"/>
          </ac:spMkLst>
        </pc:spChg>
      </pc:sldChg>
      <pc:sldChg chg="modSp mod">
        <pc:chgData name="Janette Warburton" userId="3e27661f259abf4c" providerId="LiveId" clId="{54E508E2-5F6C-4978-94F0-8FBD9A04B616}" dt="2023-04-06T14:55:37.843" v="35" actId="313"/>
        <pc:sldMkLst>
          <pc:docMk/>
          <pc:sldMk cId="557029102" sldId="332"/>
        </pc:sldMkLst>
        <pc:spChg chg="mod">
          <ac:chgData name="Janette Warburton" userId="3e27661f259abf4c" providerId="LiveId" clId="{54E508E2-5F6C-4978-94F0-8FBD9A04B616}" dt="2023-04-06T14:55:37.843" v="35" actId="313"/>
          <ac:spMkLst>
            <pc:docMk/>
            <pc:sldMk cId="557029102" sldId="332"/>
            <ac:spMk id="104" creationId="{00000000-0000-0000-0000-000000000000}"/>
          </ac:spMkLst>
        </pc:spChg>
      </pc:sldChg>
      <pc:sldChg chg="modSp mod">
        <pc:chgData name="Janette Warburton" userId="3e27661f259abf4c" providerId="LiveId" clId="{54E508E2-5F6C-4978-94F0-8FBD9A04B616}" dt="2023-04-06T14:55:38.181" v="36" actId="313"/>
        <pc:sldMkLst>
          <pc:docMk/>
          <pc:sldMk cId="1668806024" sldId="333"/>
        </pc:sldMkLst>
        <pc:spChg chg="mod">
          <ac:chgData name="Janette Warburton" userId="3e27661f259abf4c" providerId="LiveId" clId="{54E508E2-5F6C-4978-94F0-8FBD9A04B616}" dt="2023-04-06T14:55:38.181" v="36" actId="313"/>
          <ac:spMkLst>
            <pc:docMk/>
            <pc:sldMk cId="1668806024" sldId="333"/>
            <ac:spMk id="5" creationId="{C2BE37E0-3C03-7657-BD91-3CE108792F55}"/>
          </ac:spMkLst>
        </pc:spChg>
      </pc:sldChg>
      <pc:sldChg chg="modSp mod">
        <pc:chgData name="Janette Warburton" userId="3e27661f259abf4c" providerId="LiveId" clId="{54E508E2-5F6C-4978-94F0-8FBD9A04B616}" dt="2023-04-06T14:55:38.477" v="37" actId="313"/>
        <pc:sldMkLst>
          <pc:docMk/>
          <pc:sldMk cId="1898013110" sldId="334"/>
        </pc:sldMkLst>
        <pc:spChg chg="mod">
          <ac:chgData name="Janette Warburton" userId="3e27661f259abf4c" providerId="LiveId" clId="{54E508E2-5F6C-4978-94F0-8FBD9A04B616}" dt="2023-04-06T14:55:38.477" v="37" actId="313"/>
          <ac:spMkLst>
            <pc:docMk/>
            <pc:sldMk cId="1898013110" sldId="334"/>
            <ac:spMk id="5" creationId="{DE756E2D-4F58-61B4-1790-2B8AA2DC9902}"/>
          </ac:spMkLst>
        </pc:spChg>
      </pc:sldChg>
      <pc:sldChg chg="modSp mod">
        <pc:chgData name="Janette Warburton" userId="3e27661f259abf4c" providerId="LiveId" clId="{54E508E2-5F6C-4978-94F0-8FBD9A04B616}" dt="2023-04-06T14:55:38.761" v="38" actId="313"/>
        <pc:sldMkLst>
          <pc:docMk/>
          <pc:sldMk cId="317045151" sldId="335"/>
        </pc:sldMkLst>
        <pc:spChg chg="mod">
          <ac:chgData name="Janette Warburton" userId="3e27661f259abf4c" providerId="LiveId" clId="{54E508E2-5F6C-4978-94F0-8FBD9A04B616}" dt="2023-04-06T14:55:38.761" v="38" actId="313"/>
          <ac:spMkLst>
            <pc:docMk/>
            <pc:sldMk cId="317045151" sldId="335"/>
            <ac:spMk id="4" creationId="{72C08307-68ED-6195-3A9D-853ED9892FD6}"/>
          </ac:spMkLst>
        </pc:spChg>
      </pc:sldChg>
      <pc:sldChg chg="modSp mod">
        <pc:chgData name="Janette Warburton" userId="3e27661f259abf4c" providerId="LiveId" clId="{54E508E2-5F6C-4978-94F0-8FBD9A04B616}" dt="2023-04-06T14:55:39.085" v="39" actId="313"/>
        <pc:sldMkLst>
          <pc:docMk/>
          <pc:sldMk cId="3604020071" sldId="336"/>
        </pc:sldMkLst>
        <pc:spChg chg="mod">
          <ac:chgData name="Janette Warburton" userId="3e27661f259abf4c" providerId="LiveId" clId="{54E508E2-5F6C-4978-94F0-8FBD9A04B616}" dt="2023-04-06T14:55:39.085" v="39" actId="313"/>
          <ac:spMkLst>
            <pc:docMk/>
            <pc:sldMk cId="3604020071" sldId="336"/>
            <ac:spMk id="4" creationId="{B9309686-AF94-B420-196E-997F5B03DD2D}"/>
          </ac:spMkLst>
        </pc:spChg>
      </pc:sldChg>
      <pc:sldChg chg="modSp mod">
        <pc:chgData name="Janette Warburton" userId="3e27661f259abf4c" providerId="LiveId" clId="{54E508E2-5F6C-4978-94F0-8FBD9A04B616}" dt="2023-04-06T14:55:39.375" v="40" actId="313"/>
        <pc:sldMkLst>
          <pc:docMk/>
          <pc:sldMk cId="2135060566" sldId="337"/>
        </pc:sldMkLst>
        <pc:spChg chg="mod">
          <ac:chgData name="Janette Warburton" userId="3e27661f259abf4c" providerId="LiveId" clId="{54E508E2-5F6C-4978-94F0-8FBD9A04B616}" dt="2023-04-06T14:55:39.375" v="40" actId="313"/>
          <ac:spMkLst>
            <pc:docMk/>
            <pc:sldMk cId="2135060566" sldId="337"/>
            <ac:spMk id="4" creationId="{9CDF8586-4CD8-08AC-5F82-788EE70E53EB}"/>
          </ac:spMkLst>
        </pc:spChg>
      </pc:sldChg>
      <pc:sldChg chg="modSp mod">
        <pc:chgData name="Janette Warburton" userId="3e27661f259abf4c" providerId="LiveId" clId="{54E508E2-5F6C-4978-94F0-8FBD9A04B616}" dt="2023-04-06T14:55:39.658" v="41" actId="313"/>
        <pc:sldMkLst>
          <pc:docMk/>
          <pc:sldMk cId="2525545689" sldId="338"/>
        </pc:sldMkLst>
        <pc:spChg chg="mod">
          <ac:chgData name="Janette Warburton" userId="3e27661f259abf4c" providerId="LiveId" clId="{54E508E2-5F6C-4978-94F0-8FBD9A04B616}" dt="2023-04-06T14:55:39.658" v="41" actId="313"/>
          <ac:spMkLst>
            <pc:docMk/>
            <pc:sldMk cId="2525545689" sldId="338"/>
            <ac:spMk id="4" creationId="{8DA8880E-65FC-3D1E-471D-F855545DB378}"/>
          </ac:spMkLst>
        </pc:spChg>
      </pc:sldChg>
      <pc:sldChg chg="modSp mod">
        <pc:chgData name="Janette Warburton" userId="3e27661f259abf4c" providerId="LiveId" clId="{54E508E2-5F6C-4978-94F0-8FBD9A04B616}" dt="2023-04-06T14:55:39.924" v="42" actId="313"/>
        <pc:sldMkLst>
          <pc:docMk/>
          <pc:sldMk cId="2689464036" sldId="339"/>
        </pc:sldMkLst>
        <pc:spChg chg="mod">
          <ac:chgData name="Janette Warburton" userId="3e27661f259abf4c" providerId="LiveId" clId="{54E508E2-5F6C-4978-94F0-8FBD9A04B616}" dt="2023-04-06T14:55:39.924" v="42" actId="313"/>
          <ac:spMkLst>
            <pc:docMk/>
            <pc:sldMk cId="2689464036" sldId="339"/>
            <ac:spMk id="4" creationId="{500422CC-04AD-9F63-D2C5-D4D1B5365D71}"/>
          </ac:spMkLst>
        </pc:spChg>
      </pc:sldChg>
      <pc:sldChg chg="modSp mod">
        <pc:chgData name="Janette Warburton" userId="3e27661f259abf4c" providerId="LiveId" clId="{54E508E2-5F6C-4978-94F0-8FBD9A04B616}" dt="2023-04-06T14:55:40.222" v="43" actId="313"/>
        <pc:sldMkLst>
          <pc:docMk/>
          <pc:sldMk cId="1567309379" sldId="340"/>
        </pc:sldMkLst>
        <pc:spChg chg="mod">
          <ac:chgData name="Janette Warburton" userId="3e27661f259abf4c" providerId="LiveId" clId="{54E508E2-5F6C-4978-94F0-8FBD9A04B616}" dt="2023-04-06T14:55:40.222" v="43" actId="313"/>
          <ac:spMkLst>
            <pc:docMk/>
            <pc:sldMk cId="1567309379" sldId="340"/>
            <ac:spMk id="6" creationId="{20C63AEA-BE44-20E0-34A3-2A03FFAA0796}"/>
          </ac:spMkLst>
        </pc:spChg>
      </pc:sldChg>
      <pc:sldChg chg="modSp mod">
        <pc:chgData name="Janette Warburton" userId="3e27661f259abf4c" providerId="LiveId" clId="{54E508E2-5F6C-4978-94F0-8FBD9A04B616}" dt="2023-04-06T14:55:40.513" v="44" actId="313"/>
        <pc:sldMkLst>
          <pc:docMk/>
          <pc:sldMk cId="3202495869" sldId="341"/>
        </pc:sldMkLst>
        <pc:spChg chg="mod">
          <ac:chgData name="Janette Warburton" userId="3e27661f259abf4c" providerId="LiveId" clId="{54E508E2-5F6C-4978-94F0-8FBD9A04B616}" dt="2023-04-06T14:55:40.513" v="44" actId="313"/>
          <ac:spMkLst>
            <pc:docMk/>
            <pc:sldMk cId="3202495869" sldId="341"/>
            <ac:spMk id="4" creationId="{3C55987A-6A81-731A-EA06-068B6E017B48}"/>
          </ac:spMkLst>
        </pc:spChg>
      </pc:sldChg>
      <pc:sldChg chg="modSp mod">
        <pc:chgData name="Janette Warburton" userId="3e27661f259abf4c" providerId="LiveId" clId="{54E508E2-5F6C-4978-94F0-8FBD9A04B616}" dt="2023-04-06T14:55:40.813" v="45" actId="313"/>
        <pc:sldMkLst>
          <pc:docMk/>
          <pc:sldMk cId="1631893040" sldId="342"/>
        </pc:sldMkLst>
        <pc:spChg chg="mod">
          <ac:chgData name="Janette Warburton" userId="3e27661f259abf4c" providerId="LiveId" clId="{54E508E2-5F6C-4978-94F0-8FBD9A04B616}" dt="2023-04-06T14:55:40.813" v="45" actId="313"/>
          <ac:spMkLst>
            <pc:docMk/>
            <pc:sldMk cId="1631893040" sldId="342"/>
            <ac:spMk id="4" creationId="{07D9A3CC-3DB8-3252-6441-63F16BA9A595}"/>
          </ac:spMkLst>
        </pc:spChg>
      </pc:sldChg>
      <pc:sldChg chg="modSp mod">
        <pc:chgData name="Janette Warburton" userId="3e27661f259abf4c" providerId="LiveId" clId="{54E508E2-5F6C-4978-94F0-8FBD9A04B616}" dt="2023-04-06T14:55:41.088" v="46" actId="313"/>
        <pc:sldMkLst>
          <pc:docMk/>
          <pc:sldMk cId="1568302631" sldId="343"/>
        </pc:sldMkLst>
        <pc:spChg chg="mod">
          <ac:chgData name="Janette Warburton" userId="3e27661f259abf4c" providerId="LiveId" clId="{54E508E2-5F6C-4978-94F0-8FBD9A04B616}" dt="2023-04-06T14:55:41.088" v="46" actId="313"/>
          <ac:spMkLst>
            <pc:docMk/>
            <pc:sldMk cId="1568302631" sldId="343"/>
            <ac:spMk id="4" creationId="{07D9A3CC-3DB8-3252-6441-63F16BA9A595}"/>
          </ac:spMkLst>
        </pc:spChg>
      </pc:sldChg>
      <pc:sldChg chg="modSp mod">
        <pc:chgData name="Janette Warburton" userId="3e27661f259abf4c" providerId="LiveId" clId="{54E508E2-5F6C-4978-94F0-8FBD9A04B616}" dt="2023-04-06T14:55:41.392" v="47" actId="313"/>
        <pc:sldMkLst>
          <pc:docMk/>
          <pc:sldMk cId="2166599079" sldId="344"/>
        </pc:sldMkLst>
        <pc:spChg chg="mod">
          <ac:chgData name="Janette Warburton" userId="3e27661f259abf4c" providerId="LiveId" clId="{54E508E2-5F6C-4978-94F0-8FBD9A04B616}" dt="2023-04-06T14:55:41.392" v="47" actId="313"/>
          <ac:spMkLst>
            <pc:docMk/>
            <pc:sldMk cId="2166599079" sldId="344"/>
            <ac:spMk id="4" creationId="{07D9A3CC-3DB8-3252-6441-63F16BA9A595}"/>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d99a71221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d99a71221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414683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533781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046830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52333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969967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203253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189698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381064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913359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378918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997004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d99a71221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d99a71221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893835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133539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614025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392434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759783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876672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387310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614577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753590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773904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393252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842268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726649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630827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9665192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455191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025187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3358813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7940590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634646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0233574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65777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4721430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8447940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72143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2058265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2069626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8040401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3437345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05896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6195141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0239603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745663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4119373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171665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23605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044912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685419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7708504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hyperlink" Target="https://thirdspacelearning.com/" TargetMode="External"/><Relationship Id="rId3" Type="http://schemas.openxmlformats.org/officeDocument/2006/relationships/image" Target="../media/image4.png"/><Relationship Id="rId7" Type="http://schemas.openxmlformats.org/officeDocument/2006/relationships/hyperlink" Target="https://thirdspacelearning.com/gcse-maths/" TargetMode="External"/><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reserve="1">
  <p:cSld name="1_Title slide">
    <p:spTree>
      <p:nvGrpSpPr>
        <p:cNvPr id="1" name="Shape 9"/>
        <p:cNvGrpSpPr/>
        <p:nvPr/>
      </p:nvGrpSpPr>
      <p:grpSpPr>
        <a:xfrm>
          <a:off x="0" y="0"/>
          <a:ext cx="0" cy="0"/>
          <a:chOff x="0" y="0"/>
          <a:chExt cx="0" cy="0"/>
        </a:xfrm>
      </p:grpSpPr>
      <p:sp>
        <p:nvSpPr>
          <p:cNvPr id="10" name="Google Shape;10;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
        <p:nvSpPr>
          <p:cNvPr id="12" name="Google Shape;12;p2"/>
          <p:cNvSpPr txBox="1"/>
          <p:nvPr/>
        </p:nvSpPr>
        <p:spPr>
          <a:xfrm>
            <a:off x="393193" y="1333192"/>
            <a:ext cx="6510528" cy="790800"/>
          </a:xfrm>
          <a:prstGeom prst="rect">
            <a:avLst/>
          </a:prstGeom>
          <a:noFill/>
          <a:ln>
            <a:noFill/>
          </a:ln>
        </p:spPr>
        <p:txBody>
          <a:bodyPr spcFirstLastPara="1" wrap="square" lIns="68575" tIns="34275" rIns="68575" bIns="34275" anchor="b" anchorCtr="0">
            <a:normAutofit/>
          </a:bodyPr>
          <a:lstStyle/>
          <a:p>
            <a:pPr marL="0" lvl="0" indent="0" algn="ctr" rtl="0">
              <a:lnSpc>
                <a:spcPct val="90000"/>
              </a:lnSpc>
              <a:spcBef>
                <a:spcPts val="0"/>
              </a:spcBef>
              <a:spcAft>
                <a:spcPts val="0"/>
              </a:spcAft>
              <a:buClr>
                <a:schemeClr val="dk1"/>
              </a:buClr>
              <a:buSzPts val="4500"/>
              <a:buFont typeface="Calibri"/>
              <a:buNone/>
            </a:pPr>
            <a:r>
              <a:rPr lang="en-GB" sz="5000" b="1" dirty="0">
                <a:solidFill>
                  <a:schemeClr val="tx1"/>
                </a:solidFill>
                <a:latin typeface="Nunito Sans"/>
                <a:ea typeface="Nunito Sans"/>
                <a:cs typeface="Nunito Sans"/>
                <a:sym typeface="Nunito Sans"/>
              </a:rPr>
              <a:t>Diagnostic Questions</a:t>
            </a:r>
            <a:endParaRPr sz="5000" b="1" dirty="0">
              <a:solidFill>
                <a:schemeClr val="tx1"/>
              </a:solidFill>
              <a:latin typeface="Nunito Sans"/>
              <a:ea typeface="Nunito Sans"/>
              <a:cs typeface="Nunito Sans"/>
              <a:sym typeface="Nunito Sans"/>
            </a:endParaRPr>
          </a:p>
        </p:txBody>
      </p:sp>
      <p:pic>
        <p:nvPicPr>
          <p:cNvPr id="15" name="Google Shape;15;p2"/>
          <p:cNvPicPr preferRelativeResize="0"/>
          <p:nvPr/>
        </p:nvPicPr>
        <p:blipFill>
          <a:blip r:embed="rId2">
            <a:alphaModFix/>
          </a:blip>
          <a:stretch>
            <a:fillRect/>
          </a:stretch>
        </p:blipFill>
        <p:spPr>
          <a:xfrm>
            <a:off x="573167" y="3096085"/>
            <a:ext cx="1011651" cy="892000"/>
          </a:xfrm>
          <a:prstGeom prst="rect">
            <a:avLst/>
          </a:prstGeom>
          <a:noFill/>
          <a:ln>
            <a:noFill/>
          </a:ln>
        </p:spPr>
      </p:pic>
      <p:sp>
        <p:nvSpPr>
          <p:cNvPr id="4" name="Google Shape;101;p19">
            <a:hlinkClick r:id="" action="ppaction://hlinkshowjump?jump=firstslide"/>
            <a:extLst>
              <a:ext uri="{FF2B5EF4-FFF2-40B4-BE49-F238E27FC236}">
                <a16:creationId xmlns:a16="http://schemas.microsoft.com/office/drawing/2014/main" id="{C76A108A-1943-FB08-CA22-5EABA08A611F}"/>
              </a:ext>
            </a:extLst>
          </p:cNvPr>
          <p:cNvSpPr txBox="1"/>
          <p:nvPr userDrawn="1"/>
        </p:nvSpPr>
        <p:spPr>
          <a:xfrm>
            <a:off x="445151" y="2290457"/>
            <a:ext cx="3650996" cy="538579"/>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GB" sz="2000" b="0" dirty="0">
                <a:solidFill>
                  <a:schemeClr val="accent2"/>
                </a:solidFill>
                <a:latin typeface="Nunito Sans" pitchFamily="2" charset="77"/>
                <a:ea typeface="Nunito Sans"/>
                <a:cs typeface="Nunito Sans"/>
                <a:sym typeface="Nunito Sans"/>
              </a:rPr>
              <a:t>Percentages | Number</a:t>
            </a:r>
            <a:endParaRPr sz="2000" b="0" dirty="0">
              <a:solidFill>
                <a:schemeClr val="accent2"/>
              </a:solidFill>
              <a:latin typeface="Nunito Sans" pitchFamily="2" charset="77"/>
            </a:endParaRPr>
          </a:p>
        </p:txBody>
      </p:sp>
      <p:pic>
        <p:nvPicPr>
          <p:cNvPr id="3" name="Picture 2" descr="Logo, icon&#10;&#10;Description automatically generated">
            <a:extLst>
              <a:ext uri="{FF2B5EF4-FFF2-40B4-BE49-F238E27FC236}">
                <a16:creationId xmlns:a16="http://schemas.microsoft.com/office/drawing/2014/main" id="{05F39E8E-9363-13AD-133A-8FDB3C51EB81}"/>
              </a:ext>
            </a:extLst>
          </p:cNvPr>
          <p:cNvPicPr>
            <a:picLocks noChangeAspect="1"/>
          </p:cNvPicPr>
          <p:nvPr userDrawn="1"/>
        </p:nvPicPr>
        <p:blipFill>
          <a:blip r:embed="rId3"/>
          <a:stretch>
            <a:fillRect/>
          </a:stretch>
        </p:blipFill>
        <p:spPr>
          <a:xfrm>
            <a:off x="5502238" y="-12004"/>
            <a:ext cx="3637792" cy="5143500"/>
          </a:xfrm>
          <a:prstGeom prst="rect">
            <a:avLst/>
          </a:prstGeom>
        </p:spPr>
      </p:pic>
    </p:spTree>
    <p:extLst>
      <p:ext uri="{BB962C8B-B14F-4D97-AF65-F5344CB8AC3E}">
        <p14:creationId xmlns:p14="http://schemas.microsoft.com/office/powerpoint/2010/main" val="9284996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52"/>
        <p:cNvGrpSpPr/>
        <p:nvPr/>
      </p:nvGrpSpPr>
      <p:grpSpPr>
        <a:xfrm>
          <a:off x="0" y="0"/>
          <a:ext cx="0" cy="0"/>
          <a:chOff x="0" y="0"/>
          <a:chExt cx="0" cy="0"/>
        </a:xfrm>
      </p:grpSpPr>
      <p:sp>
        <p:nvSpPr>
          <p:cNvPr id="53" name="Google Shape;53;p11"/>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11"/>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55" name="Google Shape;55;p11"/>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56" name="Google Shape;56;p11"/>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57" name="Google Shape;5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58"/>
        <p:cNvGrpSpPr/>
        <p:nvPr/>
      </p:nvGrpSpPr>
      <p:grpSpPr>
        <a:xfrm>
          <a:off x="0" y="0"/>
          <a:ext cx="0" cy="0"/>
          <a:chOff x="0" y="0"/>
          <a:chExt cx="0" cy="0"/>
        </a:xfrm>
      </p:grpSpPr>
      <p:sp>
        <p:nvSpPr>
          <p:cNvPr id="59" name="Google Shape;59;p12"/>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60" name="Google Shape;60;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61"/>
        <p:cNvGrpSpPr/>
        <p:nvPr/>
      </p:nvGrpSpPr>
      <p:grpSpPr>
        <a:xfrm>
          <a:off x="0" y="0"/>
          <a:ext cx="0" cy="0"/>
          <a:chOff x="0" y="0"/>
          <a:chExt cx="0" cy="0"/>
        </a:xfrm>
      </p:grpSpPr>
      <p:sp>
        <p:nvSpPr>
          <p:cNvPr id="62" name="Google Shape;62;p13"/>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63" name="Google Shape;63;p13"/>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64" name="Google Shape;64;p1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5"/>
        <p:cNvGrpSpPr/>
        <p:nvPr/>
      </p:nvGrpSpPr>
      <p:grpSpPr>
        <a:xfrm>
          <a:off x="0" y="0"/>
          <a:ext cx="0" cy="0"/>
          <a:chOff x="0" y="0"/>
          <a:chExt cx="0" cy="0"/>
        </a:xfrm>
      </p:grpSpPr>
      <p:sp>
        <p:nvSpPr>
          <p:cNvPr id="66" name="Google Shape;66;p1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7"/>
        <p:cNvGrpSpPr/>
        <p:nvPr/>
      </p:nvGrpSpPr>
      <p:grpSpPr>
        <a:xfrm>
          <a:off x="0" y="0"/>
          <a:ext cx="0" cy="0"/>
          <a:chOff x="0" y="0"/>
          <a:chExt cx="0" cy="0"/>
        </a:xfrm>
      </p:grpSpPr>
      <p:sp>
        <p:nvSpPr>
          <p:cNvPr id="68" name="Google Shape;68;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rtl="0">
              <a:lnSpc>
                <a:spcPct val="90000"/>
              </a:lnSpc>
              <a:spcBef>
                <a:spcPts val="0"/>
              </a:spcBef>
              <a:spcAft>
                <a:spcPts val="0"/>
              </a:spcAft>
              <a:buClr>
                <a:schemeClr val="dk1"/>
              </a:buClr>
              <a:buSzPts val="1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9" name="Google Shape;69;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1200"/>
              </a:spcBef>
              <a:spcAft>
                <a:spcPts val="0"/>
              </a:spcAft>
              <a:buClr>
                <a:schemeClr val="dk1"/>
              </a:buClr>
              <a:buSzPts val="1400"/>
              <a:buChar char="○"/>
              <a:defRPr/>
            </a:lvl2pPr>
            <a:lvl3pPr marL="1371600" lvl="2" indent="-317500" algn="l" rtl="0">
              <a:lnSpc>
                <a:spcPct val="90000"/>
              </a:lnSpc>
              <a:spcBef>
                <a:spcPts val="1200"/>
              </a:spcBef>
              <a:spcAft>
                <a:spcPts val="0"/>
              </a:spcAft>
              <a:buClr>
                <a:schemeClr val="dk1"/>
              </a:buClr>
              <a:buSzPts val="1400"/>
              <a:buChar char="■"/>
              <a:defRPr/>
            </a:lvl3pPr>
            <a:lvl4pPr marL="1828800" lvl="3" indent="-317500" algn="l" rtl="0">
              <a:lnSpc>
                <a:spcPct val="90000"/>
              </a:lnSpc>
              <a:spcBef>
                <a:spcPts val="1200"/>
              </a:spcBef>
              <a:spcAft>
                <a:spcPts val="0"/>
              </a:spcAft>
              <a:buClr>
                <a:schemeClr val="dk1"/>
              </a:buClr>
              <a:buSzPts val="1400"/>
              <a:buChar char="●"/>
              <a:defRPr/>
            </a:lvl4pPr>
            <a:lvl5pPr marL="2286000" lvl="4" indent="-317500" algn="l" rtl="0">
              <a:lnSpc>
                <a:spcPct val="90000"/>
              </a:lnSpc>
              <a:spcBef>
                <a:spcPts val="1200"/>
              </a:spcBef>
              <a:spcAft>
                <a:spcPts val="0"/>
              </a:spcAft>
              <a:buClr>
                <a:schemeClr val="dk1"/>
              </a:buClr>
              <a:buSzPts val="1400"/>
              <a:buChar char="○"/>
              <a:defRPr/>
            </a:lvl5pPr>
            <a:lvl6pPr marL="2743200" lvl="5" indent="-317500" algn="l" rtl="0">
              <a:lnSpc>
                <a:spcPct val="90000"/>
              </a:lnSpc>
              <a:spcBef>
                <a:spcPts val="1200"/>
              </a:spcBef>
              <a:spcAft>
                <a:spcPts val="0"/>
              </a:spcAft>
              <a:buClr>
                <a:schemeClr val="dk1"/>
              </a:buClr>
              <a:buSzPts val="1400"/>
              <a:buChar char="■"/>
              <a:defRPr/>
            </a:lvl6pPr>
            <a:lvl7pPr marL="3200400" lvl="6" indent="-317500" algn="l" rtl="0">
              <a:lnSpc>
                <a:spcPct val="90000"/>
              </a:lnSpc>
              <a:spcBef>
                <a:spcPts val="1200"/>
              </a:spcBef>
              <a:spcAft>
                <a:spcPts val="0"/>
              </a:spcAft>
              <a:buClr>
                <a:schemeClr val="dk1"/>
              </a:buClr>
              <a:buSzPts val="1400"/>
              <a:buChar char="●"/>
              <a:defRPr/>
            </a:lvl7pPr>
            <a:lvl8pPr marL="3657600" lvl="7" indent="-317500" algn="l" rtl="0">
              <a:lnSpc>
                <a:spcPct val="90000"/>
              </a:lnSpc>
              <a:spcBef>
                <a:spcPts val="1200"/>
              </a:spcBef>
              <a:spcAft>
                <a:spcPts val="0"/>
              </a:spcAft>
              <a:buClr>
                <a:schemeClr val="dk1"/>
              </a:buClr>
              <a:buSzPts val="1400"/>
              <a:buChar char="○"/>
              <a:defRPr/>
            </a:lvl8pPr>
            <a:lvl9pPr marL="4114800" lvl="8" indent="-317500" algn="l" rtl="0">
              <a:lnSpc>
                <a:spcPct val="90000"/>
              </a:lnSpc>
              <a:spcBef>
                <a:spcPts val="1200"/>
              </a:spcBef>
              <a:spcAft>
                <a:spcPts val="1200"/>
              </a:spcAft>
              <a:buClr>
                <a:schemeClr val="dk1"/>
              </a:buClr>
              <a:buSzPts val="1400"/>
              <a:buChar char="■"/>
              <a:defRPr/>
            </a:lvl9pPr>
          </a:lstStyle>
          <a:p>
            <a:endParaRPr/>
          </a:p>
        </p:txBody>
      </p:sp>
      <p:sp>
        <p:nvSpPr>
          <p:cNvPr id="70" name="Google Shape;70;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71" name="Google Shape;71;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72" name="Google Shape;72;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rm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reserve="1">
  <p:cSld name="1_Title slide">
    <p:spTree>
      <p:nvGrpSpPr>
        <p:cNvPr id="1" name="Shape 9"/>
        <p:cNvGrpSpPr/>
        <p:nvPr/>
      </p:nvGrpSpPr>
      <p:grpSpPr>
        <a:xfrm>
          <a:off x="0" y="0"/>
          <a:ext cx="0" cy="0"/>
          <a:chOff x="0" y="0"/>
          <a:chExt cx="0" cy="0"/>
        </a:xfrm>
      </p:grpSpPr>
      <p:sp>
        <p:nvSpPr>
          <p:cNvPr id="10" name="Google Shape;10;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
        <p:nvSpPr>
          <p:cNvPr id="12" name="Google Shape;12;p2"/>
          <p:cNvSpPr txBox="1"/>
          <p:nvPr/>
        </p:nvSpPr>
        <p:spPr>
          <a:xfrm>
            <a:off x="475489" y="1333192"/>
            <a:ext cx="6510528" cy="790800"/>
          </a:xfrm>
          <a:prstGeom prst="rect">
            <a:avLst/>
          </a:prstGeom>
          <a:noFill/>
          <a:ln>
            <a:noFill/>
          </a:ln>
        </p:spPr>
        <p:txBody>
          <a:bodyPr spcFirstLastPara="1" wrap="square" lIns="68575" tIns="34275" rIns="68575" bIns="34275" anchor="b" anchorCtr="0">
            <a:normAutofit fontScale="70000" lnSpcReduction="20000"/>
          </a:bodyPr>
          <a:lstStyle/>
          <a:p>
            <a:pPr marL="0" lvl="0" indent="0" algn="l" rtl="0">
              <a:lnSpc>
                <a:spcPct val="90000"/>
              </a:lnSpc>
              <a:spcBef>
                <a:spcPts val="0"/>
              </a:spcBef>
              <a:spcAft>
                <a:spcPts val="0"/>
              </a:spcAft>
              <a:buClr>
                <a:schemeClr val="dk1"/>
              </a:buClr>
              <a:buSzPts val="4500"/>
              <a:buFont typeface="Calibri"/>
              <a:buNone/>
            </a:pPr>
            <a:r>
              <a:rPr lang="en-GB" sz="5000" b="1" dirty="0">
                <a:solidFill>
                  <a:schemeClr val="tx1"/>
                </a:solidFill>
                <a:latin typeface="Nunito Sans"/>
                <a:ea typeface="Nunito Sans"/>
                <a:cs typeface="Nunito Sans"/>
                <a:sym typeface="Nunito Sans"/>
              </a:rPr>
              <a:t>Diagnostic Questions Answers</a:t>
            </a:r>
            <a:endParaRPr sz="5000" b="1" dirty="0">
              <a:solidFill>
                <a:schemeClr val="tx1"/>
              </a:solidFill>
              <a:latin typeface="Nunito Sans"/>
              <a:ea typeface="Nunito Sans"/>
              <a:cs typeface="Nunito Sans"/>
              <a:sym typeface="Nunito Sans"/>
            </a:endParaRPr>
          </a:p>
        </p:txBody>
      </p:sp>
      <p:pic>
        <p:nvPicPr>
          <p:cNvPr id="15" name="Google Shape;15;p2"/>
          <p:cNvPicPr preferRelativeResize="0"/>
          <p:nvPr/>
        </p:nvPicPr>
        <p:blipFill>
          <a:blip r:embed="rId2">
            <a:alphaModFix/>
          </a:blip>
          <a:stretch>
            <a:fillRect/>
          </a:stretch>
        </p:blipFill>
        <p:spPr>
          <a:xfrm>
            <a:off x="573167" y="3096085"/>
            <a:ext cx="1011651" cy="892000"/>
          </a:xfrm>
          <a:prstGeom prst="rect">
            <a:avLst/>
          </a:prstGeom>
          <a:noFill/>
          <a:ln>
            <a:noFill/>
          </a:ln>
        </p:spPr>
      </p:pic>
      <p:sp>
        <p:nvSpPr>
          <p:cNvPr id="4" name="Google Shape;101;p19">
            <a:hlinkClick r:id="" action="ppaction://hlinkshowjump?jump=firstslide"/>
            <a:extLst>
              <a:ext uri="{FF2B5EF4-FFF2-40B4-BE49-F238E27FC236}">
                <a16:creationId xmlns:a16="http://schemas.microsoft.com/office/drawing/2014/main" id="{C76A108A-1943-FB08-CA22-5EABA08A611F}"/>
              </a:ext>
            </a:extLst>
          </p:cNvPr>
          <p:cNvSpPr txBox="1"/>
          <p:nvPr userDrawn="1"/>
        </p:nvSpPr>
        <p:spPr>
          <a:xfrm>
            <a:off x="500015" y="2290457"/>
            <a:ext cx="3650996" cy="538579"/>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GB" sz="2000" b="0" dirty="0">
                <a:solidFill>
                  <a:schemeClr val="accent2"/>
                </a:solidFill>
                <a:latin typeface="Nunito Sans" pitchFamily="2" charset="77"/>
                <a:ea typeface="Nunito Sans"/>
                <a:cs typeface="Nunito Sans"/>
                <a:sym typeface="Nunito Sans"/>
              </a:rPr>
              <a:t>Percentages | Number</a:t>
            </a:r>
            <a:endParaRPr sz="2000" b="0" dirty="0">
              <a:solidFill>
                <a:schemeClr val="accent2"/>
              </a:solidFill>
              <a:latin typeface="Nunito Sans" pitchFamily="2" charset="77"/>
            </a:endParaRPr>
          </a:p>
        </p:txBody>
      </p:sp>
      <p:pic>
        <p:nvPicPr>
          <p:cNvPr id="2" name="Picture 1" descr="Logo, icon&#10;&#10;Description automatically generated">
            <a:extLst>
              <a:ext uri="{FF2B5EF4-FFF2-40B4-BE49-F238E27FC236}">
                <a16:creationId xmlns:a16="http://schemas.microsoft.com/office/drawing/2014/main" id="{26952405-C1FE-51CC-46C6-6F4B0FE3FBF6}"/>
              </a:ext>
            </a:extLst>
          </p:cNvPr>
          <p:cNvPicPr>
            <a:picLocks noChangeAspect="1"/>
          </p:cNvPicPr>
          <p:nvPr userDrawn="1"/>
        </p:nvPicPr>
        <p:blipFill>
          <a:blip r:embed="rId3"/>
          <a:stretch>
            <a:fillRect/>
          </a:stretch>
        </p:blipFill>
        <p:spPr>
          <a:xfrm>
            <a:off x="5502238" y="-12004"/>
            <a:ext cx="3637792" cy="5143500"/>
          </a:xfrm>
          <a:prstGeom prst="rect">
            <a:avLst/>
          </a:prstGeom>
        </p:spPr>
      </p:pic>
    </p:spTree>
    <p:extLst>
      <p:ext uri="{BB962C8B-B14F-4D97-AF65-F5344CB8AC3E}">
        <p14:creationId xmlns:p14="http://schemas.microsoft.com/office/powerpoint/2010/main" val="11920377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1" preserve="1">
  <p:cSld name="1_Title slide 1">
    <p:spTree>
      <p:nvGrpSpPr>
        <p:cNvPr id="1" name="Shape 16"/>
        <p:cNvGrpSpPr/>
        <p:nvPr/>
      </p:nvGrpSpPr>
      <p:grpSpPr>
        <a:xfrm>
          <a:off x="0" y="0"/>
          <a:ext cx="0" cy="0"/>
          <a:chOff x="0" y="0"/>
          <a:chExt cx="0" cy="0"/>
        </a:xfrm>
      </p:grpSpPr>
      <p:pic>
        <p:nvPicPr>
          <p:cNvPr id="6" name="Picture 5" descr="Shape&#10;&#10;Description automatically generated">
            <a:extLst>
              <a:ext uri="{FF2B5EF4-FFF2-40B4-BE49-F238E27FC236}">
                <a16:creationId xmlns:a16="http://schemas.microsoft.com/office/drawing/2014/main" id="{D8819442-42D4-B3E3-EFDF-427C0B261159}"/>
              </a:ext>
            </a:extLst>
          </p:cNvPr>
          <p:cNvPicPr>
            <a:picLocks noChangeAspect="1"/>
          </p:cNvPicPr>
          <p:nvPr userDrawn="1"/>
        </p:nvPicPr>
        <p:blipFill>
          <a:blip r:embed="rId2"/>
          <a:stretch>
            <a:fillRect/>
          </a:stretch>
        </p:blipFill>
        <p:spPr>
          <a:xfrm>
            <a:off x="7320978" y="-16695"/>
            <a:ext cx="1804307" cy="2715106"/>
          </a:xfrm>
          <a:prstGeom prst="rect">
            <a:avLst/>
          </a:prstGeom>
        </p:spPr>
      </p:pic>
      <p:sp>
        <p:nvSpPr>
          <p:cNvPr id="17" name="Google Shape;17;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pic>
        <p:nvPicPr>
          <p:cNvPr id="22" name="Picture 21" descr="Logo, icon&#10;&#10;Description automatically generated">
            <a:extLst>
              <a:ext uri="{FF2B5EF4-FFF2-40B4-BE49-F238E27FC236}">
                <a16:creationId xmlns:a16="http://schemas.microsoft.com/office/drawing/2014/main" id="{57E3FA74-CBE9-44AA-6F52-969DF902D282}"/>
              </a:ext>
            </a:extLst>
          </p:cNvPr>
          <p:cNvPicPr>
            <a:picLocks noChangeAspect="1"/>
          </p:cNvPicPr>
          <p:nvPr userDrawn="1"/>
        </p:nvPicPr>
        <p:blipFill>
          <a:blip r:embed="rId3"/>
          <a:stretch>
            <a:fillRect/>
          </a:stretch>
        </p:blipFill>
        <p:spPr>
          <a:xfrm>
            <a:off x="8342890" y="4382586"/>
            <a:ext cx="678268" cy="674231"/>
          </a:xfrm>
          <a:prstGeom prst="rect">
            <a:avLst/>
          </a:prstGeom>
        </p:spPr>
      </p:pic>
      <p:pic>
        <p:nvPicPr>
          <p:cNvPr id="3" name="Picture 2" descr="Shape, logo&#10;&#10;Description automatically generated">
            <a:extLst>
              <a:ext uri="{FF2B5EF4-FFF2-40B4-BE49-F238E27FC236}">
                <a16:creationId xmlns:a16="http://schemas.microsoft.com/office/drawing/2014/main" id="{AD0802E4-0BB7-72A3-AB28-A03BF4BD7102}"/>
              </a:ext>
            </a:extLst>
          </p:cNvPr>
          <p:cNvPicPr>
            <a:picLocks noChangeAspect="1"/>
          </p:cNvPicPr>
          <p:nvPr userDrawn="1"/>
        </p:nvPicPr>
        <p:blipFill>
          <a:blip r:embed="rId4"/>
          <a:stretch>
            <a:fillRect/>
          </a:stretch>
        </p:blipFill>
        <p:spPr>
          <a:xfrm>
            <a:off x="4971095" y="2477912"/>
            <a:ext cx="4164096" cy="2666971"/>
          </a:xfrm>
          <a:prstGeom prst="rect">
            <a:avLst/>
          </a:prstGeom>
        </p:spPr>
      </p:pic>
      <p:sp>
        <p:nvSpPr>
          <p:cNvPr id="2" name="TextBox 1">
            <a:extLst>
              <a:ext uri="{FF2B5EF4-FFF2-40B4-BE49-F238E27FC236}">
                <a16:creationId xmlns:a16="http://schemas.microsoft.com/office/drawing/2014/main" id="{5F064C16-16CA-CF21-617F-DA8704B0496E}"/>
              </a:ext>
            </a:extLst>
          </p:cNvPr>
          <p:cNvSpPr txBox="1"/>
          <p:nvPr userDrawn="1"/>
        </p:nvSpPr>
        <p:spPr>
          <a:xfrm>
            <a:off x="122842" y="294891"/>
            <a:ext cx="6907794" cy="584775"/>
          </a:xfrm>
          <a:prstGeom prst="rect">
            <a:avLst/>
          </a:prstGeom>
          <a:noFill/>
        </p:spPr>
        <p:txBody>
          <a:bodyPr wrap="square">
            <a:spAutoFit/>
          </a:bodyPr>
          <a:lstStyle/>
          <a:p>
            <a:r>
              <a:rPr lang="en-GB" sz="3200" dirty="0">
                <a:solidFill>
                  <a:schemeClr val="accent1"/>
                </a:solidFill>
                <a:effectLst/>
                <a:latin typeface="Nunito Sans" pitchFamily="2" charset="77"/>
              </a:rPr>
              <a:t>Where to go next?</a:t>
            </a:r>
            <a:endParaRPr lang="en-US" dirty="0">
              <a:latin typeface="Nunito Sans" pitchFamily="2" charset="77"/>
            </a:endParaRPr>
          </a:p>
        </p:txBody>
      </p:sp>
      <p:pic>
        <p:nvPicPr>
          <p:cNvPr id="5" name="Picture 4" descr="Qr code&#10;&#10;Description automatically generated">
            <a:extLst>
              <a:ext uri="{FF2B5EF4-FFF2-40B4-BE49-F238E27FC236}">
                <a16:creationId xmlns:a16="http://schemas.microsoft.com/office/drawing/2014/main" id="{70915A67-175F-A279-53ED-7A38388C8557}"/>
              </a:ext>
            </a:extLst>
          </p:cNvPr>
          <p:cNvPicPr>
            <a:picLocks noChangeAspect="1"/>
          </p:cNvPicPr>
          <p:nvPr userDrawn="1"/>
        </p:nvPicPr>
        <p:blipFill>
          <a:blip r:embed="rId5"/>
          <a:stretch>
            <a:fillRect/>
          </a:stretch>
        </p:blipFill>
        <p:spPr>
          <a:xfrm>
            <a:off x="7292046" y="1963243"/>
            <a:ext cx="1180412" cy="1172040"/>
          </a:xfrm>
          <a:prstGeom prst="rect">
            <a:avLst/>
          </a:prstGeom>
        </p:spPr>
      </p:pic>
      <p:pic>
        <p:nvPicPr>
          <p:cNvPr id="7" name="Picture 6" descr="Shape&#10;&#10;Description automatically generated with medium confidence">
            <a:extLst>
              <a:ext uri="{FF2B5EF4-FFF2-40B4-BE49-F238E27FC236}">
                <a16:creationId xmlns:a16="http://schemas.microsoft.com/office/drawing/2014/main" id="{413A04CB-B931-90EF-4BF1-E34D08556016}"/>
              </a:ext>
            </a:extLst>
          </p:cNvPr>
          <p:cNvPicPr>
            <a:picLocks noChangeAspect="1"/>
          </p:cNvPicPr>
          <p:nvPr userDrawn="1"/>
        </p:nvPicPr>
        <p:blipFill>
          <a:blip r:embed="rId6"/>
          <a:stretch>
            <a:fillRect/>
          </a:stretch>
        </p:blipFill>
        <p:spPr>
          <a:xfrm rot="2266813">
            <a:off x="6665551" y="1337996"/>
            <a:ext cx="775185" cy="486975"/>
          </a:xfrm>
          <a:prstGeom prst="rect">
            <a:avLst/>
          </a:prstGeom>
        </p:spPr>
      </p:pic>
      <p:sp>
        <p:nvSpPr>
          <p:cNvPr id="11" name="TextBox 10">
            <a:extLst>
              <a:ext uri="{FF2B5EF4-FFF2-40B4-BE49-F238E27FC236}">
                <a16:creationId xmlns:a16="http://schemas.microsoft.com/office/drawing/2014/main" id="{6F6A8987-9A4E-9994-F94B-DE8C2B7E2FC8}"/>
              </a:ext>
            </a:extLst>
          </p:cNvPr>
          <p:cNvSpPr txBox="1"/>
          <p:nvPr userDrawn="1"/>
        </p:nvSpPr>
        <p:spPr>
          <a:xfrm>
            <a:off x="141557" y="881819"/>
            <a:ext cx="6918011" cy="1169551"/>
          </a:xfrm>
          <a:prstGeom prst="rect">
            <a:avLst/>
          </a:prstGeom>
          <a:noFill/>
        </p:spPr>
        <p:txBody>
          <a:bodyPr wrap="square">
            <a:spAutoFit/>
          </a:bodyPr>
          <a:lstStyle/>
          <a:p>
            <a:r>
              <a:rPr lang="en-GB" sz="1400" b="0" i="0" u="none" strike="noStrike" dirty="0">
                <a:solidFill>
                  <a:srgbClr val="1C1C1C"/>
                </a:solidFill>
                <a:effectLst/>
                <a:latin typeface="Nunito Sans" pitchFamily="2" charset="77"/>
              </a:rPr>
              <a:t>For more diagnostic questions, and GCSE maths revision resources and worksheets to support students in fixing any misconceptions take a look at the free Third Space Learning </a:t>
            </a:r>
            <a:r>
              <a:rPr lang="en-GB" sz="1400" b="0" i="0" u="sng" dirty="0">
                <a:solidFill>
                  <a:schemeClr val="accent1"/>
                </a:solidFill>
                <a:effectLst/>
                <a:latin typeface="Nunito Sans" pitchFamily="2" charset="77"/>
                <a:hlinkClick r:id="rId7">
                  <a:extLst>
                    <a:ext uri="{A12FA001-AC4F-418D-AE19-62706E023703}">
                      <ahyp:hlinkClr xmlns:ahyp="http://schemas.microsoft.com/office/drawing/2018/hyperlinkcolor" val="tx"/>
                    </a:ext>
                  </a:extLst>
                </a:hlinkClick>
              </a:rPr>
              <a:t>GCSE maths revision</a:t>
            </a:r>
            <a:r>
              <a:rPr lang="en-GB" sz="1400" b="0" i="0" u="none" strike="noStrike" dirty="0">
                <a:solidFill>
                  <a:schemeClr val="accent1"/>
                </a:solidFill>
                <a:effectLst/>
                <a:latin typeface="Nunito Sans" pitchFamily="2" charset="77"/>
              </a:rPr>
              <a:t> </a:t>
            </a:r>
            <a:r>
              <a:rPr lang="en-GB" sz="1400" b="0" i="0" u="none" strike="noStrike" dirty="0">
                <a:solidFill>
                  <a:srgbClr val="1C1C1C"/>
                </a:solidFill>
                <a:effectLst/>
                <a:latin typeface="Nunito Sans" pitchFamily="2" charset="77"/>
              </a:rPr>
              <a:t>pages.</a:t>
            </a:r>
          </a:p>
          <a:p>
            <a:endParaRPr lang="en-GB" sz="1400" b="0" i="0" u="none" strike="noStrike" dirty="0">
              <a:solidFill>
                <a:srgbClr val="1C1C1C"/>
              </a:solidFill>
              <a:effectLst/>
              <a:latin typeface="Nunito Sans" pitchFamily="2" charset="77"/>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dirty="0">
                <a:effectLst/>
                <a:latin typeface="Nunito Sans" pitchFamily="2" charset="77"/>
              </a:rPr>
              <a:t>Scan the QR code to discover our library of FREE GCSE maths revision resources. </a:t>
            </a:r>
            <a:endParaRPr lang="en-US" dirty="0">
              <a:latin typeface="Nunito Sans" pitchFamily="2" charset="77"/>
            </a:endParaRPr>
          </a:p>
        </p:txBody>
      </p:sp>
      <p:sp>
        <p:nvSpPr>
          <p:cNvPr id="15" name="TextBox 14">
            <a:extLst>
              <a:ext uri="{FF2B5EF4-FFF2-40B4-BE49-F238E27FC236}">
                <a16:creationId xmlns:a16="http://schemas.microsoft.com/office/drawing/2014/main" id="{509E93A4-8436-5724-299C-119F30C81E75}"/>
              </a:ext>
            </a:extLst>
          </p:cNvPr>
          <p:cNvSpPr txBox="1"/>
          <p:nvPr userDrawn="1"/>
        </p:nvSpPr>
        <p:spPr>
          <a:xfrm>
            <a:off x="122842" y="2371384"/>
            <a:ext cx="8494349" cy="1077218"/>
          </a:xfrm>
          <a:prstGeom prst="rect">
            <a:avLst/>
          </a:prstGeom>
          <a:noFill/>
        </p:spPr>
        <p:txBody>
          <a:bodyPr wrap="square">
            <a:spAutoFit/>
          </a:bodyPr>
          <a:lstStyle/>
          <a:p>
            <a:r>
              <a:rPr lang="en-GB" sz="3200" dirty="0">
                <a:solidFill>
                  <a:schemeClr val="accent1"/>
                </a:solidFill>
                <a:effectLst/>
                <a:latin typeface="Nunito Sans" pitchFamily="2" charset="77"/>
              </a:rPr>
              <a:t>Do you have KS4 students who need additional support in maths?</a:t>
            </a:r>
            <a:endParaRPr lang="en-US" dirty="0">
              <a:latin typeface="Nunito Sans" pitchFamily="2" charset="77"/>
            </a:endParaRPr>
          </a:p>
        </p:txBody>
      </p:sp>
      <p:sp>
        <p:nvSpPr>
          <p:cNvPr id="18" name="TextBox 17">
            <a:extLst>
              <a:ext uri="{FF2B5EF4-FFF2-40B4-BE49-F238E27FC236}">
                <a16:creationId xmlns:a16="http://schemas.microsoft.com/office/drawing/2014/main" id="{46EE7124-5F5D-428F-631E-C0173F519C6B}"/>
              </a:ext>
            </a:extLst>
          </p:cNvPr>
          <p:cNvSpPr txBox="1"/>
          <p:nvPr userDrawn="1"/>
        </p:nvSpPr>
        <p:spPr>
          <a:xfrm>
            <a:off x="122842" y="3501701"/>
            <a:ext cx="5568270" cy="1169551"/>
          </a:xfrm>
          <a:prstGeom prst="rect">
            <a:avLst/>
          </a:prstGeom>
          <a:noFill/>
        </p:spPr>
        <p:txBody>
          <a:bodyPr wrap="square">
            <a:spAutoFit/>
          </a:bodyPr>
          <a:lstStyle/>
          <a:p>
            <a:r>
              <a:rPr lang="en-GB" sz="1400" b="0" i="0" u="none" strike="noStrike" dirty="0">
                <a:solidFill>
                  <a:srgbClr val="1C1C1C"/>
                </a:solidFill>
                <a:effectLst/>
                <a:latin typeface="Nunito Sans" pitchFamily="2" charset="77"/>
              </a:rPr>
              <a:t>Our specialist tutors will help students to develop the skills they need to succeed at GCSE in weekly one to one online revision lessons. Trusted by secondary schools across the UK. </a:t>
            </a:r>
          </a:p>
          <a:p>
            <a:endParaRPr lang="en-GB" sz="1400" b="0" i="0" u="none" strike="noStrike" dirty="0">
              <a:solidFill>
                <a:srgbClr val="1C1C1C"/>
              </a:solidFill>
              <a:effectLst/>
              <a:latin typeface="Nunito Sans" pitchFamily="2" charset="77"/>
            </a:endParaRPr>
          </a:p>
          <a:p>
            <a:r>
              <a:rPr lang="en-GB" sz="1400" b="0" i="0" u="none" strike="noStrike" dirty="0">
                <a:solidFill>
                  <a:srgbClr val="1C1C1C"/>
                </a:solidFill>
                <a:effectLst/>
                <a:latin typeface="Nunito Sans" pitchFamily="2" charset="77"/>
              </a:rPr>
              <a:t>Visit </a:t>
            </a:r>
            <a:r>
              <a:rPr lang="en-GB" sz="1400" b="0" i="0" u="none" strike="noStrike" dirty="0">
                <a:solidFill>
                  <a:schemeClr val="accent1"/>
                </a:solidFill>
                <a:effectLst/>
                <a:latin typeface="Nunito Sans" pitchFamily="2" charset="77"/>
                <a:hlinkClick r:id="rId8">
                  <a:extLst>
                    <a:ext uri="{A12FA001-AC4F-418D-AE19-62706E023703}">
                      <ahyp:hlinkClr xmlns:ahyp="http://schemas.microsoft.com/office/drawing/2018/hyperlinkcolor" val="tx"/>
                    </a:ext>
                  </a:extLst>
                </a:hlinkClick>
              </a:rPr>
              <a:t>thirdspacelearning.com</a:t>
            </a:r>
            <a:r>
              <a:rPr lang="en-GB" sz="1400" b="0" i="0" u="none" strike="noStrike" dirty="0">
                <a:solidFill>
                  <a:schemeClr val="accent1"/>
                </a:solidFill>
                <a:effectLst/>
                <a:latin typeface="Nunito Sans" pitchFamily="2" charset="77"/>
              </a:rPr>
              <a:t> </a:t>
            </a:r>
            <a:r>
              <a:rPr lang="en-GB" sz="1400" b="0" i="0" u="none" strike="noStrike" dirty="0">
                <a:solidFill>
                  <a:srgbClr val="1C1C1C"/>
                </a:solidFill>
                <a:effectLst/>
                <a:latin typeface="Nunito Sans" pitchFamily="2" charset="77"/>
              </a:rPr>
              <a:t>to find out more.</a:t>
            </a:r>
          </a:p>
        </p:txBody>
      </p:sp>
    </p:spTree>
    <p:extLst>
      <p:ext uri="{BB962C8B-B14F-4D97-AF65-F5344CB8AC3E}">
        <p14:creationId xmlns:p14="http://schemas.microsoft.com/office/powerpoint/2010/main" val="25336643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7"/>
        <p:cNvGrpSpPr/>
        <p:nvPr/>
      </p:nvGrpSpPr>
      <p:grpSpPr>
        <a:xfrm>
          <a:off x="0" y="0"/>
          <a:ext cx="0" cy="0"/>
          <a:chOff x="0" y="0"/>
          <a:chExt cx="0" cy="0"/>
        </a:xfrm>
      </p:grpSpPr>
      <p:sp>
        <p:nvSpPr>
          <p:cNvPr id="28" name="Google Shape;28;p5"/>
          <p:cNvSpPr txBox="1"/>
          <p:nvPr/>
        </p:nvSpPr>
        <p:spPr>
          <a:xfrm>
            <a:off x="0" y="0"/>
            <a:ext cx="3621300" cy="369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1000" dirty="0">
                <a:solidFill>
                  <a:srgbClr val="2779F5"/>
                </a:solidFill>
                <a:latin typeface="Nunito Sans"/>
                <a:ea typeface="Nunito Sans"/>
                <a:cs typeface="Nunito Sans"/>
                <a:sym typeface="Nunito Sans"/>
              </a:rPr>
              <a:t>  GCSE Number | Diagnostic Questions | Percentages</a:t>
            </a:r>
            <a:endParaRPr sz="1200" dirty="0"/>
          </a:p>
        </p:txBody>
      </p:sp>
      <p:pic>
        <p:nvPicPr>
          <p:cNvPr id="30" name="Google Shape;30;p5"/>
          <p:cNvPicPr preferRelativeResize="0"/>
          <p:nvPr/>
        </p:nvPicPr>
        <p:blipFill>
          <a:blip r:embed="rId2">
            <a:alphaModFix/>
          </a:blip>
          <a:stretch>
            <a:fillRect/>
          </a:stretch>
        </p:blipFill>
        <p:spPr>
          <a:xfrm>
            <a:off x="7623046" y="205972"/>
            <a:ext cx="1305129" cy="396200"/>
          </a:xfrm>
          <a:prstGeom prst="rect">
            <a:avLst/>
          </a:prstGeom>
          <a:noFill/>
          <a:ln>
            <a:noFill/>
          </a:ln>
        </p:spPr>
      </p:pic>
      <p:sp>
        <p:nvSpPr>
          <p:cNvPr id="4" name="Rectangle 3">
            <a:extLst>
              <a:ext uri="{FF2B5EF4-FFF2-40B4-BE49-F238E27FC236}">
                <a16:creationId xmlns:a16="http://schemas.microsoft.com/office/drawing/2014/main" id="{662B5015-A1FE-B33C-0210-5C97148502B4}"/>
              </a:ext>
            </a:extLst>
          </p:cNvPr>
          <p:cNvSpPr/>
          <p:nvPr userDrawn="1"/>
        </p:nvSpPr>
        <p:spPr>
          <a:xfrm>
            <a:off x="0" y="369300"/>
            <a:ext cx="5696712" cy="396200"/>
          </a:xfrm>
          <a:prstGeom prst="rect">
            <a:avLst/>
          </a:prstGeom>
          <a:solidFill>
            <a:srgbClr val="FF6D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b="1" dirty="0">
              <a:latin typeface="Nunito Sans" pitchFamily="2" charset="77"/>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body 1">
  <p:cSld name="TITLE_AND_BODY_1">
    <p:spTree>
      <p:nvGrpSpPr>
        <p:cNvPr id="1" name="Shape 31"/>
        <p:cNvGrpSpPr/>
        <p:nvPr/>
      </p:nvGrpSpPr>
      <p:grpSpPr>
        <a:xfrm>
          <a:off x="0" y="0"/>
          <a:ext cx="0" cy="0"/>
          <a:chOff x="0" y="0"/>
          <a:chExt cx="0" cy="0"/>
        </a:xfrm>
      </p:grpSpPr>
      <p:sp>
        <p:nvSpPr>
          <p:cNvPr id="32" name="Google Shape;32;p6"/>
          <p:cNvSpPr txBox="1"/>
          <p:nvPr/>
        </p:nvSpPr>
        <p:spPr>
          <a:xfrm>
            <a:off x="0" y="0"/>
            <a:ext cx="3621300" cy="369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1000" dirty="0">
                <a:solidFill>
                  <a:srgbClr val="2779F5"/>
                </a:solidFill>
                <a:latin typeface="Nunito Sans"/>
                <a:ea typeface="Nunito Sans"/>
                <a:cs typeface="Nunito Sans"/>
                <a:sym typeface="Nunito Sans"/>
              </a:rPr>
              <a:t>  GCSE Number | Diagnostic Questions | Percentages</a:t>
            </a:r>
            <a:endParaRPr sz="1200" dirty="0"/>
          </a:p>
        </p:txBody>
      </p:sp>
      <p:sp>
        <p:nvSpPr>
          <p:cNvPr id="34" name="Google Shape;34;p6"/>
          <p:cNvSpPr/>
          <p:nvPr/>
        </p:nvSpPr>
        <p:spPr>
          <a:xfrm>
            <a:off x="0" y="4863725"/>
            <a:ext cx="9144000" cy="279900"/>
          </a:xfrm>
          <a:prstGeom prst="rect">
            <a:avLst/>
          </a:prstGeom>
          <a:solidFill>
            <a:srgbClr val="09217B"/>
          </a:solidFill>
          <a:ln w="9525" cap="flat" cmpd="sng">
            <a:solidFill>
              <a:srgbClr val="09217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6"/>
          <p:cNvSpPr txBox="1"/>
          <p:nvPr/>
        </p:nvSpPr>
        <p:spPr>
          <a:xfrm>
            <a:off x="2023325" y="4842125"/>
            <a:ext cx="7380000" cy="323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900" b="1">
                <a:solidFill>
                  <a:srgbClr val="FFFFFF"/>
                </a:solidFill>
                <a:latin typeface="Nunito Sans"/>
                <a:ea typeface="Nunito Sans"/>
                <a:cs typeface="Nunito Sans"/>
                <a:sym typeface="Nunito Sans"/>
              </a:rPr>
              <a:t>   thirdspacelearning.com </a:t>
            </a:r>
            <a:r>
              <a:rPr lang="en-GB" sz="900">
                <a:solidFill>
                  <a:srgbClr val="FFFFFF"/>
                </a:solidFill>
                <a:latin typeface="Nunito Sans"/>
                <a:ea typeface="Nunito Sans"/>
                <a:cs typeface="Nunito Sans"/>
                <a:sym typeface="Nunito Sans"/>
              </a:rPr>
              <a:t>| Helping schools close the maths attainment gap through targeted one to one teaching and flexible resources</a:t>
            </a:r>
            <a:endParaRPr sz="900">
              <a:solidFill>
                <a:srgbClr val="FFFFFF"/>
              </a:solidFill>
              <a:latin typeface="Nunito Sans"/>
              <a:ea typeface="Nunito Sans"/>
              <a:cs typeface="Nunito Sans"/>
              <a:sym typeface="Nunito Sans"/>
            </a:endParaRPr>
          </a:p>
        </p:txBody>
      </p:sp>
      <p:pic>
        <p:nvPicPr>
          <p:cNvPr id="36" name="Google Shape;36;p6"/>
          <p:cNvPicPr preferRelativeResize="0"/>
          <p:nvPr/>
        </p:nvPicPr>
        <p:blipFill>
          <a:blip r:embed="rId2">
            <a:alphaModFix/>
          </a:blip>
          <a:stretch>
            <a:fillRect/>
          </a:stretch>
        </p:blipFill>
        <p:spPr>
          <a:xfrm>
            <a:off x="7623046" y="205972"/>
            <a:ext cx="1305129" cy="396200"/>
          </a:xfrm>
          <a:prstGeom prst="rect">
            <a:avLst/>
          </a:prstGeom>
          <a:noFill/>
          <a:ln>
            <a:noFill/>
          </a:ln>
        </p:spPr>
      </p:pic>
      <p:sp>
        <p:nvSpPr>
          <p:cNvPr id="2" name="Rectangle 1">
            <a:extLst>
              <a:ext uri="{FF2B5EF4-FFF2-40B4-BE49-F238E27FC236}">
                <a16:creationId xmlns:a16="http://schemas.microsoft.com/office/drawing/2014/main" id="{A06B0189-CB3C-E4F9-A74E-A0917BCBDA1D}"/>
              </a:ext>
            </a:extLst>
          </p:cNvPr>
          <p:cNvSpPr/>
          <p:nvPr userDrawn="1"/>
        </p:nvSpPr>
        <p:spPr>
          <a:xfrm>
            <a:off x="0" y="369300"/>
            <a:ext cx="5696712" cy="396200"/>
          </a:xfrm>
          <a:prstGeom prst="rect">
            <a:avLst/>
          </a:prstGeom>
          <a:solidFill>
            <a:srgbClr val="FF6D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b="1" dirty="0">
              <a:latin typeface="Nunito Sans" pitchFamily="2" charset="77"/>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7"/>
        <p:cNvGrpSpPr/>
        <p:nvPr/>
      </p:nvGrpSpPr>
      <p:grpSpPr>
        <a:xfrm>
          <a:off x="0" y="0"/>
          <a:ext cx="0" cy="0"/>
          <a:chOff x="0" y="0"/>
          <a:chExt cx="0" cy="0"/>
        </a:xfrm>
      </p:grpSpPr>
      <p:sp>
        <p:nvSpPr>
          <p:cNvPr id="38" name="Google Shape;38;p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39" name="Google Shape;39;p7"/>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40" name="Google Shape;40;p7"/>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41" name="Google Shape;4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2"/>
        <p:cNvGrpSpPr/>
        <p:nvPr/>
      </p:nvGrpSpPr>
      <p:grpSpPr>
        <a:xfrm>
          <a:off x="0" y="0"/>
          <a:ext cx="0" cy="0"/>
          <a:chOff x="0" y="0"/>
          <a:chExt cx="0" cy="0"/>
        </a:xfrm>
      </p:grpSpPr>
      <p:sp>
        <p:nvSpPr>
          <p:cNvPr id="43" name="Google Shape;43;p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44" name="Google Shape;4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45"/>
        <p:cNvGrpSpPr/>
        <p:nvPr/>
      </p:nvGrpSpPr>
      <p:grpSpPr>
        <a:xfrm>
          <a:off x="0" y="0"/>
          <a:ext cx="0" cy="0"/>
          <a:chOff x="0" y="0"/>
          <a:chExt cx="0" cy="0"/>
        </a:xfrm>
      </p:grpSpPr>
      <p:sp>
        <p:nvSpPr>
          <p:cNvPr id="46" name="Google Shape;46;p9"/>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47" name="Google Shape;47;p9"/>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48" name="Google Shape;48;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49"/>
        <p:cNvGrpSpPr/>
        <p:nvPr/>
      </p:nvGrpSpPr>
      <p:grpSpPr>
        <a:xfrm>
          <a:off x="0" y="0"/>
          <a:ext cx="0" cy="0"/>
          <a:chOff x="0" y="0"/>
          <a:chExt cx="0" cy="0"/>
        </a:xfrm>
      </p:grpSpPr>
      <p:sp>
        <p:nvSpPr>
          <p:cNvPr id="50" name="Google Shape;50;p10"/>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51" name="Google Shape;51;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63" r:id="rId1"/>
    <p:sldLayoutId id="2147483669" r:id="rId2"/>
    <p:sldLayoutId id="2147483666"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99176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graphicFrame>
        <p:nvGraphicFramePr>
          <p:cNvPr id="105" name="Google Shape;105;p20"/>
          <p:cNvGraphicFramePr/>
          <p:nvPr/>
        </p:nvGraphicFramePr>
        <p:xfrm>
          <a:off x="108044" y="862525"/>
          <a:ext cx="3800568" cy="786981"/>
        </p:xfrm>
        <a:graphic>
          <a:graphicData uri="http://schemas.openxmlformats.org/drawingml/2006/table">
            <a:tbl>
              <a:tblPr firstRow="1" bandRow="1">
                <a:noFill/>
                <a:tableStyleId>{F0405E19-DBF8-4350-A6E9-593C9D7815B3}</a:tableStyleId>
              </a:tblPr>
              <a:tblGrid>
                <a:gridCol w="3800568">
                  <a:extLst>
                    <a:ext uri="{9D8B030D-6E8A-4147-A177-3AD203B41FA5}">
                      <a16:colId xmlns:a16="http://schemas.microsoft.com/office/drawing/2014/main" val="20000"/>
                    </a:ext>
                  </a:extLst>
                </a:gridCol>
              </a:tblGrid>
              <a:tr h="786981">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7) Increase 380 by 12%: </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graphicFrame>
        <p:nvGraphicFramePr>
          <p:cNvPr id="106" name="Google Shape;106;p20"/>
          <p:cNvGraphicFramePr/>
          <p:nvPr>
            <p:extLst>
              <p:ext uri="{D42A27DB-BD31-4B8C-83A1-F6EECF244321}">
                <p14:modId xmlns:p14="http://schemas.microsoft.com/office/powerpoint/2010/main" val="2138442440"/>
              </p:ext>
            </p:extLst>
          </p:nvPr>
        </p:nvGraphicFramePr>
        <p:xfrm>
          <a:off x="952500" y="2054523"/>
          <a:ext cx="7239000" cy="19656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A)</a:t>
                      </a:r>
                      <a:r>
                        <a:rPr lang="en-GB" sz="1600" dirty="0">
                          <a:solidFill>
                            <a:schemeClr val="tx1"/>
                          </a:solidFill>
                          <a:latin typeface="Nunito Sans" pitchFamily="2" charset="0"/>
                          <a:ea typeface="Times New Roman"/>
                          <a:cs typeface="Times New Roman" panose="02020603050405020304" pitchFamily="18" charset="0"/>
                          <a:sym typeface="Times New Roman"/>
                        </a:rPr>
                        <a:t> 421.8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B)</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GB" sz="1600" i="0" dirty="0">
                          <a:solidFill>
                            <a:schemeClr val="tx1"/>
                          </a:solidFill>
                          <a:latin typeface="Nunito Sans" pitchFamily="2" charset="0"/>
                          <a:ea typeface="Times New Roman"/>
                          <a:cs typeface="Times New Roman" panose="02020603050405020304" pitchFamily="18" charset="0"/>
                          <a:sym typeface="Times New Roman"/>
                        </a:rPr>
                        <a:t>425.6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i="0"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C)</a:t>
                      </a:r>
                      <a:r>
                        <a:rPr lang="en-GB" sz="1600" dirty="0">
                          <a:solidFill>
                            <a:schemeClr val="tx1"/>
                          </a:solidFill>
                          <a:latin typeface="Nunito Sans" pitchFamily="2" charset="0"/>
                          <a:ea typeface="Times New Roman"/>
                          <a:cs typeface="Times New Roman" panose="02020603050405020304" pitchFamily="18" charset="0"/>
                          <a:sym typeface="Times New Roman"/>
                        </a:rPr>
                        <a:t> 45.6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D)</a:t>
                      </a:r>
                      <a:r>
                        <a:rPr lang="en-GB" sz="1600" dirty="0">
                          <a:solidFill>
                            <a:schemeClr val="tx1"/>
                          </a:solidFill>
                          <a:latin typeface="Nunito Sans" pitchFamily="2" charset="0"/>
                          <a:ea typeface="Times New Roman"/>
                          <a:cs typeface="Times New Roman" panose="02020603050405020304" pitchFamily="18" charset="0"/>
                          <a:sym typeface="Times New Roman"/>
                        </a:rPr>
                        <a:t> 392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4" name="Google Shape;104;p20">
            <a:extLst>
              <a:ext uri="{FF2B5EF4-FFF2-40B4-BE49-F238E27FC236}">
                <a16:creationId xmlns:a16="http://schemas.microsoft.com/office/drawing/2014/main" id="{04ADB7BD-145A-7C20-90DE-DB4417A45FC1}"/>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Percentages</a:t>
            </a:r>
            <a:endParaRPr b="1"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42437840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graphicFrame>
        <p:nvGraphicFramePr>
          <p:cNvPr id="105" name="Google Shape;105;p20"/>
          <p:cNvGraphicFramePr/>
          <p:nvPr/>
        </p:nvGraphicFramePr>
        <p:xfrm>
          <a:off x="108044" y="862525"/>
          <a:ext cx="3854356" cy="840769"/>
        </p:xfrm>
        <a:graphic>
          <a:graphicData uri="http://schemas.openxmlformats.org/drawingml/2006/table">
            <a:tbl>
              <a:tblPr firstRow="1" bandRow="1">
                <a:noFill/>
                <a:tableStyleId>{F0405E19-DBF8-4350-A6E9-593C9D7815B3}</a:tableStyleId>
              </a:tblPr>
              <a:tblGrid>
                <a:gridCol w="3854356">
                  <a:extLst>
                    <a:ext uri="{9D8B030D-6E8A-4147-A177-3AD203B41FA5}">
                      <a16:colId xmlns:a16="http://schemas.microsoft.com/office/drawing/2014/main" val="20000"/>
                    </a:ext>
                  </a:extLst>
                </a:gridCol>
              </a:tblGrid>
              <a:tr h="84076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8) Decrease 160 by 45%: </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graphicFrame>
        <p:nvGraphicFramePr>
          <p:cNvPr id="106" name="Google Shape;106;p20"/>
          <p:cNvGraphicFramePr/>
          <p:nvPr>
            <p:extLst>
              <p:ext uri="{D42A27DB-BD31-4B8C-83A1-F6EECF244321}">
                <p14:modId xmlns:p14="http://schemas.microsoft.com/office/powerpoint/2010/main" val="3724069534"/>
              </p:ext>
            </p:extLst>
          </p:nvPr>
        </p:nvGraphicFramePr>
        <p:xfrm>
          <a:off x="952500" y="2056275"/>
          <a:ext cx="7239000" cy="1966948"/>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3474">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A)</a:t>
                      </a:r>
                      <a:r>
                        <a:rPr lang="en-GB" sz="1600" dirty="0">
                          <a:solidFill>
                            <a:schemeClr val="tx1"/>
                          </a:solidFill>
                          <a:latin typeface="Nunito Sans" pitchFamily="2" charset="0"/>
                          <a:ea typeface="Times New Roman"/>
                          <a:cs typeface="Times New Roman" panose="02020603050405020304" pitchFamily="18" charset="0"/>
                          <a:sym typeface="Times New Roman"/>
                        </a:rPr>
                        <a:t> 72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B)</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GB" sz="1600" i="0" dirty="0">
                          <a:solidFill>
                            <a:schemeClr val="tx1"/>
                          </a:solidFill>
                          <a:latin typeface="Nunito Sans" pitchFamily="2" charset="0"/>
                          <a:ea typeface="Times New Roman"/>
                          <a:cs typeface="Times New Roman" panose="02020603050405020304" pitchFamily="18" charset="0"/>
                          <a:sym typeface="Times New Roman"/>
                        </a:rPr>
                        <a:t>115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i="0"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3474">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C)</a:t>
                      </a:r>
                      <a:r>
                        <a:rPr lang="en-GB" sz="1600" dirty="0">
                          <a:solidFill>
                            <a:schemeClr val="tx1"/>
                          </a:solidFill>
                          <a:latin typeface="Nunito Sans" pitchFamily="2" charset="0"/>
                          <a:ea typeface="Times New Roman"/>
                          <a:cs typeface="Times New Roman" panose="02020603050405020304" pitchFamily="18" charset="0"/>
                          <a:sym typeface="Times New Roman"/>
                        </a:rPr>
                        <a:t> 96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D)</a:t>
                      </a:r>
                      <a:r>
                        <a:rPr lang="en-GB" sz="1600" dirty="0">
                          <a:solidFill>
                            <a:schemeClr val="tx1"/>
                          </a:solidFill>
                          <a:latin typeface="Nunito Sans" pitchFamily="2" charset="0"/>
                          <a:ea typeface="Times New Roman"/>
                          <a:cs typeface="Times New Roman" panose="02020603050405020304" pitchFamily="18" charset="0"/>
                          <a:sym typeface="Times New Roman"/>
                        </a:rPr>
                        <a:t> 88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4" name="Google Shape;104;p20">
            <a:extLst>
              <a:ext uri="{FF2B5EF4-FFF2-40B4-BE49-F238E27FC236}">
                <a16:creationId xmlns:a16="http://schemas.microsoft.com/office/drawing/2014/main" id="{E6597F13-FE49-A575-2C7A-BEE6AE1F3BF9}"/>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Percentages</a:t>
            </a:r>
            <a:endParaRPr b="1"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42082614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graphicFrame>
        <p:nvGraphicFramePr>
          <p:cNvPr id="106" name="Google Shape;106;p20"/>
          <p:cNvGraphicFramePr/>
          <p:nvPr>
            <p:extLst>
              <p:ext uri="{D42A27DB-BD31-4B8C-83A1-F6EECF244321}">
                <p14:modId xmlns:p14="http://schemas.microsoft.com/office/powerpoint/2010/main" val="470931075"/>
              </p:ext>
            </p:extLst>
          </p:nvPr>
        </p:nvGraphicFramePr>
        <p:xfrm>
          <a:off x="952500" y="2056274"/>
          <a:ext cx="7239000" cy="1966946"/>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3473">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A)</a:t>
                      </a:r>
                      <a:r>
                        <a:rPr lang="en-GB" sz="1600" dirty="0">
                          <a:solidFill>
                            <a:schemeClr val="tx1"/>
                          </a:solidFill>
                          <a:latin typeface="Nunito Sans" pitchFamily="2" charset="0"/>
                          <a:ea typeface="Times New Roman"/>
                          <a:cs typeface="Times New Roman" panose="02020603050405020304" pitchFamily="18" charset="0"/>
                          <a:sym typeface="Times New Roman"/>
                        </a:rPr>
                        <a:t> 155.4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 </a:t>
                      </a:r>
                      <a:endParaRPr sz="1400" dirty="0">
                        <a:solidFill>
                          <a:schemeClr val="tx1"/>
                        </a:solidFill>
                        <a:latin typeface="Nunito Sans" pitchFamily="2" charset="0"/>
                        <a:ea typeface="Times New Roman"/>
                        <a:cs typeface="Times New Roman" panose="02020603050405020304" pitchFamily="18" charset="0"/>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B)</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GB" sz="1600" i="0" dirty="0">
                          <a:solidFill>
                            <a:schemeClr val="tx1"/>
                          </a:solidFill>
                          <a:latin typeface="Nunito Sans" pitchFamily="2" charset="0"/>
                          <a:ea typeface="Times New Roman"/>
                          <a:cs typeface="Times New Roman" panose="02020603050405020304" pitchFamily="18" charset="0"/>
                          <a:sym typeface="Times New Roman"/>
                        </a:rPr>
                        <a:t>129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i="0"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3473">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C)</a:t>
                      </a:r>
                      <a:r>
                        <a:rPr lang="en-GB" sz="1600" dirty="0">
                          <a:solidFill>
                            <a:schemeClr val="tx1"/>
                          </a:solidFill>
                          <a:latin typeface="Nunito Sans" pitchFamily="2" charset="0"/>
                          <a:ea typeface="Times New Roman"/>
                          <a:cs typeface="Times New Roman" panose="02020603050405020304" pitchFamily="18" charset="0"/>
                          <a:sym typeface="Times New Roman"/>
                        </a:rPr>
                        <a:t> 124.6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D)</a:t>
                      </a:r>
                      <a:r>
                        <a:rPr lang="en-GB" sz="1600" dirty="0">
                          <a:solidFill>
                            <a:schemeClr val="tx1"/>
                          </a:solidFill>
                          <a:latin typeface="Nunito Sans" pitchFamily="2" charset="0"/>
                          <a:ea typeface="Times New Roman"/>
                          <a:cs typeface="Times New Roman" panose="02020603050405020304" pitchFamily="18" charset="0"/>
                          <a:sym typeface="Times New Roman"/>
                        </a:rPr>
                        <a:t> 15.4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2" name="Google Shape;105;p20">
            <a:extLst>
              <a:ext uri="{FF2B5EF4-FFF2-40B4-BE49-F238E27FC236}">
                <a16:creationId xmlns:a16="http://schemas.microsoft.com/office/drawing/2014/main" id="{7DFCF32D-7E7A-D733-3441-72ED50BCC98A}"/>
              </a:ext>
            </a:extLst>
          </p:cNvPr>
          <p:cNvGraphicFramePr/>
          <p:nvPr/>
        </p:nvGraphicFramePr>
        <p:xfrm>
          <a:off x="108044" y="862525"/>
          <a:ext cx="3791603" cy="598722"/>
        </p:xfrm>
        <a:graphic>
          <a:graphicData uri="http://schemas.openxmlformats.org/drawingml/2006/table">
            <a:tbl>
              <a:tblPr firstRow="1" bandRow="1">
                <a:noFill/>
                <a:tableStyleId>{F0405E19-DBF8-4350-A6E9-593C9D7815B3}</a:tableStyleId>
              </a:tblPr>
              <a:tblGrid>
                <a:gridCol w="3791603">
                  <a:extLst>
                    <a:ext uri="{9D8B030D-6E8A-4147-A177-3AD203B41FA5}">
                      <a16:colId xmlns:a16="http://schemas.microsoft.com/office/drawing/2014/main" val="20000"/>
                    </a:ext>
                  </a:extLst>
                </a:gridCol>
              </a:tblGrid>
              <a:tr h="598722">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9) Decrease 140 by 11%:</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sp>
        <p:nvSpPr>
          <p:cNvPr id="4" name="Google Shape;104;p20">
            <a:extLst>
              <a:ext uri="{FF2B5EF4-FFF2-40B4-BE49-F238E27FC236}">
                <a16:creationId xmlns:a16="http://schemas.microsoft.com/office/drawing/2014/main" id="{AEE50FD7-BCCC-8CD8-F04B-935539BF6EE3}"/>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Percentages</a:t>
            </a:r>
            <a:endParaRPr b="1"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21125476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graphicFrame>
        <p:nvGraphicFramePr>
          <p:cNvPr id="105" name="Google Shape;105;p20"/>
          <p:cNvGraphicFramePr/>
          <p:nvPr/>
        </p:nvGraphicFramePr>
        <p:xfrm>
          <a:off x="108044" y="862525"/>
          <a:ext cx="8750206" cy="1423150"/>
        </p:xfrm>
        <a:graphic>
          <a:graphicData uri="http://schemas.openxmlformats.org/drawingml/2006/table">
            <a:tbl>
              <a:tblPr firstRow="1" bandRow="1">
                <a:noFill/>
                <a:tableStyleId>{F0405E19-DBF8-4350-A6E9-593C9D7815B3}</a:tableStyleId>
              </a:tblPr>
              <a:tblGrid>
                <a:gridCol w="8750206">
                  <a:extLst>
                    <a:ext uri="{9D8B030D-6E8A-4147-A177-3AD203B41FA5}">
                      <a16:colId xmlns:a16="http://schemas.microsoft.com/office/drawing/2014/main" val="20000"/>
                    </a:ext>
                  </a:extLst>
                </a:gridCol>
              </a:tblGrid>
              <a:tr h="1423150">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10) Calculate the percentage change from 35kg to 42kg:</a:t>
                      </a:r>
                      <a:endParaRPr lang="en-US" sz="2300" b="0" dirty="0">
                        <a:solidFill>
                          <a:schemeClr val="dk1"/>
                        </a:solidFill>
                        <a:latin typeface="Times New Roman"/>
                        <a:ea typeface="Times New Roman"/>
                        <a:cs typeface="Times New Roman"/>
                        <a:sym typeface="Times New Roman"/>
                      </a:endParaRPr>
                    </a:p>
                    <a:p>
                      <a:pPr marL="457200" lvl="0" indent="0" algn="l" rtl="0">
                        <a:spcBef>
                          <a:spcPts val="0"/>
                        </a:spcBef>
                        <a:spcAft>
                          <a:spcPts val="0"/>
                        </a:spcAft>
                        <a:buNone/>
                      </a:pPr>
                      <a:endParaRPr sz="2300"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graphicFrame>
        <p:nvGraphicFramePr>
          <p:cNvPr id="106" name="Google Shape;106;p20"/>
          <p:cNvGraphicFramePr/>
          <p:nvPr>
            <p:extLst>
              <p:ext uri="{D42A27DB-BD31-4B8C-83A1-F6EECF244321}">
                <p14:modId xmlns:p14="http://schemas.microsoft.com/office/powerpoint/2010/main" val="3845172173"/>
              </p:ext>
            </p:extLst>
          </p:nvPr>
        </p:nvGraphicFramePr>
        <p:xfrm>
          <a:off x="952500" y="2056275"/>
          <a:ext cx="7239000" cy="1966948"/>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3282">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A)</a:t>
                      </a:r>
                      <a:r>
                        <a:rPr lang="en-GB" sz="1600" dirty="0">
                          <a:solidFill>
                            <a:schemeClr val="tx1"/>
                          </a:solidFill>
                          <a:latin typeface="Nunito Sans" pitchFamily="2" charset="0"/>
                          <a:ea typeface="Times New Roman"/>
                          <a:cs typeface="Times New Roman" panose="02020603050405020304" pitchFamily="18" charset="0"/>
                          <a:sym typeface="Times New Roman"/>
                        </a:rPr>
                        <a:t> 20%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B)</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GB" sz="1600" i="0" dirty="0">
                          <a:solidFill>
                            <a:schemeClr val="tx1"/>
                          </a:solidFill>
                          <a:latin typeface="Nunito Sans" pitchFamily="2" charset="0"/>
                          <a:ea typeface="Times New Roman"/>
                          <a:cs typeface="Times New Roman" panose="02020603050405020304" pitchFamily="18" charset="0"/>
                          <a:sym typeface="Times New Roman"/>
                        </a:rPr>
                        <a:t>83%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i="0"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3666">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C)</a:t>
                      </a:r>
                      <a:r>
                        <a:rPr lang="en-GB" sz="1600" dirty="0">
                          <a:solidFill>
                            <a:schemeClr val="tx1"/>
                          </a:solidFill>
                          <a:latin typeface="Nunito Sans" pitchFamily="2" charset="0"/>
                          <a:ea typeface="Times New Roman"/>
                          <a:cs typeface="Times New Roman" panose="02020603050405020304" pitchFamily="18" charset="0"/>
                          <a:sym typeface="Times New Roman"/>
                        </a:rPr>
                        <a:t> 7%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D)</a:t>
                      </a:r>
                      <a:r>
                        <a:rPr lang="en-GB" sz="1600" dirty="0">
                          <a:solidFill>
                            <a:schemeClr val="tx1"/>
                          </a:solidFill>
                          <a:latin typeface="Nunito Sans" pitchFamily="2" charset="0"/>
                          <a:ea typeface="Times New Roman"/>
                          <a:cs typeface="Times New Roman" panose="02020603050405020304" pitchFamily="18" charset="0"/>
                          <a:sym typeface="Times New Roman"/>
                        </a:rPr>
                        <a:t> 120%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3" name="Google Shape;104;p20">
            <a:extLst>
              <a:ext uri="{FF2B5EF4-FFF2-40B4-BE49-F238E27FC236}">
                <a16:creationId xmlns:a16="http://schemas.microsoft.com/office/drawing/2014/main" id="{36147B16-0A60-FDD1-EB3E-7612700B3751}"/>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Percentages</a:t>
            </a:r>
            <a:endParaRPr b="1"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27366405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graphicFrame>
        <p:nvGraphicFramePr>
          <p:cNvPr id="106" name="Google Shape;106;p20"/>
          <p:cNvGraphicFramePr/>
          <p:nvPr>
            <p:extLst>
              <p:ext uri="{D42A27DB-BD31-4B8C-83A1-F6EECF244321}">
                <p14:modId xmlns:p14="http://schemas.microsoft.com/office/powerpoint/2010/main" val="1618014916"/>
              </p:ext>
            </p:extLst>
          </p:nvPr>
        </p:nvGraphicFramePr>
        <p:xfrm>
          <a:off x="952500" y="2056275"/>
          <a:ext cx="7239000" cy="1966948"/>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3474">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A)</a:t>
                      </a:r>
                      <a:r>
                        <a:rPr lang="en-GB" sz="1600" dirty="0">
                          <a:solidFill>
                            <a:schemeClr val="tx1"/>
                          </a:solidFill>
                          <a:latin typeface="Nunito Sans" pitchFamily="2" charset="0"/>
                          <a:ea typeface="Times New Roman"/>
                          <a:cs typeface="Times New Roman" panose="02020603050405020304" pitchFamily="18" charset="0"/>
                          <a:sym typeface="Times New Roman"/>
                        </a:rPr>
                        <a:t> 87.5%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B)</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GB" sz="1600" i="0" dirty="0">
                          <a:solidFill>
                            <a:schemeClr val="tx1"/>
                          </a:solidFill>
                          <a:latin typeface="Nunito Sans" pitchFamily="2" charset="0"/>
                          <a:ea typeface="Times New Roman"/>
                          <a:cs typeface="Times New Roman" panose="02020603050405020304" pitchFamily="18" charset="0"/>
                          <a:sym typeface="Times New Roman"/>
                        </a:rPr>
                        <a:t>70%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i="0"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3474">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C)</a:t>
                      </a:r>
                      <a:r>
                        <a:rPr lang="en-GB" sz="1600" dirty="0">
                          <a:solidFill>
                            <a:schemeClr val="tx1"/>
                          </a:solidFill>
                          <a:latin typeface="Nunito Sans" pitchFamily="2" charset="0"/>
                          <a:ea typeface="Times New Roman"/>
                          <a:cs typeface="Times New Roman" panose="02020603050405020304" pitchFamily="18" charset="0"/>
                          <a:sym typeface="Times New Roman"/>
                        </a:rPr>
                        <a:t> 14.3%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D)</a:t>
                      </a:r>
                      <a:r>
                        <a:rPr lang="en-GB" sz="1600" dirty="0">
                          <a:solidFill>
                            <a:schemeClr val="tx1"/>
                          </a:solidFill>
                          <a:latin typeface="Nunito Sans" pitchFamily="2" charset="0"/>
                          <a:ea typeface="Times New Roman"/>
                          <a:cs typeface="Times New Roman" panose="02020603050405020304" pitchFamily="18" charset="0"/>
                          <a:sym typeface="Times New Roman"/>
                        </a:rPr>
                        <a:t> 12.5%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2" name="Google Shape;105;p20">
            <a:extLst>
              <a:ext uri="{FF2B5EF4-FFF2-40B4-BE49-F238E27FC236}">
                <a16:creationId xmlns:a16="http://schemas.microsoft.com/office/drawing/2014/main" id="{EE80A8A9-C2A6-BF08-AD49-77A341EE056E}"/>
              </a:ext>
            </a:extLst>
          </p:cNvPr>
          <p:cNvGraphicFramePr/>
          <p:nvPr/>
        </p:nvGraphicFramePr>
        <p:xfrm>
          <a:off x="108044" y="862525"/>
          <a:ext cx="8750206" cy="1074683"/>
        </p:xfrm>
        <a:graphic>
          <a:graphicData uri="http://schemas.openxmlformats.org/drawingml/2006/table">
            <a:tbl>
              <a:tblPr firstRow="1" bandRow="1">
                <a:noFill/>
                <a:tableStyleId>{F0405E19-DBF8-4350-A6E9-593C9D7815B3}</a:tableStyleId>
              </a:tblPr>
              <a:tblGrid>
                <a:gridCol w="8750206">
                  <a:extLst>
                    <a:ext uri="{9D8B030D-6E8A-4147-A177-3AD203B41FA5}">
                      <a16:colId xmlns:a16="http://schemas.microsoft.com/office/drawing/2014/main" val="20000"/>
                    </a:ext>
                  </a:extLst>
                </a:gridCol>
              </a:tblGrid>
              <a:tr h="1074683">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11) Calculate the change from £560 to £490: </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sp>
        <p:nvSpPr>
          <p:cNvPr id="4" name="Google Shape;104;p20">
            <a:extLst>
              <a:ext uri="{FF2B5EF4-FFF2-40B4-BE49-F238E27FC236}">
                <a16:creationId xmlns:a16="http://schemas.microsoft.com/office/drawing/2014/main" id="{E5F24A8D-A7FA-CEB9-35F5-C3DC739D8FD5}"/>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Percentages</a:t>
            </a:r>
            <a:endParaRPr b="1"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28103278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20"/>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Percentages</a:t>
            </a:r>
            <a:endParaRPr b="1" dirty="0">
              <a:solidFill>
                <a:srgbClr val="FFFFFF"/>
              </a:solidFill>
              <a:latin typeface="Nunito Sans"/>
              <a:ea typeface="Nunito Sans"/>
              <a:cs typeface="Nunito Sans"/>
              <a:sym typeface="Nunito Sans"/>
            </a:endParaRPr>
          </a:p>
        </p:txBody>
      </p:sp>
      <p:graphicFrame>
        <p:nvGraphicFramePr>
          <p:cNvPr id="106" name="Google Shape;106;p20"/>
          <p:cNvGraphicFramePr/>
          <p:nvPr>
            <p:extLst>
              <p:ext uri="{D42A27DB-BD31-4B8C-83A1-F6EECF244321}">
                <p14:modId xmlns:p14="http://schemas.microsoft.com/office/powerpoint/2010/main" val="2485677897"/>
              </p:ext>
            </p:extLst>
          </p:nvPr>
        </p:nvGraphicFramePr>
        <p:xfrm>
          <a:off x="952500" y="2056275"/>
          <a:ext cx="7239000" cy="1966948"/>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3474">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A)</a:t>
                      </a:r>
                      <a:r>
                        <a:rPr lang="en-GB" sz="1600" dirty="0">
                          <a:solidFill>
                            <a:schemeClr val="tx1"/>
                          </a:solidFill>
                          <a:latin typeface="Nunito Sans" pitchFamily="2" charset="0"/>
                          <a:ea typeface="Times New Roman"/>
                          <a:cs typeface="Times New Roman" panose="02020603050405020304" pitchFamily="18" charset="0"/>
                          <a:sym typeface="Times New Roman"/>
                        </a:rPr>
                        <a:t> 156%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B)</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GB" sz="1600" i="0" dirty="0">
                          <a:solidFill>
                            <a:schemeClr val="tx1"/>
                          </a:solidFill>
                          <a:latin typeface="Nunito Sans" pitchFamily="2" charset="0"/>
                          <a:ea typeface="Times New Roman"/>
                          <a:cs typeface="Times New Roman" panose="02020603050405020304" pitchFamily="18" charset="0"/>
                          <a:sym typeface="Times New Roman"/>
                        </a:rPr>
                        <a:t>230%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i="0"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3474">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C)</a:t>
                      </a:r>
                      <a:r>
                        <a:rPr lang="en-GB" sz="1600" dirty="0">
                          <a:solidFill>
                            <a:schemeClr val="tx1"/>
                          </a:solidFill>
                          <a:latin typeface="Nunito Sans" pitchFamily="2" charset="0"/>
                          <a:ea typeface="Times New Roman"/>
                          <a:cs typeface="Times New Roman" panose="02020603050405020304" pitchFamily="18" charset="0"/>
                          <a:sym typeface="Times New Roman"/>
                        </a:rPr>
                        <a:t> 130%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D)</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cap="none" dirty="0">
                          <a:solidFill>
                            <a:schemeClr val="tx1"/>
                          </a:solidFill>
                          <a:effectLst/>
                          <a:latin typeface="Nunito Sans" pitchFamily="2" charset="0"/>
                          <a:ea typeface="Arial"/>
                          <a:cs typeface="Times New Roman" panose="02020603050405020304" pitchFamily="18" charset="0"/>
                          <a:sym typeface="Arial"/>
                        </a:rPr>
                        <a:t>43.5%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PH" sz="1400" b="0" i="0" u="none" strike="noStrike" cap="none" dirty="0">
                          <a:solidFill>
                            <a:schemeClr val="tx1"/>
                          </a:solidFill>
                          <a:effectLst/>
                          <a:latin typeface="Nunito Sans" pitchFamily="2" charset="0"/>
                          <a:ea typeface="Arial"/>
                          <a:cs typeface="Times New Roman" panose="02020603050405020304" pitchFamily="18" charset="0"/>
                          <a:sym typeface="Arial"/>
                        </a:rPr>
                        <a:t> </a:t>
                      </a:r>
                      <a:endParaRPr lang="en-GB" sz="1400" dirty="0">
                        <a:solidFill>
                          <a:schemeClr val="tx1"/>
                        </a:solidFill>
                        <a:latin typeface="Nunito Sans" pitchFamily="2" charset="0"/>
                        <a:ea typeface="Times New Roman"/>
                        <a:cs typeface="Times New Roman" panose="02020603050405020304" pitchFamily="18" charset="0"/>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2" name="Google Shape;105;p20">
            <a:extLst>
              <a:ext uri="{FF2B5EF4-FFF2-40B4-BE49-F238E27FC236}">
                <a16:creationId xmlns:a16="http://schemas.microsoft.com/office/drawing/2014/main" id="{DEB63519-DE49-0BC4-D73E-07F69D6B4A59}"/>
              </a:ext>
            </a:extLst>
          </p:cNvPr>
          <p:cNvGraphicFramePr/>
          <p:nvPr/>
        </p:nvGraphicFramePr>
        <p:xfrm>
          <a:off x="108044" y="862525"/>
          <a:ext cx="8750206" cy="1074683"/>
        </p:xfrm>
        <a:graphic>
          <a:graphicData uri="http://schemas.openxmlformats.org/drawingml/2006/table">
            <a:tbl>
              <a:tblPr firstRow="1" bandRow="1">
                <a:noFill/>
                <a:tableStyleId>{F0405E19-DBF8-4350-A6E9-593C9D7815B3}</a:tableStyleId>
              </a:tblPr>
              <a:tblGrid>
                <a:gridCol w="8750206">
                  <a:extLst>
                    <a:ext uri="{9D8B030D-6E8A-4147-A177-3AD203B41FA5}">
                      <a16:colId xmlns:a16="http://schemas.microsoft.com/office/drawing/2014/main" val="20000"/>
                    </a:ext>
                  </a:extLst>
                </a:gridCol>
              </a:tblGrid>
              <a:tr h="1074683">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12) Calculate the percentage change from 120m to 276m: </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5570291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graphicFrame>
        <p:nvGraphicFramePr>
          <p:cNvPr id="106" name="Google Shape;106;p20"/>
          <p:cNvGraphicFramePr/>
          <p:nvPr>
            <p:extLst>
              <p:ext uri="{D42A27DB-BD31-4B8C-83A1-F6EECF244321}">
                <p14:modId xmlns:p14="http://schemas.microsoft.com/office/powerpoint/2010/main" val="4043120949"/>
              </p:ext>
            </p:extLst>
          </p:nvPr>
        </p:nvGraphicFramePr>
        <p:xfrm>
          <a:off x="952500" y="2056275"/>
          <a:ext cx="7239000" cy="1966948"/>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3474">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Nunito"/>
                          <a:sym typeface="Nunito"/>
                        </a:rPr>
                        <a:t>A)</a:t>
                      </a:r>
                      <a:r>
                        <a:rPr lang="en-GB" sz="1600" dirty="0">
                          <a:solidFill>
                            <a:schemeClr val="tx1"/>
                          </a:solidFill>
                          <a:latin typeface="Nunito Sans" pitchFamily="2" charset="0"/>
                          <a:ea typeface="Times New Roman"/>
                          <a:cs typeface="Times New Roman"/>
                          <a:sym typeface="Times New Roman"/>
                        </a:rPr>
                        <a:t> £540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Nunito"/>
                          <a:sym typeface="Nunito"/>
                        </a:rPr>
                        <a:t>B)</a:t>
                      </a:r>
                      <a:r>
                        <a:rPr lang="en-GB" sz="1600" dirty="0">
                          <a:solidFill>
                            <a:schemeClr val="tx1"/>
                          </a:solidFill>
                          <a:latin typeface="Nunito Sans" pitchFamily="2" charset="0"/>
                          <a:ea typeface="Times New Roman"/>
                          <a:cs typeface="Times New Roman"/>
                          <a:sym typeface="Times New Roman"/>
                        </a:rPr>
                        <a:t> </a:t>
                      </a:r>
                      <a:r>
                        <a:rPr lang="en-GB" sz="1600" i="0" dirty="0">
                          <a:solidFill>
                            <a:schemeClr val="tx1"/>
                          </a:solidFill>
                          <a:latin typeface="Nunito Sans" pitchFamily="2" charset="0"/>
                          <a:ea typeface="Times New Roman"/>
                          <a:cs typeface="Times New Roman"/>
                          <a:sym typeface="Times New Roman"/>
                        </a:rPr>
                        <a:t>£303.75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i="0" dirty="0">
                          <a:solidFill>
                            <a:schemeClr val="tx1"/>
                          </a:solidFill>
                          <a:latin typeface="Nunito Sans" pitchFamily="2" charset="0"/>
                          <a:ea typeface="Times New Roman"/>
                          <a:cs typeface="Times New Roman"/>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3474">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Nunito"/>
                          <a:sym typeface="Nunito"/>
                        </a:rPr>
                        <a:t>C)</a:t>
                      </a:r>
                      <a:r>
                        <a:rPr lang="en-GB" sz="1600" dirty="0">
                          <a:solidFill>
                            <a:schemeClr val="tx1"/>
                          </a:solidFill>
                          <a:latin typeface="Nunito Sans" pitchFamily="2" charset="0"/>
                          <a:ea typeface="Times New Roman"/>
                          <a:cs typeface="Times New Roman"/>
                          <a:sym typeface="Times New Roman"/>
                        </a:rPr>
                        <a:t> £506.25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D)</a:t>
                      </a:r>
                      <a:r>
                        <a:rPr lang="en-GB" sz="18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cap="none" dirty="0">
                          <a:solidFill>
                            <a:schemeClr val="tx1"/>
                          </a:solidFill>
                          <a:effectLst/>
                          <a:latin typeface="Nunito Sans" pitchFamily="2" charset="0"/>
                          <a:ea typeface="Arial"/>
                          <a:cs typeface="Times New Roman" panose="02020603050405020304" pitchFamily="18" charset="0"/>
                          <a:sym typeface="Arial"/>
                        </a:rPr>
                        <a:t>£430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PH" sz="1400" b="0" i="0" u="none" strike="noStrike" cap="none" dirty="0">
                          <a:solidFill>
                            <a:schemeClr val="tx1"/>
                          </a:solidFill>
                          <a:effectLst/>
                          <a:latin typeface="Nunito Sans" pitchFamily="2" charset="0"/>
                          <a:ea typeface="Arial"/>
                          <a:cs typeface="Times New Roman" panose="02020603050405020304" pitchFamily="18" charset="0"/>
                          <a:sym typeface="Arial"/>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2" name="Google Shape;105;p20">
            <a:extLst>
              <a:ext uri="{FF2B5EF4-FFF2-40B4-BE49-F238E27FC236}">
                <a16:creationId xmlns:a16="http://schemas.microsoft.com/office/drawing/2014/main" id="{B3D1BE38-D92C-56EE-ADA7-2A4825FA3946}"/>
              </a:ext>
            </a:extLst>
          </p:cNvPr>
          <p:cNvGraphicFramePr/>
          <p:nvPr>
            <p:extLst>
              <p:ext uri="{D42A27DB-BD31-4B8C-83A1-F6EECF244321}">
                <p14:modId xmlns:p14="http://schemas.microsoft.com/office/powerpoint/2010/main" val="4193524530"/>
              </p:ext>
            </p:extLst>
          </p:nvPr>
        </p:nvGraphicFramePr>
        <p:xfrm>
          <a:off x="108044" y="862525"/>
          <a:ext cx="8750206" cy="1074683"/>
        </p:xfrm>
        <a:graphic>
          <a:graphicData uri="http://schemas.openxmlformats.org/drawingml/2006/table">
            <a:tbl>
              <a:tblPr firstRow="1" bandRow="1">
                <a:noFill/>
                <a:tableStyleId>{F0405E19-DBF8-4350-A6E9-593C9D7815B3}</a:tableStyleId>
              </a:tblPr>
              <a:tblGrid>
                <a:gridCol w="8750206">
                  <a:extLst>
                    <a:ext uri="{9D8B030D-6E8A-4147-A177-3AD203B41FA5}">
                      <a16:colId xmlns:a16="http://schemas.microsoft.com/office/drawing/2014/main" val="20000"/>
                    </a:ext>
                  </a:extLst>
                </a:gridCol>
              </a:tblGrid>
              <a:tr h="1074683">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13) A TV costs £405 after a 25% price reduction. </a:t>
                      </a:r>
                    </a:p>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Times New Roman"/>
                          <a:cs typeface="Times New Roman"/>
                          <a:sym typeface="Nunito Sans"/>
                        </a:rPr>
                        <a:t>       How much did the TV cost originally?</a:t>
                      </a:r>
                      <a:endParaRPr lang="en-US" sz="2300" b="0" dirty="0">
                        <a:solidFill>
                          <a:schemeClr val="dk1"/>
                        </a:solidFill>
                        <a:latin typeface="Times New Roman"/>
                        <a:ea typeface="Times New Roman"/>
                        <a:cs typeface="Times New Roman"/>
                        <a:sym typeface="Times New Roman"/>
                      </a:endParaRPr>
                    </a:p>
                    <a:p>
                      <a:pPr marL="457200" lvl="0" indent="0" algn="l" rtl="0">
                        <a:spcBef>
                          <a:spcPts val="0"/>
                        </a:spcBef>
                        <a:spcAft>
                          <a:spcPts val="0"/>
                        </a:spcAft>
                        <a:buNone/>
                      </a:pPr>
                      <a:endParaRPr sz="2300"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sp>
        <p:nvSpPr>
          <p:cNvPr id="5" name="Google Shape;104;p20">
            <a:extLst>
              <a:ext uri="{FF2B5EF4-FFF2-40B4-BE49-F238E27FC236}">
                <a16:creationId xmlns:a16="http://schemas.microsoft.com/office/drawing/2014/main" id="{C2BE37E0-3C03-7657-BD91-3CE108792F55}"/>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Percentages</a:t>
            </a:r>
            <a:endParaRPr b="1"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16688060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graphicFrame>
        <p:nvGraphicFramePr>
          <p:cNvPr id="106" name="Google Shape;106;p20"/>
          <p:cNvGraphicFramePr/>
          <p:nvPr>
            <p:extLst>
              <p:ext uri="{D42A27DB-BD31-4B8C-83A1-F6EECF244321}">
                <p14:modId xmlns:p14="http://schemas.microsoft.com/office/powerpoint/2010/main" val="1266759176"/>
              </p:ext>
            </p:extLst>
          </p:nvPr>
        </p:nvGraphicFramePr>
        <p:xfrm>
          <a:off x="952500" y="2056275"/>
          <a:ext cx="7239000" cy="1966948"/>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3474">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u="none" dirty="0">
                          <a:solidFill>
                            <a:schemeClr val="tx1"/>
                          </a:solidFill>
                          <a:latin typeface="Nunito Sans" pitchFamily="2" charset="0"/>
                          <a:ea typeface="Nunito"/>
                          <a:cs typeface="Times New Roman" panose="02020603050405020304" pitchFamily="18" charset="0"/>
                          <a:sym typeface="Nunito"/>
                        </a:rPr>
                        <a:t>A)</a:t>
                      </a:r>
                      <a:r>
                        <a:rPr lang="en-GB" sz="1600" u="none" dirty="0">
                          <a:solidFill>
                            <a:schemeClr val="tx1"/>
                          </a:solidFill>
                          <a:latin typeface="Nunito Sans" pitchFamily="2" charset="0"/>
                          <a:ea typeface="Times New Roman"/>
                          <a:cs typeface="Times New Roman" panose="02020603050405020304" pitchFamily="18" charset="0"/>
                          <a:sym typeface="Times New Roman"/>
                        </a:rPr>
                        <a:t> 13566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u="none"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u="none" dirty="0">
                          <a:solidFill>
                            <a:schemeClr val="tx1"/>
                          </a:solidFill>
                          <a:latin typeface="Nunito Sans" pitchFamily="2" charset="0"/>
                          <a:ea typeface="Nunito"/>
                          <a:cs typeface="Times New Roman" panose="02020603050405020304" pitchFamily="18" charset="0"/>
                          <a:sym typeface="Nunito"/>
                        </a:rPr>
                        <a:t>B)</a:t>
                      </a:r>
                      <a:r>
                        <a:rPr lang="en-GB" sz="1600" u="none" dirty="0">
                          <a:solidFill>
                            <a:schemeClr val="tx1"/>
                          </a:solidFill>
                          <a:latin typeface="Nunito Sans" pitchFamily="2" charset="0"/>
                          <a:ea typeface="Times New Roman"/>
                          <a:cs typeface="Times New Roman" panose="02020603050405020304" pitchFamily="18" charset="0"/>
                          <a:sym typeface="Times New Roman"/>
                        </a:rPr>
                        <a:t> </a:t>
                      </a:r>
                      <a:r>
                        <a:rPr lang="en-GB" sz="1600" i="0" u="none" dirty="0">
                          <a:solidFill>
                            <a:schemeClr val="tx1"/>
                          </a:solidFill>
                          <a:latin typeface="Nunito Sans" pitchFamily="2" charset="0"/>
                          <a:ea typeface="Times New Roman"/>
                          <a:cs typeface="Times New Roman" panose="02020603050405020304" pitchFamily="18" charset="0"/>
                          <a:sym typeface="Times New Roman"/>
                        </a:rPr>
                        <a:t>13600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i="0" u="none"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3474">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u="none" dirty="0">
                          <a:solidFill>
                            <a:schemeClr val="tx1"/>
                          </a:solidFill>
                          <a:latin typeface="Nunito Sans" pitchFamily="2" charset="0"/>
                          <a:ea typeface="Nunito"/>
                          <a:cs typeface="Times New Roman" panose="02020603050405020304" pitchFamily="18" charset="0"/>
                          <a:sym typeface="Nunito"/>
                        </a:rPr>
                        <a:t>C)</a:t>
                      </a:r>
                      <a:r>
                        <a:rPr lang="en-GB" sz="1600" u="none" dirty="0">
                          <a:solidFill>
                            <a:schemeClr val="tx1"/>
                          </a:solidFill>
                          <a:latin typeface="Nunito Sans" pitchFamily="2" charset="0"/>
                          <a:ea typeface="Times New Roman"/>
                          <a:cs typeface="Times New Roman" panose="02020603050405020304" pitchFamily="18" charset="0"/>
                          <a:sym typeface="Times New Roman"/>
                        </a:rPr>
                        <a:t> 14994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u="none"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u="none" dirty="0">
                          <a:solidFill>
                            <a:schemeClr val="tx1"/>
                          </a:solidFill>
                          <a:latin typeface="Nunito Sans" pitchFamily="2" charset="0"/>
                          <a:ea typeface="Nunito"/>
                          <a:cs typeface="Times New Roman" panose="02020603050405020304" pitchFamily="18" charset="0"/>
                          <a:sym typeface="Nunito"/>
                        </a:rPr>
                        <a:t>D)</a:t>
                      </a:r>
                      <a:r>
                        <a:rPr lang="en-GB" sz="1600" u="none"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cap="none" dirty="0">
                          <a:solidFill>
                            <a:schemeClr val="tx1"/>
                          </a:solidFill>
                          <a:effectLst/>
                          <a:latin typeface="Nunito Sans" pitchFamily="2" charset="0"/>
                          <a:ea typeface="Arial"/>
                          <a:cs typeface="Times New Roman" panose="02020603050405020304" pitchFamily="18" charset="0"/>
                          <a:sym typeface="Arial"/>
                        </a:rPr>
                        <a:t>9520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PH" sz="1400" b="0" i="0" u="none" strike="noStrike" cap="none" dirty="0">
                          <a:solidFill>
                            <a:schemeClr val="tx1"/>
                          </a:solidFill>
                          <a:effectLst/>
                          <a:latin typeface="Nunito Sans" pitchFamily="2" charset="0"/>
                          <a:ea typeface="Arial"/>
                          <a:cs typeface="Times New Roman" panose="02020603050405020304" pitchFamily="18" charset="0"/>
                          <a:sym typeface="Arial"/>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3" name="Google Shape;105;p20">
            <a:extLst>
              <a:ext uri="{FF2B5EF4-FFF2-40B4-BE49-F238E27FC236}">
                <a16:creationId xmlns:a16="http://schemas.microsoft.com/office/drawing/2014/main" id="{CCBD7E53-BE94-43F3-9A3D-C484DDBF7527}"/>
              </a:ext>
            </a:extLst>
          </p:cNvPr>
          <p:cNvGraphicFramePr/>
          <p:nvPr/>
        </p:nvGraphicFramePr>
        <p:xfrm>
          <a:off x="108044" y="861962"/>
          <a:ext cx="8750206" cy="1074683"/>
        </p:xfrm>
        <a:graphic>
          <a:graphicData uri="http://schemas.openxmlformats.org/drawingml/2006/table">
            <a:tbl>
              <a:tblPr firstRow="1" bandRow="1">
                <a:noFill/>
                <a:tableStyleId>{F0405E19-DBF8-4350-A6E9-593C9D7815B3}</a:tableStyleId>
              </a:tblPr>
              <a:tblGrid>
                <a:gridCol w="8750206">
                  <a:extLst>
                    <a:ext uri="{9D8B030D-6E8A-4147-A177-3AD203B41FA5}">
                      <a16:colId xmlns:a16="http://schemas.microsoft.com/office/drawing/2014/main" val="20000"/>
                    </a:ext>
                  </a:extLst>
                </a:gridCol>
              </a:tblGrid>
              <a:tr h="1074683">
                <a:tc>
                  <a:txBody>
                    <a:bodyPr/>
                    <a:lstStyle/>
                    <a:p>
                      <a:pPr marL="127000" marR="0" lvl="0" indent="0" algn="l" defTabSz="914400" rtl="0" eaLnBrk="1" fontAlgn="auto" latinLnBrk="0" hangingPunct="1">
                        <a:lnSpc>
                          <a:spcPct val="100000"/>
                        </a:lnSpc>
                        <a:spcBef>
                          <a:spcPts val="0"/>
                        </a:spcBef>
                        <a:spcAft>
                          <a:spcPts val="0"/>
                        </a:spcAft>
                        <a:buClr>
                          <a:schemeClr val="dk1"/>
                        </a:buClr>
                        <a:buSzPts val="1600"/>
                        <a:buFontTx/>
                        <a:buNone/>
                        <a:tabLst/>
                        <a:defRPr/>
                      </a:pPr>
                      <a:r>
                        <a:rPr lang="en-GB" sz="1600" b="0" dirty="0">
                          <a:solidFill>
                            <a:schemeClr val="dk1"/>
                          </a:solidFill>
                          <a:latin typeface="Nunito Sans"/>
                          <a:ea typeface="Nunito Sans"/>
                          <a:cs typeface="Nunito Sans"/>
                          <a:sym typeface="Nunito Sans"/>
                        </a:rPr>
                        <a:t>14) An island’s population is currently 14280. </a:t>
                      </a:r>
                    </a:p>
                    <a:p>
                      <a:pPr marL="127000" marR="0" lvl="0" indent="0" algn="l" defTabSz="914400" rtl="0" eaLnBrk="1" fontAlgn="auto" latinLnBrk="0" hangingPunct="1">
                        <a:lnSpc>
                          <a:spcPct val="100000"/>
                        </a:lnSpc>
                        <a:spcBef>
                          <a:spcPts val="0"/>
                        </a:spcBef>
                        <a:spcAft>
                          <a:spcPts val="0"/>
                        </a:spcAft>
                        <a:buClr>
                          <a:schemeClr val="dk1"/>
                        </a:buClr>
                        <a:buSzPts val="1600"/>
                        <a:buFontTx/>
                        <a:buNone/>
                        <a:tabLst/>
                        <a:defRPr/>
                      </a:pPr>
                      <a:r>
                        <a:rPr lang="en-GB" sz="1600" b="0" dirty="0">
                          <a:solidFill>
                            <a:schemeClr val="dk1"/>
                          </a:solidFill>
                          <a:latin typeface="Nunito Sans"/>
                          <a:ea typeface="Nunito Sans"/>
                          <a:cs typeface="Nunito Sans"/>
                          <a:sym typeface="Nunito Sans"/>
                        </a:rPr>
                        <a:t>       The population has increased by 5% over a 10 year period.</a:t>
                      </a:r>
                    </a:p>
                    <a:p>
                      <a:pPr marL="127000" marR="0" lvl="0" indent="0" algn="l" defTabSz="914400" rtl="0" eaLnBrk="1" fontAlgn="auto" latinLnBrk="0" hangingPunct="1">
                        <a:lnSpc>
                          <a:spcPct val="100000"/>
                        </a:lnSpc>
                        <a:spcBef>
                          <a:spcPts val="0"/>
                        </a:spcBef>
                        <a:spcAft>
                          <a:spcPts val="0"/>
                        </a:spcAft>
                        <a:buClr>
                          <a:schemeClr val="dk1"/>
                        </a:buClr>
                        <a:buSzPts val="1600"/>
                        <a:buFontTx/>
                        <a:buNone/>
                        <a:tabLst/>
                        <a:defRPr/>
                      </a:pPr>
                      <a:r>
                        <a:rPr lang="en-GB" sz="1600" b="0" dirty="0">
                          <a:solidFill>
                            <a:schemeClr val="dk1"/>
                          </a:solidFill>
                          <a:latin typeface="Nunito Sans"/>
                          <a:ea typeface="Nunito Sans"/>
                          <a:cs typeface="Nunito Sans"/>
                          <a:sym typeface="Nunito Sans"/>
                        </a:rPr>
                        <a:t>       What was the population of the island 10 years ago? </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sp>
        <p:nvSpPr>
          <p:cNvPr id="5" name="Google Shape;104;p20">
            <a:extLst>
              <a:ext uri="{FF2B5EF4-FFF2-40B4-BE49-F238E27FC236}">
                <a16:creationId xmlns:a16="http://schemas.microsoft.com/office/drawing/2014/main" id="{DE756E2D-4F58-61B4-1790-2B8AA2DC9902}"/>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Percentages</a:t>
            </a:r>
            <a:endParaRPr b="1"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18980131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graphicFrame>
        <p:nvGraphicFramePr>
          <p:cNvPr id="106" name="Google Shape;106;p20"/>
          <p:cNvGraphicFramePr/>
          <p:nvPr>
            <p:extLst>
              <p:ext uri="{D42A27DB-BD31-4B8C-83A1-F6EECF244321}">
                <p14:modId xmlns:p14="http://schemas.microsoft.com/office/powerpoint/2010/main" val="802206877"/>
              </p:ext>
            </p:extLst>
          </p:nvPr>
        </p:nvGraphicFramePr>
        <p:xfrm>
          <a:off x="952500" y="2056275"/>
          <a:ext cx="7239000" cy="19656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A)</a:t>
                      </a:r>
                      <a:r>
                        <a:rPr lang="en-GB" sz="1600" dirty="0">
                          <a:solidFill>
                            <a:schemeClr val="tx1"/>
                          </a:solidFill>
                          <a:latin typeface="Nunito Sans" pitchFamily="2" charset="0"/>
                          <a:ea typeface="Times New Roman"/>
                          <a:cs typeface="Times New Roman" panose="02020603050405020304" pitchFamily="18" charset="0"/>
                          <a:sym typeface="Times New Roman"/>
                        </a:rPr>
                        <a:t> £2640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B)</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GB" sz="1600" i="0" dirty="0">
                          <a:solidFill>
                            <a:schemeClr val="tx1"/>
                          </a:solidFill>
                          <a:latin typeface="Nunito Sans" pitchFamily="2" charset="0"/>
                          <a:ea typeface="Times New Roman"/>
                          <a:cs typeface="Times New Roman" panose="02020603050405020304" pitchFamily="18" charset="0"/>
                          <a:sym typeface="Times New Roman"/>
                        </a:rPr>
                        <a:t>£160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i="0"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C)</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dirty="0">
                          <a:solidFill>
                            <a:schemeClr val="tx1"/>
                          </a:solidFill>
                          <a:effectLst/>
                          <a:latin typeface="Nunito Sans" pitchFamily="2" charset="0"/>
                          <a:cs typeface="Times New Roman" panose="02020603050405020304" pitchFamily="18" charset="0"/>
                        </a:rPr>
                        <a:t>£2720.98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PH" sz="1400" b="0" i="0" u="none" strike="noStrike" dirty="0">
                          <a:solidFill>
                            <a:schemeClr val="tx1"/>
                          </a:solidFill>
                          <a:effectLst/>
                          <a:latin typeface="Nunito Sans" pitchFamily="2" charset="0"/>
                          <a:cs typeface="Times New Roman" panose="02020603050405020304" pitchFamily="18" charset="0"/>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D)</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dirty="0">
                          <a:solidFill>
                            <a:schemeClr val="tx1"/>
                          </a:solidFill>
                          <a:effectLst/>
                          <a:latin typeface="Nunito Sans" pitchFamily="2" charset="0"/>
                          <a:cs typeface="Times New Roman" panose="02020603050405020304" pitchFamily="18" charset="0"/>
                        </a:rPr>
                        <a:t>£640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PH" sz="1400" b="0" i="0" u="none" strike="noStrike" dirty="0">
                          <a:solidFill>
                            <a:schemeClr val="tx1"/>
                          </a:solidFill>
                          <a:effectLst/>
                          <a:latin typeface="Nunito Sans" pitchFamily="2" charset="0"/>
                          <a:cs typeface="Times New Roman" panose="02020603050405020304" pitchFamily="18" charset="0"/>
                        </a:rPr>
                        <a:t> </a:t>
                      </a:r>
                      <a:endParaRPr lang="en-GB" sz="1400" dirty="0">
                        <a:solidFill>
                          <a:schemeClr val="tx1"/>
                        </a:solidFill>
                        <a:latin typeface="Nunito Sans" pitchFamily="2" charset="0"/>
                        <a:ea typeface="Times New Roman"/>
                        <a:cs typeface="Times New Roman" panose="02020603050405020304" pitchFamily="18" charset="0"/>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2" name="Google Shape;105;p20">
            <a:extLst>
              <a:ext uri="{FF2B5EF4-FFF2-40B4-BE49-F238E27FC236}">
                <a16:creationId xmlns:a16="http://schemas.microsoft.com/office/drawing/2014/main" id="{8E0CB4CF-819B-B4B4-BF15-6E7422C04EA4}"/>
              </a:ext>
            </a:extLst>
          </p:cNvPr>
          <p:cNvGraphicFramePr/>
          <p:nvPr/>
        </p:nvGraphicFramePr>
        <p:xfrm>
          <a:off x="108044" y="862525"/>
          <a:ext cx="8750206" cy="1074683"/>
        </p:xfrm>
        <a:graphic>
          <a:graphicData uri="http://schemas.openxmlformats.org/drawingml/2006/table">
            <a:tbl>
              <a:tblPr firstRow="1" bandRow="1">
                <a:noFill/>
                <a:tableStyleId>{F0405E19-DBF8-4350-A6E9-593C9D7815B3}</a:tableStyleId>
              </a:tblPr>
              <a:tblGrid>
                <a:gridCol w="8750206">
                  <a:extLst>
                    <a:ext uri="{9D8B030D-6E8A-4147-A177-3AD203B41FA5}">
                      <a16:colId xmlns:a16="http://schemas.microsoft.com/office/drawing/2014/main" val="20000"/>
                    </a:ext>
                  </a:extLst>
                </a:gridCol>
              </a:tblGrid>
              <a:tr h="1074683">
                <a:tc>
                  <a:txBody>
                    <a:bodyPr/>
                    <a:lstStyle/>
                    <a:p>
                      <a:pPr marL="127000" marR="0" lvl="0" indent="0" algn="l" defTabSz="914400" rtl="0" eaLnBrk="1" fontAlgn="auto" latinLnBrk="0" hangingPunct="1">
                        <a:lnSpc>
                          <a:spcPct val="100000"/>
                        </a:lnSpc>
                        <a:spcBef>
                          <a:spcPts val="0"/>
                        </a:spcBef>
                        <a:spcAft>
                          <a:spcPts val="0"/>
                        </a:spcAft>
                        <a:buClr>
                          <a:schemeClr val="dk1"/>
                        </a:buClr>
                        <a:buSzPts val="1600"/>
                        <a:buFontTx/>
                        <a:buNone/>
                        <a:tabLst/>
                        <a:defRPr/>
                      </a:pPr>
                      <a:r>
                        <a:rPr lang="en-GB" sz="1600" b="0" dirty="0">
                          <a:solidFill>
                            <a:schemeClr val="dk1"/>
                          </a:solidFill>
                          <a:latin typeface="Nunito Sans"/>
                          <a:ea typeface="Nunito Sans"/>
                          <a:cs typeface="Nunito Sans"/>
                          <a:sym typeface="Nunito Sans"/>
                        </a:rPr>
                        <a:t>15) Simple interest at 8% per annum is paid on an account with initial deposit of £2000. </a:t>
                      </a:r>
                    </a:p>
                    <a:p>
                      <a:pPr marL="127000" marR="0" lvl="0" indent="0" algn="l" defTabSz="914400" rtl="0" eaLnBrk="1" fontAlgn="auto" latinLnBrk="0" hangingPunct="1">
                        <a:lnSpc>
                          <a:spcPct val="100000"/>
                        </a:lnSpc>
                        <a:spcBef>
                          <a:spcPts val="0"/>
                        </a:spcBef>
                        <a:spcAft>
                          <a:spcPts val="0"/>
                        </a:spcAft>
                        <a:buClr>
                          <a:schemeClr val="dk1"/>
                        </a:buClr>
                        <a:buSzPts val="1600"/>
                        <a:buFontTx/>
                        <a:buNone/>
                        <a:tabLst/>
                        <a:defRPr/>
                      </a:pPr>
                      <a:r>
                        <a:rPr lang="en-GB" sz="1600" b="0" dirty="0">
                          <a:solidFill>
                            <a:schemeClr val="dk1"/>
                          </a:solidFill>
                          <a:latin typeface="Nunito Sans"/>
                          <a:ea typeface="Nunito Sans"/>
                          <a:cs typeface="Nunito Sans"/>
                          <a:sym typeface="Nunito Sans"/>
                        </a:rPr>
                        <a:t>       How much interest does the account accrue over 4 years?</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sp>
        <p:nvSpPr>
          <p:cNvPr id="4" name="Google Shape;104;p20">
            <a:extLst>
              <a:ext uri="{FF2B5EF4-FFF2-40B4-BE49-F238E27FC236}">
                <a16:creationId xmlns:a16="http://schemas.microsoft.com/office/drawing/2014/main" id="{72C08307-68ED-6195-3A9D-853ED9892FD6}"/>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Percentages</a:t>
            </a:r>
            <a:endParaRPr b="1"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3170451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graphicFrame>
        <p:nvGraphicFramePr>
          <p:cNvPr id="106" name="Google Shape;106;p20"/>
          <p:cNvGraphicFramePr/>
          <p:nvPr>
            <p:extLst>
              <p:ext uri="{D42A27DB-BD31-4B8C-83A1-F6EECF244321}">
                <p14:modId xmlns:p14="http://schemas.microsoft.com/office/powerpoint/2010/main" val="4157556800"/>
              </p:ext>
            </p:extLst>
          </p:nvPr>
        </p:nvGraphicFramePr>
        <p:xfrm>
          <a:off x="952500" y="2056276"/>
          <a:ext cx="7239000" cy="1905576"/>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38376">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A)</a:t>
                      </a:r>
                      <a:r>
                        <a:rPr lang="en-GB" sz="1600" dirty="0">
                          <a:solidFill>
                            <a:schemeClr val="tx1"/>
                          </a:solidFill>
                          <a:latin typeface="Nunito Sans" pitchFamily="2" charset="0"/>
                          <a:ea typeface="Times New Roman"/>
                          <a:cs typeface="Times New Roman" panose="02020603050405020304" pitchFamily="18" charset="0"/>
                          <a:sym typeface="Times New Roman"/>
                        </a:rPr>
                        <a:t> £216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B)</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cap="none" dirty="0">
                          <a:solidFill>
                            <a:schemeClr val="tx1"/>
                          </a:solidFill>
                          <a:effectLst/>
                          <a:latin typeface="Nunito Sans" pitchFamily="2" charset="0"/>
                          <a:ea typeface="Arial"/>
                          <a:cs typeface="Times New Roman" panose="02020603050405020304" pitchFamily="18" charset="0"/>
                          <a:sym typeface="Arial"/>
                        </a:rPr>
                        <a:t>£1429.22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PH" sz="1400" b="0" i="0" u="none" strike="noStrike" cap="none" dirty="0">
                          <a:solidFill>
                            <a:schemeClr val="tx1"/>
                          </a:solidFill>
                          <a:effectLst/>
                          <a:latin typeface="Nunito Sans" pitchFamily="2" charset="0"/>
                          <a:ea typeface="Arial"/>
                          <a:cs typeface="Times New Roman" panose="02020603050405020304" pitchFamily="18" charset="0"/>
                          <a:sym typeface="Arial"/>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67200">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C)</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dirty="0">
                          <a:solidFill>
                            <a:schemeClr val="tx1"/>
                          </a:solidFill>
                          <a:effectLst/>
                          <a:latin typeface="Nunito Sans" pitchFamily="2" charset="0"/>
                          <a:cs typeface="Times New Roman" panose="02020603050405020304" pitchFamily="18" charset="0"/>
                        </a:rPr>
                        <a:t>£1416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PH" sz="1400" b="0" i="0" u="none" strike="noStrike" dirty="0">
                          <a:solidFill>
                            <a:schemeClr val="tx1"/>
                          </a:solidFill>
                          <a:effectLst/>
                          <a:latin typeface="Nunito Sans" pitchFamily="2" charset="0"/>
                          <a:cs typeface="Times New Roman" panose="02020603050405020304" pitchFamily="18" charset="0"/>
                        </a:rPr>
                        <a:t> </a:t>
                      </a:r>
                      <a:endParaRPr lang="en-GB" sz="1400" dirty="0">
                        <a:solidFill>
                          <a:schemeClr val="tx1"/>
                        </a:solidFill>
                        <a:latin typeface="Nunito Sans" pitchFamily="2" charset="0"/>
                        <a:ea typeface="Times New Roman"/>
                        <a:cs typeface="Times New Roman" panose="02020603050405020304" pitchFamily="18" charset="0"/>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base">
                        <a:spcBef>
                          <a:spcPts val="0"/>
                        </a:spcBef>
                        <a:spcAft>
                          <a:spcPts val="0"/>
                        </a:spcAft>
                        <a:buFont typeface="+mj-lt"/>
                        <a:buNone/>
                      </a:pPr>
                      <a:r>
                        <a:rPr lang="en-GB" sz="1600" dirty="0">
                          <a:solidFill>
                            <a:schemeClr val="tx1"/>
                          </a:solidFill>
                          <a:latin typeface="Nunito Sans" pitchFamily="2" charset="0"/>
                          <a:ea typeface="Nunito"/>
                          <a:cs typeface="Times New Roman" panose="02020603050405020304" pitchFamily="18" charset="0"/>
                          <a:sym typeface="Nunito"/>
                        </a:rPr>
                        <a:t>D)</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dirty="0">
                          <a:solidFill>
                            <a:schemeClr val="tx1"/>
                          </a:solidFill>
                          <a:effectLst/>
                          <a:latin typeface="Nunito Sans" pitchFamily="2" charset="0"/>
                        </a:rPr>
                        <a:t>£1272 </a:t>
                      </a:r>
                    </a:p>
                    <a:p>
                      <a:pPr rtl="0" fontAlgn="base">
                        <a:spcBef>
                          <a:spcPts val="0"/>
                        </a:spcBef>
                        <a:spcAft>
                          <a:spcPts val="0"/>
                        </a:spcAft>
                        <a:buFont typeface="+mj-lt"/>
                        <a:buNone/>
                      </a:pPr>
                      <a:r>
                        <a:rPr lang="en-PH" sz="1400" b="0" i="0" u="none" strike="noStrike" dirty="0">
                          <a:solidFill>
                            <a:schemeClr val="tx1"/>
                          </a:solidFill>
                          <a:effectLst/>
                          <a:latin typeface="Nunito Sans" pitchFamily="2" charset="0"/>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2" name="Google Shape;105;p20">
            <a:extLst>
              <a:ext uri="{FF2B5EF4-FFF2-40B4-BE49-F238E27FC236}">
                <a16:creationId xmlns:a16="http://schemas.microsoft.com/office/drawing/2014/main" id="{5271FD19-D91B-C4F8-196B-C8C85E6E2BBC}"/>
              </a:ext>
            </a:extLst>
          </p:cNvPr>
          <p:cNvGraphicFramePr/>
          <p:nvPr/>
        </p:nvGraphicFramePr>
        <p:xfrm>
          <a:off x="108044" y="862525"/>
          <a:ext cx="8750206" cy="1074683"/>
        </p:xfrm>
        <a:graphic>
          <a:graphicData uri="http://schemas.openxmlformats.org/drawingml/2006/table">
            <a:tbl>
              <a:tblPr firstRow="1" bandRow="1">
                <a:noFill/>
                <a:tableStyleId>{F0405E19-DBF8-4350-A6E9-593C9D7815B3}</a:tableStyleId>
              </a:tblPr>
              <a:tblGrid>
                <a:gridCol w="8750206">
                  <a:extLst>
                    <a:ext uri="{9D8B030D-6E8A-4147-A177-3AD203B41FA5}">
                      <a16:colId xmlns:a16="http://schemas.microsoft.com/office/drawing/2014/main" val="20000"/>
                    </a:ext>
                  </a:extLst>
                </a:gridCol>
              </a:tblGrid>
              <a:tr h="1074683">
                <a:tc>
                  <a:txBody>
                    <a:bodyPr/>
                    <a:lstStyle/>
                    <a:p>
                      <a:pPr marL="127000" marR="0" lvl="0" indent="0" algn="l" defTabSz="914400" rtl="0" eaLnBrk="1" fontAlgn="auto" latinLnBrk="0" hangingPunct="1">
                        <a:lnSpc>
                          <a:spcPct val="100000"/>
                        </a:lnSpc>
                        <a:spcBef>
                          <a:spcPts val="0"/>
                        </a:spcBef>
                        <a:spcAft>
                          <a:spcPts val="0"/>
                        </a:spcAft>
                        <a:buClr>
                          <a:schemeClr val="dk1"/>
                        </a:buClr>
                        <a:buSzPts val="1600"/>
                        <a:buFontTx/>
                        <a:buNone/>
                        <a:tabLst/>
                        <a:defRPr/>
                      </a:pPr>
                      <a:r>
                        <a:rPr lang="en-GB" sz="1600" b="0" dirty="0">
                          <a:solidFill>
                            <a:schemeClr val="dk1"/>
                          </a:solidFill>
                          <a:latin typeface="Nunito Sans"/>
                          <a:ea typeface="Nunito Sans"/>
                          <a:cs typeface="Nunito Sans"/>
                          <a:sym typeface="Nunito Sans"/>
                        </a:rPr>
                        <a:t>16) Jani puts £1200 into a savings account.</a:t>
                      </a:r>
                    </a:p>
                    <a:p>
                      <a:pPr marL="127000" marR="0" lvl="0" indent="0" algn="l" defTabSz="914400" rtl="0" eaLnBrk="1" fontAlgn="auto" latinLnBrk="0" hangingPunct="1">
                        <a:lnSpc>
                          <a:spcPct val="100000"/>
                        </a:lnSpc>
                        <a:spcBef>
                          <a:spcPts val="0"/>
                        </a:spcBef>
                        <a:spcAft>
                          <a:spcPts val="0"/>
                        </a:spcAft>
                        <a:buClr>
                          <a:schemeClr val="dk1"/>
                        </a:buClr>
                        <a:buSzPts val="1600"/>
                        <a:buFontTx/>
                        <a:buNone/>
                        <a:tabLst/>
                        <a:defRPr/>
                      </a:pPr>
                      <a:r>
                        <a:rPr lang="en-GB" sz="1600" b="0" dirty="0">
                          <a:solidFill>
                            <a:schemeClr val="dk1"/>
                          </a:solidFill>
                          <a:latin typeface="Nunito Sans"/>
                          <a:ea typeface="Nunito Sans"/>
                          <a:cs typeface="Nunito Sans"/>
                          <a:sym typeface="Nunito Sans"/>
                        </a:rPr>
                        <a:t>       Simple interest is paid at 6% per annum.</a:t>
                      </a:r>
                    </a:p>
                    <a:p>
                      <a:pPr marL="127000" marR="0" lvl="0" indent="0" algn="l" defTabSz="914400" rtl="0" eaLnBrk="1" fontAlgn="auto" latinLnBrk="0" hangingPunct="1">
                        <a:lnSpc>
                          <a:spcPct val="100000"/>
                        </a:lnSpc>
                        <a:spcBef>
                          <a:spcPts val="0"/>
                        </a:spcBef>
                        <a:spcAft>
                          <a:spcPts val="0"/>
                        </a:spcAft>
                        <a:buClr>
                          <a:schemeClr val="dk1"/>
                        </a:buClr>
                        <a:buSzPts val="1600"/>
                        <a:buFontTx/>
                        <a:buNone/>
                        <a:tabLst/>
                        <a:defRPr/>
                      </a:pPr>
                      <a:r>
                        <a:rPr lang="en-GB" sz="1600" b="0" dirty="0">
                          <a:solidFill>
                            <a:schemeClr val="dk1"/>
                          </a:solidFill>
                          <a:latin typeface="Nunito Sans"/>
                          <a:ea typeface="Nunito Sans"/>
                          <a:cs typeface="Nunito Sans"/>
                          <a:sym typeface="Nunito Sans"/>
                        </a:rPr>
                        <a:t>       How much money is in the account after 3 years?</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sp>
        <p:nvSpPr>
          <p:cNvPr id="4" name="Google Shape;104;p20">
            <a:extLst>
              <a:ext uri="{FF2B5EF4-FFF2-40B4-BE49-F238E27FC236}">
                <a16:creationId xmlns:a16="http://schemas.microsoft.com/office/drawing/2014/main" id="{B9309686-AF94-B420-196E-997F5B03DD2D}"/>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Percentages</a:t>
            </a:r>
            <a:endParaRPr b="1"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36040200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pic>
        <p:nvPicPr>
          <p:cNvPr id="4" name="Picture 3" descr="Graphical user interface, text, application, chat or text message&#10;&#10;Description automatically generated">
            <a:extLst>
              <a:ext uri="{FF2B5EF4-FFF2-40B4-BE49-F238E27FC236}">
                <a16:creationId xmlns:a16="http://schemas.microsoft.com/office/drawing/2014/main" id="{F82B9CB6-FEF4-00F5-CB0F-74041830E849}"/>
              </a:ext>
            </a:extLst>
          </p:cNvPr>
          <p:cNvPicPr>
            <a:picLocks noChangeAspect="1"/>
          </p:cNvPicPr>
          <p:nvPr/>
        </p:nvPicPr>
        <p:blipFill>
          <a:blip r:embed="rId3"/>
          <a:stretch>
            <a:fillRect/>
          </a:stretch>
        </p:blipFill>
        <p:spPr>
          <a:xfrm>
            <a:off x="5163560" y="963038"/>
            <a:ext cx="3738869" cy="2986392"/>
          </a:xfrm>
          <a:prstGeom prst="rect">
            <a:avLst/>
          </a:prstGeom>
        </p:spPr>
      </p:pic>
      <p:sp>
        <p:nvSpPr>
          <p:cNvPr id="92" name="Google Shape;92;p18"/>
          <p:cNvSpPr txBox="1"/>
          <p:nvPr/>
        </p:nvSpPr>
        <p:spPr>
          <a:xfrm>
            <a:off x="80049" y="361775"/>
            <a:ext cx="3275993"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This resource in a nutshell</a:t>
            </a:r>
          </a:p>
        </p:txBody>
      </p:sp>
      <p:sp>
        <p:nvSpPr>
          <p:cNvPr id="93" name="Google Shape;93;p18"/>
          <p:cNvSpPr txBox="1"/>
          <p:nvPr/>
        </p:nvSpPr>
        <p:spPr>
          <a:xfrm>
            <a:off x="80049" y="963038"/>
            <a:ext cx="4669686" cy="3818687"/>
          </a:xfrm>
          <a:prstGeom prst="rect">
            <a:avLst/>
          </a:prstGeom>
          <a:noFill/>
          <a:ln>
            <a:noFill/>
          </a:ln>
        </p:spPr>
        <p:txBody>
          <a:bodyPr spcFirstLastPara="1" wrap="square" lIns="91425" tIns="91425" rIns="91425" bIns="91425" anchor="ctr" anchorCtr="0">
            <a:noAutofit/>
          </a:bodyPr>
          <a:lstStyle/>
          <a:p>
            <a:pPr rtl="0">
              <a:spcBef>
                <a:spcPts val="0"/>
              </a:spcBef>
              <a:spcAft>
                <a:spcPts val="0"/>
              </a:spcAft>
            </a:pPr>
            <a:r>
              <a:rPr lang="en-US" sz="1200" b="0" i="0" u="none" strike="noStrike" dirty="0">
                <a:solidFill>
                  <a:srgbClr val="1C1C1C"/>
                </a:solidFill>
                <a:effectLst/>
                <a:latin typeface="Nunito Sans" pitchFamily="2" charset="0"/>
              </a:rPr>
              <a:t>Diagnostic questions are a quick and easy way of assessing your students’ knowledge and understanding of a particular topic. </a:t>
            </a:r>
            <a:endParaRPr lang="en-US" sz="1200" b="0" dirty="0">
              <a:effectLst/>
              <a:latin typeface="Nunito Sans" pitchFamily="2" charset="0"/>
            </a:endParaRPr>
          </a:p>
          <a:p>
            <a:br>
              <a:rPr lang="en-US" sz="1200" b="0" dirty="0">
                <a:effectLst/>
                <a:latin typeface="Nunito Sans" pitchFamily="2" charset="0"/>
              </a:rPr>
            </a:br>
            <a:r>
              <a:rPr lang="en-US" sz="1200" b="0" i="0" u="none" strike="noStrike" dirty="0">
                <a:solidFill>
                  <a:srgbClr val="1C1C1C"/>
                </a:solidFill>
                <a:effectLst/>
                <a:latin typeface="Nunito Sans" pitchFamily="2" charset="0"/>
              </a:rPr>
              <a:t>Students may be struggling with </a:t>
            </a:r>
            <a:r>
              <a:rPr lang="en-US" sz="1200" b="1" i="0" u="none" strike="noStrike" dirty="0">
                <a:solidFill>
                  <a:srgbClr val="1C1C1C"/>
                </a:solidFill>
                <a:effectLst/>
                <a:latin typeface="Nunito Sans" pitchFamily="2" charset="0"/>
              </a:rPr>
              <a:t>percentages</a:t>
            </a:r>
            <a:r>
              <a:rPr lang="en-US" sz="1200" b="0" i="0" u="none" strike="noStrike" dirty="0">
                <a:solidFill>
                  <a:srgbClr val="1C1C1C"/>
                </a:solidFill>
                <a:effectLst/>
                <a:latin typeface="Nunito Sans" pitchFamily="2" charset="0"/>
              </a:rPr>
              <a:t> for a number of different reasons. Diagnostic questions can help to identify the particular misconception that the student has and help to determine the specific support they will need in order to improve. They are low stakes and support students developing metacognition around how their learning is progressing and what they need to do to improve further.</a:t>
            </a:r>
          </a:p>
          <a:p>
            <a:endParaRPr lang="en-GB" sz="1200" dirty="0">
              <a:solidFill>
                <a:srgbClr val="1C1C1C"/>
              </a:solidFill>
              <a:latin typeface="Nunito Sans" pitchFamily="2" charset="0"/>
            </a:endParaRPr>
          </a:p>
          <a:p>
            <a:pPr>
              <a:lnSpc>
                <a:spcPct val="115000"/>
              </a:lnSpc>
            </a:pPr>
            <a:r>
              <a:rPr lang="en-GB" sz="1200" b="1" dirty="0">
                <a:solidFill>
                  <a:srgbClr val="1C1C1C"/>
                </a:solidFill>
                <a:latin typeface="Nunito Sans" pitchFamily="2" charset="77"/>
              </a:rPr>
              <a:t>At Third Space Learning, we use diagnostic questions before and after online tutoring sessions to identify gaps and track progress, an example of this is shown on the right.</a:t>
            </a:r>
          </a:p>
          <a:p>
            <a:pPr marL="0" lvl="0" indent="0" algn="l" rtl="0">
              <a:lnSpc>
                <a:spcPct val="115000"/>
              </a:lnSpc>
              <a:spcBef>
                <a:spcPts val="0"/>
              </a:spcBef>
              <a:spcAft>
                <a:spcPts val="0"/>
              </a:spcAft>
              <a:buNone/>
            </a:pPr>
            <a:endParaRPr sz="1200" dirty="0">
              <a:solidFill>
                <a:srgbClr val="1C1C1C"/>
              </a:solidFill>
              <a:latin typeface="Nunito Sans" pitchFamily="2" charset="77"/>
            </a:endParaRPr>
          </a:p>
          <a:p>
            <a:pPr marL="0" lvl="0" indent="0" algn="l" rtl="0">
              <a:lnSpc>
                <a:spcPct val="115000"/>
              </a:lnSpc>
              <a:spcBef>
                <a:spcPts val="0"/>
              </a:spcBef>
              <a:spcAft>
                <a:spcPts val="0"/>
              </a:spcAft>
              <a:buNone/>
            </a:pPr>
            <a:endParaRPr sz="1100" dirty="0">
              <a:solidFill>
                <a:srgbClr val="1C1C1C"/>
              </a:solidFill>
            </a:endParaRPr>
          </a:p>
          <a:p>
            <a:pPr marL="0" lvl="0" indent="0" algn="l" rtl="0">
              <a:lnSpc>
                <a:spcPct val="115000"/>
              </a:lnSpc>
              <a:spcBef>
                <a:spcPts val="0"/>
              </a:spcBef>
              <a:spcAft>
                <a:spcPts val="0"/>
              </a:spcAft>
              <a:buNone/>
            </a:pPr>
            <a:endParaRPr sz="1100" dirty="0">
              <a:solidFill>
                <a:srgbClr val="1C1C1C"/>
              </a:solidFill>
            </a:endParaRPr>
          </a:p>
          <a:p>
            <a:pPr marL="0" lvl="0" indent="0" algn="l" rtl="0">
              <a:lnSpc>
                <a:spcPct val="115000"/>
              </a:lnSpc>
              <a:spcBef>
                <a:spcPts val="0"/>
              </a:spcBef>
              <a:spcAft>
                <a:spcPts val="0"/>
              </a:spcAft>
              <a:buNone/>
            </a:pPr>
            <a:endParaRPr sz="1100" dirty="0">
              <a:solidFill>
                <a:srgbClr val="1C1C1C"/>
              </a:solidFill>
            </a:endParaRPr>
          </a:p>
        </p:txBody>
      </p:sp>
      <p:pic>
        <p:nvPicPr>
          <p:cNvPr id="11" name="Picture 10" descr="A child wearing headphones&#10;&#10;Description automatically generated with low confidence">
            <a:extLst>
              <a:ext uri="{FF2B5EF4-FFF2-40B4-BE49-F238E27FC236}">
                <a16:creationId xmlns:a16="http://schemas.microsoft.com/office/drawing/2014/main" id="{C92FCA2E-C30F-BEAA-E143-B7239F586F30}"/>
              </a:ext>
            </a:extLst>
          </p:cNvPr>
          <p:cNvPicPr>
            <a:picLocks noChangeAspect="1"/>
          </p:cNvPicPr>
          <p:nvPr/>
        </p:nvPicPr>
        <p:blipFill>
          <a:blip r:embed="rId4"/>
          <a:stretch>
            <a:fillRect/>
          </a:stretch>
        </p:blipFill>
        <p:spPr>
          <a:xfrm>
            <a:off x="4742099" y="3224610"/>
            <a:ext cx="1565300" cy="1570992"/>
          </a:xfrm>
          <a:prstGeom prst="rect">
            <a:avLst/>
          </a:prstGeom>
        </p:spPr>
      </p:pic>
    </p:spTree>
    <p:extLst>
      <p:ext uri="{BB962C8B-B14F-4D97-AF65-F5344CB8AC3E}">
        <p14:creationId xmlns:p14="http://schemas.microsoft.com/office/powerpoint/2010/main" val="15921506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graphicFrame>
        <p:nvGraphicFramePr>
          <p:cNvPr id="106" name="Google Shape;106;p20"/>
          <p:cNvGraphicFramePr/>
          <p:nvPr>
            <p:extLst>
              <p:ext uri="{D42A27DB-BD31-4B8C-83A1-F6EECF244321}">
                <p14:modId xmlns:p14="http://schemas.microsoft.com/office/powerpoint/2010/main" val="696913934"/>
              </p:ext>
            </p:extLst>
          </p:nvPr>
        </p:nvGraphicFramePr>
        <p:xfrm>
          <a:off x="952500" y="2056275"/>
          <a:ext cx="7239000" cy="1966948"/>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3730">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A)</a:t>
                      </a:r>
                      <a:r>
                        <a:rPr lang="en-GB" sz="1600" dirty="0">
                          <a:solidFill>
                            <a:schemeClr val="tx1"/>
                          </a:solidFill>
                          <a:latin typeface="Nunito Sans" pitchFamily="2" charset="0"/>
                          <a:ea typeface="Times New Roman"/>
                          <a:cs typeface="Times New Roman" panose="02020603050405020304" pitchFamily="18" charset="0"/>
                          <a:sym typeface="Times New Roman"/>
                        </a:rPr>
                        <a:t> No change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B)</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cap="none" dirty="0">
                          <a:solidFill>
                            <a:schemeClr val="tx1"/>
                          </a:solidFill>
                          <a:effectLst/>
                          <a:latin typeface="Nunito Sans" pitchFamily="2" charset="0"/>
                          <a:ea typeface="Arial"/>
                          <a:cs typeface="Times New Roman" panose="02020603050405020304" pitchFamily="18" charset="0"/>
                          <a:sym typeface="Arial"/>
                        </a:rPr>
                        <a:t>9% decrease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PH" sz="1400" b="0" i="0" u="none" strike="noStrike" cap="none" dirty="0">
                          <a:solidFill>
                            <a:schemeClr val="tx1"/>
                          </a:solidFill>
                          <a:effectLst/>
                          <a:latin typeface="Nunito Sans" pitchFamily="2" charset="0"/>
                          <a:ea typeface="Arial"/>
                          <a:cs typeface="Times New Roman" panose="02020603050405020304" pitchFamily="18" charset="0"/>
                          <a:sym typeface="Arial"/>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3218">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C)</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dirty="0">
                          <a:solidFill>
                            <a:schemeClr val="tx1"/>
                          </a:solidFill>
                          <a:effectLst/>
                          <a:latin typeface="Nunito Sans" pitchFamily="2" charset="0"/>
                          <a:cs typeface="Times New Roman" panose="02020603050405020304" pitchFamily="18" charset="0"/>
                        </a:rPr>
                        <a:t>1% increase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PH" sz="1400" b="0" i="0" u="none" strike="noStrike" dirty="0">
                          <a:solidFill>
                            <a:schemeClr val="tx1"/>
                          </a:solidFill>
                          <a:effectLst/>
                          <a:latin typeface="Nunito Sans" pitchFamily="2" charset="0"/>
                          <a:cs typeface="Times New Roman" panose="02020603050405020304" pitchFamily="18" charset="0"/>
                        </a:rPr>
                        <a:t> </a:t>
                      </a:r>
                      <a:endParaRPr lang="en-GB" sz="1400" dirty="0">
                        <a:solidFill>
                          <a:schemeClr val="tx1"/>
                        </a:solidFill>
                        <a:latin typeface="Nunito Sans" pitchFamily="2" charset="0"/>
                        <a:ea typeface="Times New Roman"/>
                        <a:cs typeface="Times New Roman" panose="02020603050405020304" pitchFamily="18" charset="0"/>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indent="0" algn="l" defTabSz="914400" rtl="0" eaLnBrk="1" fontAlgn="base" latinLnBrk="0" hangingPunct="1">
                        <a:lnSpc>
                          <a:spcPct val="100000"/>
                        </a:lnSpc>
                        <a:spcBef>
                          <a:spcPts val="0"/>
                        </a:spcBef>
                        <a:spcAft>
                          <a:spcPts val="0"/>
                        </a:spcAft>
                        <a:buClr>
                          <a:srgbClr val="000000"/>
                        </a:buClr>
                        <a:buSzTx/>
                        <a:buFont typeface="+mj-lt"/>
                        <a:buNone/>
                        <a:tabLst/>
                        <a:defRPr/>
                      </a:pPr>
                      <a:r>
                        <a:rPr lang="en-GB" sz="1600" dirty="0">
                          <a:solidFill>
                            <a:schemeClr val="tx1"/>
                          </a:solidFill>
                          <a:latin typeface="Nunito Sans" pitchFamily="2" charset="0"/>
                          <a:ea typeface="Nunito"/>
                          <a:cs typeface="Times New Roman" panose="02020603050405020304" pitchFamily="18" charset="0"/>
                          <a:sym typeface="Nunito"/>
                        </a:rPr>
                        <a:t>D)</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dirty="0">
                          <a:solidFill>
                            <a:schemeClr val="tx1"/>
                          </a:solidFill>
                          <a:effectLst/>
                          <a:latin typeface="Nunito Sans" pitchFamily="2" charset="0"/>
                          <a:cs typeface="Times New Roman" panose="02020603050405020304" pitchFamily="18" charset="0"/>
                        </a:rPr>
                        <a:t>1% decrease </a:t>
                      </a:r>
                    </a:p>
                    <a:p>
                      <a:pPr marL="0" marR="0" indent="0" algn="l" defTabSz="914400" rtl="0" eaLnBrk="1" fontAlgn="base" latinLnBrk="0" hangingPunct="1">
                        <a:lnSpc>
                          <a:spcPct val="100000"/>
                        </a:lnSpc>
                        <a:spcBef>
                          <a:spcPts val="0"/>
                        </a:spcBef>
                        <a:spcAft>
                          <a:spcPts val="0"/>
                        </a:spcAft>
                        <a:buClr>
                          <a:srgbClr val="000000"/>
                        </a:buClr>
                        <a:buSzTx/>
                        <a:buFont typeface="+mj-lt"/>
                        <a:buNone/>
                        <a:tabLst/>
                        <a:defRPr/>
                      </a:pPr>
                      <a:r>
                        <a:rPr lang="en-PH" sz="1400" b="0" i="0" u="none" strike="noStrike" dirty="0">
                          <a:solidFill>
                            <a:schemeClr val="tx1"/>
                          </a:solidFill>
                          <a:effectLst/>
                          <a:latin typeface="Nunito Sans" pitchFamily="2" charset="0"/>
                          <a:cs typeface="Times New Roman" panose="02020603050405020304" pitchFamily="18" charset="0"/>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2" name="Google Shape;105;p20">
            <a:extLst>
              <a:ext uri="{FF2B5EF4-FFF2-40B4-BE49-F238E27FC236}">
                <a16:creationId xmlns:a16="http://schemas.microsoft.com/office/drawing/2014/main" id="{B98CAA20-52A9-A52C-26C8-67C103848B52}"/>
              </a:ext>
            </a:extLst>
          </p:cNvPr>
          <p:cNvGraphicFramePr/>
          <p:nvPr/>
        </p:nvGraphicFramePr>
        <p:xfrm>
          <a:off x="108044" y="862525"/>
          <a:ext cx="8750206" cy="1074683"/>
        </p:xfrm>
        <a:graphic>
          <a:graphicData uri="http://schemas.openxmlformats.org/drawingml/2006/table">
            <a:tbl>
              <a:tblPr firstRow="1" bandRow="1">
                <a:noFill/>
                <a:tableStyleId>{F0405E19-DBF8-4350-A6E9-593C9D7815B3}</a:tableStyleId>
              </a:tblPr>
              <a:tblGrid>
                <a:gridCol w="8750206">
                  <a:extLst>
                    <a:ext uri="{9D8B030D-6E8A-4147-A177-3AD203B41FA5}">
                      <a16:colId xmlns:a16="http://schemas.microsoft.com/office/drawing/2014/main" val="20000"/>
                    </a:ext>
                  </a:extLst>
                </a:gridCol>
              </a:tblGrid>
              <a:tr h="1074683">
                <a:tc>
                  <a:txBody>
                    <a:bodyPr/>
                    <a:lstStyle/>
                    <a:p>
                      <a:pPr marL="127000" marR="0" lvl="0" indent="0" algn="l" defTabSz="914400" rtl="0" eaLnBrk="1" fontAlgn="auto" latinLnBrk="0" hangingPunct="1">
                        <a:lnSpc>
                          <a:spcPct val="100000"/>
                        </a:lnSpc>
                        <a:spcBef>
                          <a:spcPts val="0"/>
                        </a:spcBef>
                        <a:spcAft>
                          <a:spcPts val="0"/>
                        </a:spcAft>
                        <a:buClr>
                          <a:schemeClr val="dk1"/>
                        </a:buClr>
                        <a:buSzPts val="1600"/>
                        <a:buFontTx/>
                        <a:buNone/>
                        <a:tabLst/>
                        <a:defRPr/>
                      </a:pPr>
                      <a:r>
                        <a:rPr lang="en-GB" sz="1600" b="0" dirty="0">
                          <a:solidFill>
                            <a:schemeClr val="dk1"/>
                          </a:solidFill>
                          <a:latin typeface="Nunito Sans"/>
                          <a:ea typeface="Nunito Sans"/>
                          <a:cs typeface="Nunito Sans"/>
                          <a:sym typeface="Nunito Sans"/>
                        </a:rPr>
                        <a:t>17) Quantity A is decreased by 10% to obtain quantity B.</a:t>
                      </a:r>
                    </a:p>
                    <a:p>
                      <a:pPr marL="127000" marR="0" lvl="0" indent="0" algn="l" defTabSz="914400" rtl="0" eaLnBrk="1" fontAlgn="auto" latinLnBrk="0" hangingPunct="1">
                        <a:lnSpc>
                          <a:spcPct val="100000"/>
                        </a:lnSpc>
                        <a:spcBef>
                          <a:spcPts val="0"/>
                        </a:spcBef>
                        <a:spcAft>
                          <a:spcPts val="0"/>
                        </a:spcAft>
                        <a:buClr>
                          <a:schemeClr val="dk1"/>
                        </a:buClr>
                        <a:buSzPts val="1600"/>
                        <a:buFontTx/>
                        <a:buNone/>
                        <a:tabLst/>
                        <a:defRPr/>
                      </a:pPr>
                      <a:r>
                        <a:rPr lang="en-GB" sz="1600" b="0" dirty="0">
                          <a:solidFill>
                            <a:schemeClr val="dk1"/>
                          </a:solidFill>
                          <a:latin typeface="Nunito Sans"/>
                          <a:ea typeface="Nunito Sans"/>
                          <a:cs typeface="Nunito Sans"/>
                          <a:sym typeface="Nunito Sans"/>
                        </a:rPr>
                        <a:t>       Quantity B is then increased by 10% to obtain quantity C.</a:t>
                      </a:r>
                    </a:p>
                    <a:p>
                      <a:pPr marL="127000" marR="0" lvl="0" indent="0" algn="l" defTabSz="914400" rtl="0" eaLnBrk="1" fontAlgn="auto" latinLnBrk="0" hangingPunct="1">
                        <a:lnSpc>
                          <a:spcPct val="100000"/>
                        </a:lnSpc>
                        <a:spcBef>
                          <a:spcPts val="0"/>
                        </a:spcBef>
                        <a:spcAft>
                          <a:spcPts val="0"/>
                        </a:spcAft>
                        <a:buClr>
                          <a:schemeClr val="dk1"/>
                        </a:buClr>
                        <a:buSzPts val="1600"/>
                        <a:buFontTx/>
                        <a:buNone/>
                        <a:tabLst/>
                        <a:defRPr/>
                      </a:pPr>
                      <a:r>
                        <a:rPr lang="en-GB" sz="1600" b="0" dirty="0">
                          <a:solidFill>
                            <a:schemeClr val="dk1"/>
                          </a:solidFill>
                          <a:latin typeface="Nunito Sans"/>
                          <a:ea typeface="Nunito Sans"/>
                          <a:cs typeface="Nunito Sans"/>
                          <a:sym typeface="Nunito Sans"/>
                        </a:rPr>
                        <a:t>       What is the percentage change from A to C?</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sp>
        <p:nvSpPr>
          <p:cNvPr id="4" name="Google Shape;104;p20">
            <a:extLst>
              <a:ext uri="{FF2B5EF4-FFF2-40B4-BE49-F238E27FC236}">
                <a16:creationId xmlns:a16="http://schemas.microsoft.com/office/drawing/2014/main" id="{9CDF8586-4CD8-08AC-5F82-788EE70E53EB}"/>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Percentages</a:t>
            </a:r>
            <a:endParaRPr b="1"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21350605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graphicFrame>
        <p:nvGraphicFramePr>
          <p:cNvPr id="106" name="Google Shape;106;p20"/>
          <p:cNvGraphicFramePr/>
          <p:nvPr>
            <p:extLst>
              <p:ext uri="{D42A27DB-BD31-4B8C-83A1-F6EECF244321}">
                <p14:modId xmlns:p14="http://schemas.microsoft.com/office/powerpoint/2010/main" val="2510415505"/>
              </p:ext>
            </p:extLst>
          </p:nvPr>
        </p:nvGraphicFramePr>
        <p:xfrm>
          <a:off x="952500" y="2056275"/>
          <a:ext cx="7239000" cy="19656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A)</a:t>
                      </a:r>
                      <a:r>
                        <a:rPr lang="en-GB" sz="1600" dirty="0">
                          <a:solidFill>
                            <a:schemeClr val="tx1"/>
                          </a:solidFill>
                          <a:latin typeface="Nunito Sans" pitchFamily="2" charset="0"/>
                          <a:ea typeface="Times New Roman"/>
                          <a:cs typeface="Times New Roman" panose="02020603050405020304" pitchFamily="18" charset="0"/>
                          <a:sym typeface="Times New Roman"/>
                        </a:rPr>
                        <a:t> 2914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B)</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cap="none" dirty="0">
                          <a:solidFill>
                            <a:schemeClr val="tx1"/>
                          </a:solidFill>
                          <a:effectLst/>
                          <a:latin typeface="Nunito Sans" pitchFamily="2" charset="0"/>
                          <a:ea typeface="Arial"/>
                          <a:cs typeface="Times New Roman" panose="02020603050405020304" pitchFamily="18" charset="0"/>
                          <a:sym typeface="Arial"/>
                        </a:rPr>
                        <a:t>3100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PH" sz="1400" b="0" i="0" u="none" strike="noStrike" cap="none" dirty="0">
                          <a:solidFill>
                            <a:schemeClr val="tx1"/>
                          </a:solidFill>
                          <a:effectLst/>
                          <a:latin typeface="Nunito Sans" pitchFamily="2" charset="0"/>
                          <a:ea typeface="Arial"/>
                          <a:cs typeface="Times New Roman" panose="02020603050405020304" pitchFamily="18" charset="0"/>
                          <a:sym typeface="Arial"/>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C)</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dirty="0">
                          <a:solidFill>
                            <a:schemeClr val="tx1"/>
                          </a:solidFill>
                          <a:effectLst/>
                          <a:latin typeface="Nunito Sans" pitchFamily="2" charset="0"/>
                          <a:cs typeface="Times New Roman" panose="02020603050405020304" pitchFamily="18" charset="0"/>
                        </a:rPr>
                        <a:t>17484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PH" sz="1400" b="0" i="0" u="none" strike="noStrike" dirty="0">
                          <a:solidFill>
                            <a:schemeClr val="tx1"/>
                          </a:solidFill>
                          <a:effectLst/>
                          <a:latin typeface="Nunito Sans" pitchFamily="2" charset="0"/>
                          <a:cs typeface="Times New Roman" panose="02020603050405020304" pitchFamily="18" charset="0"/>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base" latinLnBrk="0" hangingPunct="1">
                        <a:lnSpc>
                          <a:spcPct val="100000"/>
                        </a:lnSpc>
                        <a:spcBef>
                          <a:spcPts val="0"/>
                        </a:spcBef>
                        <a:spcAft>
                          <a:spcPts val="0"/>
                        </a:spcAft>
                        <a:buClr>
                          <a:srgbClr val="000000"/>
                        </a:buClr>
                        <a:buSzTx/>
                        <a:buFont typeface="+mj-lt"/>
                        <a:buNone/>
                        <a:tabLst/>
                        <a:defRPr/>
                      </a:pPr>
                      <a:r>
                        <a:rPr lang="en-GB" sz="1600" dirty="0">
                          <a:solidFill>
                            <a:schemeClr val="tx1"/>
                          </a:solidFill>
                          <a:latin typeface="Nunito Sans" pitchFamily="2" charset="0"/>
                          <a:ea typeface="Nunito"/>
                          <a:cs typeface="Times New Roman" panose="02020603050405020304" pitchFamily="18" charset="0"/>
                          <a:sym typeface="Nunito"/>
                        </a:rPr>
                        <a:t>D)</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dirty="0">
                          <a:solidFill>
                            <a:schemeClr val="tx1"/>
                          </a:solidFill>
                          <a:effectLst/>
                          <a:latin typeface="Nunito Sans" pitchFamily="2" charset="0"/>
                          <a:cs typeface="Times New Roman" panose="02020603050405020304" pitchFamily="18" charset="0"/>
                        </a:rPr>
                        <a:t>3286 </a:t>
                      </a:r>
                    </a:p>
                    <a:p>
                      <a:pPr marL="0" marR="0" lvl="0" indent="0" algn="l" defTabSz="914400" rtl="0" eaLnBrk="1" fontAlgn="base" latinLnBrk="0" hangingPunct="1">
                        <a:lnSpc>
                          <a:spcPct val="100000"/>
                        </a:lnSpc>
                        <a:spcBef>
                          <a:spcPts val="0"/>
                        </a:spcBef>
                        <a:spcAft>
                          <a:spcPts val="0"/>
                        </a:spcAft>
                        <a:buClr>
                          <a:srgbClr val="000000"/>
                        </a:buClr>
                        <a:buSzTx/>
                        <a:buFont typeface="+mj-lt"/>
                        <a:buNone/>
                        <a:tabLst/>
                        <a:defRPr/>
                      </a:pPr>
                      <a:r>
                        <a:rPr lang="en-PH" sz="1400" b="0" i="0" u="none" strike="noStrike" dirty="0">
                          <a:solidFill>
                            <a:schemeClr val="tx1"/>
                          </a:solidFill>
                          <a:effectLst/>
                          <a:latin typeface="Nunito Sans" pitchFamily="2" charset="0"/>
                          <a:cs typeface="Times New Roman" panose="02020603050405020304" pitchFamily="18" charset="0"/>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2" name="Google Shape;105;p20">
            <a:extLst>
              <a:ext uri="{FF2B5EF4-FFF2-40B4-BE49-F238E27FC236}">
                <a16:creationId xmlns:a16="http://schemas.microsoft.com/office/drawing/2014/main" id="{0E08C5B9-8E7F-6858-4978-77379FA941C2}"/>
              </a:ext>
            </a:extLst>
          </p:cNvPr>
          <p:cNvGraphicFramePr/>
          <p:nvPr/>
        </p:nvGraphicFramePr>
        <p:xfrm>
          <a:off x="108044" y="862525"/>
          <a:ext cx="8750206" cy="1074683"/>
        </p:xfrm>
        <a:graphic>
          <a:graphicData uri="http://schemas.openxmlformats.org/drawingml/2006/table">
            <a:tbl>
              <a:tblPr firstRow="1" bandRow="1">
                <a:noFill/>
                <a:tableStyleId>{F0405E19-DBF8-4350-A6E9-593C9D7815B3}</a:tableStyleId>
              </a:tblPr>
              <a:tblGrid>
                <a:gridCol w="8750206">
                  <a:extLst>
                    <a:ext uri="{9D8B030D-6E8A-4147-A177-3AD203B41FA5}">
                      <a16:colId xmlns:a16="http://schemas.microsoft.com/office/drawing/2014/main" val="20000"/>
                    </a:ext>
                  </a:extLst>
                </a:gridCol>
              </a:tblGrid>
              <a:tr h="1074683">
                <a:tc>
                  <a:txBody>
                    <a:bodyPr/>
                    <a:lstStyle/>
                    <a:p>
                      <a:pPr marL="127000" marR="0" lvl="0" indent="0" algn="l" defTabSz="914400" rtl="0" eaLnBrk="1" fontAlgn="auto" latinLnBrk="0" hangingPunct="1">
                        <a:lnSpc>
                          <a:spcPct val="100000"/>
                        </a:lnSpc>
                        <a:spcBef>
                          <a:spcPts val="0"/>
                        </a:spcBef>
                        <a:spcAft>
                          <a:spcPts val="0"/>
                        </a:spcAft>
                        <a:buClr>
                          <a:schemeClr val="dk1"/>
                        </a:buClr>
                        <a:buSzPts val="1600"/>
                        <a:buFontTx/>
                        <a:buNone/>
                        <a:tabLst/>
                        <a:defRPr/>
                      </a:pPr>
                      <a:r>
                        <a:rPr lang="en-GB" sz="1600" b="0" dirty="0">
                          <a:solidFill>
                            <a:schemeClr val="dk1"/>
                          </a:solidFill>
                          <a:latin typeface="Nunito Sans"/>
                          <a:ea typeface="Nunito Sans"/>
                          <a:cs typeface="Nunito Sans"/>
                          <a:sym typeface="Nunito Sans"/>
                        </a:rPr>
                        <a:t>18) Last week 186 trains were late leaving </a:t>
                      </a:r>
                      <a:r>
                        <a:rPr lang="en-GB" sz="1600" b="0" dirty="0" err="1">
                          <a:solidFill>
                            <a:schemeClr val="dk1"/>
                          </a:solidFill>
                          <a:latin typeface="Nunito Sans"/>
                          <a:ea typeface="Nunito Sans"/>
                          <a:cs typeface="Nunito Sans"/>
                          <a:sym typeface="Nunito Sans"/>
                        </a:rPr>
                        <a:t>Garsdale</a:t>
                      </a:r>
                      <a:r>
                        <a:rPr lang="en-GB" sz="1600" b="0" dirty="0">
                          <a:solidFill>
                            <a:schemeClr val="dk1"/>
                          </a:solidFill>
                          <a:latin typeface="Nunito Sans"/>
                          <a:ea typeface="Nunito Sans"/>
                          <a:cs typeface="Nunito Sans"/>
                          <a:sym typeface="Nunito Sans"/>
                        </a:rPr>
                        <a:t> Station.</a:t>
                      </a:r>
                    </a:p>
                    <a:p>
                      <a:pPr marL="127000" marR="0" lvl="0" indent="0" algn="l" defTabSz="914400" rtl="0" eaLnBrk="1" fontAlgn="auto" latinLnBrk="0" hangingPunct="1">
                        <a:lnSpc>
                          <a:spcPct val="100000"/>
                        </a:lnSpc>
                        <a:spcBef>
                          <a:spcPts val="0"/>
                        </a:spcBef>
                        <a:spcAft>
                          <a:spcPts val="0"/>
                        </a:spcAft>
                        <a:buClr>
                          <a:schemeClr val="dk1"/>
                        </a:buClr>
                        <a:buSzPts val="1600"/>
                        <a:buFontTx/>
                        <a:buNone/>
                        <a:tabLst/>
                        <a:defRPr/>
                      </a:pPr>
                      <a:r>
                        <a:rPr lang="en-GB" sz="1600" b="0" dirty="0">
                          <a:solidFill>
                            <a:schemeClr val="dk1"/>
                          </a:solidFill>
                          <a:latin typeface="Nunito Sans"/>
                          <a:ea typeface="Nunito Sans"/>
                          <a:cs typeface="Nunito Sans"/>
                          <a:sym typeface="Nunito Sans"/>
                        </a:rPr>
                        <a:t>       94% of trains left the station on time.</a:t>
                      </a:r>
                    </a:p>
                    <a:p>
                      <a:pPr marL="127000" marR="0" lvl="0" indent="0" algn="l" defTabSz="914400" rtl="0" eaLnBrk="1" fontAlgn="auto" latinLnBrk="0" hangingPunct="1">
                        <a:lnSpc>
                          <a:spcPct val="100000"/>
                        </a:lnSpc>
                        <a:spcBef>
                          <a:spcPts val="0"/>
                        </a:spcBef>
                        <a:spcAft>
                          <a:spcPts val="0"/>
                        </a:spcAft>
                        <a:buClr>
                          <a:schemeClr val="dk1"/>
                        </a:buClr>
                        <a:buSzPts val="1600"/>
                        <a:buFontTx/>
                        <a:buNone/>
                        <a:tabLst/>
                        <a:defRPr/>
                      </a:pPr>
                      <a:r>
                        <a:rPr lang="en-GB" sz="1600" b="0" dirty="0">
                          <a:solidFill>
                            <a:schemeClr val="dk1"/>
                          </a:solidFill>
                          <a:latin typeface="Nunito Sans"/>
                          <a:ea typeface="Nunito Sans"/>
                          <a:cs typeface="Nunito Sans"/>
                          <a:sym typeface="Nunito Sans"/>
                        </a:rPr>
                        <a:t>       How many trains departed </a:t>
                      </a:r>
                      <a:r>
                        <a:rPr lang="en-GB" sz="1600" b="0" dirty="0" err="1">
                          <a:solidFill>
                            <a:schemeClr val="dk1"/>
                          </a:solidFill>
                          <a:latin typeface="Nunito Sans"/>
                          <a:ea typeface="Nunito Sans"/>
                          <a:cs typeface="Nunito Sans"/>
                          <a:sym typeface="Nunito Sans"/>
                        </a:rPr>
                        <a:t>Garsdale</a:t>
                      </a:r>
                      <a:r>
                        <a:rPr lang="en-GB" sz="1600" b="0" dirty="0">
                          <a:solidFill>
                            <a:schemeClr val="dk1"/>
                          </a:solidFill>
                          <a:latin typeface="Nunito Sans"/>
                          <a:ea typeface="Nunito Sans"/>
                          <a:cs typeface="Nunito Sans"/>
                          <a:sym typeface="Nunito Sans"/>
                        </a:rPr>
                        <a:t> Station on time last week?</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sp>
        <p:nvSpPr>
          <p:cNvPr id="4" name="Google Shape;104;p20">
            <a:extLst>
              <a:ext uri="{FF2B5EF4-FFF2-40B4-BE49-F238E27FC236}">
                <a16:creationId xmlns:a16="http://schemas.microsoft.com/office/drawing/2014/main" id="{8DA8880E-65FC-3D1E-471D-F855545DB378}"/>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Percentages</a:t>
            </a:r>
            <a:endParaRPr b="1"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25255456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graphicFrame>
        <p:nvGraphicFramePr>
          <p:cNvPr id="106" name="Google Shape;106;p20"/>
          <p:cNvGraphicFramePr/>
          <p:nvPr>
            <p:extLst>
              <p:ext uri="{D42A27DB-BD31-4B8C-83A1-F6EECF244321}">
                <p14:modId xmlns:p14="http://schemas.microsoft.com/office/powerpoint/2010/main" val="3230012838"/>
              </p:ext>
            </p:extLst>
          </p:nvPr>
        </p:nvGraphicFramePr>
        <p:xfrm>
          <a:off x="952500" y="2054086"/>
          <a:ext cx="7239000" cy="19656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A)</a:t>
                      </a:r>
                      <a:r>
                        <a:rPr lang="en-GB" sz="1600" dirty="0">
                          <a:solidFill>
                            <a:schemeClr val="tx1"/>
                          </a:solidFill>
                          <a:latin typeface="Nunito Sans" pitchFamily="2" charset="0"/>
                          <a:ea typeface="Times New Roman"/>
                          <a:cs typeface="Times New Roman" panose="02020603050405020304" pitchFamily="18" charset="0"/>
                          <a:sym typeface="Times New Roman"/>
                        </a:rPr>
                        <a:t> £920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B)</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cap="none" dirty="0">
                          <a:solidFill>
                            <a:schemeClr val="tx1"/>
                          </a:solidFill>
                          <a:effectLst/>
                          <a:latin typeface="Nunito Sans" pitchFamily="2" charset="0"/>
                          <a:ea typeface="Arial"/>
                          <a:cs typeface="Times New Roman" panose="02020603050405020304" pitchFamily="18" charset="0"/>
                          <a:sym typeface="Arial"/>
                        </a:rPr>
                        <a:t>£926.10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PH" sz="1400" b="0" i="0" u="none" strike="noStrike" cap="none" dirty="0">
                          <a:solidFill>
                            <a:schemeClr val="tx1"/>
                          </a:solidFill>
                          <a:effectLst/>
                          <a:latin typeface="Nunito Sans" pitchFamily="2" charset="0"/>
                          <a:ea typeface="Arial"/>
                          <a:cs typeface="Times New Roman" panose="02020603050405020304" pitchFamily="18" charset="0"/>
                          <a:sym typeface="Arial"/>
                        </a:rPr>
                        <a:t> </a:t>
                      </a:r>
                      <a:endParaRPr lang="en-PH" sz="1200" b="0" i="0" u="none" strike="noStrike" cap="none" dirty="0">
                        <a:solidFill>
                          <a:schemeClr val="tx1"/>
                        </a:solidFill>
                        <a:effectLst/>
                        <a:latin typeface="Nunito Sans" pitchFamily="2" charset="0"/>
                        <a:ea typeface="Arial"/>
                        <a:cs typeface="Times New Roman" panose="02020603050405020304" pitchFamily="18" charset="0"/>
                        <a:sym typeface="Aria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C)</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dirty="0">
                          <a:solidFill>
                            <a:schemeClr val="tx1"/>
                          </a:solidFill>
                          <a:effectLst/>
                          <a:latin typeface="Nunito Sans" pitchFamily="2" charset="0"/>
                          <a:cs typeface="Times New Roman" panose="02020603050405020304" pitchFamily="18" charset="0"/>
                        </a:rPr>
                        <a:t>£927.42</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PH" sz="1400" b="0" i="0" u="none" strike="noStrike" dirty="0">
                          <a:solidFill>
                            <a:schemeClr val="tx1"/>
                          </a:solidFill>
                          <a:effectLst/>
                          <a:latin typeface="Nunito Sans" pitchFamily="2" charset="0"/>
                          <a:cs typeface="Times New Roman" panose="02020603050405020304" pitchFamily="18" charset="0"/>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base" latinLnBrk="0" hangingPunct="1">
                        <a:lnSpc>
                          <a:spcPct val="100000"/>
                        </a:lnSpc>
                        <a:spcBef>
                          <a:spcPts val="0"/>
                        </a:spcBef>
                        <a:spcAft>
                          <a:spcPts val="0"/>
                        </a:spcAft>
                        <a:buClr>
                          <a:srgbClr val="000000"/>
                        </a:buClr>
                        <a:buSzTx/>
                        <a:buFont typeface="+mj-lt"/>
                        <a:buNone/>
                        <a:tabLst/>
                        <a:defRPr/>
                      </a:pPr>
                      <a:r>
                        <a:rPr lang="en-GB" sz="1600" dirty="0">
                          <a:solidFill>
                            <a:schemeClr val="tx1"/>
                          </a:solidFill>
                          <a:latin typeface="Nunito Sans" pitchFamily="2" charset="0"/>
                          <a:ea typeface="Nunito"/>
                          <a:cs typeface="Times New Roman" panose="02020603050405020304" pitchFamily="18" charset="0"/>
                          <a:sym typeface="Nunito"/>
                        </a:rPr>
                        <a:t>D)</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dirty="0">
                          <a:solidFill>
                            <a:schemeClr val="tx1"/>
                          </a:solidFill>
                          <a:effectLst/>
                          <a:latin typeface="Nunito Sans" pitchFamily="2" charset="0"/>
                          <a:cs typeface="Times New Roman" panose="02020603050405020304" pitchFamily="18" charset="0"/>
                        </a:rPr>
                        <a:t>£812.06 </a:t>
                      </a:r>
                    </a:p>
                    <a:p>
                      <a:pPr marL="0" marR="0" lvl="0" indent="0" algn="l" defTabSz="914400" rtl="0" eaLnBrk="1" fontAlgn="base" latinLnBrk="0" hangingPunct="1">
                        <a:lnSpc>
                          <a:spcPct val="100000"/>
                        </a:lnSpc>
                        <a:spcBef>
                          <a:spcPts val="0"/>
                        </a:spcBef>
                        <a:spcAft>
                          <a:spcPts val="0"/>
                        </a:spcAft>
                        <a:buClr>
                          <a:srgbClr val="000000"/>
                        </a:buClr>
                        <a:buSzTx/>
                        <a:buFont typeface="+mj-lt"/>
                        <a:buNone/>
                        <a:tabLst/>
                        <a:defRPr/>
                      </a:pPr>
                      <a:r>
                        <a:rPr lang="en-PH" sz="1400" b="0" i="0" u="none" strike="noStrike" dirty="0">
                          <a:solidFill>
                            <a:schemeClr val="tx1"/>
                          </a:solidFill>
                          <a:effectLst/>
                          <a:latin typeface="Nunito Sans" pitchFamily="2" charset="0"/>
                          <a:cs typeface="Times New Roman" panose="02020603050405020304" pitchFamily="18" charset="0"/>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2" name="Google Shape;105;p20">
            <a:extLst>
              <a:ext uri="{FF2B5EF4-FFF2-40B4-BE49-F238E27FC236}">
                <a16:creationId xmlns:a16="http://schemas.microsoft.com/office/drawing/2014/main" id="{D14E4DD3-2E71-A844-D6D2-CECCE198F053}"/>
              </a:ext>
            </a:extLst>
          </p:cNvPr>
          <p:cNvGraphicFramePr/>
          <p:nvPr/>
        </p:nvGraphicFramePr>
        <p:xfrm>
          <a:off x="108044" y="862525"/>
          <a:ext cx="7511956" cy="1074683"/>
        </p:xfrm>
        <a:graphic>
          <a:graphicData uri="http://schemas.openxmlformats.org/drawingml/2006/table">
            <a:tbl>
              <a:tblPr firstRow="1" bandRow="1">
                <a:noFill/>
                <a:tableStyleId>{F0405E19-DBF8-4350-A6E9-593C9D7815B3}</a:tableStyleId>
              </a:tblPr>
              <a:tblGrid>
                <a:gridCol w="7511956">
                  <a:extLst>
                    <a:ext uri="{9D8B030D-6E8A-4147-A177-3AD203B41FA5}">
                      <a16:colId xmlns:a16="http://schemas.microsoft.com/office/drawing/2014/main" val="20000"/>
                    </a:ext>
                  </a:extLst>
                </a:gridCol>
              </a:tblGrid>
              <a:tr h="1074683">
                <a:tc>
                  <a:txBody>
                    <a:bodyPr/>
                    <a:lstStyle/>
                    <a:p>
                      <a:pPr marL="127000" marR="0" lvl="0" indent="0" algn="l" defTabSz="914400" rtl="0" eaLnBrk="1" fontAlgn="auto" latinLnBrk="0" hangingPunct="1">
                        <a:lnSpc>
                          <a:spcPct val="100000"/>
                        </a:lnSpc>
                        <a:spcBef>
                          <a:spcPts val="0"/>
                        </a:spcBef>
                        <a:spcAft>
                          <a:spcPts val="0"/>
                        </a:spcAft>
                        <a:buClr>
                          <a:schemeClr val="dk1"/>
                        </a:buClr>
                        <a:buSzPts val="1600"/>
                        <a:buFontTx/>
                        <a:buNone/>
                        <a:tabLst/>
                        <a:defRPr/>
                      </a:pPr>
                      <a:r>
                        <a:rPr lang="en-GB" sz="1600" b="0" dirty="0">
                          <a:solidFill>
                            <a:schemeClr val="dk1"/>
                          </a:solidFill>
                          <a:latin typeface="Nunito Sans"/>
                          <a:ea typeface="Nunito Sans"/>
                          <a:cs typeface="Nunito Sans"/>
                          <a:sym typeface="Nunito Sans"/>
                        </a:rPr>
                        <a:t>19) Shay invests £800 at a compound interest rate of 5% per annum.</a:t>
                      </a:r>
                    </a:p>
                    <a:p>
                      <a:pPr marL="127000" marR="0" lvl="0" indent="0" algn="l" defTabSz="914400" rtl="0" eaLnBrk="1" fontAlgn="auto" latinLnBrk="0" hangingPunct="1">
                        <a:lnSpc>
                          <a:spcPct val="100000"/>
                        </a:lnSpc>
                        <a:spcBef>
                          <a:spcPts val="0"/>
                        </a:spcBef>
                        <a:spcAft>
                          <a:spcPts val="0"/>
                        </a:spcAft>
                        <a:buClr>
                          <a:schemeClr val="dk1"/>
                        </a:buClr>
                        <a:buSzPts val="1600"/>
                        <a:buFontTx/>
                        <a:buNone/>
                        <a:tabLst/>
                        <a:defRPr/>
                      </a:pPr>
                      <a:r>
                        <a:rPr lang="en-GB" sz="1600" b="0" dirty="0">
                          <a:solidFill>
                            <a:schemeClr val="dk1"/>
                          </a:solidFill>
                          <a:latin typeface="Nunito Sans"/>
                          <a:ea typeface="Nunito Sans"/>
                          <a:cs typeface="Nunito Sans"/>
                          <a:sym typeface="Nunito Sans"/>
                        </a:rPr>
                        <a:t>       How much is Shay’s investment worth after 3 years?</a:t>
                      </a:r>
                    </a:p>
                    <a:p>
                      <a:pPr marL="457200" lvl="0" indent="0" algn="l" rtl="0">
                        <a:spcBef>
                          <a:spcPts val="0"/>
                        </a:spcBef>
                        <a:spcAft>
                          <a:spcPts val="0"/>
                        </a:spcAft>
                        <a:buNone/>
                      </a:pPr>
                      <a:endParaRPr sz="2300"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sp>
        <p:nvSpPr>
          <p:cNvPr id="4" name="Google Shape;104;p20">
            <a:extLst>
              <a:ext uri="{FF2B5EF4-FFF2-40B4-BE49-F238E27FC236}">
                <a16:creationId xmlns:a16="http://schemas.microsoft.com/office/drawing/2014/main" id="{500422CC-04AD-9F63-D2C5-D4D1B5365D71}"/>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Percentages</a:t>
            </a:r>
            <a:endParaRPr b="1"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26894640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graphicFrame>
        <p:nvGraphicFramePr>
          <p:cNvPr id="106" name="Google Shape;106;p20"/>
          <p:cNvGraphicFramePr/>
          <p:nvPr>
            <p:extLst>
              <p:ext uri="{D42A27DB-BD31-4B8C-83A1-F6EECF244321}">
                <p14:modId xmlns:p14="http://schemas.microsoft.com/office/powerpoint/2010/main" val="2549289305"/>
              </p:ext>
            </p:extLst>
          </p:nvPr>
        </p:nvGraphicFramePr>
        <p:xfrm>
          <a:off x="952500" y="2056274"/>
          <a:ext cx="7239000" cy="1966948"/>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3474">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A)</a:t>
                      </a:r>
                      <a:r>
                        <a:rPr lang="en-GB" sz="1600" dirty="0">
                          <a:solidFill>
                            <a:schemeClr val="tx1"/>
                          </a:solidFill>
                          <a:latin typeface="Nunito Sans" pitchFamily="2" charset="0"/>
                          <a:ea typeface="Times New Roman"/>
                          <a:cs typeface="Times New Roman" panose="02020603050405020304" pitchFamily="18" charset="0"/>
                          <a:sym typeface="Times New Roman"/>
                        </a:rPr>
                        <a:t> £36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B)</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cap="none" dirty="0">
                          <a:solidFill>
                            <a:schemeClr val="tx1"/>
                          </a:solidFill>
                          <a:effectLst/>
                          <a:latin typeface="Nunito Sans" pitchFamily="2" charset="0"/>
                          <a:ea typeface="Arial"/>
                          <a:cs typeface="Times New Roman" panose="02020603050405020304" pitchFamily="18" charset="0"/>
                          <a:sym typeface="Arial"/>
                        </a:rPr>
                        <a:t>£394.16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PH" sz="1400" b="0" i="0" u="none" strike="noStrike" cap="none" dirty="0">
                          <a:solidFill>
                            <a:schemeClr val="tx1"/>
                          </a:solidFill>
                          <a:effectLst/>
                          <a:latin typeface="Nunito Sans" pitchFamily="2" charset="0"/>
                          <a:ea typeface="Arial"/>
                          <a:cs typeface="Times New Roman" panose="02020603050405020304" pitchFamily="18" charset="0"/>
                          <a:sym typeface="Arial"/>
                        </a:rPr>
                        <a:t> </a:t>
                      </a:r>
                      <a:endParaRPr lang="en-PH" sz="1200" b="0" i="0" u="none" strike="noStrike" cap="none" dirty="0">
                        <a:solidFill>
                          <a:schemeClr val="tx1"/>
                        </a:solidFill>
                        <a:effectLst/>
                        <a:latin typeface="Nunito Sans" pitchFamily="2" charset="0"/>
                        <a:ea typeface="Arial"/>
                        <a:cs typeface="Times New Roman" panose="02020603050405020304" pitchFamily="18" charset="0"/>
                        <a:sym typeface="Aria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3474">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C)</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dirty="0">
                          <a:solidFill>
                            <a:schemeClr val="tx1"/>
                          </a:solidFill>
                          <a:effectLst/>
                          <a:latin typeface="Nunito Sans" pitchFamily="2" charset="0"/>
                          <a:cs typeface="Times New Roman" panose="02020603050405020304" pitchFamily="18" charset="0"/>
                        </a:rPr>
                        <a:t>£44.16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PH" sz="1400" b="0" i="0" u="none" strike="noStrike" dirty="0">
                          <a:solidFill>
                            <a:schemeClr val="tx1"/>
                          </a:solidFill>
                          <a:effectLst/>
                          <a:latin typeface="Nunito Sans" pitchFamily="2" charset="0"/>
                          <a:cs typeface="Times New Roman" panose="02020603050405020304" pitchFamily="18" charset="0"/>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base" latinLnBrk="0" hangingPunct="1">
                        <a:lnSpc>
                          <a:spcPct val="100000"/>
                        </a:lnSpc>
                        <a:spcBef>
                          <a:spcPts val="0"/>
                        </a:spcBef>
                        <a:spcAft>
                          <a:spcPts val="0"/>
                        </a:spcAft>
                        <a:buClr>
                          <a:srgbClr val="000000"/>
                        </a:buClr>
                        <a:buSzTx/>
                        <a:buFont typeface="+mj-lt"/>
                        <a:buNone/>
                        <a:tabLst/>
                        <a:defRPr/>
                      </a:pPr>
                      <a:r>
                        <a:rPr lang="en-GB" sz="1600" dirty="0">
                          <a:solidFill>
                            <a:schemeClr val="tx1"/>
                          </a:solidFill>
                          <a:latin typeface="Nunito Sans" pitchFamily="2" charset="0"/>
                          <a:ea typeface="Nunito"/>
                          <a:cs typeface="Times New Roman" panose="02020603050405020304" pitchFamily="18" charset="0"/>
                          <a:sym typeface="Nunito"/>
                        </a:rPr>
                        <a:t>D)</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dirty="0">
                          <a:solidFill>
                            <a:schemeClr val="tx1"/>
                          </a:solidFill>
                          <a:effectLst/>
                          <a:latin typeface="Nunito Sans" pitchFamily="2" charset="0"/>
                          <a:cs typeface="Times New Roman" panose="02020603050405020304" pitchFamily="18" charset="0"/>
                        </a:rPr>
                        <a:t>£21 </a:t>
                      </a:r>
                    </a:p>
                    <a:p>
                      <a:pPr marL="0" marR="0" lvl="0" indent="0" algn="l" defTabSz="914400" rtl="0" eaLnBrk="1" fontAlgn="base" latinLnBrk="0" hangingPunct="1">
                        <a:lnSpc>
                          <a:spcPct val="100000"/>
                        </a:lnSpc>
                        <a:spcBef>
                          <a:spcPts val="0"/>
                        </a:spcBef>
                        <a:spcAft>
                          <a:spcPts val="0"/>
                        </a:spcAft>
                        <a:buClr>
                          <a:srgbClr val="000000"/>
                        </a:buClr>
                        <a:buSzTx/>
                        <a:buFont typeface="+mj-lt"/>
                        <a:buNone/>
                        <a:tabLst/>
                        <a:defRPr/>
                      </a:pPr>
                      <a:r>
                        <a:rPr lang="en-PH" sz="1400" b="0" i="0" u="none" strike="noStrike" dirty="0">
                          <a:solidFill>
                            <a:schemeClr val="tx1"/>
                          </a:solidFill>
                          <a:effectLst/>
                          <a:latin typeface="Nunito Sans" pitchFamily="2" charset="0"/>
                          <a:cs typeface="Times New Roman" panose="02020603050405020304" pitchFamily="18" charset="0"/>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2" name="Google Shape;105;p20">
            <a:extLst>
              <a:ext uri="{FF2B5EF4-FFF2-40B4-BE49-F238E27FC236}">
                <a16:creationId xmlns:a16="http://schemas.microsoft.com/office/drawing/2014/main" id="{46965652-F41F-C980-1F07-613BFF445AB6}"/>
              </a:ext>
            </a:extLst>
          </p:cNvPr>
          <p:cNvGraphicFramePr/>
          <p:nvPr/>
        </p:nvGraphicFramePr>
        <p:xfrm>
          <a:off x="108044" y="862525"/>
          <a:ext cx="8750206" cy="1074683"/>
        </p:xfrm>
        <a:graphic>
          <a:graphicData uri="http://schemas.openxmlformats.org/drawingml/2006/table">
            <a:tbl>
              <a:tblPr firstRow="1" bandRow="1">
                <a:noFill/>
                <a:tableStyleId>{F0405E19-DBF8-4350-A6E9-593C9D7815B3}</a:tableStyleId>
              </a:tblPr>
              <a:tblGrid>
                <a:gridCol w="8750206">
                  <a:extLst>
                    <a:ext uri="{9D8B030D-6E8A-4147-A177-3AD203B41FA5}">
                      <a16:colId xmlns:a16="http://schemas.microsoft.com/office/drawing/2014/main" val="20000"/>
                    </a:ext>
                  </a:extLst>
                </a:gridCol>
              </a:tblGrid>
              <a:tr h="1074683">
                <a:tc>
                  <a:txBody>
                    <a:bodyPr/>
                    <a:lstStyle/>
                    <a:p>
                      <a:pPr marL="127000" marR="0" lvl="0" indent="0" algn="l" defTabSz="914400" rtl="0" eaLnBrk="1" fontAlgn="auto" latinLnBrk="0" hangingPunct="1">
                        <a:lnSpc>
                          <a:spcPct val="100000"/>
                        </a:lnSpc>
                        <a:spcBef>
                          <a:spcPts val="0"/>
                        </a:spcBef>
                        <a:spcAft>
                          <a:spcPts val="0"/>
                        </a:spcAft>
                        <a:buClr>
                          <a:schemeClr val="dk1"/>
                        </a:buClr>
                        <a:buSzPts val="1600"/>
                        <a:buFontTx/>
                        <a:buNone/>
                        <a:tabLst/>
                        <a:defRPr/>
                      </a:pPr>
                      <a:r>
                        <a:rPr lang="en-GB" sz="1600" b="0" dirty="0">
                          <a:solidFill>
                            <a:schemeClr val="dk1"/>
                          </a:solidFill>
                          <a:latin typeface="Nunito Sans"/>
                          <a:ea typeface="Nunito Sans"/>
                          <a:cs typeface="Nunito Sans"/>
                          <a:sym typeface="Nunito Sans"/>
                        </a:rPr>
                        <a:t>20) Jax invests £350 for 6 years at a compound interest rate of 2% per annum.</a:t>
                      </a:r>
                    </a:p>
                    <a:p>
                      <a:pPr marL="127000" marR="0" lvl="0" indent="0" algn="l" defTabSz="914400" rtl="0" eaLnBrk="1" fontAlgn="auto" latinLnBrk="0" hangingPunct="1">
                        <a:lnSpc>
                          <a:spcPct val="100000"/>
                        </a:lnSpc>
                        <a:spcBef>
                          <a:spcPts val="0"/>
                        </a:spcBef>
                        <a:spcAft>
                          <a:spcPts val="0"/>
                        </a:spcAft>
                        <a:buClr>
                          <a:schemeClr val="dk1"/>
                        </a:buClr>
                        <a:buSzPts val="1600"/>
                        <a:buFontTx/>
                        <a:buNone/>
                        <a:tabLst/>
                        <a:defRPr/>
                      </a:pPr>
                      <a:r>
                        <a:rPr lang="en-GB" sz="1600" b="0" dirty="0">
                          <a:solidFill>
                            <a:schemeClr val="dk1"/>
                          </a:solidFill>
                          <a:latin typeface="Nunito Sans"/>
                          <a:ea typeface="Nunito Sans"/>
                          <a:cs typeface="Nunito Sans"/>
                          <a:sym typeface="Nunito Sans"/>
                        </a:rPr>
                        <a:t>How much interest does Jax receive over the 6 year investment?</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sp>
        <p:nvSpPr>
          <p:cNvPr id="6" name="Google Shape;104;p20">
            <a:extLst>
              <a:ext uri="{FF2B5EF4-FFF2-40B4-BE49-F238E27FC236}">
                <a16:creationId xmlns:a16="http://schemas.microsoft.com/office/drawing/2014/main" id="{20C63AEA-BE44-20E0-34A3-2A03FFAA0796}"/>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Percentages</a:t>
            </a:r>
            <a:endParaRPr b="1"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15673093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graphicFrame>
        <p:nvGraphicFramePr>
          <p:cNvPr id="106" name="Google Shape;106;p20"/>
          <p:cNvGraphicFramePr/>
          <p:nvPr>
            <p:extLst>
              <p:ext uri="{D42A27DB-BD31-4B8C-83A1-F6EECF244321}">
                <p14:modId xmlns:p14="http://schemas.microsoft.com/office/powerpoint/2010/main" val="2255144511"/>
              </p:ext>
            </p:extLst>
          </p:nvPr>
        </p:nvGraphicFramePr>
        <p:xfrm>
          <a:off x="952500" y="2056275"/>
          <a:ext cx="7239000" cy="19656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A)</a:t>
                      </a:r>
                      <a:r>
                        <a:rPr lang="en-GB" sz="1600" dirty="0">
                          <a:solidFill>
                            <a:schemeClr val="tx1"/>
                          </a:solidFill>
                          <a:latin typeface="Nunito Sans" pitchFamily="2" charset="0"/>
                          <a:ea typeface="Times New Roman"/>
                          <a:cs typeface="Times New Roman" panose="02020603050405020304" pitchFamily="18" charset="0"/>
                          <a:sym typeface="Times New Roman"/>
                        </a:rPr>
                        <a:t> 0.15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B)</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cap="none" dirty="0">
                          <a:solidFill>
                            <a:schemeClr val="tx1"/>
                          </a:solidFill>
                          <a:effectLst/>
                          <a:latin typeface="Nunito Sans" pitchFamily="2" charset="0"/>
                          <a:ea typeface="Arial"/>
                          <a:cs typeface="Times New Roman" panose="02020603050405020304" pitchFamily="18" charset="0"/>
                          <a:sym typeface="Arial"/>
                        </a:rPr>
                        <a:t>1.15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PH" sz="1400" b="0" i="0" u="none" strike="noStrike" cap="none" dirty="0">
                          <a:solidFill>
                            <a:schemeClr val="tx1"/>
                          </a:solidFill>
                          <a:effectLst/>
                          <a:latin typeface="Nunito Sans" pitchFamily="2" charset="0"/>
                          <a:ea typeface="Arial"/>
                          <a:cs typeface="Times New Roman" panose="02020603050405020304" pitchFamily="18" charset="0"/>
                          <a:sym typeface="Arial"/>
                        </a:rPr>
                        <a:t> </a:t>
                      </a:r>
                      <a:endParaRPr lang="en-PH" sz="1200" b="0" i="0" u="none" strike="noStrike" cap="none" dirty="0">
                        <a:solidFill>
                          <a:schemeClr val="tx1"/>
                        </a:solidFill>
                        <a:effectLst/>
                        <a:latin typeface="Nunito Sans" pitchFamily="2" charset="0"/>
                        <a:ea typeface="Arial"/>
                        <a:cs typeface="Times New Roman" panose="02020603050405020304" pitchFamily="18" charset="0"/>
                        <a:sym typeface="Aria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C)</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dirty="0">
                          <a:solidFill>
                            <a:schemeClr val="tx1"/>
                          </a:solidFill>
                          <a:effectLst/>
                          <a:latin typeface="Nunito Sans" pitchFamily="2" charset="0"/>
                          <a:cs typeface="Times New Roman" panose="02020603050405020304" pitchFamily="18" charset="0"/>
                        </a:rPr>
                        <a:t>0.85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PH" sz="1400" b="0" i="0" u="none" strike="noStrike" dirty="0">
                          <a:solidFill>
                            <a:schemeClr val="tx1"/>
                          </a:solidFill>
                          <a:effectLst/>
                          <a:latin typeface="Nunito Sans" pitchFamily="2" charset="0"/>
                          <a:cs typeface="Times New Roman" panose="02020603050405020304" pitchFamily="18" charset="0"/>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base" latinLnBrk="0" hangingPunct="1">
                        <a:lnSpc>
                          <a:spcPct val="100000"/>
                        </a:lnSpc>
                        <a:spcBef>
                          <a:spcPts val="0"/>
                        </a:spcBef>
                        <a:spcAft>
                          <a:spcPts val="0"/>
                        </a:spcAft>
                        <a:buClr>
                          <a:srgbClr val="000000"/>
                        </a:buClr>
                        <a:buSzTx/>
                        <a:buFont typeface="+mj-lt"/>
                        <a:buNone/>
                        <a:tabLst/>
                        <a:defRPr/>
                      </a:pPr>
                      <a:r>
                        <a:rPr lang="en-GB" sz="1600" dirty="0">
                          <a:solidFill>
                            <a:schemeClr val="tx1"/>
                          </a:solidFill>
                          <a:latin typeface="Nunito Sans" pitchFamily="2" charset="0"/>
                          <a:ea typeface="Nunito"/>
                          <a:cs typeface="Times New Roman" panose="02020603050405020304" pitchFamily="18" charset="0"/>
                          <a:sym typeface="Nunito"/>
                        </a:rPr>
                        <a:t>D)</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dirty="0">
                          <a:solidFill>
                            <a:schemeClr val="tx1"/>
                          </a:solidFill>
                          <a:effectLst/>
                          <a:latin typeface="Nunito Sans" pitchFamily="2" charset="0"/>
                          <a:cs typeface="Times New Roman" panose="02020603050405020304" pitchFamily="18" charset="0"/>
                        </a:rPr>
                        <a:t>15 </a:t>
                      </a:r>
                    </a:p>
                    <a:p>
                      <a:pPr marL="0" marR="0" lvl="0" indent="0" algn="l" defTabSz="914400" rtl="0" eaLnBrk="1" fontAlgn="base" latinLnBrk="0" hangingPunct="1">
                        <a:lnSpc>
                          <a:spcPct val="100000"/>
                        </a:lnSpc>
                        <a:spcBef>
                          <a:spcPts val="0"/>
                        </a:spcBef>
                        <a:spcAft>
                          <a:spcPts val="0"/>
                        </a:spcAft>
                        <a:buClr>
                          <a:srgbClr val="000000"/>
                        </a:buClr>
                        <a:buSzTx/>
                        <a:buFont typeface="+mj-lt"/>
                        <a:buNone/>
                        <a:tabLst/>
                        <a:defRPr/>
                      </a:pPr>
                      <a:r>
                        <a:rPr lang="en-PH" sz="1400" b="0" i="0" u="none" strike="noStrike" dirty="0">
                          <a:solidFill>
                            <a:schemeClr val="tx1"/>
                          </a:solidFill>
                          <a:effectLst/>
                          <a:latin typeface="Nunito Sans" pitchFamily="2" charset="0"/>
                          <a:cs typeface="Times New Roman" panose="02020603050405020304" pitchFamily="18" charset="0"/>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4" name="Google Shape;104;p20">
            <a:extLst>
              <a:ext uri="{FF2B5EF4-FFF2-40B4-BE49-F238E27FC236}">
                <a16:creationId xmlns:a16="http://schemas.microsoft.com/office/drawing/2014/main" id="{3C55987A-6A81-731A-EA06-068B6E017B48}"/>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Percentages</a:t>
            </a:r>
            <a:endParaRPr b="1" dirty="0">
              <a:solidFill>
                <a:srgbClr val="FFFFFF"/>
              </a:solidFill>
              <a:latin typeface="Nunito Sans"/>
              <a:ea typeface="Nunito Sans"/>
              <a:cs typeface="Nunito Sans"/>
              <a:sym typeface="Nunito Sans"/>
            </a:endParaRPr>
          </a:p>
        </p:txBody>
      </p:sp>
      <p:graphicFrame>
        <p:nvGraphicFramePr>
          <p:cNvPr id="2" name="Google Shape;105;p20">
            <a:extLst>
              <a:ext uri="{FF2B5EF4-FFF2-40B4-BE49-F238E27FC236}">
                <a16:creationId xmlns:a16="http://schemas.microsoft.com/office/drawing/2014/main" id="{7B742C30-9660-CB9C-162D-C5BA67B03E43}"/>
              </a:ext>
            </a:extLst>
          </p:cNvPr>
          <p:cNvGraphicFramePr/>
          <p:nvPr/>
        </p:nvGraphicFramePr>
        <p:xfrm>
          <a:off x="108044" y="862525"/>
          <a:ext cx="8750206" cy="1074683"/>
        </p:xfrm>
        <a:graphic>
          <a:graphicData uri="http://schemas.openxmlformats.org/drawingml/2006/table">
            <a:tbl>
              <a:tblPr firstRow="1" bandRow="1">
                <a:noFill/>
                <a:tableStyleId>{F0405E19-DBF8-4350-A6E9-593C9D7815B3}</a:tableStyleId>
              </a:tblPr>
              <a:tblGrid>
                <a:gridCol w="8750206">
                  <a:extLst>
                    <a:ext uri="{9D8B030D-6E8A-4147-A177-3AD203B41FA5}">
                      <a16:colId xmlns:a16="http://schemas.microsoft.com/office/drawing/2014/main" val="20000"/>
                    </a:ext>
                  </a:extLst>
                </a:gridCol>
              </a:tblGrid>
              <a:tr h="1074683">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21) Which multiplier can be used to find 15% of an amount?</a:t>
                      </a:r>
                      <a:endParaRPr sz="2300"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2024958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graphicFrame>
        <p:nvGraphicFramePr>
          <p:cNvPr id="106" name="Google Shape;106;p20"/>
          <p:cNvGraphicFramePr/>
          <p:nvPr>
            <p:extLst>
              <p:ext uri="{D42A27DB-BD31-4B8C-83A1-F6EECF244321}">
                <p14:modId xmlns:p14="http://schemas.microsoft.com/office/powerpoint/2010/main" val="353512158"/>
              </p:ext>
            </p:extLst>
          </p:nvPr>
        </p:nvGraphicFramePr>
        <p:xfrm>
          <a:off x="952500" y="2056275"/>
          <a:ext cx="7239000" cy="19656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A)</a:t>
                      </a:r>
                      <a:r>
                        <a:rPr lang="en-GB" sz="1600" dirty="0">
                          <a:solidFill>
                            <a:schemeClr val="tx1"/>
                          </a:solidFill>
                          <a:latin typeface="Nunito Sans" pitchFamily="2" charset="0"/>
                          <a:ea typeface="Times New Roman"/>
                          <a:cs typeface="Times New Roman" panose="02020603050405020304" pitchFamily="18" charset="0"/>
                          <a:sym typeface="Times New Roman"/>
                        </a:rPr>
                        <a:t> 0.3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B)</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cap="none" dirty="0">
                          <a:solidFill>
                            <a:schemeClr val="tx1"/>
                          </a:solidFill>
                          <a:effectLst/>
                          <a:latin typeface="Nunito Sans" pitchFamily="2" charset="0"/>
                          <a:ea typeface="Arial"/>
                          <a:cs typeface="Times New Roman" panose="02020603050405020304" pitchFamily="18" charset="0"/>
                          <a:sym typeface="Arial"/>
                        </a:rPr>
                        <a:t>0.23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PH" sz="1400" b="0" i="0" u="none" strike="noStrike" cap="none" dirty="0">
                          <a:solidFill>
                            <a:schemeClr val="tx1"/>
                          </a:solidFill>
                          <a:effectLst/>
                          <a:latin typeface="Nunito Sans" pitchFamily="2" charset="0"/>
                          <a:ea typeface="Arial"/>
                          <a:cs typeface="Times New Roman" panose="02020603050405020304" pitchFamily="18" charset="0"/>
                          <a:sym typeface="Arial"/>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C)</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dirty="0">
                          <a:solidFill>
                            <a:schemeClr val="tx1"/>
                          </a:solidFill>
                          <a:effectLst/>
                          <a:latin typeface="Nunito Sans" pitchFamily="2" charset="0"/>
                          <a:cs typeface="Times New Roman" panose="02020603050405020304" pitchFamily="18" charset="0"/>
                        </a:rPr>
                        <a:t>23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PH" sz="1400" b="0" i="0" u="none" strike="noStrike" dirty="0">
                          <a:solidFill>
                            <a:schemeClr val="tx1"/>
                          </a:solidFill>
                          <a:effectLst/>
                          <a:latin typeface="Nunito Sans" pitchFamily="2" charset="0"/>
                          <a:cs typeface="Times New Roman" panose="02020603050405020304" pitchFamily="18" charset="0"/>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base" latinLnBrk="0" hangingPunct="1">
                        <a:lnSpc>
                          <a:spcPct val="100000"/>
                        </a:lnSpc>
                        <a:spcBef>
                          <a:spcPts val="0"/>
                        </a:spcBef>
                        <a:spcAft>
                          <a:spcPts val="0"/>
                        </a:spcAft>
                        <a:buClr>
                          <a:srgbClr val="000000"/>
                        </a:buClr>
                        <a:buSzTx/>
                        <a:buFont typeface="+mj-lt"/>
                        <a:buNone/>
                        <a:tabLst/>
                        <a:defRPr/>
                      </a:pPr>
                      <a:r>
                        <a:rPr lang="en-GB" sz="1600" dirty="0">
                          <a:solidFill>
                            <a:schemeClr val="tx1"/>
                          </a:solidFill>
                          <a:latin typeface="Nunito Sans" pitchFamily="2" charset="0"/>
                          <a:ea typeface="Nunito"/>
                          <a:cs typeface="Times New Roman" panose="02020603050405020304" pitchFamily="18" charset="0"/>
                          <a:sym typeface="Nunito"/>
                        </a:rPr>
                        <a:t>D)</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dirty="0">
                          <a:solidFill>
                            <a:schemeClr val="tx1"/>
                          </a:solidFill>
                          <a:effectLst/>
                          <a:latin typeface="Nunito Sans" pitchFamily="2" charset="0"/>
                          <a:cs typeface="Times New Roman" panose="02020603050405020304" pitchFamily="18" charset="0"/>
                        </a:rPr>
                        <a:t>2.3 </a:t>
                      </a:r>
                    </a:p>
                    <a:p>
                      <a:pPr marL="0" marR="0" lvl="0" indent="0" algn="l" defTabSz="914400" rtl="0" eaLnBrk="1" fontAlgn="base" latinLnBrk="0" hangingPunct="1">
                        <a:lnSpc>
                          <a:spcPct val="100000"/>
                        </a:lnSpc>
                        <a:spcBef>
                          <a:spcPts val="0"/>
                        </a:spcBef>
                        <a:spcAft>
                          <a:spcPts val="0"/>
                        </a:spcAft>
                        <a:buClr>
                          <a:srgbClr val="000000"/>
                        </a:buClr>
                        <a:buSzTx/>
                        <a:buFont typeface="+mj-lt"/>
                        <a:buNone/>
                        <a:tabLst/>
                        <a:defRPr/>
                      </a:pPr>
                      <a:r>
                        <a:rPr lang="en-PH" sz="1400" b="0" i="0" u="none" strike="noStrike" dirty="0">
                          <a:solidFill>
                            <a:schemeClr val="tx1"/>
                          </a:solidFill>
                          <a:effectLst/>
                          <a:latin typeface="Nunito Sans" pitchFamily="2" charset="0"/>
                          <a:cs typeface="Times New Roman" panose="02020603050405020304" pitchFamily="18" charset="0"/>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2" name="Google Shape;105;p20">
            <a:extLst>
              <a:ext uri="{FF2B5EF4-FFF2-40B4-BE49-F238E27FC236}">
                <a16:creationId xmlns:a16="http://schemas.microsoft.com/office/drawing/2014/main" id="{FF05921B-D456-0469-DF41-1BBA98C9707E}"/>
              </a:ext>
            </a:extLst>
          </p:cNvPr>
          <p:cNvGraphicFramePr/>
          <p:nvPr/>
        </p:nvGraphicFramePr>
        <p:xfrm>
          <a:off x="108044" y="862525"/>
          <a:ext cx="8750206" cy="823111"/>
        </p:xfrm>
        <a:graphic>
          <a:graphicData uri="http://schemas.openxmlformats.org/drawingml/2006/table">
            <a:tbl>
              <a:tblPr firstRow="1" bandRow="1">
                <a:noFill/>
                <a:tableStyleId>{F0405E19-DBF8-4350-A6E9-593C9D7815B3}</a:tableStyleId>
              </a:tblPr>
              <a:tblGrid>
                <a:gridCol w="8750206">
                  <a:extLst>
                    <a:ext uri="{9D8B030D-6E8A-4147-A177-3AD203B41FA5}">
                      <a16:colId xmlns:a16="http://schemas.microsoft.com/office/drawing/2014/main" val="20000"/>
                    </a:ext>
                  </a:extLst>
                </a:gridCol>
              </a:tblGrid>
              <a:tr h="823111">
                <a:tc>
                  <a:txBody>
                    <a:bodyPr/>
                    <a:lstStyle/>
                    <a:p>
                      <a:pPr marL="127000" lvl="0" indent="0" algn="l" rtl="0">
                        <a:spcBef>
                          <a:spcPts val="0"/>
                        </a:spcBef>
                        <a:spcAft>
                          <a:spcPts val="0"/>
                        </a:spcAft>
                        <a:buClr>
                          <a:schemeClr val="dk1"/>
                        </a:buClr>
                        <a:buSzPts val="1600"/>
                        <a:buFont typeface="Nunito Sans"/>
                        <a:buNone/>
                      </a:pPr>
                      <a:r>
                        <a:rPr lang="en-US" sz="1600" b="0" dirty="0">
                          <a:solidFill>
                            <a:schemeClr val="dk1"/>
                          </a:solidFill>
                          <a:latin typeface="Nunito Sans"/>
                          <a:ea typeface="Nunito Sans"/>
                          <a:cs typeface="Nunito Sans"/>
                          <a:sym typeface="Nunito Sans"/>
                        </a:rPr>
                        <a:t>22) </a:t>
                      </a:r>
                      <a:r>
                        <a:rPr lang="en-GB" sz="1600" b="0" dirty="0">
                          <a:solidFill>
                            <a:schemeClr val="dk1"/>
                          </a:solidFill>
                          <a:latin typeface="Nunito Sans"/>
                          <a:ea typeface="Nunito Sans"/>
                          <a:cs typeface="Nunito Sans"/>
                          <a:sym typeface="Nunito Sans"/>
                        </a:rPr>
                        <a:t>Which multiplier can be used to find 230% of an amount?</a:t>
                      </a:r>
                      <a:endParaRPr sz="2300"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sp>
        <p:nvSpPr>
          <p:cNvPr id="4" name="Google Shape;104;p20">
            <a:extLst>
              <a:ext uri="{FF2B5EF4-FFF2-40B4-BE49-F238E27FC236}">
                <a16:creationId xmlns:a16="http://schemas.microsoft.com/office/drawing/2014/main" id="{07D9A3CC-3DB8-3252-6441-63F16BA9A595}"/>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Percentages</a:t>
            </a:r>
            <a:endParaRPr b="1"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16318930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graphicFrame>
        <p:nvGraphicFramePr>
          <p:cNvPr id="106" name="Google Shape;106;p20"/>
          <p:cNvGraphicFramePr/>
          <p:nvPr>
            <p:extLst>
              <p:ext uri="{D42A27DB-BD31-4B8C-83A1-F6EECF244321}">
                <p14:modId xmlns:p14="http://schemas.microsoft.com/office/powerpoint/2010/main" val="878370823"/>
              </p:ext>
            </p:extLst>
          </p:nvPr>
        </p:nvGraphicFramePr>
        <p:xfrm>
          <a:off x="952500" y="2056275"/>
          <a:ext cx="7239000" cy="19656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A)</a:t>
                      </a:r>
                      <a:r>
                        <a:rPr lang="en-GB" sz="1600" dirty="0">
                          <a:solidFill>
                            <a:schemeClr val="tx1"/>
                          </a:solidFill>
                          <a:latin typeface="Nunito Sans" pitchFamily="2" charset="0"/>
                          <a:ea typeface="Times New Roman"/>
                          <a:cs typeface="Times New Roman" panose="02020603050405020304" pitchFamily="18" charset="0"/>
                          <a:sym typeface="Times New Roman"/>
                        </a:rPr>
                        <a:t> 0.18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B)</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cap="none" dirty="0">
                          <a:solidFill>
                            <a:schemeClr val="tx1"/>
                          </a:solidFill>
                          <a:effectLst/>
                          <a:latin typeface="Nunito Sans" pitchFamily="2" charset="0"/>
                          <a:ea typeface="Arial"/>
                          <a:cs typeface="Times New Roman" panose="02020603050405020304" pitchFamily="18" charset="0"/>
                          <a:sym typeface="Arial"/>
                        </a:rPr>
                        <a:t>1.18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PH" sz="1400" b="0" i="0" u="none" strike="noStrike" cap="none" dirty="0">
                          <a:solidFill>
                            <a:schemeClr val="tx1"/>
                          </a:solidFill>
                          <a:effectLst/>
                          <a:latin typeface="Nunito Sans" pitchFamily="2" charset="0"/>
                          <a:ea typeface="Arial"/>
                          <a:cs typeface="Times New Roman" panose="02020603050405020304" pitchFamily="18" charset="0"/>
                          <a:sym typeface="Arial"/>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C)</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dirty="0">
                          <a:solidFill>
                            <a:schemeClr val="tx1"/>
                          </a:solidFill>
                          <a:effectLst/>
                          <a:latin typeface="Nunito Sans" pitchFamily="2" charset="0"/>
                          <a:cs typeface="Times New Roman" panose="02020603050405020304" pitchFamily="18" charset="0"/>
                        </a:rPr>
                        <a:t>118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PH" sz="1400" b="0" i="0" u="none" strike="noStrike" dirty="0">
                          <a:solidFill>
                            <a:schemeClr val="tx1"/>
                          </a:solidFill>
                          <a:effectLst/>
                          <a:latin typeface="Nunito Sans" pitchFamily="2" charset="0"/>
                          <a:cs typeface="Times New Roman" panose="02020603050405020304" pitchFamily="18" charset="0"/>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base" latinLnBrk="0" hangingPunct="1">
                        <a:lnSpc>
                          <a:spcPct val="100000"/>
                        </a:lnSpc>
                        <a:spcBef>
                          <a:spcPts val="0"/>
                        </a:spcBef>
                        <a:spcAft>
                          <a:spcPts val="0"/>
                        </a:spcAft>
                        <a:buClr>
                          <a:srgbClr val="000000"/>
                        </a:buClr>
                        <a:buSzTx/>
                        <a:buFont typeface="+mj-lt"/>
                        <a:buNone/>
                        <a:tabLst/>
                        <a:defRPr/>
                      </a:pPr>
                      <a:r>
                        <a:rPr lang="en-GB" sz="1600" dirty="0">
                          <a:solidFill>
                            <a:schemeClr val="tx1"/>
                          </a:solidFill>
                          <a:latin typeface="Nunito Sans" pitchFamily="2" charset="0"/>
                          <a:ea typeface="Nunito"/>
                          <a:cs typeface="Times New Roman" panose="02020603050405020304" pitchFamily="18" charset="0"/>
                          <a:sym typeface="Nunito"/>
                        </a:rPr>
                        <a:t>D)</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dirty="0">
                          <a:solidFill>
                            <a:schemeClr val="tx1"/>
                          </a:solidFill>
                          <a:effectLst/>
                          <a:latin typeface="Nunito Sans" pitchFamily="2" charset="0"/>
                          <a:cs typeface="Times New Roman" panose="02020603050405020304" pitchFamily="18" charset="0"/>
                        </a:rPr>
                        <a:t>0.82 </a:t>
                      </a:r>
                    </a:p>
                    <a:p>
                      <a:pPr marL="0" marR="0" lvl="0" indent="0" algn="l" defTabSz="914400" rtl="0" eaLnBrk="1" fontAlgn="base" latinLnBrk="0" hangingPunct="1">
                        <a:lnSpc>
                          <a:spcPct val="100000"/>
                        </a:lnSpc>
                        <a:spcBef>
                          <a:spcPts val="0"/>
                        </a:spcBef>
                        <a:spcAft>
                          <a:spcPts val="0"/>
                        </a:spcAft>
                        <a:buClr>
                          <a:srgbClr val="000000"/>
                        </a:buClr>
                        <a:buSzTx/>
                        <a:buFont typeface="+mj-lt"/>
                        <a:buNone/>
                        <a:tabLst/>
                        <a:defRPr/>
                      </a:pPr>
                      <a:r>
                        <a:rPr lang="en-PH" sz="1400" b="0" i="0" u="none" strike="noStrike" dirty="0">
                          <a:solidFill>
                            <a:schemeClr val="tx1"/>
                          </a:solidFill>
                          <a:effectLst/>
                          <a:latin typeface="Nunito Sans" pitchFamily="2" charset="0"/>
                          <a:cs typeface="Times New Roman" panose="02020603050405020304" pitchFamily="18" charset="0"/>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2" name="Google Shape;105;p20">
            <a:extLst>
              <a:ext uri="{FF2B5EF4-FFF2-40B4-BE49-F238E27FC236}">
                <a16:creationId xmlns:a16="http://schemas.microsoft.com/office/drawing/2014/main" id="{FF05921B-D456-0469-DF41-1BBA98C9707E}"/>
              </a:ext>
            </a:extLst>
          </p:cNvPr>
          <p:cNvGraphicFramePr/>
          <p:nvPr/>
        </p:nvGraphicFramePr>
        <p:xfrm>
          <a:off x="108044" y="862525"/>
          <a:ext cx="8750206" cy="823111"/>
        </p:xfrm>
        <a:graphic>
          <a:graphicData uri="http://schemas.openxmlformats.org/drawingml/2006/table">
            <a:tbl>
              <a:tblPr firstRow="1" bandRow="1">
                <a:noFill/>
                <a:tableStyleId>{F0405E19-DBF8-4350-A6E9-593C9D7815B3}</a:tableStyleId>
              </a:tblPr>
              <a:tblGrid>
                <a:gridCol w="8750206">
                  <a:extLst>
                    <a:ext uri="{9D8B030D-6E8A-4147-A177-3AD203B41FA5}">
                      <a16:colId xmlns:a16="http://schemas.microsoft.com/office/drawing/2014/main" val="20000"/>
                    </a:ext>
                  </a:extLst>
                </a:gridCol>
              </a:tblGrid>
              <a:tr h="823111">
                <a:tc>
                  <a:txBody>
                    <a:bodyPr/>
                    <a:lstStyle/>
                    <a:p>
                      <a:pPr marL="127000" lvl="0" indent="0" algn="l" rtl="0">
                        <a:spcBef>
                          <a:spcPts val="0"/>
                        </a:spcBef>
                        <a:spcAft>
                          <a:spcPts val="0"/>
                        </a:spcAft>
                        <a:buClr>
                          <a:schemeClr val="dk1"/>
                        </a:buClr>
                        <a:buSzPts val="1600"/>
                        <a:buFont typeface="Nunito Sans"/>
                        <a:buNone/>
                      </a:pPr>
                      <a:r>
                        <a:rPr lang="en-US" sz="1600" b="0" dirty="0">
                          <a:solidFill>
                            <a:schemeClr val="dk1"/>
                          </a:solidFill>
                          <a:latin typeface="Nunito Sans"/>
                          <a:ea typeface="Nunito Sans"/>
                          <a:cs typeface="Nunito Sans"/>
                          <a:sym typeface="Nunito Sans"/>
                        </a:rPr>
                        <a:t>23) </a:t>
                      </a:r>
                      <a:r>
                        <a:rPr lang="en-GB" sz="1600" b="0" dirty="0">
                          <a:solidFill>
                            <a:schemeClr val="dk1"/>
                          </a:solidFill>
                          <a:latin typeface="Nunito Sans"/>
                          <a:ea typeface="Nunito Sans"/>
                          <a:cs typeface="Nunito Sans"/>
                          <a:sym typeface="Nunito Sans"/>
                        </a:rPr>
                        <a:t>Which multiplier can be used to find an 18% increase of an amount?</a:t>
                      </a:r>
                      <a:endParaRPr sz="2300"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sp>
        <p:nvSpPr>
          <p:cNvPr id="4" name="Google Shape;104;p20">
            <a:extLst>
              <a:ext uri="{FF2B5EF4-FFF2-40B4-BE49-F238E27FC236}">
                <a16:creationId xmlns:a16="http://schemas.microsoft.com/office/drawing/2014/main" id="{07D9A3CC-3DB8-3252-6441-63F16BA9A595}"/>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Percentages</a:t>
            </a:r>
            <a:endParaRPr b="1"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15683026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graphicFrame>
        <p:nvGraphicFramePr>
          <p:cNvPr id="106" name="Google Shape;106;p20"/>
          <p:cNvGraphicFramePr/>
          <p:nvPr>
            <p:extLst>
              <p:ext uri="{D42A27DB-BD31-4B8C-83A1-F6EECF244321}">
                <p14:modId xmlns:p14="http://schemas.microsoft.com/office/powerpoint/2010/main" val="4268646960"/>
              </p:ext>
            </p:extLst>
          </p:nvPr>
        </p:nvGraphicFramePr>
        <p:xfrm>
          <a:off x="952500" y="2056275"/>
          <a:ext cx="7239000" cy="19656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A)</a:t>
                      </a:r>
                      <a:r>
                        <a:rPr lang="en-GB" sz="1600" dirty="0">
                          <a:solidFill>
                            <a:schemeClr val="tx1"/>
                          </a:solidFill>
                          <a:latin typeface="Nunito Sans" pitchFamily="2" charset="0"/>
                          <a:ea typeface="Times New Roman"/>
                          <a:cs typeface="Times New Roman" panose="02020603050405020304" pitchFamily="18" charset="0"/>
                          <a:sym typeface="Times New Roman"/>
                        </a:rPr>
                        <a:t> 0.74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B)</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cap="none" dirty="0">
                          <a:solidFill>
                            <a:schemeClr val="tx1"/>
                          </a:solidFill>
                          <a:effectLst/>
                          <a:latin typeface="Nunito Sans" pitchFamily="2" charset="0"/>
                          <a:ea typeface="Arial"/>
                          <a:cs typeface="Times New Roman" panose="02020603050405020304" pitchFamily="18" charset="0"/>
                          <a:sym typeface="Arial"/>
                        </a:rPr>
                        <a:t>0.26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PH" sz="1400" b="0" i="0" u="none" strike="noStrike" cap="none" dirty="0">
                          <a:solidFill>
                            <a:schemeClr val="tx1"/>
                          </a:solidFill>
                          <a:effectLst/>
                          <a:latin typeface="Nunito Sans" pitchFamily="2" charset="0"/>
                          <a:ea typeface="Arial"/>
                          <a:cs typeface="Times New Roman" panose="02020603050405020304" pitchFamily="18" charset="0"/>
                          <a:sym typeface="Arial"/>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C)</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dirty="0">
                          <a:solidFill>
                            <a:schemeClr val="tx1"/>
                          </a:solidFill>
                          <a:effectLst/>
                          <a:latin typeface="Nunito Sans" pitchFamily="2" charset="0"/>
                          <a:cs typeface="Times New Roman" panose="02020603050405020304" pitchFamily="18" charset="0"/>
                        </a:rPr>
                        <a:t>1.26</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PH" sz="1400" b="0" i="0" u="none" strike="noStrike" dirty="0">
                          <a:solidFill>
                            <a:schemeClr val="tx1"/>
                          </a:solidFill>
                          <a:effectLst/>
                          <a:latin typeface="Nunito Sans" pitchFamily="2" charset="0"/>
                          <a:cs typeface="Times New Roman" panose="02020603050405020304" pitchFamily="18" charset="0"/>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base" latinLnBrk="0" hangingPunct="1">
                        <a:lnSpc>
                          <a:spcPct val="100000"/>
                        </a:lnSpc>
                        <a:spcBef>
                          <a:spcPts val="0"/>
                        </a:spcBef>
                        <a:spcAft>
                          <a:spcPts val="0"/>
                        </a:spcAft>
                        <a:buClr>
                          <a:srgbClr val="000000"/>
                        </a:buClr>
                        <a:buSzTx/>
                        <a:buFont typeface="+mj-lt"/>
                        <a:buNone/>
                        <a:tabLst/>
                        <a:defRPr/>
                      </a:pPr>
                      <a:r>
                        <a:rPr lang="en-GB" sz="1600" dirty="0">
                          <a:solidFill>
                            <a:schemeClr val="tx1"/>
                          </a:solidFill>
                          <a:latin typeface="Nunito Sans" pitchFamily="2" charset="0"/>
                          <a:ea typeface="Nunito"/>
                          <a:cs typeface="Times New Roman" panose="02020603050405020304" pitchFamily="18" charset="0"/>
                          <a:sym typeface="Nunito"/>
                        </a:rPr>
                        <a:t>D)</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dirty="0">
                          <a:solidFill>
                            <a:schemeClr val="tx1"/>
                          </a:solidFill>
                          <a:effectLst/>
                          <a:latin typeface="Nunito Sans" pitchFamily="2" charset="0"/>
                          <a:cs typeface="Times New Roman" panose="02020603050405020304" pitchFamily="18" charset="0"/>
                        </a:rPr>
                        <a:t>26 </a:t>
                      </a:r>
                    </a:p>
                    <a:p>
                      <a:pPr marL="0" marR="0" lvl="0" indent="0" algn="l" defTabSz="914400" rtl="0" eaLnBrk="1" fontAlgn="base" latinLnBrk="0" hangingPunct="1">
                        <a:lnSpc>
                          <a:spcPct val="100000"/>
                        </a:lnSpc>
                        <a:spcBef>
                          <a:spcPts val="0"/>
                        </a:spcBef>
                        <a:spcAft>
                          <a:spcPts val="0"/>
                        </a:spcAft>
                        <a:buClr>
                          <a:srgbClr val="000000"/>
                        </a:buClr>
                        <a:buSzTx/>
                        <a:buFont typeface="+mj-lt"/>
                        <a:buNone/>
                        <a:tabLst/>
                        <a:defRPr/>
                      </a:pPr>
                      <a:r>
                        <a:rPr lang="en-PH" sz="1400" b="0" i="0" u="none" strike="noStrike" dirty="0">
                          <a:solidFill>
                            <a:schemeClr val="tx1"/>
                          </a:solidFill>
                          <a:effectLst/>
                          <a:latin typeface="Nunito Sans" pitchFamily="2" charset="0"/>
                          <a:cs typeface="Times New Roman" panose="02020603050405020304" pitchFamily="18" charset="0"/>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2" name="Google Shape;105;p20">
            <a:extLst>
              <a:ext uri="{FF2B5EF4-FFF2-40B4-BE49-F238E27FC236}">
                <a16:creationId xmlns:a16="http://schemas.microsoft.com/office/drawing/2014/main" id="{FF05921B-D456-0469-DF41-1BBA98C9707E}"/>
              </a:ext>
            </a:extLst>
          </p:cNvPr>
          <p:cNvGraphicFramePr/>
          <p:nvPr/>
        </p:nvGraphicFramePr>
        <p:xfrm>
          <a:off x="108044" y="862525"/>
          <a:ext cx="8750206" cy="823111"/>
        </p:xfrm>
        <a:graphic>
          <a:graphicData uri="http://schemas.openxmlformats.org/drawingml/2006/table">
            <a:tbl>
              <a:tblPr firstRow="1" bandRow="1">
                <a:noFill/>
                <a:tableStyleId>{F0405E19-DBF8-4350-A6E9-593C9D7815B3}</a:tableStyleId>
              </a:tblPr>
              <a:tblGrid>
                <a:gridCol w="8750206">
                  <a:extLst>
                    <a:ext uri="{9D8B030D-6E8A-4147-A177-3AD203B41FA5}">
                      <a16:colId xmlns:a16="http://schemas.microsoft.com/office/drawing/2014/main" val="20000"/>
                    </a:ext>
                  </a:extLst>
                </a:gridCol>
              </a:tblGrid>
              <a:tr h="823111">
                <a:tc>
                  <a:txBody>
                    <a:bodyPr/>
                    <a:lstStyle/>
                    <a:p>
                      <a:pPr marL="127000" lvl="0" indent="0" algn="l" rtl="0">
                        <a:spcBef>
                          <a:spcPts val="0"/>
                        </a:spcBef>
                        <a:spcAft>
                          <a:spcPts val="0"/>
                        </a:spcAft>
                        <a:buClr>
                          <a:schemeClr val="dk1"/>
                        </a:buClr>
                        <a:buSzPts val="1600"/>
                        <a:buFont typeface="Nunito Sans"/>
                        <a:buNone/>
                      </a:pPr>
                      <a:r>
                        <a:rPr lang="en-US" sz="1600" b="0" dirty="0">
                          <a:solidFill>
                            <a:schemeClr val="dk1"/>
                          </a:solidFill>
                          <a:latin typeface="Nunito Sans"/>
                          <a:ea typeface="Nunito Sans"/>
                          <a:cs typeface="Nunito Sans"/>
                          <a:sym typeface="Nunito Sans"/>
                        </a:rPr>
                        <a:t>24) </a:t>
                      </a:r>
                      <a:r>
                        <a:rPr lang="en-GB" sz="1600" b="0" dirty="0">
                          <a:solidFill>
                            <a:schemeClr val="dk1"/>
                          </a:solidFill>
                          <a:latin typeface="Nunito Sans"/>
                          <a:ea typeface="Nunito Sans"/>
                          <a:cs typeface="Nunito Sans"/>
                          <a:sym typeface="Nunito Sans"/>
                        </a:rPr>
                        <a:t>Which multiplier can be used to find a 26% decrease of an amount?</a:t>
                      </a:r>
                      <a:endParaRPr sz="2300"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sp>
        <p:nvSpPr>
          <p:cNvPr id="4" name="Google Shape;104;p20">
            <a:extLst>
              <a:ext uri="{FF2B5EF4-FFF2-40B4-BE49-F238E27FC236}">
                <a16:creationId xmlns:a16="http://schemas.microsoft.com/office/drawing/2014/main" id="{07D9A3CC-3DB8-3252-6441-63F16BA9A595}"/>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Percentages</a:t>
            </a:r>
            <a:endParaRPr b="1"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21665990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87568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20"/>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Percentages Answers</a:t>
            </a:r>
            <a:endParaRPr b="1" dirty="0">
              <a:solidFill>
                <a:srgbClr val="FFFFFF"/>
              </a:solidFill>
              <a:latin typeface="Nunito Sans"/>
              <a:ea typeface="Nunito Sans"/>
              <a:cs typeface="Nunito Sans"/>
              <a:sym typeface="Nunito Sans"/>
            </a:endParaRPr>
          </a:p>
        </p:txBody>
      </p:sp>
      <p:graphicFrame>
        <p:nvGraphicFramePr>
          <p:cNvPr id="106" name="Google Shape;106;p20"/>
          <p:cNvGraphicFramePr/>
          <p:nvPr>
            <p:extLst>
              <p:ext uri="{D42A27DB-BD31-4B8C-83A1-F6EECF244321}">
                <p14:modId xmlns:p14="http://schemas.microsoft.com/office/powerpoint/2010/main" val="347335496"/>
              </p:ext>
            </p:extLst>
          </p:nvPr>
        </p:nvGraphicFramePr>
        <p:xfrm>
          <a:off x="952500" y="2056275"/>
          <a:ext cx="7239000" cy="198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lvl="0" indent="0" algn="l" rtl="0">
                        <a:lnSpc>
                          <a:spcPct val="115000"/>
                        </a:lnSpc>
                        <a:spcBef>
                          <a:spcPts val="0"/>
                        </a:spcBef>
                        <a:spcAft>
                          <a:spcPts val="0"/>
                        </a:spcAft>
                        <a:buNone/>
                      </a:pPr>
                      <a:r>
                        <a:rPr lang="en-GB" sz="1600" dirty="0">
                          <a:solidFill>
                            <a:schemeClr val="dk1"/>
                          </a:solidFill>
                          <a:latin typeface="Nunito Sans" pitchFamily="2" charset="0"/>
                          <a:ea typeface="Nunito"/>
                          <a:cs typeface="Times New Roman" panose="02020603050405020304" pitchFamily="18" charset="0"/>
                          <a:sym typeface="Nunito"/>
                        </a:rPr>
                        <a:t>A)</a:t>
                      </a:r>
                      <a:r>
                        <a:rPr lang="en-GB" sz="1600" dirty="0">
                          <a:solidFill>
                            <a:schemeClr val="dk1"/>
                          </a:solidFill>
                          <a:latin typeface="Nunito Sans" pitchFamily="2" charset="0"/>
                          <a:ea typeface="Times New Roman"/>
                          <a:cs typeface="Times New Roman" panose="02020603050405020304" pitchFamily="18" charset="0"/>
                          <a:sym typeface="Times New Roman"/>
                        </a:rPr>
                        <a:t> 17% </a:t>
                      </a:r>
                    </a:p>
                    <a:p>
                      <a:pPr marL="0" lvl="0" indent="0" algn="l" rtl="0">
                        <a:lnSpc>
                          <a:spcPct val="115000"/>
                        </a:lnSpc>
                        <a:spcBef>
                          <a:spcPts val="0"/>
                        </a:spcBef>
                        <a:spcAft>
                          <a:spcPts val="0"/>
                        </a:spcAft>
                        <a:buNone/>
                      </a:pPr>
                      <a:r>
                        <a:rPr lang="en-GB" sz="1400" dirty="0">
                          <a:solidFill>
                            <a:schemeClr val="dk1"/>
                          </a:solidFill>
                          <a:latin typeface="Nunito Sans" pitchFamily="2" charset="0"/>
                          <a:ea typeface="Times New Roman"/>
                          <a:cs typeface="Times New Roman" panose="02020603050405020304" pitchFamily="18" charset="0"/>
                          <a:sym typeface="Times New Roman"/>
                        </a:rPr>
                        <a:t>Student did not consider both numbers</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dk1"/>
                          </a:solidFill>
                          <a:latin typeface="Nunito Sans" pitchFamily="2" charset="0"/>
                          <a:ea typeface="Nunito"/>
                          <a:cs typeface="Times New Roman" panose="02020603050405020304" pitchFamily="18" charset="0"/>
                          <a:sym typeface="Nunito"/>
                        </a:rPr>
                        <a:t>B)</a:t>
                      </a:r>
                      <a:r>
                        <a:rPr lang="en-GB" sz="1600" dirty="0">
                          <a:solidFill>
                            <a:schemeClr val="dk1"/>
                          </a:solidFill>
                          <a:latin typeface="Nunito Sans" pitchFamily="2" charset="0"/>
                          <a:ea typeface="Times New Roman"/>
                          <a:cs typeface="Times New Roman" panose="02020603050405020304" pitchFamily="18" charset="0"/>
                          <a:sym typeface="Times New Roman"/>
                        </a:rPr>
                        <a:t> </a:t>
                      </a:r>
                      <a:r>
                        <a:rPr lang="en-GB" sz="1600" i="0" dirty="0">
                          <a:solidFill>
                            <a:schemeClr val="dk1"/>
                          </a:solidFill>
                          <a:latin typeface="Nunito Sans" pitchFamily="2" charset="0"/>
                          <a:ea typeface="Times New Roman"/>
                          <a:cs typeface="Times New Roman" panose="02020603050405020304" pitchFamily="18" charset="0"/>
                          <a:sym typeface="Times New Roman"/>
                        </a:rPr>
                        <a:t>68%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i="0" dirty="0">
                          <a:solidFill>
                            <a:schemeClr val="dk1"/>
                          </a:solidFill>
                          <a:latin typeface="Nunito Sans" pitchFamily="2" charset="0"/>
                          <a:ea typeface="Times New Roman"/>
                          <a:cs typeface="Times New Roman" panose="02020603050405020304" pitchFamily="18" charset="0"/>
                          <a:sym typeface="Times New Roman"/>
                        </a:rPr>
                        <a:t>Student attempted to scale 20 to 100, but multiplied by 4 not 5</a:t>
                      </a:r>
                      <a:endParaRPr sz="1200" i="0" dirty="0">
                        <a:latin typeface="Nunito Sans" pitchFamily="2" charset="0"/>
                        <a:cs typeface="Times New Roman" panose="02020603050405020304" pitchFamily="18"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rgbClr val="00BC89"/>
                          </a:solidFill>
                          <a:latin typeface="Nunito Sans" pitchFamily="2" charset="0"/>
                          <a:ea typeface="Nunito"/>
                          <a:cs typeface="Times New Roman" panose="02020603050405020304" pitchFamily="18" charset="0"/>
                          <a:sym typeface="Nunito"/>
                        </a:rPr>
                        <a:t>C)</a:t>
                      </a:r>
                      <a:r>
                        <a:rPr lang="en-GB" sz="1600" dirty="0">
                          <a:solidFill>
                            <a:srgbClr val="00BC89"/>
                          </a:solidFill>
                          <a:latin typeface="Nunito Sans" pitchFamily="2" charset="0"/>
                          <a:ea typeface="Times New Roman"/>
                          <a:cs typeface="Times New Roman" panose="02020603050405020304" pitchFamily="18" charset="0"/>
                          <a:sym typeface="Times New Roman"/>
                        </a:rPr>
                        <a:t> 85%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rgbClr val="00BC89"/>
                          </a:solidFill>
                          <a:latin typeface="Nunito Sans" pitchFamily="2" charset="0"/>
                          <a:ea typeface="Times New Roman"/>
                          <a:cs typeface="Times New Roman" panose="02020603050405020304" pitchFamily="18" charset="0"/>
                          <a:sym typeface="Times New Roman"/>
                        </a:rPr>
                        <a:t>Correct answer</a:t>
                      </a:r>
                      <a:endParaRPr sz="1400" dirty="0">
                        <a:solidFill>
                          <a:srgbClr val="00BC89"/>
                        </a:solidFill>
                        <a:latin typeface="Nunito Sans" pitchFamily="2" charset="0"/>
                        <a:ea typeface="Times New Roman"/>
                        <a:cs typeface="Times New Roman" panose="02020603050405020304" pitchFamily="18" charset="0"/>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dk1"/>
                          </a:solidFill>
                          <a:latin typeface="Nunito Sans" pitchFamily="2" charset="0"/>
                          <a:ea typeface="Nunito"/>
                          <a:cs typeface="Times New Roman" panose="02020603050405020304" pitchFamily="18" charset="0"/>
                          <a:sym typeface="Nunito"/>
                        </a:rPr>
                        <a:t>D)</a:t>
                      </a:r>
                      <a:r>
                        <a:rPr lang="en-GB" sz="1600" dirty="0">
                          <a:solidFill>
                            <a:schemeClr val="dk1"/>
                          </a:solidFill>
                          <a:latin typeface="Nunito Sans" pitchFamily="2" charset="0"/>
                          <a:ea typeface="Times New Roman"/>
                          <a:cs typeface="Times New Roman" panose="02020603050405020304" pitchFamily="18" charset="0"/>
                          <a:sym typeface="Times New Roman"/>
                        </a:rPr>
                        <a:t> 83%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dk1"/>
                          </a:solidFill>
                          <a:latin typeface="Nunito Sans" pitchFamily="2" charset="0"/>
                          <a:ea typeface="Times New Roman"/>
                          <a:cs typeface="Times New Roman" panose="02020603050405020304" pitchFamily="18" charset="0"/>
                          <a:sym typeface="Times New Roman"/>
                        </a:rPr>
                        <a:t>Student subtracted 17 from 100</a:t>
                      </a:r>
                      <a:endParaRPr sz="1200" dirty="0">
                        <a:latin typeface="Nunito Sans" pitchFamily="2" charset="0"/>
                        <a:cs typeface="Times New Roman" panose="02020603050405020304" pitchFamily="18"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AlternateContent xmlns:mc="http://schemas.openxmlformats.org/markup-compatibility/2006" xmlns:a14="http://schemas.microsoft.com/office/drawing/2010/main">
        <mc:Choice Requires="a14">
          <p:graphicFrame>
            <p:nvGraphicFramePr>
              <p:cNvPr id="2" name="Google Shape;105;p20">
                <a:extLst>
                  <a:ext uri="{FF2B5EF4-FFF2-40B4-BE49-F238E27FC236}">
                    <a16:creationId xmlns:a16="http://schemas.microsoft.com/office/drawing/2014/main" id="{2F5B8BA6-E298-A165-56E9-884F4368854C}"/>
                  </a:ext>
                </a:extLst>
              </p:cNvPr>
              <p:cNvGraphicFramePr/>
              <p:nvPr>
                <p:extLst>
                  <p:ext uri="{D42A27DB-BD31-4B8C-83A1-F6EECF244321}">
                    <p14:modId xmlns:p14="http://schemas.microsoft.com/office/powerpoint/2010/main" val="110579130"/>
                  </p:ext>
                </p:extLst>
              </p:nvPr>
            </p:nvGraphicFramePr>
            <p:xfrm>
              <a:off x="108044" y="862525"/>
              <a:ext cx="5881738" cy="1037993"/>
            </p:xfrm>
            <a:graphic>
              <a:graphicData uri="http://schemas.openxmlformats.org/drawingml/2006/table">
                <a:tbl>
                  <a:tblPr firstRow="1" bandRow="1">
                    <a:noFill/>
                    <a:tableStyleId>{F0405E19-DBF8-4350-A6E9-593C9D7815B3}</a:tableStyleId>
                  </a:tblPr>
                  <a:tblGrid>
                    <a:gridCol w="5881738">
                      <a:extLst>
                        <a:ext uri="{9D8B030D-6E8A-4147-A177-3AD203B41FA5}">
                          <a16:colId xmlns:a16="http://schemas.microsoft.com/office/drawing/2014/main" val="20000"/>
                        </a:ext>
                      </a:extLst>
                    </a:gridCol>
                  </a:tblGrid>
                  <a:tr h="1037993">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 </a:t>
                          </a:r>
                          <a:r>
                            <a:rPr lang="en-GB" sz="1600" b="0" dirty="0">
                              <a:solidFill>
                                <a:schemeClr val="dk1"/>
                              </a:solidFill>
                              <a:latin typeface="Nunito Sans" pitchFamily="2" charset="0"/>
                              <a:ea typeface="Nunito Sans"/>
                              <a:cs typeface="Nunito Sans"/>
                              <a:sym typeface="Nunito Sans"/>
                            </a:rPr>
                            <a:t>Express as a percentage: </a:t>
                          </a:r>
                        </a:p>
                        <a:p>
                          <a:pPr marL="457200" lvl="0" indent="0" algn="l" rtl="0">
                            <a:spcBef>
                              <a:spcPts val="0"/>
                            </a:spcBef>
                            <a:spcAft>
                              <a:spcPts val="0"/>
                            </a:spcAft>
                            <a:buNone/>
                          </a:pPr>
                          <a:endParaRPr lang="en-GB" sz="1050" b="0" dirty="0">
                            <a:solidFill>
                              <a:schemeClr val="dk1"/>
                            </a:solidFill>
                            <a:latin typeface="Nunito Sans" pitchFamily="2" charset="0"/>
                            <a:ea typeface="Nunito Sans"/>
                            <a:cs typeface="Nunito Sans"/>
                            <a:sym typeface="Nunito Sans"/>
                          </a:endParaRPr>
                        </a:p>
                        <a:p>
                          <a:pPr marL="457200" lvl="0" indent="0" algn="l" rtl="0">
                            <a:spcBef>
                              <a:spcPts val="0"/>
                            </a:spcBef>
                            <a:spcAft>
                              <a:spcPts val="0"/>
                            </a:spcAft>
                            <a:buNone/>
                          </a:pPr>
                          <a14:m>
                            <m:oMath xmlns:m="http://schemas.openxmlformats.org/officeDocument/2006/math">
                              <m:r>
                                <a:rPr lang="en-GB" sz="2300" b="0" i="1" dirty="0" smtClean="0">
                                  <a:solidFill>
                                    <a:schemeClr val="dk1"/>
                                  </a:solidFill>
                                  <a:latin typeface="Cambria Math" panose="02040503050406030204" pitchFamily="18" charset="0"/>
                                  <a:cs typeface="Times New Roman"/>
                                  <a:sym typeface="Times New Roman"/>
                                </a:rPr>
                                <m:t>17</m:t>
                              </m:r>
                            </m:oMath>
                          </a14:m>
                          <a:r>
                            <a:rPr lang="en-US" sz="2300" b="0" dirty="0">
                              <a:solidFill>
                                <a:schemeClr val="dk1"/>
                              </a:solidFill>
                              <a:latin typeface="Nunito Sans" pitchFamily="2" charset="0"/>
                              <a:ea typeface="Times New Roman"/>
                              <a:cs typeface="Times New Roman"/>
                              <a:sym typeface="Times New Roman"/>
                            </a:rPr>
                            <a:t> out of </a:t>
                          </a:r>
                          <a14:m>
                            <m:oMath xmlns:m="http://schemas.openxmlformats.org/officeDocument/2006/math">
                              <m:r>
                                <a:rPr lang="en-GB" sz="2300" b="0" i="1" smtClean="0">
                                  <a:solidFill>
                                    <a:schemeClr val="dk1"/>
                                  </a:solidFill>
                                  <a:latin typeface="Cambria Math" panose="02040503050406030204" pitchFamily="18" charset="0"/>
                                  <a:ea typeface="Times New Roman"/>
                                  <a:cs typeface="Times New Roman"/>
                                  <a:sym typeface="Times New Roman"/>
                                </a:rPr>
                                <m:t>20</m:t>
                              </m:r>
                            </m:oMath>
                          </a14:m>
                          <a:r>
                            <a:rPr lang="en-US" sz="2300" b="0" dirty="0">
                              <a:solidFill>
                                <a:schemeClr val="dk1"/>
                              </a:solidFill>
                              <a:latin typeface="Nunito Sans" pitchFamily="2" charset="0"/>
                              <a:ea typeface="Times New Roman"/>
                              <a:cs typeface="Times New Roman"/>
                              <a:sym typeface="Times New Roman"/>
                            </a:rPr>
                            <a:t> </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2" name="Google Shape;105;p20">
                <a:extLst>
                  <a:ext uri="{FF2B5EF4-FFF2-40B4-BE49-F238E27FC236}">
                    <a16:creationId xmlns:a16="http://schemas.microsoft.com/office/drawing/2014/main" id="{2F5B8BA6-E298-A165-56E9-884F4368854C}"/>
                  </a:ext>
                </a:extLst>
              </p:cNvPr>
              <p:cNvGraphicFramePr/>
              <p:nvPr>
                <p:extLst>
                  <p:ext uri="{D42A27DB-BD31-4B8C-83A1-F6EECF244321}">
                    <p14:modId xmlns:p14="http://schemas.microsoft.com/office/powerpoint/2010/main" val="110579130"/>
                  </p:ext>
                </p:extLst>
              </p:nvPr>
            </p:nvGraphicFramePr>
            <p:xfrm>
              <a:off x="108044" y="862525"/>
              <a:ext cx="5881738" cy="1037993"/>
            </p:xfrm>
            <a:graphic>
              <a:graphicData uri="http://schemas.openxmlformats.org/drawingml/2006/table">
                <a:tbl>
                  <a:tblPr firstRow="1" bandRow="1">
                    <a:noFill/>
                    <a:tableStyleId>{F0405E19-DBF8-4350-A6E9-593C9D7815B3}</a:tableStyleId>
                  </a:tblPr>
                  <a:tblGrid>
                    <a:gridCol w="5881738">
                      <a:extLst>
                        <a:ext uri="{9D8B030D-6E8A-4147-A177-3AD203B41FA5}">
                          <a16:colId xmlns:a16="http://schemas.microsoft.com/office/drawing/2014/main" val="20000"/>
                        </a:ext>
                      </a:extLst>
                    </a:gridCol>
                  </a:tblGrid>
                  <a:tr h="1037993">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04" t="-1170" r="-207" b="-1170"/>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26940833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18"/>
          <p:cNvSpPr txBox="1"/>
          <p:nvPr/>
        </p:nvSpPr>
        <p:spPr>
          <a:xfrm>
            <a:off x="80049" y="361775"/>
            <a:ext cx="3927747"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How to use the questions in this resource</a:t>
            </a:r>
          </a:p>
        </p:txBody>
      </p:sp>
      <p:sp>
        <p:nvSpPr>
          <p:cNvPr id="93" name="Google Shape;93;p18"/>
          <p:cNvSpPr txBox="1"/>
          <p:nvPr/>
        </p:nvSpPr>
        <p:spPr>
          <a:xfrm>
            <a:off x="80049" y="1004047"/>
            <a:ext cx="8468691" cy="3231827"/>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GB" sz="1200" dirty="0">
                <a:solidFill>
                  <a:srgbClr val="1C1C1C"/>
                </a:solidFill>
                <a:latin typeface="Nunito Sans" pitchFamily="2" charset="77"/>
              </a:rPr>
              <a:t>There are 24 multiple choice questions, each designed to assess each of the key skills required to master </a:t>
            </a:r>
            <a:r>
              <a:rPr lang="en-GB" sz="1200" b="1" dirty="0">
                <a:solidFill>
                  <a:srgbClr val="1C1C1C"/>
                </a:solidFill>
                <a:latin typeface="Nunito Sans" pitchFamily="2" charset="77"/>
              </a:rPr>
              <a:t>percentages</a:t>
            </a:r>
            <a:r>
              <a:rPr lang="en-GB" sz="1200" dirty="0">
                <a:solidFill>
                  <a:srgbClr val="1C1C1C"/>
                </a:solidFill>
                <a:latin typeface="Nunito Sans" pitchFamily="2" charset="77"/>
              </a:rPr>
              <a:t>.</a:t>
            </a:r>
          </a:p>
          <a:p>
            <a:pPr marL="0" lvl="0" indent="0" algn="l" rtl="0">
              <a:lnSpc>
                <a:spcPct val="115000"/>
              </a:lnSpc>
              <a:spcBef>
                <a:spcPts val="0"/>
              </a:spcBef>
              <a:spcAft>
                <a:spcPts val="0"/>
              </a:spcAft>
              <a:buNone/>
            </a:pPr>
            <a:endParaRPr lang="en-GB" sz="1200" dirty="0">
              <a:solidFill>
                <a:srgbClr val="1C1C1C"/>
              </a:solidFill>
              <a:latin typeface="Nunito Sans" pitchFamily="2" charset="77"/>
            </a:endParaRPr>
          </a:p>
          <a:p>
            <a:pPr marL="0" lvl="0" indent="0" algn="l" rtl="0">
              <a:lnSpc>
                <a:spcPct val="115000"/>
              </a:lnSpc>
              <a:spcBef>
                <a:spcPts val="0"/>
              </a:spcBef>
              <a:spcAft>
                <a:spcPts val="0"/>
              </a:spcAft>
              <a:buNone/>
            </a:pPr>
            <a:r>
              <a:rPr lang="en-GB" sz="1200" dirty="0">
                <a:solidFill>
                  <a:srgbClr val="1C1C1C"/>
                </a:solidFill>
                <a:latin typeface="Nunito Sans" pitchFamily="2" charset="77"/>
              </a:rPr>
              <a:t>Each question has </a:t>
            </a:r>
            <a:r>
              <a:rPr lang="en-GB" sz="1200" b="1" dirty="0">
                <a:solidFill>
                  <a:srgbClr val="1C1C1C"/>
                </a:solidFill>
                <a:latin typeface="Nunito Sans" pitchFamily="2" charset="77"/>
              </a:rPr>
              <a:t>one correct answer </a:t>
            </a:r>
            <a:r>
              <a:rPr lang="en-GB" sz="1200" dirty="0">
                <a:solidFill>
                  <a:srgbClr val="1C1C1C"/>
                </a:solidFill>
                <a:latin typeface="Nunito Sans" pitchFamily="2" charset="77"/>
              </a:rPr>
              <a:t>and </a:t>
            </a:r>
            <a:r>
              <a:rPr lang="en-GB" sz="1200" b="1" dirty="0">
                <a:solidFill>
                  <a:srgbClr val="1C1C1C"/>
                </a:solidFill>
                <a:latin typeface="Nunito Sans" pitchFamily="2" charset="77"/>
              </a:rPr>
              <a:t>three carefully chosen incorrect answers </a:t>
            </a:r>
            <a:r>
              <a:rPr lang="en-GB" sz="1200" dirty="0">
                <a:solidFill>
                  <a:srgbClr val="1C1C1C"/>
                </a:solidFill>
                <a:latin typeface="Nunito Sans" pitchFamily="2" charset="77"/>
              </a:rPr>
              <a:t>that are designed to identify and highlight fundamental misconceptions, including: </a:t>
            </a:r>
            <a:r>
              <a:rPr lang="en-GB" sz="1200" b="1" i="0" u="none" strike="noStrike" dirty="0">
                <a:solidFill>
                  <a:srgbClr val="000000"/>
                </a:solidFill>
                <a:effectLst/>
                <a:latin typeface="Nunito Sans" pitchFamily="2" charset="0"/>
              </a:rPr>
              <a:t>Expressing a fraction as a percentage</a:t>
            </a:r>
            <a:r>
              <a:rPr lang="en-GB" sz="1200" b="0" i="0" u="none" strike="noStrike" dirty="0">
                <a:solidFill>
                  <a:srgbClr val="000000"/>
                </a:solidFill>
                <a:effectLst/>
                <a:latin typeface="Nunito Sans" pitchFamily="2" charset="0"/>
              </a:rPr>
              <a:t>, </a:t>
            </a:r>
            <a:r>
              <a:rPr lang="en-GB" sz="1200" b="1" i="0" u="none" strike="noStrike" dirty="0">
                <a:solidFill>
                  <a:srgbClr val="000000"/>
                </a:solidFill>
                <a:effectLst/>
                <a:latin typeface="Nunito Sans" pitchFamily="2" charset="0"/>
              </a:rPr>
              <a:t>Multipliers</a:t>
            </a:r>
            <a:r>
              <a:rPr lang="en-GB" sz="1200" b="0" i="0" u="none" strike="noStrike" dirty="0">
                <a:solidFill>
                  <a:srgbClr val="000000"/>
                </a:solidFill>
                <a:effectLst/>
                <a:latin typeface="Nunito Sans" pitchFamily="2" charset="0"/>
              </a:rPr>
              <a:t>, </a:t>
            </a:r>
            <a:r>
              <a:rPr lang="en-GB" sz="1200" b="1" i="0" u="none" strike="noStrike" dirty="0">
                <a:solidFill>
                  <a:srgbClr val="000000"/>
                </a:solidFill>
                <a:effectLst/>
                <a:latin typeface="Nunito Sans" pitchFamily="2" charset="0"/>
              </a:rPr>
              <a:t>Reverse percentages</a:t>
            </a:r>
            <a:r>
              <a:rPr lang="en-GB" sz="1200" b="0" i="0" u="none" strike="noStrike" dirty="0">
                <a:solidFill>
                  <a:srgbClr val="000000"/>
                </a:solidFill>
                <a:effectLst/>
                <a:latin typeface="Nunito Sans" pitchFamily="2" charset="0"/>
              </a:rPr>
              <a:t>, </a:t>
            </a:r>
            <a:r>
              <a:rPr lang="en-GB" sz="1200" b="1" i="0" u="none" strike="noStrike" dirty="0">
                <a:solidFill>
                  <a:srgbClr val="000000"/>
                </a:solidFill>
                <a:effectLst/>
                <a:latin typeface="Nunito Sans" pitchFamily="2" charset="0"/>
              </a:rPr>
              <a:t>Percentage change</a:t>
            </a:r>
            <a:r>
              <a:rPr lang="en-GB" sz="1200" b="0" i="0" u="none" strike="noStrike" dirty="0">
                <a:solidFill>
                  <a:srgbClr val="000000"/>
                </a:solidFill>
                <a:effectLst/>
                <a:latin typeface="Nunito Sans" pitchFamily="2" charset="0"/>
              </a:rPr>
              <a:t>, and </a:t>
            </a:r>
            <a:r>
              <a:rPr lang="en-GB" sz="1200" b="1" i="0" u="none" strike="noStrike" dirty="0">
                <a:solidFill>
                  <a:srgbClr val="000000"/>
                </a:solidFill>
                <a:effectLst/>
                <a:latin typeface="Nunito Sans" pitchFamily="2" charset="0"/>
              </a:rPr>
              <a:t>Simple / Compound interest</a:t>
            </a:r>
            <a:r>
              <a:rPr lang="en-GB" sz="1200" b="0" i="0" u="none" strike="noStrike" dirty="0">
                <a:solidFill>
                  <a:srgbClr val="000000"/>
                </a:solidFill>
                <a:effectLst/>
                <a:latin typeface="Nunito Sans" pitchFamily="2" charset="0"/>
              </a:rPr>
              <a:t>.</a:t>
            </a:r>
            <a:endParaRPr lang="en-GB" sz="1200" dirty="0">
              <a:solidFill>
                <a:srgbClr val="1C1C1C"/>
              </a:solidFill>
              <a:latin typeface="Nunito Sans" pitchFamily="2" charset="77"/>
            </a:endParaRPr>
          </a:p>
          <a:p>
            <a:endParaRPr lang="en-GB" sz="1200" dirty="0">
              <a:solidFill>
                <a:srgbClr val="1C1C1C"/>
              </a:solidFill>
              <a:latin typeface="Nunito Sans" pitchFamily="2" charset="77"/>
            </a:endParaRPr>
          </a:p>
          <a:p>
            <a:pPr marL="0" lvl="0" indent="0" algn="l" rtl="0">
              <a:lnSpc>
                <a:spcPct val="115000"/>
              </a:lnSpc>
              <a:spcBef>
                <a:spcPts val="0"/>
              </a:spcBef>
              <a:spcAft>
                <a:spcPts val="0"/>
              </a:spcAft>
              <a:buNone/>
            </a:pPr>
            <a:r>
              <a:rPr lang="en-GB" sz="1200" dirty="0">
                <a:solidFill>
                  <a:srgbClr val="1C1C1C"/>
                </a:solidFill>
                <a:latin typeface="Nunito Sans" pitchFamily="2" charset="77"/>
              </a:rPr>
              <a:t>When answering these questions, students should be </a:t>
            </a:r>
            <a:r>
              <a:rPr lang="en-GB" sz="1200" b="1" dirty="0">
                <a:solidFill>
                  <a:srgbClr val="1C1C1C"/>
                </a:solidFill>
                <a:latin typeface="Nunito Sans" pitchFamily="2" charset="77"/>
              </a:rPr>
              <a:t>encouraged to explain why they have chosen a particular answer</a:t>
            </a:r>
            <a:r>
              <a:rPr lang="en-GB" sz="1200" dirty="0">
                <a:solidFill>
                  <a:srgbClr val="1C1C1C"/>
                </a:solidFill>
                <a:latin typeface="Nunito Sans" pitchFamily="2" charset="77"/>
              </a:rPr>
              <a:t>, and why the other three answers are incorrect. This can be done verbally in small groups, or written down on the worksheet or in their books.</a:t>
            </a:r>
          </a:p>
          <a:p>
            <a:pPr marL="0" lvl="0" indent="0" algn="l" rtl="0">
              <a:lnSpc>
                <a:spcPct val="115000"/>
              </a:lnSpc>
              <a:spcBef>
                <a:spcPts val="0"/>
              </a:spcBef>
              <a:spcAft>
                <a:spcPts val="0"/>
              </a:spcAft>
              <a:buNone/>
            </a:pPr>
            <a:endParaRPr lang="en-GB" sz="1200" dirty="0">
              <a:solidFill>
                <a:srgbClr val="1C1C1C"/>
              </a:solidFill>
              <a:latin typeface="Nunito Sans" pitchFamily="2" charset="77"/>
            </a:endParaRPr>
          </a:p>
          <a:p>
            <a:pPr marL="0" lvl="0" indent="0" algn="l" rtl="0">
              <a:lnSpc>
                <a:spcPct val="115000"/>
              </a:lnSpc>
              <a:spcBef>
                <a:spcPts val="0"/>
              </a:spcBef>
              <a:spcAft>
                <a:spcPts val="0"/>
              </a:spcAft>
              <a:buNone/>
            </a:pPr>
            <a:r>
              <a:rPr lang="en-GB" sz="1200" dirty="0">
                <a:solidFill>
                  <a:srgbClr val="1C1C1C"/>
                </a:solidFill>
                <a:latin typeface="Nunito Sans" pitchFamily="2" charset="77"/>
              </a:rPr>
              <a:t>This resource has been designed to be as </a:t>
            </a:r>
            <a:r>
              <a:rPr lang="en-GB" sz="1200" b="1" dirty="0">
                <a:solidFill>
                  <a:srgbClr val="1C1C1C"/>
                </a:solidFill>
                <a:latin typeface="Nunito Sans" pitchFamily="2" charset="77"/>
              </a:rPr>
              <a:t>flexible</a:t>
            </a:r>
            <a:r>
              <a:rPr lang="en-GB" sz="1200" dirty="0">
                <a:solidFill>
                  <a:srgbClr val="1C1C1C"/>
                </a:solidFill>
                <a:latin typeface="Nunito Sans" pitchFamily="2" charset="77"/>
              </a:rPr>
              <a:t> as possible with questions that can be easily chopped up and reordered, and come with a separate answer sheet that details all of the misconceptions highlighted in the answers.</a:t>
            </a:r>
          </a:p>
          <a:p>
            <a:pPr marL="0" lvl="0" indent="0" algn="l" rtl="0">
              <a:lnSpc>
                <a:spcPct val="115000"/>
              </a:lnSpc>
              <a:spcBef>
                <a:spcPts val="0"/>
              </a:spcBef>
              <a:spcAft>
                <a:spcPts val="0"/>
              </a:spcAft>
              <a:buNone/>
            </a:pPr>
            <a:endParaRPr sz="1100" dirty="0">
              <a:solidFill>
                <a:srgbClr val="1C1C1C"/>
              </a:solidFill>
            </a:endParaRPr>
          </a:p>
          <a:p>
            <a:pPr marL="0" lvl="0" indent="0" algn="l" rtl="0">
              <a:lnSpc>
                <a:spcPct val="115000"/>
              </a:lnSpc>
              <a:spcBef>
                <a:spcPts val="0"/>
              </a:spcBef>
              <a:spcAft>
                <a:spcPts val="0"/>
              </a:spcAft>
              <a:buNone/>
            </a:pPr>
            <a:endParaRPr sz="1100" dirty="0">
              <a:solidFill>
                <a:srgbClr val="1C1C1C"/>
              </a:solidFill>
            </a:endParaRPr>
          </a:p>
          <a:p>
            <a:pPr marL="0" lvl="0" indent="0" algn="l" rtl="0">
              <a:lnSpc>
                <a:spcPct val="115000"/>
              </a:lnSpc>
              <a:spcBef>
                <a:spcPts val="0"/>
              </a:spcBef>
              <a:spcAft>
                <a:spcPts val="0"/>
              </a:spcAft>
              <a:buNone/>
            </a:pPr>
            <a:endParaRPr sz="1100" dirty="0">
              <a:solidFill>
                <a:srgbClr val="1C1C1C"/>
              </a:solidFill>
            </a:endParaRPr>
          </a:p>
        </p:txBody>
      </p:sp>
    </p:spTree>
    <p:extLst>
      <p:ext uri="{BB962C8B-B14F-4D97-AF65-F5344CB8AC3E}">
        <p14:creationId xmlns:p14="http://schemas.microsoft.com/office/powerpoint/2010/main" val="4850499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graphicFrame>
        <p:nvGraphicFramePr>
          <p:cNvPr id="106" name="Google Shape;106;p20"/>
          <p:cNvGraphicFramePr/>
          <p:nvPr>
            <p:extLst>
              <p:ext uri="{D42A27DB-BD31-4B8C-83A1-F6EECF244321}">
                <p14:modId xmlns:p14="http://schemas.microsoft.com/office/powerpoint/2010/main" val="1015023730"/>
              </p:ext>
            </p:extLst>
          </p:nvPr>
        </p:nvGraphicFramePr>
        <p:xfrm>
          <a:off x="952500" y="2056275"/>
          <a:ext cx="7239000" cy="19656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dk1"/>
                          </a:solidFill>
                          <a:latin typeface="Nunito Sans" pitchFamily="2" charset="0"/>
                          <a:ea typeface="Nunito"/>
                          <a:cs typeface="Times New Roman" panose="02020603050405020304" pitchFamily="18" charset="0"/>
                          <a:sym typeface="Nunito"/>
                        </a:rPr>
                        <a:t>A)</a:t>
                      </a:r>
                      <a:r>
                        <a:rPr lang="en-GB" sz="1600" dirty="0">
                          <a:solidFill>
                            <a:schemeClr val="dk1"/>
                          </a:solidFill>
                          <a:latin typeface="Nunito Sans" pitchFamily="2" charset="0"/>
                          <a:ea typeface="Times New Roman"/>
                          <a:cs typeface="Times New Roman" panose="02020603050405020304" pitchFamily="18" charset="0"/>
                          <a:sym typeface="Times New Roman"/>
                        </a:rPr>
                        <a:t> 60%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dk1"/>
                          </a:solidFill>
                          <a:latin typeface="Nunito Sans" pitchFamily="2" charset="0"/>
                          <a:ea typeface="Times New Roman"/>
                          <a:cs typeface="Times New Roman" panose="02020603050405020304" pitchFamily="18" charset="0"/>
                          <a:sym typeface="Times New Roman"/>
                        </a:rPr>
                        <a:t>Student found the complementary percentage</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dk1"/>
                          </a:solidFill>
                          <a:latin typeface="Nunito Sans" pitchFamily="2" charset="0"/>
                          <a:ea typeface="Nunito"/>
                          <a:cs typeface="Times New Roman" panose="02020603050405020304" pitchFamily="18" charset="0"/>
                          <a:sym typeface="Nunito"/>
                        </a:rPr>
                        <a:t>B)</a:t>
                      </a:r>
                      <a:r>
                        <a:rPr lang="en-GB" sz="1600" dirty="0">
                          <a:solidFill>
                            <a:schemeClr val="dk1"/>
                          </a:solidFill>
                          <a:latin typeface="Nunito Sans" pitchFamily="2" charset="0"/>
                          <a:ea typeface="Times New Roman"/>
                          <a:cs typeface="Times New Roman" panose="02020603050405020304" pitchFamily="18" charset="0"/>
                          <a:sym typeface="Times New Roman"/>
                        </a:rPr>
                        <a:t> </a:t>
                      </a:r>
                      <a:r>
                        <a:rPr lang="en-GB" sz="1600" i="0" dirty="0">
                          <a:solidFill>
                            <a:schemeClr val="dk1"/>
                          </a:solidFill>
                          <a:latin typeface="Nunito Sans" pitchFamily="2" charset="0"/>
                          <a:ea typeface="Times New Roman"/>
                          <a:cs typeface="Times New Roman" panose="02020603050405020304" pitchFamily="18" charset="0"/>
                          <a:sym typeface="Times New Roman"/>
                        </a:rPr>
                        <a:t>36%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i="0" dirty="0">
                          <a:solidFill>
                            <a:schemeClr val="dk1"/>
                          </a:solidFill>
                          <a:latin typeface="Nunito Sans" pitchFamily="2" charset="0"/>
                          <a:ea typeface="Times New Roman"/>
                          <a:cs typeface="Times New Roman" panose="02020603050405020304" pitchFamily="18" charset="0"/>
                          <a:sym typeface="Times New Roman"/>
                        </a:rPr>
                        <a:t>Student expressed 72 out of 200</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C)</a:t>
                      </a:r>
                      <a:r>
                        <a:rPr lang="en-GB" sz="1600" dirty="0">
                          <a:solidFill>
                            <a:schemeClr val="tx1"/>
                          </a:solidFill>
                          <a:latin typeface="Nunito Sans" pitchFamily="2" charset="0"/>
                          <a:ea typeface="Times New Roman"/>
                          <a:cs typeface="Times New Roman" panose="02020603050405020304" pitchFamily="18" charset="0"/>
                          <a:sym typeface="Times New Roman"/>
                        </a:rPr>
                        <a:t> 72%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Student did not consider the amount the portion was out of</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rgbClr val="00BC89"/>
                          </a:solidFill>
                          <a:latin typeface="Nunito Sans" pitchFamily="2" charset="0"/>
                          <a:ea typeface="Nunito"/>
                          <a:cs typeface="Times New Roman" panose="02020603050405020304" pitchFamily="18" charset="0"/>
                          <a:sym typeface="Nunito"/>
                        </a:rPr>
                        <a:t>D)</a:t>
                      </a:r>
                      <a:r>
                        <a:rPr lang="en-GB" sz="1600" dirty="0">
                          <a:solidFill>
                            <a:srgbClr val="00BC89"/>
                          </a:solidFill>
                          <a:latin typeface="Nunito Sans" pitchFamily="2" charset="0"/>
                          <a:ea typeface="Times New Roman"/>
                          <a:cs typeface="Times New Roman" panose="02020603050405020304" pitchFamily="18" charset="0"/>
                          <a:sym typeface="Times New Roman"/>
                        </a:rPr>
                        <a:t> 40%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rgbClr val="00BC89"/>
                          </a:solidFill>
                          <a:latin typeface="Nunito Sans" pitchFamily="2" charset="0"/>
                          <a:ea typeface="Times New Roman"/>
                          <a:cs typeface="Times New Roman" panose="02020603050405020304" pitchFamily="18" charset="0"/>
                          <a:sym typeface="Times New Roman"/>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5" name="Google Shape;104;p20">
            <a:extLst>
              <a:ext uri="{FF2B5EF4-FFF2-40B4-BE49-F238E27FC236}">
                <a16:creationId xmlns:a16="http://schemas.microsoft.com/office/drawing/2014/main" id="{F2642B83-EC1C-41A3-A75E-E7BFFD44009F}"/>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Percentages Answers</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105;p20">
                <a:extLst>
                  <a:ext uri="{FF2B5EF4-FFF2-40B4-BE49-F238E27FC236}">
                    <a16:creationId xmlns:a16="http://schemas.microsoft.com/office/drawing/2014/main" id="{61BB138C-5B26-2E1E-C787-D967B62EA8FD}"/>
                  </a:ext>
                </a:extLst>
              </p:cNvPr>
              <p:cNvGraphicFramePr/>
              <p:nvPr>
                <p:extLst>
                  <p:ext uri="{D42A27DB-BD31-4B8C-83A1-F6EECF244321}">
                    <p14:modId xmlns:p14="http://schemas.microsoft.com/office/powerpoint/2010/main" val="84694805"/>
                  </p:ext>
                </p:extLst>
              </p:nvPr>
            </p:nvGraphicFramePr>
            <p:xfrm>
              <a:off x="108044" y="862525"/>
              <a:ext cx="5881738" cy="1037993"/>
            </p:xfrm>
            <a:graphic>
              <a:graphicData uri="http://schemas.openxmlformats.org/drawingml/2006/table">
                <a:tbl>
                  <a:tblPr firstRow="1" bandRow="1">
                    <a:noFill/>
                    <a:tableStyleId>{F0405E19-DBF8-4350-A6E9-593C9D7815B3}</a:tableStyleId>
                  </a:tblPr>
                  <a:tblGrid>
                    <a:gridCol w="5881738">
                      <a:extLst>
                        <a:ext uri="{9D8B030D-6E8A-4147-A177-3AD203B41FA5}">
                          <a16:colId xmlns:a16="http://schemas.microsoft.com/office/drawing/2014/main" val="20000"/>
                        </a:ext>
                      </a:extLst>
                    </a:gridCol>
                  </a:tblGrid>
                  <a:tr h="1037993">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2) </a:t>
                          </a:r>
                          <a:r>
                            <a:rPr lang="en-GB" sz="1600" b="0" dirty="0">
                              <a:solidFill>
                                <a:schemeClr val="dk1"/>
                              </a:solidFill>
                              <a:latin typeface="Nunito Sans" pitchFamily="2" charset="0"/>
                              <a:ea typeface="Nunito Sans"/>
                              <a:cs typeface="Nunito Sans"/>
                              <a:sym typeface="Nunito Sans"/>
                            </a:rPr>
                            <a:t>Express as a percentage: </a:t>
                          </a:r>
                        </a:p>
                        <a:p>
                          <a:pPr marL="457200" lvl="0" indent="0" algn="l" rtl="0">
                            <a:spcBef>
                              <a:spcPts val="0"/>
                            </a:spcBef>
                            <a:spcAft>
                              <a:spcPts val="0"/>
                            </a:spcAft>
                            <a:buNone/>
                          </a:pPr>
                          <a:endParaRPr lang="en-GB" sz="1050" b="0" dirty="0">
                            <a:solidFill>
                              <a:schemeClr val="dk1"/>
                            </a:solidFill>
                            <a:latin typeface="Nunito Sans" pitchFamily="2" charset="0"/>
                            <a:ea typeface="Nunito Sans"/>
                            <a:cs typeface="Nunito Sans"/>
                            <a:sym typeface="Nunito Sans"/>
                          </a:endParaRPr>
                        </a:p>
                        <a:p>
                          <a:pPr marL="457200" lvl="0" indent="0" algn="l" rtl="0">
                            <a:spcBef>
                              <a:spcPts val="0"/>
                            </a:spcBef>
                            <a:spcAft>
                              <a:spcPts val="0"/>
                            </a:spcAft>
                            <a:buNone/>
                          </a:pPr>
                          <a14:m>
                            <m:oMath xmlns:m="http://schemas.openxmlformats.org/officeDocument/2006/math">
                              <m:r>
                                <a:rPr lang="en-GB" sz="2300" b="0" i="1" dirty="0" smtClean="0">
                                  <a:solidFill>
                                    <a:schemeClr val="dk1"/>
                                  </a:solidFill>
                                  <a:latin typeface="Cambria Math" panose="02040503050406030204" pitchFamily="18" charset="0"/>
                                  <a:cs typeface="Times New Roman"/>
                                  <a:sym typeface="Times New Roman"/>
                                </a:rPr>
                                <m:t>72</m:t>
                              </m:r>
                            </m:oMath>
                          </a14:m>
                          <a:r>
                            <a:rPr lang="en-US" sz="2300" b="0" dirty="0">
                              <a:solidFill>
                                <a:schemeClr val="dk1"/>
                              </a:solidFill>
                              <a:latin typeface="Nunito Sans" pitchFamily="2" charset="0"/>
                              <a:ea typeface="Times New Roman"/>
                              <a:cs typeface="Times New Roman"/>
                              <a:sym typeface="Times New Roman"/>
                            </a:rPr>
                            <a:t> out of </a:t>
                          </a:r>
                          <a14:m>
                            <m:oMath xmlns:m="http://schemas.openxmlformats.org/officeDocument/2006/math">
                              <m:r>
                                <a:rPr lang="en-GB" sz="2300" b="0" i="1" smtClean="0">
                                  <a:solidFill>
                                    <a:schemeClr val="dk1"/>
                                  </a:solidFill>
                                  <a:latin typeface="Cambria Math" panose="02040503050406030204" pitchFamily="18" charset="0"/>
                                  <a:ea typeface="Times New Roman"/>
                                  <a:cs typeface="Times New Roman"/>
                                  <a:sym typeface="Times New Roman"/>
                                </a:rPr>
                                <m:t>180</m:t>
                              </m:r>
                            </m:oMath>
                          </a14:m>
                          <a:r>
                            <a:rPr lang="en-US" sz="2300" b="0" dirty="0">
                              <a:solidFill>
                                <a:schemeClr val="dk1"/>
                              </a:solidFill>
                              <a:latin typeface="Nunito Sans" pitchFamily="2" charset="0"/>
                              <a:ea typeface="Times New Roman"/>
                              <a:cs typeface="Times New Roman"/>
                              <a:sym typeface="Times New Roman"/>
                            </a:rPr>
                            <a:t> </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2" name="Google Shape;105;p20">
                <a:extLst>
                  <a:ext uri="{FF2B5EF4-FFF2-40B4-BE49-F238E27FC236}">
                    <a16:creationId xmlns:a16="http://schemas.microsoft.com/office/drawing/2014/main" id="{61BB138C-5B26-2E1E-C787-D967B62EA8FD}"/>
                  </a:ext>
                </a:extLst>
              </p:cNvPr>
              <p:cNvGraphicFramePr/>
              <p:nvPr>
                <p:extLst>
                  <p:ext uri="{D42A27DB-BD31-4B8C-83A1-F6EECF244321}">
                    <p14:modId xmlns:p14="http://schemas.microsoft.com/office/powerpoint/2010/main" val="84694805"/>
                  </p:ext>
                </p:extLst>
              </p:nvPr>
            </p:nvGraphicFramePr>
            <p:xfrm>
              <a:off x="108044" y="862525"/>
              <a:ext cx="5881738" cy="1037993"/>
            </p:xfrm>
            <a:graphic>
              <a:graphicData uri="http://schemas.openxmlformats.org/drawingml/2006/table">
                <a:tbl>
                  <a:tblPr firstRow="1" bandRow="1">
                    <a:noFill/>
                    <a:tableStyleId>{F0405E19-DBF8-4350-A6E9-593C9D7815B3}</a:tableStyleId>
                  </a:tblPr>
                  <a:tblGrid>
                    <a:gridCol w="5881738">
                      <a:extLst>
                        <a:ext uri="{9D8B030D-6E8A-4147-A177-3AD203B41FA5}">
                          <a16:colId xmlns:a16="http://schemas.microsoft.com/office/drawing/2014/main" val="20000"/>
                        </a:ext>
                      </a:extLst>
                    </a:gridCol>
                  </a:tblGrid>
                  <a:tr h="1037993">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04" t="-1170" r="-207" b="-1170"/>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10558053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graphicFrame>
        <p:nvGraphicFramePr>
          <p:cNvPr id="105" name="Google Shape;105;p20"/>
          <p:cNvGraphicFramePr/>
          <p:nvPr>
            <p:extLst>
              <p:ext uri="{D42A27DB-BD31-4B8C-83A1-F6EECF244321}">
                <p14:modId xmlns:p14="http://schemas.microsoft.com/office/powerpoint/2010/main" val="85367118"/>
              </p:ext>
            </p:extLst>
          </p:nvPr>
        </p:nvGraphicFramePr>
        <p:xfrm>
          <a:off x="108044" y="862525"/>
          <a:ext cx="4266732" cy="921451"/>
        </p:xfrm>
        <a:graphic>
          <a:graphicData uri="http://schemas.openxmlformats.org/drawingml/2006/table">
            <a:tbl>
              <a:tblPr firstRow="1" bandRow="1">
                <a:noFill/>
                <a:tableStyleId>{F0405E19-DBF8-4350-A6E9-593C9D7815B3}</a:tableStyleId>
              </a:tblPr>
              <a:tblGrid>
                <a:gridCol w="4266732">
                  <a:extLst>
                    <a:ext uri="{9D8B030D-6E8A-4147-A177-3AD203B41FA5}">
                      <a16:colId xmlns:a16="http://schemas.microsoft.com/office/drawing/2014/main" val="20000"/>
                    </a:ext>
                  </a:extLst>
                </a:gridCol>
              </a:tblGrid>
              <a:tr h="921451">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3) Find 10% of 240: </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graphicFrame>
        <p:nvGraphicFramePr>
          <p:cNvPr id="106" name="Google Shape;106;p20"/>
          <p:cNvGraphicFramePr/>
          <p:nvPr>
            <p:extLst>
              <p:ext uri="{D42A27DB-BD31-4B8C-83A1-F6EECF244321}">
                <p14:modId xmlns:p14="http://schemas.microsoft.com/office/powerpoint/2010/main" val="1452713330"/>
              </p:ext>
            </p:extLst>
          </p:nvPr>
        </p:nvGraphicFramePr>
        <p:xfrm>
          <a:off x="952500" y="2056275"/>
          <a:ext cx="7239000" cy="19656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dk1"/>
                          </a:solidFill>
                          <a:latin typeface="Nunito Sans" pitchFamily="2" charset="0"/>
                          <a:ea typeface="Nunito"/>
                          <a:cs typeface="Times New Roman" panose="02020603050405020304" pitchFamily="18" charset="0"/>
                          <a:sym typeface="Nunito"/>
                        </a:rPr>
                        <a:t>A)</a:t>
                      </a:r>
                      <a:r>
                        <a:rPr lang="en-GB" sz="1600" dirty="0">
                          <a:solidFill>
                            <a:schemeClr val="dk1"/>
                          </a:solidFill>
                          <a:latin typeface="Nunito Sans" pitchFamily="2" charset="0"/>
                          <a:ea typeface="Times New Roman"/>
                          <a:cs typeface="Times New Roman" panose="02020603050405020304" pitchFamily="18" charset="0"/>
                          <a:sym typeface="Times New Roman"/>
                        </a:rPr>
                        <a:t> 230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dk1"/>
                          </a:solidFill>
                          <a:latin typeface="Nunito Sans" pitchFamily="2" charset="0"/>
                          <a:ea typeface="Times New Roman"/>
                          <a:cs typeface="Times New Roman" panose="02020603050405020304" pitchFamily="18" charset="0"/>
                          <a:sym typeface="Times New Roman"/>
                        </a:rPr>
                        <a:t>Student subtracted 10 from 240</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rgbClr val="00BC89"/>
                          </a:solidFill>
                          <a:latin typeface="Nunito Sans" pitchFamily="2" charset="0"/>
                          <a:ea typeface="Nunito"/>
                          <a:cs typeface="Times New Roman" panose="02020603050405020304" pitchFamily="18" charset="0"/>
                          <a:sym typeface="Nunito"/>
                        </a:rPr>
                        <a:t>B)</a:t>
                      </a:r>
                      <a:r>
                        <a:rPr lang="en-GB" sz="1600" dirty="0">
                          <a:solidFill>
                            <a:srgbClr val="00BC89"/>
                          </a:solidFill>
                          <a:latin typeface="Nunito Sans" pitchFamily="2" charset="0"/>
                          <a:ea typeface="Times New Roman"/>
                          <a:cs typeface="Times New Roman" panose="02020603050405020304" pitchFamily="18" charset="0"/>
                          <a:sym typeface="Times New Roman"/>
                        </a:rPr>
                        <a:t> </a:t>
                      </a:r>
                      <a:r>
                        <a:rPr lang="en-GB" sz="1600" i="0" dirty="0">
                          <a:solidFill>
                            <a:srgbClr val="00BC89"/>
                          </a:solidFill>
                          <a:latin typeface="Nunito Sans" pitchFamily="2" charset="0"/>
                          <a:ea typeface="Times New Roman"/>
                          <a:cs typeface="Times New Roman" panose="02020603050405020304" pitchFamily="18" charset="0"/>
                          <a:sym typeface="Times New Roman"/>
                        </a:rPr>
                        <a:t>24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i="0" dirty="0">
                          <a:solidFill>
                            <a:srgbClr val="00BC89"/>
                          </a:solidFill>
                          <a:latin typeface="Nunito Sans" pitchFamily="2" charset="0"/>
                          <a:ea typeface="Times New Roman"/>
                          <a:cs typeface="Times New Roman" panose="02020603050405020304" pitchFamily="18" charset="0"/>
                          <a:sym typeface="Times New Roman"/>
                        </a:rPr>
                        <a:t>Correct answer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C)</a:t>
                      </a:r>
                      <a:r>
                        <a:rPr lang="en-GB" sz="1600" dirty="0">
                          <a:solidFill>
                            <a:schemeClr val="tx1"/>
                          </a:solidFill>
                          <a:latin typeface="Nunito Sans" pitchFamily="2" charset="0"/>
                          <a:ea typeface="Times New Roman"/>
                          <a:cs typeface="Times New Roman" panose="02020603050405020304" pitchFamily="18" charset="0"/>
                          <a:sym typeface="Times New Roman"/>
                        </a:rPr>
                        <a:t> 2400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Student divided by 10 then multiplied by 100</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D)</a:t>
                      </a:r>
                      <a:r>
                        <a:rPr lang="en-GB" sz="1600" dirty="0">
                          <a:solidFill>
                            <a:schemeClr val="tx1"/>
                          </a:solidFill>
                          <a:latin typeface="Nunito Sans" pitchFamily="2" charset="0"/>
                          <a:ea typeface="Times New Roman"/>
                          <a:cs typeface="Times New Roman" panose="02020603050405020304" pitchFamily="18" charset="0"/>
                          <a:sym typeface="Times New Roman"/>
                        </a:rPr>
                        <a:t> 2.4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Student found 1% correctly, but forgot to multiply by 10</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3" name="Google Shape;104;p20">
            <a:extLst>
              <a:ext uri="{FF2B5EF4-FFF2-40B4-BE49-F238E27FC236}">
                <a16:creationId xmlns:a16="http://schemas.microsoft.com/office/drawing/2014/main" id="{6E3C1FA2-2FD1-2052-730E-EA2CE4523E24}"/>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Percentages Answers</a:t>
            </a:r>
            <a:endParaRPr b="1"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7143695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graphicFrame>
        <p:nvGraphicFramePr>
          <p:cNvPr id="105" name="Google Shape;105;p20"/>
          <p:cNvGraphicFramePr/>
          <p:nvPr>
            <p:extLst>
              <p:ext uri="{D42A27DB-BD31-4B8C-83A1-F6EECF244321}">
                <p14:modId xmlns:p14="http://schemas.microsoft.com/office/powerpoint/2010/main" val="156897873"/>
              </p:ext>
            </p:extLst>
          </p:nvPr>
        </p:nvGraphicFramePr>
        <p:xfrm>
          <a:off x="108044" y="862525"/>
          <a:ext cx="8750206" cy="1423150"/>
        </p:xfrm>
        <a:graphic>
          <a:graphicData uri="http://schemas.openxmlformats.org/drawingml/2006/table">
            <a:tbl>
              <a:tblPr firstRow="1" bandRow="1">
                <a:noFill/>
                <a:tableStyleId>{F0405E19-DBF8-4350-A6E9-593C9D7815B3}</a:tableStyleId>
              </a:tblPr>
              <a:tblGrid>
                <a:gridCol w="8750206">
                  <a:extLst>
                    <a:ext uri="{9D8B030D-6E8A-4147-A177-3AD203B41FA5}">
                      <a16:colId xmlns:a16="http://schemas.microsoft.com/office/drawing/2014/main" val="20000"/>
                    </a:ext>
                  </a:extLst>
                </a:gridCol>
              </a:tblGrid>
              <a:tr h="1423150">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4) Find 35% of 90:</a:t>
                      </a:r>
                      <a:endParaRPr sz="2300"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graphicFrame>
        <p:nvGraphicFramePr>
          <p:cNvPr id="106" name="Google Shape;106;p20"/>
          <p:cNvGraphicFramePr/>
          <p:nvPr>
            <p:extLst>
              <p:ext uri="{D42A27DB-BD31-4B8C-83A1-F6EECF244321}">
                <p14:modId xmlns:p14="http://schemas.microsoft.com/office/powerpoint/2010/main" val="682082527"/>
              </p:ext>
            </p:extLst>
          </p:nvPr>
        </p:nvGraphicFramePr>
        <p:xfrm>
          <a:off x="952500" y="2056275"/>
          <a:ext cx="7239000" cy="1966948"/>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3474">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rgbClr val="00BC89"/>
                          </a:solidFill>
                          <a:latin typeface="Nunito Sans" pitchFamily="2" charset="0"/>
                          <a:ea typeface="Nunito"/>
                          <a:cs typeface="Times New Roman" panose="02020603050405020304" pitchFamily="18" charset="0"/>
                          <a:sym typeface="Nunito"/>
                        </a:rPr>
                        <a:t>A)</a:t>
                      </a:r>
                      <a:r>
                        <a:rPr lang="en-GB" sz="1600" dirty="0">
                          <a:solidFill>
                            <a:srgbClr val="00BC89"/>
                          </a:solidFill>
                          <a:latin typeface="Nunito Sans" pitchFamily="2" charset="0"/>
                          <a:ea typeface="Times New Roman"/>
                          <a:cs typeface="Times New Roman" panose="02020603050405020304" pitchFamily="18" charset="0"/>
                          <a:sym typeface="Times New Roman"/>
                        </a:rPr>
                        <a:t> 31.5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rgbClr val="00BC89"/>
                          </a:solidFill>
                          <a:latin typeface="Nunito Sans" pitchFamily="2" charset="0"/>
                          <a:ea typeface="Times New Roman"/>
                          <a:cs typeface="Times New Roman" panose="02020603050405020304" pitchFamily="18" charset="0"/>
                          <a:sym typeface="Times New Roman"/>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B)</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GB" sz="1600" i="0" dirty="0">
                          <a:solidFill>
                            <a:schemeClr val="tx1"/>
                          </a:solidFill>
                          <a:latin typeface="Nunito Sans" pitchFamily="2" charset="0"/>
                          <a:ea typeface="Times New Roman"/>
                          <a:cs typeface="Times New Roman" panose="02020603050405020304" pitchFamily="18" charset="0"/>
                          <a:sym typeface="Times New Roman"/>
                        </a:rPr>
                        <a:t>2.57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i="0" dirty="0">
                          <a:solidFill>
                            <a:schemeClr val="tx1"/>
                          </a:solidFill>
                          <a:latin typeface="Nunito Sans" pitchFamily="2" charset="0"/>
                          <a:ea typeface="Times New Roman"/>
                          <a:cs typeface="Times New Roman" panose="02020603050405020304" pitchFamily="18" charset="0"/>
                          <a:sym typeface="Times New Roman"/>
                        </a:rPr>
                        <a:t>Student divided 90 by 35 (and rounded their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3474">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C)</a:t>
                      </a:r>
                      <a:r>
                        <a:rPr lang="en-GB" sz="1600" dirty="0">
                          <a:solidFill>
                            <a:schemeClr val="tx1"/>
                          </a:solidFill>
                          <a:latin typeface="Nunito Sans" pitchFamily="2" charset="0"/>
                          <a:ea typeface="Times New Roman"/>
                          <a:cs typeface="Times New Roman" panose="02020603050405020304" pitchFamily="18" charset="0"/>
                          <a:sym typeface="Times New Roman"/>
                        </a:rPr>
                        <a:t> 27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Student found 3 lots of 10% but forgot to add 1 lot of 5% on</a:t>
                      </a:r>
                      <a:endParaRPr sz="1400" dirty="0">
                        <a:solidFill>
                          <a:schemeClr val="dk1"/>
                        </a:solidFill>
                        <a:latin typeface="Nunito Sans" pitchFamily="2" charset="0"/>
                        <a:ea typeface="Times New Roman"/>
                        <a:cs typeface="Times New Roman" panose="02020603050405020304" pitchFamily="18" charset="0"/>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D)</a:t>
                      </a:r>
                      <a:r>
                        <a:rPr lang="en-GB" sz="1600" dirty="0">
                          <a:solidFill>
                            <a:schemeClr val="tx1"/>
                          </a:solidFill>
                          <a:latin typeface="Nunito Sans" pitchFamily="2" charset="0"/>
                          <a:ea typeface="Times New Roman"/>
                          <a:cs typeface="Times New Roman" panose="02020603050405020304" pitchFamily="18" charset="0"/>
                          <a:sym typeface="Times New Roman"/>
                        </a:rPr>
                        <a:t> 257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Student divided by 35 then multiplied by 100</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3" name="Google Shape;104;p20">
            <a:extLst>
              <a:ext uri="{FF2B5EF4-FFF2-40B4-BE49-F238E27FC236}">
                <a16:creationId xmlns:a16="http://schemas.microsoft.com/office/drawing/2014/main" id="{F319BA10-083B-A9DA-5A70-CB8EA4971AC5}"/>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Percentages Answers</a:t>
            </a:r>
            <a:endParaRPr b="1"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25416276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graphicFrame>
        <p:nvGraphicFramePr>
          <p:cNvPr id="105" name="Google Shape;105;p20"/>
          <p:cNvGraphicFramePr/>
          <p:nvPr>
            <p:extLst>
              <p:ext uri="{D42A27DB-BD31-4B8C-83A1-F6EECF244321}">
                <p14:modId xmlns:p14="http://schemas.microsoft.com/office/powerpoint/2010/main" val="2053057374"/>
              </p:ext>
            </p:extLst>
          </p:nvPr>
        </p:nvGraphicFramePr>
        <p:xfrm>
          <a:off x="108044" y="862525"/>
          <a:ext cx="3441980" cy="733193"/>
        </p:xfrm>
        <a:graphic>
          <a:graphicData uri="http://schemas.openxmlformats.org/drawingml/2006/table">
            <a:tbl>
              <a:tblPr firstRow="1" bandRow="1">
                <a:noFill/>
                <a:tableStyleId>{F0405E19-DBF8-4350-A6E9-593C9D7815B3}</a:tableStyleId>
              </a:tblPr>
              <a:tblGrid>
                <a:gridCol w="3441980">
                  <a:extLst>
                    <a:ext uri="{9D8B030D-6E8A-4147-A177-3AD203B41FA5}">
                      <a16:colId xmlns:a16="http://schemas.microsoft.com/office/drawing/2014/main" val="20000"/>
                    </a:ext>
                  </a:extLst>
                </a:gridCol>
              </a:tblGrid>
              <a:tr h="733193">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5) Find 115% of 120: </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graphicFrame>
        <p:nvGraphicFramePr>
          <p:cNvPr id="106" name="Google Shape;106;p20"/>
          <p:cNvGraphicFramePr/>
          <p:nvPr>
            <p:extLst>
              <p:ext uri="{D42A27DB-BD31-4B8C-83A1-F6EECF244321}">
                <p14:modId xmlns:p14="http://schemas.microsoft.com/office/powerpoint/2010/main" val="2717683385"/>
              </p:ext>
            </p:extLst>
          </p:nvPr>
        </p:nvGraphicFramePr>
        <p:xfrm>
          <a:off x="952500" y="2056275"/>
          <a:ext cx="7239000" cy="1966948"/>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3474">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A)</a:t>
                      </a:r>
                      <a:r>
                        <a:rPr lang="en-GB" sz="1600" dirty="0">
                          <a:solidFill>
                            <a:schemeClr val="tx1"/>
                          </a:solidFill>
                          <a:latin typeface="Nunito Sans" pitchFamily="2" charset="0"/>
                          <a:ea typeface="Times New Roman"/>
                          <a:cs typeface="Times New Roman" panose="02020603050405020304" pitchFamily="18" charset="0"/>
                          <a:sym typeface="Times New Roman"/>
                        </a:rPr>
                        <a:t> 18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Student found 15% rather than 115%</a:t>
                      </a:r>
                      <a:endParaRPr sz="1400" dirty="0">
                        <a:solidFill>
                          <a:schemeClr val="tx1"/>
                        </a:solidFill>
                        <a:latin typeface="Nunito Sans" pitchFamily="2" charset="0"/>
                        <a:ea typeface="Times New Roman"/>
                        <a:cs typeface="Times New Roman" panose="02020603050405020304" pitchFamily="18" charset="0"/>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B)</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GB" sz="1600" i="0" dirty="0">
                          <a:solidFill>
                            <a:schemeClr val="tx1"/>
                          </a:solidFill>
                          <a:latin typeface="Nunito Sans" pitchFamily="2" charset="0"/>
                          <a:ea typeface="Times New Roman"/>
                          <a:cs typeface="Times New Roman" panose="02020603050405020304" pitchFamily="18" charset="0"/>
                          <a:sym typeface="Times New Roman"/>
                        </a:rPr>
                        <a:t>102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i="0" dirty="0">
                          <a:solidFill>
                            <a:schemeClr val="tx1"/>
                          </a:solidFill>
                          <a:latin typeface="Nunito Sans" pitchFamily="2" charset="0"/>
                          <a:ea typeface="Times New Roman"/>
                          <a:cs typeface="Times New Roman" panose="02020603050405020304" pitchFamily="18" charset="0"/>
                          <a:sym typeface="Times New Roman"/>
                        </a:rPr>
                        <a:t>Student subtracted 15% from 100%</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3474">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C)</a:t>
                      </a:r>
                      <a:r>
                        <a:rPr lang="en-GB" sz="1600" dirty="0">
                          <a:solidFill>
                            <a:schemeClr val="tx1"/>
                          </a:solidFill>
                          <a:latin typeface="Nunito Sans" pitchFamily="2" charset="0"/>
                          <a:ea typeface="Times New Roman"/>
                          <a:cs typeface="Times New Roman" panose="02020603050405020304" pitchFamily="18" charset="0"/>
                          <a:sym typeface="Times New Roman"/>
                        </a:rPr>
                        <a:t> 132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Student used a method to find 10% but did not find the remaining 5%</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rgbClr val="00BC89"/>
                          </a:solidFill>
                          <a:latin typeface="Nunito Sans" pitchFamily="2" charset="0"/>
                          <a:ea typeface="Nunito"/>
                          <a:cs typeface="Times New Roman" panose="02020603050405020304" pitchFamily="18" charset="0"/>
                          <a:sym typeface="Nunito"/>
                        </a:rPr>
                        <a:t>D)</a:t>
                      </a:r>
                      <a:r>
                        <a:rPr lang="en-GB" sz="1600" dirty="0">
                          <a:solidFill>
                            <a:srgbClr val="00BC89"/>
                          </a:solidFill>
                          <a:latin typeface="Nunito Sans" pitchFamily="2" charset="0"/>
                          <a:ea typeface="Times New Roman"/>
                          <a:cs typeface="Times New Roman" panose="02020603050405020304" pitchFamily="18" charset="0"/>
                          <a:sym typeface="Times New Roman"/>
                        </a:rPr>
                        <a:t> 138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rgbClr val="00BC89"/>
                          </a:solidFill>
                          <a:latin typeface="Nunito Sans" pitchFamily="2" charset="0"/>
                          <a:ea typeface="Times New Roman"/>
                          <a:cs typeface="Times New Roman" panose="02020603050405020304" pitchFamily="18" charset="0"/>
                          <a:sym typeface="Times New Roman"/>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4" name="Google Shape;104;p20">
            <a:extLst>
              <a:ext uri="{FF2B5EF4-FFF2-40B4-BE49-F238E27FC236}">
                <a16:creationId xmlns:a16="http://schemas.microsoft.com/office/drawing/2014/main" id="{2E1281DC-2FF3-D042-09AF-72EE92F9EFB8}"/>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Percentages Answers</a:t>
            </a:r>
            <a:endParaRPr b="1"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29687403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graphicFrame>
        <p:nvGraphicFramePr>
          <p:cNvPr id="105" name="Google Shape;105;p20"/>
          <p:cNvGraphicFramePr/>
          <p:nvPr>
            <p:extLst>
              <p:ext uri="{D42A27DB-BD31-4B8C-83A1-F6EECF244321}">
                <p14:modId xmlns:p14="http://schemas.microsoft.com/office/powerpoint/2010/main" val="428760227"/>
              </p:ext>
            </p:extLst>
          </p:nvPr>
        </p:nvGraphicFramePr>
        <p:xfrm>
          <a:off x="108044" y="862525"/>
          <a:ext cx="4302591" cy="921451"/>
        </p:xfrm>
        <a:graphic>
          <a:graphicData uri="http://schemas.openxmlformats.org/drawingml/2006/table">
            <a:tbl>
              <a:tblPr firstRow="1" bandRow="1">
                <a:noFill/>
                <a:tableStyleId>{F0405E19-DBF8-4350-A6E9-593C9D7815B3}</a:tableStyleId>
              </a:tblPr>
              <a:tblGrid>
                <a:gridCol w="4302591">
                  <a:extLst>
                    <a:ext uri="{9D8B030D-6E8A-4147-A177-3AD203B41FA5}">
                      <a16:colId xmlns:a16="http://schemas.microsoft.com/office/drawing/2014/main" val="20000"/>
                    </a:ext>
                  </a:extLst>
                </a:gridCol>
              </a:tblGrid>
              <a:tr h="921451">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6) Increase 65 by 20%: </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graphicFrame>
        <p:nvGraphicFramePr>
          <p:cNvPr id="106" name="Google Shape;106;p20"/>
          <p:cNvGraphicFramePr/>
          <p:nvPr>
            <p:extLst>
              <p:ext uri="{D42A27DB-BD31-4B8C-83A1-F6EECF244321}">
                <p14:modId xmlns:p14="http://schemas.microsoft.com/office/powerpoint/2010/main" val="2391541891"/>
              </p:ext>
            </p:extLst>
          </p:nvPr>
        </p:nvGraphicFramePr>
        <p:xfrm>
          <a:off x="952500" y="2056275"/>
          <a:ext cx="7239000" cy="19656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A)</a:t>
                      </a:r>
                      <a:r>
                        <a:rPr lang="en-GB" sz="1600" dirty="0">
                          <a:solidFill>
                            <a:schemeClr val="tx1"/>
                          </a:solidFill>
                          <a:latin typeface="Nunito Sans" pitchFamily="2" charset="0"/>
                          <a:ea typeface="Times New Roman"/>
                          <a:cs typeface="Times New Roman" panose="02020603050405020304" pitchFamily="18" charset="0"/>
                          <a:sym typeface="Times New Roman"/>
                        </a:rPr>
                        <a:t> 85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Student added 20 to 65</a:t>
                      </a:r>
                      <a:endParaRPr sz="1400" dirty="0">
                        <a:solidFill>
                          <a:schemeClr val="tx1"/>
                        </a:solidFill>
                        <a:latin typeface="Nunito Sans" pitchFamily="2" charset="0"/>
                        <a:ea typeface="Times New Roman"/>
                        <a:cs typeface="Times New Roman" panose="02020603050405020304" pitchFamily="18" charset="0"/>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B)</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GB" sz="1600" i="0" dirty="0">
                          <a:solidFill>
                            <a:schemeClr val="tx1"/>
                          </a:solidFill>
                          <a:latin typeface="Nunito Sans" pitchFamily="2" charset="0"/>
                          <a:ea typeface="Times New Roman"/>
                          <a:cs typeface="Times New Roman" panose="02020603050405020304" pitchFamily="18" charset="0"/>
                          <a:sym typeface="Times New Roman"/>
                        </a:rPr>
                        <a:t>13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i="0" dirty="0">
                          <a:solidFill>
                            <a:schemeClr val="tx1"/>
                          </a:solidFill>
                          <a:latin typeface="Nunito Sans" pitchFamily="2" charset="0"/>
                          <a:ea typeface="Times New Roman"/>
                          <a:cs typeface="Times New Roman" panose="02020603050405020304" pitchFamily="18" charset="0"/>
                          <a:sym typeface="Times New Roman"/>
                        </a:rPr>
                        <a:t>Student found 20% of 65 but did not add it to the original amount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rgbClr val="00BC89"/>
                          </a:solidFill>
                          <a:latin typeface="Nunito Sans" pitchFamily="2" charset="0"/>
                          <a:ea typeface="Nunito"/>
                          <a:cs typeface="Times New Roman" panose="02020603050405020304" pitchFamily="18" charset="0"/>
                          <a:sym typeface="Nunito"/>
                        </a:rPr>
                        <a:t>C)</a:t>
                      </a:r>
                      <a:r>
                        <a:rPr lang="en-GB" sz="1600" dirty="0">
                          <a:solidFill>
                            <a:srgbClr val="00BC89"/>
                          </a:solidFill>
                          <a:latin typeface="Nunito Sans" pitchFamily="2" charset="0"/>
                          <a:ea typeface="Times New Roman"/>
                          <a:cs typeface="Times New Roman" panose="02020603050405020304" pitchFamily="18" charset="0"/>
                          <a:sym typeface="Times New Roman"/>
                        </a:rPr>
                        <a:t> 78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rgbClr val="00BC89"/>
                          </a:solidFill>
                          <a:latin typeface="Nunito Sans" pitchFamily="2" charset="0"/>
                          <a:ea typeface="Times New Roman"/>
                          <a:cs typeface="Times New Roman" panose="02020603050405020304" pitchFamily="18" charset="0"/>
                          <a:sym typeface="Times New Roman"/>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D)</a:t>
                      </a:r>
                      <a:r>
                        <a:rPr lang="en-GB" sz="1600" dirty="0">
                          <a:solidFill>
                            <a:schemeClr val="tx1"/>
                          </a:solidFill>
                          <a:latin typeface="Nunito Sans" pitchFamily="2" charset="0"/>
                          <a:ea typeface="Times New Roman"/>
                          <a:cs typeface="Times New Roman" panose="02020603050405020304" pitchFamily="18" charset="0"/>
                          <a:sym typeface="Times New Roman"/>
                        </a:rPr>
                        <a:t> 33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Student increased 20 by 65%</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4" name="Google Shape;104;p20">
            <a:extLst>
              <a:ext uri="{FF2B5EF4-FFF2-40B4-BE49-F238E27FC236}">
                <a16:creationId xmlns:a16="http://schemas.microsoft.com/office/drawing/2014/main" id="{528B716C-F3BD-CEBC-63FC-60C2D1584433}"/>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Percentages Answers</a:t>
            </a:r>
            <a:endParaRPr b="1"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126285349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graphicFrame>
        <p:nvGraphicFramePr>
          <p:cNvPr id="105" name="Google Shape;105;p20"/>
          <p:cNvGraphicFramePr/>
          <p:nvPr>
            <p:extLst>
              <p:ext uri="{D42A27DB-BD31-4B8C-83A1-F6EECF244321}">
                <p14:modId xmlns:p14="http://schemas.microsoft.com/office/powerpoint/2010/main" val="1309558637"/>
              </p:ext>
            </p:extLst>
          </p:nvPr>
        </p:nvGraphicFramePr>
        <p:xfrm>
          <a:off x="108044" y="862525"/>
          <a:ext cx="3800568" cy="786981"/>
        </p:xfrm>
        <a:graphic>
          <a:graphicData uri="http://schemas.openxmlformats.org/drawingml/2006/table">
            <a:tbl>
              <a:tblPr firstRow="1" bandRow="1">
                <a:noFill/>
                <a:tableStyleId>{F0405E19-DBF8-4350-A6E9-593C9D7815B3}</a:tableStyleId>
              </a:tblPr>
              <a:tblGrid>
                <a:gridCol w="3800568">
                  <a:extLst>
                    <a:ext uri="{9D8B030D-6E8A-4147-A177-3AD203B41FA5}">
                      <a16:colId xmlns:a16="http://schemas.microsoft.com/office/drawing/2014/main" val="20000"/>
                    </a:ext>
                  </a:extLst>
                </a:gridCol>
              </a:tblGrid>
              <a:tr h="786981">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7) Increase 380 by 12%: </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graphicFrame>
        <p:nvGraphicFramePr>
          <p:cNvPr id="106" name="Google Shape;106;p20"/>
          <p:cNvGraphicFramePr/>
          <p:nvPr>
            <p:extLst>
              <p:ext uri="{D42A27DB-BD31-4B8C-83A1-F6EECF244321}">
                <p14:modId xmlns:p14="http://schemas.microsoft.com/office/powerpoint/2010/main" val="3507433508"/>
              </p:ext>
            </p:extLst>
          </p:nvPr>
        </p:nvGraphicFramePr>
        <p:xfrm>
          <a:off x="952500" y="2054523"/>
          <a:ext cx="7239000" cy="19656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A)</a:t>
                      </a:r>
                      <a:r>
                        <a:rPr lang="en-GB" sz="1600" dirty="0">
                          <a:solidFill>
                            <a:schemeClr val="tx1"/>
                          </a:solidFill>
                          <a:latin typeface="Nunito Sans" pitchFamily="2" charset="0"/>
                          <a:ea typeface="Times New Roman"/>
                          <a:cs typeface="Times New Roman" panose="02020603050405020304" pitchFamily="18" charset="0"/>
                          <a:sym typeface="Times New Roman"/>
                        </a:rPr>
                        <a:t> 421.8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Student added 11% to the original amount</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rgbClr val="00BC89"/>
                          </a:solidFill>
                          <a:latin typeface="Nunito Sans" pitchFamily="2" charset="0"/>
                          <a:ea typeface="Nunito"/>
                          <a:cs typeface="Times New Roman" panose="02020603050405020304" pitchFamily="18" charset="0"/>
                          <a:sym typeface="Nunito"/>
                        </a:rPr>
                        <a:t>B)</a:t>
                      </a:r>
                      <a:r>
                        <a:rPr lang="en-GB" sz="1600" dirty="0">
                          <a:solidFill>
                            <a:srgbClr val="00BC89"/>
                          </a:solidFill>
                          <a:latin typeface="Nunito Sans" pitchFamily="2" charset="0"/>
                          <a:ea typeface="Times New Roman"/>
                          <a:cs typeface="Times New Roman" panose="02020603050405020304" pitchFamily="18" charset="0"/>
                          <a:sym typeface="Times New Roman"/>
                        </a:rPr>
                        <a:t> </a:t>
                      </a:r>
                      <a:r>
                        <a:rPr lang="en-GB" sz="1600" i="0" dirty="0">
                          <a:solidFill>
                            <a:srgbClr val="00BC89"/>
                          </a:solidFill>
                          <a:latin typeface="Nunito Sans" pitchFamily="2" charset="0"/>
                          <a:ea typeface="Times New Roman"/>
                          <a:cs typeface="Times New Roman" panose="02020603050405020304" pitchFamily="18" charset="0"/>
                          <a:sym typeface="Times New Roman"/>
                        </a:rPr>
                        <a:t>425.6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i="0" dirty="0">
                          <a:solidFill>
                            <a:srgbClr val="00BC89"/>
                          </a:solidFill>
                          <a:latin typeface="Nunito Sans" pitchFamily="2" charset="0"/>
                          <a:ea typeface="Times New Roman"/>
                          <a:cs typeface="Times New Roman" panose="02020603050405020304" pitchFamily="18" charset="0"/>
                          <a:sym typeface="Times New Roman"/>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C)</a:t>
                      </a:r>
                      <a:r>
                        <a:rPr lang="en-GB" sz="1600" dirty="0">
                          <a:solidFill>
                            <a:schemeClr val="tx1"/>
                          </a:solidFill>
                          <a:latin typeface="Nunito Sans" pitchFamily="2" charset="0"/>
                          <a:ea typeface="Times New Roman"/>
                          <a:cs typeface="Times New Roman" panose="02020603050405020304" pitchFamily="18" charset="0"/>
                          <a:sym typeface="Times New Roman"/>
                        </a:rPr>
                        <a:t> 45.6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Student found 12% but did not add it to the original amount</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D)</a:t>
                      </a:r>
                      <a:r>
                        <a:rPr lang="en-GB" sz="1600" dirty="0">
                          <a:solidFill>
                            <a:schemeClr val="tx1"/>
                          </a:solidFill>
                          <a:latin typeface="Nunito Sans" pitchFamily="2" charset="0"/>
                          <a:ea typeface="Times New Roman"/>
                          <a:cs typeface="Times New Roman" panose="02020603050405020304" pitchFamily="18" charset="0"/>
                          <a:sym typeface="Times New Roman"/>
                        </a:rPr>
                        <a:t> 392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Student added 12 to 380</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4" name="Google Shape;104;p20">
            <a:extLst>
              <a:ext uri="{FF2B5EF4-FFF2-40B4-BE49-F238E27FC236}">
                <a16:creationId xmlns:a16="http://schemas.microsoft.com/office/drawing/2014/main" id="{04ADB7BD-145A-7C20-90DE-DB4417A45FC1}"/>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Percentages Answers</a:t>
            </a:r>
            <a:endParaRPr b="1"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181690494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graphicFrame>
        <p:nvGraphicFramePr>
          <p:cNvPr id="105" name="Google Shape;105;p20"/>
          <p:cNvGraphicFramePr/>
          <p:nvPr>
            <p:extLst>
              <p:ext uri="{D42A27DB-BD31-4B8C-83A1-F6EECF244321}">
                <p14:modId xmlns:p14="http://schemas.microsoft.com/office/powerpoint/2010/main" val="3802211633"/>
              </p:ext>
            </p:extLst>
          </p:nvPr>
        </p:nvGraphicFramePr>
        <p:xfrm>
          <a:off x="108044" y="862525"/>
          <a:ext cx="3854356" cy="840769"/>
        </p:xfrm>
        <a:graphic>
          <a:graphicData uri="http://schemas.openxmlformats.org/drawingml/2006/table">
            <a:tbl>
              <a:tblPr firstRow="1" bandRow="1">
                <a:noFill/>
                <a:tableStyleId>{F0405E19-DBF8-4350-A6E9-593C9D7815B3}</a:tableStyleId>
              </a:tblPr>
              <a:tblGrid>
                <a:gridCol w="3854356">
                  <a:extLst>
                    <a:ext uri="{9D8B030D-6E8A-4147-A177-3AD203B41FA5}">
                      <a16:colId xmlns:a16="http://schemas.microsoft.com/office/drawing/2014/main" val="20000"/>
                    </a:ext>
                  </a:extLst>
                </a:gridCol>
              </a:tblGrid>
              <a:tr h="84076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8) Decrease 160 by 45%: </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graphicFrame>
        <p:nvGraphicFramePr>
          <p:cNvPr id="106" name="Google Shape;106;p20"/>
          <p:cNvGraphicFramePr/>
          <p:nvPr>
            <p:extLst>
              <p:ext uri="{D42A27DB-BD31-4B8C-83A1-F6EECF244321}">
                <p14:modId xmlns:p14="http://schemas.microsoft.com/office/powerpoint/2010/main" val="2052022919"/>
              </p:ext>
            </p:extLst>
          </p:nvPr>
        </p:nvGraphicFramePr>
        <p:xfrm>
          <a:off x="952500" y="2056275"/>
          <a:ext cx="7239000" cy="1966948"/>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3474">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A)</a:t>
                      </a:r>
                      <a:r>
                        <a:rPr lang="en-GB" sz="1600" dirty="0">
                          <a:solidFill>
                            <a:schemeClr val="tx1"/>
                          </a:solidFill>
                          <a:latin typeface="Nunito Sans" pitchFamily="2" charset="0"/>
                          <a:ea typeface="Times New Roman"/>
                          <a:cs typeface="Times New Roman" panose="02020603050405020304" pitchFamily="18" charset="0"/>
                          <a:sym typeface="Times New Roman"/>
                        </a:rPr>
                        <a:t> 72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Student found 45% of 160</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B)</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GB" sz="1600" i="0" dirty="0">
                          <a:solidFill>
                            <a:schemeClr val="tx1"/>
                          </a:solidFill>
                          <a:latin typeface="Nunito Sans" pitchFamily="2" charset="0"/>
                          <a:ea typeface="Times New Roman"/>
                          <a:cs typeface="Times New Roman" panose="02020603050405020304" pitchFamily="18" charset="0"/>
                          <a:sym typeface="Times New Roman"/>
                        </a:rPr>
                        <a:t>115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i="0" dirty="0">
                          <a:solidFill>
                            <a:schemeClr val="tx1"/>
                          </a:solidFill>
                          <a:latin typeface="Nunito Sans" pitchFamily="2" charset="0"/>
                          <a:ea typeface="Times New Roman"/>
                          <a:cs typeface="Times New Roman" panose="02020603050405020304" pitchFamily="18" charset="0"/>
                          <a:sym typeface="Times New Roman"/>
                        </a:rPr>
                        <a:t>Student subtracted 45 from 160</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3474">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C)</a:t>
                      </a:r>
                      <a:r>
                        <a:rPr lang="en-GB" sz="1600" dirty="0">
                          <a:solidFill>
                            <a:schemeClr val="tx1"/>
                          </a:solidFill>
                          <a:latin typeface="Nunito Sans" pitchFamily="2" charset="0"/>
                          <a:ea typeface="Times New Roman"/>
                          <a:cs typeface="Times New Roman" panose="02020603050405020304" pitchFamily="18" charset="0"/>
                          <a:sym typeface="Times New Roman"/>
                        </a:rPr>
                        <a:t> 96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Student decreased 160 by 40%, not 45%</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rgbClr val="00BC89"/>
                          </a:solidFill>
                          <a:latin typeface="Nunito Sans" pitchFamily="2" charset="0"/>
                          <a:ea typeface="Nunito"/>
                          <a:cs typeface="Times New Roman" panose="02020603050405020304" pitchFamily="18" charset="0"/>
                          <a:sym typeface="Nunito"/>
                        </a:rPr>
                        <a:t>D)</a:t>
                      </a:r>
                      <a:r>
                        <a:rPr lang="en-GB" sz="1600" dirty="0">
                          <a:solidFill>
                            <a:srgbClr val="00BC89"/>
                          </a:solidFill>
                          <a:latin typeface="Nunito Sans" pitchFamily="2" charset="0"/>
                          <a:ea typeface="Times New Roman"/>
                          <a:cs typeface="Times New Roman" panose="02020603050405020304" pitchFamily="18" charset="0"/>
                          <a:sym typeface="Times New Roman"/>
                        </a:rPr>
                        <a:t> 88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rgbClr val="00BC89"/>
                          </a:solidFill>
                          <a:latin typeface="Nunito Sans" pitchFamily="2" charset="0"/>
                          <a:ea typeface="Times New Roman"/>
                          <a:cs typeface="Times New Roman" panose="02020603050405020304" pitchFamily="18" charset="0"/>
                          <a:sym typeface="Times New Roman"/>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4" name="Google Shape;104;p20">
            <a:extLst>
              <a:ext uri="{FF2B5EF4-FFF2-40B4-BE49-F238E27FC236}">
                <a16:creationId xmlns:a16="http://schemas.microsoft.com/office/drawing/2014/main" id="{E6597F13-FE49-A575-2C7A-BEE6AE1F3BF9}"/>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Percentages Answers</a:t>
            </a:r>
            <a:endParaRPr b="1"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92784236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graphicFrame>
        <p:nvGraphicFramePr>
          <p:cNvPr id="106" name="Google Shape;106;p20"/>
          <p:cNvGraphicFramePr/>
          <p:nvPr>
            <p:extLst>
              <p:ext uri="{D42A27DB-BD31-4B8C-83A1-F6EECF244321}">
                <p14:modId xmlns:p14="http://schemas.microsoft.com/office/powerpoint/2010/main" val="2758763497"/>
              </p:ext>
            </p:extLst>
          </p:nvPr>
        </p:nvGraphicFramePr>
        <p:xfrm>
          <a:off x="952500" y="2056274"/>
          <a:ext cx="7239000" cy="1966946"/>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3473">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A)</a:t>
                      </a:r>
                      <a:r>
                        <a:rPr lang="en-GB" sz="1600" dirty="0">
                          <a:solidFill>
                            <a:schemeClr val="tx1"/>
                          </a:solidFill>
                          <a:latin typeface="Nunito Sans" pitchFamily="2" charset="0"/>
                          <a:ea typeface="Times New Roman"/>
                          <a:cs typeface="Times New Roman" panose="02020603050405020304" pitchFamily="18" charset="0"/>
                          <a:sym typeface="Times New Roman"/>
                        </a:rPr>
                        <a:t> 155.4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Student increased 140 by 11%</a:t>
                      </a:r>
                      <a:endParaRPr sz="1400" dirty="0">
                        <a:solidFill>
                          <a:schemeClr val="dk1"/>
                        </a:solidFill>
                        <a:latin typeface="Nunito Sans" pitchFamily="2" charset="0"/>
                        <a:ea typeface="Times New Roman"/>
                        <a:cs typeface="Times New Roman" panose="02020603050405020304" pitchFamily="18" charset="0"/>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B)</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GB" sz="1600" i="0" dirty="0">
                          <a:solidFill>
                            <a:schemeClr val="tx1"/>
                          </a:solidFill>
                          <a:latin typeface="Nunito Sans" pitchFamily="2" charset="0"/>
                          <a:ea typeface="Times New Roman"/>
                          <a:cs typeface="Times New Roman" panose="02020603050405020304" pitchFamily="18" charset="0"/>
                          <a:sym typeface="Times New Roman"/>
                        </a:rPr>
                        <a:t>129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i="0" dirty="0">
                          <a:solidFill>
                            <a:schemeClr val="tx1"/>
                          </a:solidFill>
                          <a:latin typeface="Nunito Sans" pitchFamily="2" charset="0"/>
                          <a:ea typeface="Times New Roman"/>
                          <a:cs typeface="Times New Roman" panose="02020603050405020304" pitchFamily="18" charset="0"/>
                          <a:sym typeface="Times New Roman"/>
                        </a:rPr>
                        <a:t>Student subtracted 11 from 140</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3473">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rgbClr val="00BC89"/>
                          </a:solidFill>
                          <a:latin typeface="Nunito Sans" pitchFamily="2" charset="0"/>
                          <a:ea typeface="Nunito"/>
                          <a:cs typeface="Times New Roman" panose="02020603050405020304" pitchFamily="18" charset="0"/>
                          <a:sym typeface="Nunito"/>
                        </a:rPr>
                        <a:t>C)</a:t>
                      </a:r>
                      <a:r>
                        <a:rPr lang="en-GB" sz="1600" dirty="0">
                          <a:solidFill>
                            <a:srgbClr val="00BC89"/>
                          </a:solidFill>
                          <a:latin typeface="Nunito Sans" pitchFamily="2" charset="0"/>
                          <a:ea typeface="Times New Roman"/>
                          <a:cs typeface="Times New Roman" panose="02020603050405020304" pitchFamily="18" charset="0"/>
                          <a:sym typeface="Times New Roman"/>
                        </a:rPr>
                        <a:t> 124.6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rgbClr val="00BC89"/>
                          </a:solidFill>
                          <a:latin typeface="Nunito Sans" pitchFamily="2" charset="0"/>
                          <a:ea typeface="Times New Roman"/>
                          <a:cs typeface="Times New Roman" panose="02020603050405020304" pitchFamily="18" charset="0"/>
                          <a:sym typeface="Times New Roman"/>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D)</a:t>
                      </a:r>
                      <a:r>
                        <a:rPr lang="en-GB" sz="1600" dirty="0">
                          <a:solidFill>
                            <a:schemeClr val="tx1"/>
                          </a:solidFill>
                          <a:latin typeface="Nunito Sans" pitchFamily="2" charset="0"/>
                          <a:ea typeface="Times New Roman"/>
                          <a:cs typeface="Times New Roman" panose="02020603050405020304" pitchFamily="18" charset="0"/>
                          <a:sym typeface="Times New Roman"/>
                        </a:rPr>
                        <a:t> 15.4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Student found 11% but forgot to subtract from the original amount</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2" name="Google Shape;105;p20">
            <a:extLst>
              <a:ext uri="{FF2B5EF4-FFF2-40B4-BE49-F238E27FC236}">
                <a16:creationId xmlns:a16="http://schemas.microsoft.com/office/drawing/2014/main" id="{7DFCF32D-7E7A-D733-3441-72ED50BCC98A}"/>
              </a:ext>
            </a:extLst>
          </p:cNvPr>
          <p:cNvGraphicFramePr/>
          <p:nvPr>
            <p:extLst>
              <p:ext uri="{D42A27DB-BD31-4B8C-83A1-F6EECF244321}">
                <p14:modId xmlns:p14="http://schemas.microsoft.com/office/powerpoint/2010/main" val="1432514487"/>
              </p:ext>
            </p:extLst>
          </p:nvPr>
        </p:nvGraphicFramePr>
        <p:xfrm>
          <a:off x="108044" y="862525"/>
          <a:ext cx="3791603" cy="598722"/>
        </p:xfrm>
        <a:graphic>
          <a:graphicData uri="http://schemas.openxmlformats.org/drawingml/2006/table">
            <a:tbl>
              <a:tblPr firstRow="1" bandRow="1">
                <a:noFill/>
                <a:tableStyleId>{F0405E19-DBF8-4350-A6E9-593C9D7815B3}</a:tableStyleId>
              </a:tblPr>
              <a:tblGrid>
                <a:gridCol w="3791603">
                  <a:extLst>
                    <a:ext uri="{9D8B030D-6E8A-4147-A177-3AD203B41FA5}">
                      <a16:colId xmlns:a16="http://schemas.microsoft.com/office/drawing/2014/main" val="20000"/>
                    </a:ext>
                  </a:extLst>
                </a:gridCol>
              </a:tblGrid>
              <a:tr h="598722">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9) Decrease 140 by 11%:</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sp>
        <p:nvSpPr>
          <p:cNvPr id="4" name="Google Shape;104;p20">
            <a:extLst>
              <a:ext uri="{FF2B5EF4-FFF2-40B4-BE49-F238E27FC236}">
                <a16:creationId xmlns:a16="http://schemas.microsoft.com/office/drawing/2014/main" id="{AEE50FD7-BCCC-8CD8-F04B-935539BF6EE3}"/>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Percentages Answers</a:t>
            </a:r>
            <a:endParaRPr b="1"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33117820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graphicFrame>
        <p:nvGraphicFramePr>
          <p:cNvPr id="105" name="Google Shape;105;p20"/>
          <p:cNvGraphicFramePr/>
          <p:nvPr>
            <p:extLst>
              <p:ext uri="{D42A27DB-BD31-4B8C-83A1-F6EECF244321}">
                <p14:modId xmlns:p14="http://schemas.microsoft.com/office/powerpoint/2010/main" val="3182307354"/>
              </p:ext>
            </p:extLst>
          </p:nvPr>
        </p:nvGraphicFramePr>
        <p:xfrm>
          <a:off x="108044" y="862525"/>
          <a:ext cx="8750206" cy="1423150"/>
        </p:xfrm>
        <a:graphic>
          <a:graphicData uri="http://schemas.openxmlformats.org/drawingml/2006/table">
            <a:tbl>
              <a:tblPr firstRow="1" bandRow="1">
                <a:noFill/>
                <a:tableStyleId>{F0405E19-DBF8-4350-A6E9-593C9D7815B3}</a:tableStyleId>
              </a:tblPr>
              <a:tblGrid>
                <a:gridCol w="8750206">
                  <a:extLst>
                    <a:ext uri="{9D8B030D-6E8A-4147-A177-3AD203B41FA5}">
                      <a16:colId xmlns:a16="http://schemas.microsoft.com/office/drawing/2014/main" val="20000"/>
                    </a:ext>
                  </a:extLst>
                </a:gridCol>
              </a:tblGrid>
              <a:tr h="1423150">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10) Calculate the percentage change from 35kg to 42kg:</a:t>
                      </a:r>
                      <a:endParaRPr lang="en-US" sz="2300" b="0" dirty="0">
                        <a:solidFill>
                          <a:schemeClr val="dk1"/>
                        </a:solidFill>
                        <a:latin typeface="Times New Roman"/>
                        <a:ea typeface="Times New Roman"/>
                        <a:cs typeface="Times New Roman"/>
                        <a:sym typeface="Times New Roman"/>
                      </a:endParaRPr>
                    </a:p>
                    <a:p>
                      <a:pPr marL="457200" lvl="0" indent="0" algn="l" rtl="0">
                        <a:spcBef>
                          <a:spcPts val="0"/>
                        </a:spcBef>
                        <a:spcAft>
                          <a:spcPts val="0"/>
                        </a:spcAft>
                        <a:buNone/>
                      </a:pPr>
                      <a:endParaRPr sz="2300"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graphicFrame>
        <p:nvGraphicFramePr>
          <p:cNvPr id="106" name="Google Shape;106;p20"/>
          <p:cNvGraphicFramePr/>
          <p:nvPr>
            <p:extLst>
              <p:ext uri="{D42A27DB-BD31-4B8C-83A1-F6EECF244321}">
                <p14:modId xmlns:p14="http://schemas.microsoft.com/office/powerpoint/2010/main" val="1507433850"/>
              </p:ext>
            </p:extLst>
          </p:nvPr>
        </p:nvGraphicFramePr>
        <p:xfrm>
          <a:off x="952500" y="2056275"/>
          <a:ext cx="7239000" cy="1966948"/>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3282">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rgbClr val="00BC89"/>
                          </a:solidFill>
                          <a:latin typeface="Nunito Sans" pitchFamily="2" charset="0"/>
                          <a:ea typeface="Nunito"/>
                          <a:cs typeface="Times New Roman" panose="02020603050405020304" pitchFamily="18" charset="0"/>
                          <a:sym typeface="Nunito"/>
                        </a:rPr>
                        <a:t>A)</a:t>
                      </a:r>
                      <a:r>
                        <a:rPr lang="en-GB" sz="1600" dirty="0">
                          <a:solidFill>
                            <a:srgbClr val="00BC89"/>
                          </a:solidFill>
                          <a:latin typeface="Nunito Sans" pitchFamily="2" charset="0"/>
                          <a:ea typeface="Times New Roman"/>
                          <a:cs typeface="Times New Roman" panose="02020603050405020304" pitchFamily="18" charset="0"/>
                          <a:sym typeface="Times New Roman"/>
                        </a:rPr>
                        <a:t> 20%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rgbClr val="00BC89"/>
                          </a:solidFill>
                          <a:latin typeface="Nunito Sans" pitchFamily="2" charset="0"/>
                          <a:ea typeface="Times New Roman"/>
                          <a:cs typeface="Times New Roman" panose="02020603050405020304" pitchFamily="18" charset="0"/>
                          <a:sym typeface="Times New Roman"/>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B)</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GB" sz="1600" i="0" dirty="0">
                          <a:solidFill>
                            <a:schemeClr val="tx1"/>
                          </a:solidFill>
                          <a:latin typeface="Nunito Sans" pitchFamily="2" charset="0"/>
                          <a:ea typeface="Times New Roman"/>
                          <a:cs typeface="Times New Roman" panose="02020603050405020304" pitchFamily="18" charset="0"/>
                          <a:sym typeface="Times New Roman"/>
                        </a:rPr>
                        <a:t>83%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i="0" dirty="0">
                          <a:solidFill>
                            <a:schemeClr val="tx1"/>
                          </a:solidFill>
                          <a:latin typeface="Nunito Sans" pitchFamily="2" charset="0"/>
                          <a:ea typeface="Times New Roman"/>
                          <a:cs typeface="Times New Roman" panose="02020603050405020304" pitchFamily="18" charset="0"/>
                          <a:sym typeface="Times New Roman"/>
                        </a:rPr>
                        <a:t>Student expressed 35kg out of 42kg as a percentage</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3666">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C)</a:t>
                      </a:r>
                      <a:r>
                        <a:rPr lang="en-GB" sz="1600" dirty="0">
                          <a:solidFill>
                            <a:schemeClr val="tx1"/>
                          </a:solidFill>
                          <a:latin typeface="Nunito Sans" pitchFamily="2" charset="0"/>
                          <a:ea typeface="Times New Roman"/>
                          <a:cs typeface="Times New Roman" panose="02020603050405020304" pitchFamily="18" charset="0"/>
                          <a:sym typeface="Times New Roman"/>
                        </a:rPr>
                        <a:t> 7%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Student gave the absolute change instead of percentage change</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D)</a:t>
                      </a:r>
                      <a:r>
                        <a:rPr lang="en-GB" sz="1600" dirty="0">
                          <a:solidFill>
                            <a:schemeClr val="tx1"/>
                          </a:solidFill>
                          <a:latin typeface="Nunito Sans" pitchFamily="2" charset="0"/>
                          <a:ea typeface="Times New Roman"/>
                          <a:cs typeface="Times New Roman" panose="02020603050405020304" pitchFamily="18" charset="0"/>
                          <a:sym typeface="Times New Roman"/>
                        </a:rPr>
                        <a:t> 120%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Student expressed 42kg out of 35kg as a percentage</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3" name="Google Shape;104;p20">
            <a:extLst>
              <a:ext uri="{FF2B5EF4-FFF2-40B4-BE49-F238E27FC236}">
                <a16:creationId xmlns:a16="http://schemas.microsoft.com/office/drawing/2014/main" id="{36147B16-0A60-FDD1-EB3E-7612700B3751}"/>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Percentages Answers</a:t>
            </a:r>
            <a:endParaRPr b="1"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78658828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graphicFrame>
        <p:nvGraphicFramePr>
          <p:cNvPr id="106" name="Google Shape;106;p20"/>
          <p:cNvGraphicFramePr/>
          <p:nvPr>
            <p:extLst>
              <p:ext uri="{D42A27DB-BD31-4B8C-83A1-F6EECF244321}">
                <p14:modId xmlns:p14="http://schemas.microsoft.com/office/powerpoint/2010/main" val="1084394049"/>
              </p:ext>
            </p:extLst>
          </p:nvPr>
        </p:nvGraphicFramePr>
        <p:xfrm>
          <a:off x="952500" y="2056275"/>
          <a:ext cx="7239000" cy="2174831"/>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3474">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A)</a:t>
                      </a:r>
                      <a:r>
                        <a:rPr lang="en-GB" sz="1600" dirty="0">
                          <a:solidFill>
                            <a:schemeClr val="tx1"/>
                          </a:solidFill>
                          <a:latin typeface="Nunito Sans" pitchFamily="2" charset="0"/>
                          <a:ea typeface="Times New Roman"/>
                          <a:cs typeface="Times New Roman" panose="02020603050405020304" pitchFamily="18" charset="0"/>
                          <a:sym typeface="Times New Roman"/>
                        </a:rPr>
                        <a:t> 87.5%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Student expressed £490 out of £560 as a percentage</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B)</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GB" sz="1600" i="0" dirty="0">
                          <a:solidFill>
                            <a:schemeClr val="tx1"/>
                          </a:solidFill>
                          <a:latin typeface="Nunito Sans" pitchFamily="2" charset="0"/>
                          <a:ea typeface="Times New Roman"/>
                          <a:cs typeface="Times New Roman" panose="02020603050405020304" pitchFamily="18" charset="0"/>
                          <a:sym typeface="Times New Roman"/>
                        </a:rPr>
                        <a:t>70%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i="0" dirty="0">
                          <a:solidFill>
                            <a:schemeClr val="tx1"/>
                          </a:solidFill>
                          <a:latin typeface="Nunito Sans" pitchFamily="2" charset="0"/>
                          <a:ea typeface="Times New Roman"/>
                          <a:cs typeface="Times New Roman" panose="02020603050405020304" pitchFamily="18" charset="0"/>
                          <a:sym typeface="Times New Roman"/>
                        </a:rPr>
                        <a:t>Student gave the absolute change instead of percentage change</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3474">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C)</a:t>
                      </a:r>
                      <a:r>
                        <a:rPr lang="en-GB" sz="1600" dirty="0">
                          <a:solidFill>
                            <a:schemeClr val="tx1"/>
                          </a:solidFill>
                          <a:latin typeface="Nunito Sans" pitchFamily="2" charset="0"/>
                          <a:ea typeface="Times New Roman"/>
                          <a:cs typeface="Times New Roman" panose="02020603050405020304" pitchFamily="18" charset="0"/>
                          <a:sym typeface="Times New Roman"/>
                        </a:rPr>
                        <a:t> 14.3%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Student divided the absolute change by the new amount, rather than the original amount</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rgbClr val="00BC89"/>
                          </a:solidFill>
                          <a:latin typeface="Nunito Sans" pitchFamily="2" charset="0"/>
                          <a:ea typeface="Nunito"/>
                          <a:cs typeface="Times New Roman" panose="02020603050405020304" pitchFamily="18" charset="0"/>
                          <a:sym typeface="Nunito"/>
                        </a:rPr>
                        <a:t>D)</a:t>
                      </a:r>
                      <a:r>
                        <a:rPr lang="en-GB" sz="1600" dirty="0">
                          <a:solidFill>
                            <a:srgbClr val="00BC89"/>
                          </a:solidFill>
                          <a:latin typeface="Nunito Sans" pitchFamily="2" charset="0"/>
                          <a:ea typeface="Times New Roman"/>
                          <a:cs typeface="Times New Roman" panose="02020603050405020304" pitchFamily="18" charset="0"/>
                          <a:sym typeface="Times New Roman"/>
                        </a:rPr>
                        <a:t> 12.5%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rgbClr val="00BC89"/>
                          </a:solidFill>
                          <a:latin typeface="Nunito Sans" pitchFamily="2" charset="0"/>
                          <a:ea typeface="Times New Roman"/>
                          <a:cs typeface="Times New Roman" panose="02020603050405020304" pitchFamily="18" charset="0"/>
                          <a:sym typeface="Times New Roman"/>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2" name="Google Shape;105;p20">
            <a:extLst>
              <a:ext uri="{FF2B5EF4-FFF2-40B4-BE49-F238E27FC236}">
                <a16:creationId xmlns:a16="http://schemas.microsoft.com/office/drawing/2014/main" id="{EE80A8A9-C2A6-BF08-AD49-77A341EE056E}"/>
              </a:ext>
            </a:extLst>
          </p:cNvPr>
          <p:cNvGraphicFramePr/>
          <p:nvPr>
            <p:extLst>
              <p:ext uri="{D42A27DB-BD31-4B8C-83A1-F6EECF244321}">
                <p14:modId xmlns:p14="http://schemas.microsoft.com/office/powerpoint/2010/main" val="4245709368"/>
              </p:ext>
            </p:extLst>
          </p:nvPr>
        </p:nvGraphicFramePr>
        <p:xfrm>
          <a:off x="108044" y="862525"/>
          <a:ext cx="8750206" cy="1074683"/>
        </p:xfrm>
        <a:graphic>
          <a:graphicData uri="http://schemas.openxmlformats.org/drawingml/2006/table">
            <a:tbl>
              <a:tblPr firstRow="1" bandRow="1">
                <a:noFill/>
                <a:tableStyleId>{F0405E19-DBF8-4350-A6E9-593C9D7815B3}</a:tableStyleId>
              </a:tblPr>
              <a:tblGrid>
                <a:gridCol w="8750206">
                  <a:extLst>
                    <a:ext uri="{9D8B030D-6E8A-4147-A177-3AD203B41FA5}">
                      <a16:colId xmlns:a16="http://schemas.microsoft.com/office/drawing/2014/main" val="20000"/>
                    </a:ext>
                  </a:extLst>
                </a:gridCol>
              </a:tblGrid>
              <a:tr h="1074683">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11) Calculate the change from £560 to £490: </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sp>
        <p:nvSpPr>
          <p:cNvPr id="4" name="Google Shape;104;p20">
            <a:extLst>
              <a:ext uri="{FF2B5EF4-FFF2-40B4-BE49-F238E27FC236}">
                <a16:creationId xmlns:a16="http://schemas.microsoft.com/office/drawing/2014/main" id="{E5F24A8D-A7FA-CEB9-35F5-C3DC739D8FD5}"/>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Percentages Answers</a:t>
            </a:r>
            <a:endParaRPr b="1"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7036258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20"/>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Percentages</a:t>
            </a:r>
            <a:endParaRPr b="1" dirty="0">
              <a:solidFill>
                <a:srgbClr val="FFFFFF"/>
              </a:solidFill>
              <a:latin typeface="Nunito Sans"/>
              <a:ea typeface="Nunito Sans"/>
              <a:cs typeface="Nunito Sans"/>
              <a:sym typeface="Nunito Sans"/>
            </a:endParaRPr>
          </a:p>
        </p:txBody>
      </p:sp>
      <p:graphicFrame>
        <p:nvGraphicFramePr>
          <p:cNvPr id="106" name="Google Shape;106;p20"/>
          <p:cNvGraphicFramePr/>
          <p:nvPr>
            <p:extLst>
              <p:ext uri="{D42A27DB-BD31-4B8C-83A1-F6EECF244321}">
                <p14:modId xmlns:p14="http://schemas.microsoft.com/office/powerpoint/2010/main" val="790009763"/>
              </p:ext>
            </p:extLst>
          </p:nvPr>
        </p:nvGraphicFramePr>
        <p:xfrm>
          <a:off x="952500" y="2056275"/>
          <a:ext cx="7239000" cy="198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lvl="0" indent="0" algn="l" rtl="0">
                        <a:lnSpc>
                          <a:spcPct val="115000"/>
                        </a:lnSpc>
                        <a:spcBef>
                          <a:spcPts val="0"/>
                        </a:spcBef>
                        <a:spcAft>
                          <a:spcPts val="0"/>
                        </a:spcAft>
                        <a:buNone/>
                      </a:pPr>
                      <a:r>
                        <a:rPr lang="en-GB" sz="1600" dirty="0">
                          <a:solidFill>
                            <a:schemeClr val="tx1"/>
                          </a:solidFill>
                          <a:latin typeface="Nunito Sans" pitchFamily="2" charset="0"/>
                          <a:ea typeface="Nunito"/>
                          <a:cs typeface="Times New Roman" panose="02020603050405020304" pitchFamily="18" charset="0"/>
                          <a:sym typeface="Nunito"/>
                        </a:rPr>
                        <a:t>A)</a:t>
                      </a:r>
                      <a:r>
                        <a:rPr lang="en-GB" sz="1600" dirty="0">
                          <a:solidFill>
                            <a:schemeClr val="tx1"/>
                          </a:solidFill>
                          <a:latin typeface="Nunito Sans" pitchFamily="2" charset="0"/>
                          <a:ea typeface="Times New Roman"/>
                          <a:cs typeface="Times New Roman" panose="02020603050405020304" pitchFamily="18" charset="0"/>
                          <a:sym typeface="Times New Roman"/>
                        </a:rPr>
                        <a:t> 17% </a:t>
                      </a:r>
                    </a:p>
                    <a:p>
                      <a:pPr marL="0" lvl="0" indent="0" algn="l" rtl="0">
                        <a:lnSpc>
                          <a:spcPct val="115000"/>
                        </a:lnSpc>
                        <a:spcBef>
                          <a:spcPts val="0"/>
                        </a:spcBef>
                        <a:spcAft>
                          <a:spcPts val="0"/>
                        </a:spcAft>
                        <a:buNone/>
                      </a:pPr>
                      <a:r>
                        <a:rPr lang="en-GB" sz="1400"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B)</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GB" sz="1600" i="0" dirty="0">
                          <a:solidFill>
                            <a:schemeClr val="tx1"/>
                          </a:solidFill>
                          <a:latin typeface="Nunito Sans" pitchFamily="2" charset="0"/>
                          <a:ea typeface="Times New Roman"/>
                          <a:cs typeface="Times New Roman" panose="02020603050405020304" pitchFamily="18" charset="0"/>
                          <a:sym typeface="Times New Roman"/>
                        </a:rPr>
                        <a:t>68%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i="0" dirty="0">
                          <a:solidFill>
                            <a:schemeClr val="tx1"/>
                          </a:solidFill>
                          <a:latin typeface="Nunito Sans" pitchFamily="2" charset="0"/>
                          <a:ea typeface="Times New Roman"/>
                          <a:cs typeface="Times New Roman" panose="02020603050405020304" pitchFamily="18" charset="0"/>
                          <a:sym typeface="Times New Roman"/>
                        </a:rPr>
                        <a:t> </a:t>
                      </a:r>
                      <a:endParaRPr sz="1200" i="0" dirty="0">
                        <a:solidFill>
                          <a:schemeClr val="tx1"/>
                        </a:solidFill>
                        <a:latin typeface="Nunito Sans" pitchFamily="2" charset="0"/>
                        <a:cs typeface="Times New Roman" panose="02020603050405020304" pitchFamily="18"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C)</a:t>
                      </a:r>
                      <a:r>
                        <a:rPr lang="en-GB" sz="1600" dirty="0">
                          <a:solidFill>
                            <a:schemeClr val="tx1"/>
                          </a:solidFill>
                          <a:latin typeface="Nunito Sans" pitchFamily="2" charset="0"/>
                          <a:ea typeface="Times New Roman"/>
                          <a:cs typeface="Times New Roman" panose="02020603050405020304" pitchFamily="18" charset="0"/>
                          <a:sym typeface="Times New Roman"/>
                        </a:rPr>
                        <a:t> 85%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 </a:t>
                      </a:r>
                      <a:endParaRPr sz="1400" dirty="0">
                        <a:solidFill>
                          <a:schemeClr val="tx1"/>
                        </a:solidFill>
                        <a:latin typeface="Nunito Sans" pitchFamily="2" charset="0"/>
                        <a:ea typeface="Times New Roman"/>
                        <a:cs typeface="Times New Roman" panose="02020603050405020304" pitchFamily="18" charset="0"/>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D)</a:t>
                      </a:r>
                      <a:r>
                        <a:rPr lang="en-GB" sz="1600" dirty="0">
                          <a:solidFill>
                            <a:schemeClr val="tx1"/>
                          </a:solidFill>
                          <a:latin typeface="Nunito Sans" pitchFamily="2" charset="0"/>
                          <a:ea typeface="Times New Roman"/>
                          <a:cs typeface="Times New Roman" panose="02020603050405020304" pitchFamily="18" charset="0"/>
                          <a:sym typeface="Times New Roman"/>
                        </a:rPr>
                        <a:t> 83%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 </a:t>
                      </a:r>
                      <a:endParaRPr sz="1200" dirty="0">
                        <a:solidFill>
                          <a:schemeClr val="tx1"/>
                        </a:solidFill>
                        <a:latin typeface="Nunito Sans" pitchFamily="2" charset="0"/>
                        <a:cs typeface="Times New Roman" panose="02020603050405020304" pitchFamily="18"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AlternateContent xmlns:mc="http://schemas.openxmlformats.org/markup-compatibility/2006" xmlns:a14="http://schemas.microsoft.com/office/drawing/2010/main">
        <mc:Choice Requires="a14">
          <p:graphicFrame>
            <p:nvGraphicFramePr>
              <p:cNvPr id="2" name="Google Shape;105;p20">
                <a:extLst>
                  <a:ext uri="{FF2B5EF4-FFF2-40B4-BE49-F238E27FC236}">
                    <a16:creationId xmlns:a16="http://schemas.microsoft.com/office/drawing/2014/main" id="{2F5B8BA6-E298-A165-56E9-884F4368854C}"/>
                  </a:ext>
                </a:extLst>
              </p:cNvPr>
              <p:cNvGraphicFramePr/>
              <p:nvPr/>
            </p:nvGraphicFramePr>
            <p:xfrm>
              <a:off x="108044" y="862525"/>
              <a:ext cx="5881738" cy="1037993"/>
            </p:xfrm>
            <a:graphic>
              <a:graphicData uri="http://schemas.openxmlformats.org/drawingml/2006/table">
                <a:tbl>
                  <a:tblPr firstRow="1" bandRow="1">
                    <a:noFill/>
                    <a:tableStyleId>{F0405E19-DBF8-4350-A6E9-593C9D7815B3}</a:tableStyleId>
                  </a:tblPr>
                  <a:tblGrid>
                    <a:gridCol w="5881738">
                      <a:extLst>
                        <a:ext uri="{9D8B030D-6E8A-4147-A177-3AD203B41FA5}">
                          <a16:colId xmlns:a16="http://schemas.microsoft.com/office/drawing/2014/main" val="20000"/>
                        </a:ext>
                      </a:extLst>
                    </a:gridCol>
                  </a:tblGrid>
                  <a:tr h="1037993">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 </a:t>
                          </a:r>
                          <a:r>
                            <a:rPr lang="en-GB" sz="1600" b="0" dirty="0">
                              <a:solidFill>
                                <a:schemeClr val="dk1"/>
                              </a:solidFill>
                              <a:latin typeface="Nunito Sans" pitchFamily="2" charset="0"/>
                              <a:ea typeface="Nunito Sans"/>
                              <a:cs typeface="Nunito Sans"/>
                              <a:sym typeface="Nunito Sans"/>
                            </a:rPr>
                            <a:t>Express as a percentage: </a:t>
                          </a:r>
                        </a:p>
                        <a:p>
                          <a:pPr marL="457200" lvl="0" indent="0" algn="l" rtl="0">
                            <a:spcBef>
                              <a:spcPts val="0"/>
                            </a:spcBef>
                            <a:spcAft>
                              <a:spcPts val="0"/>
                            </a:spcAft>
                            <a:buNone/>
                          </a:pPr>
                          <a:endParaRPr lang="en-GB" sz="1050" b="0" dirty="0">
                            <a:solidFill>
                              <a:schemeClr val="dk1"/>
                            </a:solidFill>
                            <a:latin typeface="Nunito Sans" pitchFamily="2" charset="0"/>
                            <a:ea typeface="Nunito Sans"/>
                            <a:cs typeface="Nunito Sans"/>
                            <a:sym typeface="Nunito Sans"/>
                          </a:endParaRPr>
                        </a:p>
                        <a:p>
                          <a:pPr marL="457200" lvl="0" indent="0" algn="l" rtl="0">
                            <a:spcBef>
                              <a:spcPts val="0"/>
                            </a:spcBef>
                            <a:spcAft>
                              <a:spcPts val="0"/>
                            </a:spcAft>
                            <a:buNone/>
                          </a:pPr>
                          <a14:m>
                            <m:oMath xmlns:m="http://schemas.openxmlformats.org/officeDocument/2006/math">
                              <m:r>
                                <a:rPr lang="en-GB" sz="2300" b="0" i="1" dirty="0" smtClean="0">
                                  <a:solidFill>
                                    <a:schemeClr val="dk1"/>
                                  </a:solidFill>
                                  <a:latin typeface="Cambria Math" panose="02040503050406030204" pitchFamily="18" charset="0"/>
                                  <a:cs typeface="Times New Roman"/>
                                  <a:sym typeface="Times New Roman"/>
                                </a:rPr>
                                <m:t>17</m:t>
                              </m:r>
                            </m:oMath>
                          </a14:m>
                          <a:r>
                            <a:rPr lang="en-US" sz="2300" b="0" dirty="0">
                              <a:solidFill>
                                <a:schemeClr val="dk1"/>
                              </a:solidFill>
                              <a:latin typeface="Nunito Sans" pitchFamily="2" charset="0"/>
                              <a:ea typeface="Times New Roman"/>
                              <a:cs typeface="Times New Roman"/>
                              <a:sym typeface="Times New Roman"/>
                            </a:rPr>
                            <a:t> out of </a:t>
                          </a:r>
                          <a14:m>
                            <m:oMath xmlns:m="http://schemas.openxmlformats.org/officeDocument/2006/math">
                              <m:r>
                                <a:rPr lang="en-GB" sz="2300" b="0" i="1" smtClean="0">
                                  <a:solidFill>
                                    <a:schemeClr val="dk1"/>
                                  </a:solidFill>
                                  <a:latin typeface="Cambria Math" panose="02040503050406030204" pitchFamily="18" charset="0"/>
                                  <a:ea typeface="Times New Roman"/>
                                  <a:cs typeface="Times New Roman"/>
                                  <a:sym typeface="Times New Roman"/>
                                </a:rPr>
                                <m:t>20</m:t>
                              </m:r>
                            </m:oMath>
                          </a14:m>
                          <a:r>
                            <a:rPr lang="en-US" sz="2300" b="0" dirty="0">
                              <a:solidFill>
                                <a:schemeClr val="dk1"/>
                              </a:solidFill>
                              <a:latin typeface="Nunito Sans" pitchFamily="2" charset="0"/>
                              <a:ea typeface="Times New Roman"/>
                              <a:cs typeface="Times New Roman"/>
                              <a:sym typeface="Times New Roman"/>
                            </a:rPr>
                            <a:t> </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2" name="Google Shape;105;p20">
                <a:extLst>
                  <a:ext uri="{FF2B5EF4-FFF2-40B4-BE49-F238E27FC236}">
                    <a16:creationId xmlns:a16="http://schemas.microsoft.com/office/drawing/2014/main" id="{2F5B8BA6-E298-A165-56E9-884F4368854C}"/>
                  </a:ext>
                </a:extLst>
              </p:cNvPr>
              <p:cNvGraphicFramePr/>
              <p:nvPr/>
            </p:nvGraphicFramePr>
            <p:xfrm>
              <a:off x="108044" y="862525"/>
              <a:ext cx="5881738" cy="1037993"/>
            </p:xfrm>
            <a:graphic>
              <a:graphicData uri="http://schemas.openxmlformats.org/drawingml/2006/table">
                <a:tbl>
                  <a:tblPr firstRow="1" bandRow="1">
                    <a:noFill/>
                    <a:tableStyleId>{F0405E19-DBF8-4350-A6E9-593C9D7815B3}</a:tableStyleId>
                  </a:tblPr>
                  <a:tblGrid>
                    <a:gridCol w="5881738">
                      <a:extLst>
                        <a:ext uri="{9D8B030D-6E8A-4147-A177-3AD203B41FA5}">
                          <a16:colId xmlns:a16="http://schemas.microsoft.com/office/drawing/2014/main" val="20000"/>
                        </a:ext>
                      </a:extLst>
                    </a:gridCol>
                  </a:tblGrid>
                  <a:tr h="1037993">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04" t="-1170" r="-207" b="-1170"/>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419271693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20"/>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Percentages Answers</a:t>
            </a:r>
            <a:endParaRPr b="1" dirty="0">
              <a:solidFill>
                <a:srgbClr val="FFFFFF"/>
              </a:solidFill>
              <a:latin typeface="Nunito Sans"/>
              <a:ea typeface="Nunito Sans"/>
              <a:cs typeface="Nunito Sans"/>
              <a:sym typeface="Nunito Sans"/>
            </a:endParaRPr>
          </a:p>
        </p:txBody>
      </p:sp>
      <p:graphicFrame>
        <p:nvGraphicFramePr>
          <p:cNvPr id="106" name="Google Shape;106;p20"/>
          <p:cNvGraphicFramePr/>
          <p:nvPr>
            <p:extLst>
              <p:ext uri="{D42A27DB-BD31-4B8C-83A1-F6EECF244321}">
                <p14:modId xmlns:p14="http://schemas.microsoft.com/office/powerpoint/2010/main" val="4257309246"/>
              </p:ext>
            </p:extLst>
          </p:nvPr>
        </p:nvGraphicFramePr>
        <p:xfrm>
          <a:off x="952500" y="2056275"/>
          <a:ext cx="7239000" cy="2174831"/>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3474">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A)</a:t>
                      </a:r>
                      <a:r>
                        <a:rPr lang="en-GB" sz="1600" dirty="0">
                          <a:solidFill>
                            <a:schemeClr val="tx1"/>
                          </a:solidFill>
                          <a:latin typeface="Nunito Sans" pitchFamily="2" charset="0"/>
                          <a:ea typeface="Times New Roman"/>
                          <a:cs typeface="Times New Roman" panose="02020603050405020304" pitchFamily="18" charset="0"/>
                          <a:sym typeface="Times New Roman"/>
                        </a:rPr>
                        <a:t> 156%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Student gave the absolute change instead of percentage change</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B)</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GB" sz="1600" i="0" dirty="0">
                          <a:solidFill>
                            <a:schemeClr val="tx1"/>
                          </a:solidFill>
                          <a:latin typeface="Nunito Sans" pitchFamily="2" charset="0"/>
                          <a:ea typeface="Times New Roman"/>
                          <a:cs typeface="Times New Roman" panose="02020603050405020304" pitchFamily="18" charset="0"/>
                          <a:sym typeface="Times New Roman"/>
                        </a:rPr>
                        <a:t>230%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i="0" dirty="0">
                          <a:solidFill>
                            <a:schemeClr val="tx1"/>
                          </a:solidFill>
                          <a:latin typeface="Nunito Sans" pitchFamily="2" charset="0"/>
                          <a:ea typeface="Times New Roman"/>
                          <a:cs typeface="Times New Roman" panose="02020603050405020304" pitchFamily="18" charset="0"/>
                          <a:sym typeface="Times New Roman"/>
                        </a:rPr>
                        <a:t>Student expressed 276m out of 120m as a percentage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3474">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rgbClr val="00BC89"/>
                          </a:solidFill>
                          <a:latin typeface="Nunito Sans" pitchFamily="2" charset="0"/>
                          <a:ea typeface="Nunito"/>
                          <a:cs typeface="Times New Roman" panose="02020603050405020304" pitchFamily="18" charset="0"/>
                          <a:sym typeface="Nunito"/>
                        </a:rPr>
                        <a:t>C)</a:t>
                      </a:r>
                      <a:r>
                        <a:rPr lang="en-GB" sz="1600" dirty="0">
                          <a:solidFill>
                            <a:srgbClr val="00BC89"/>
                          </a:solidFill>
                          <a:latin typeface="Nunito Sans" pitchFamily="2" charset="0"/>
                          <a:ea typeface="Times New Roman"/>
                          <a:cs typeface="Times New Roman" panose="02020603050405020304" pitchFamily="18" charset="0"/>
                          <a:sym typeface="Times New Roman"/>
                        </a:rPr>
                        <a:t> 130%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rgbClr val="00BC89"/>
                          </a:solidFill>
                          <a:latin typeface="Nunito Sans" pitchFamily="2" charset="0"/>
                          <a:ea typeface="Times New Roman"/>
                          <a:cs typeface="Times New Roman" panose="02020603050405020304" pitchFamily="18" charset="0"/>
                          <a:sym typeface="Times New Roman"/>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D)</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cap="none" dirty="0">
                          <a:solidFill>
                            <a:srgbClr val="000000"/>
                          </a:solidFill>
                          <a:effectLst/>
                          <a:latin typeface="Nunito Sans" pitchFamily="2" charset="0"/>
                          <a:ea typeface="Arial"/>
                          <a:cs typeface="Times New Roman" panose="02020603050405020304" pitchFamily="18" charset="0"/>
                          <a:sym typeface="Arial"/>
                        </a:rPr>
                        <a:t>43.5%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PH" sz="1400" b="0" i="0" u="none" strike="noStrike" cap="none" dirty="0">
                          <a:solidFill>
                            <a:srgbClr val="000000"/>
                          </a:solidFill>
                          <a:effectLst/>
                          <a:latin typeface="Nunito Sans" pitchFamily="2" charset="0"/>
                          <a:ea typeface="Arial"/>
                          <a:cs typeface="Times New Roman" panose="02020603050405020304" pitchFamily="18" charset="0"/>
                          <a:sym typeface="Arial"/>
                        </a:rPr>
                        <a:t>Student expressed 120m out of 276m as a percentage, assuming an answer less than 100%</a:t>
                      </a:r>
                      <a:endParaRPr lang="en-GB" sz="1400" dirty="0">
                        <a:solidFill>
                          <a:schemeClr val="tx1"/>
                        </a:solidFill>
                        <a:latin typeface="Nunito Sans" pitchFamily="2" charset="0"/>
                        <a:ea typeface="Times New Roman"/>
                        <a:cs typeface="Times New Roman" panose="02020603050405020304" pitchFamily="18" charset="0"/>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2" name="Google Shape;105;p20">
            <a:extLst>
              <a:ext uri="{FF2B5EF4-FFF2-40B4-BE49-F238E27FC236}">
                <a16:creationId xmlns:a16="http://schemas.microsoft.com/office/drawing/2014/main" id="{DEB63519-DE49-0BC4-D73E-07F69D6B4A59}"/>
              </a:ext>
            </a:extLst>
          </p:cNvPr>
          <p:cNvGraphicFramePr/>
          <p:nvPr>
            <p:extLst>
              <p:ext uri="{D42A27DB-BD31-4B8C-83A1-F6EECF244321}">
                <p14:modId xmlns:p14="http://schemas.microsoft.com/office/powerpoint/2010/main" val="3163945790"/>
              </p:ext>
            </p:extLst>
          </p:nvPr>
        </p:nvGraphicFramePr>
        <p:xfrm>
          <a:off x="108044" y="862525"/>
          <a:ext cx="8750206" cy="1074683"/>
        </p:xfrm>
        <a:graphic>
          <a:graphicData uri="http://schemas.openxmlformats.org/drawingml/2006/table">
            <a:tbl>
              <a:tblPr firstRow="1" bandRow="1">
                <a:noFill/>
                <a:tableStyleId>{F0405E19-DBF8-4350-A6E9-593C9D7815B3}</a:tableStyleId>
              </a:tblPr>
              <a:tblGrid>
                <a:gridCol w="8750206">
                  <a:extLst>
                    <a:ext uri="{9D8B030D-6E8A-4147-A177-3AD203B41FA5}">
                      <a16:colId xmlns:a16="http://schemas.microsoft.com/office/drawing/2014/main" val="20000"/>
                    </a:ext>
                  </a:extLst>
                </a:gridCol>
              </a:tblGrid>
              <a:tr h="1074683">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12) Calculate the percentage change from 120m to 276m: </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98571892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graphicFrame>
        <p:nvGraphicFramePr>
          <p:cNvPr id="106" name="Google Shape;106;p20"/>
          <p:cNvGraphicFramePr/>
          <p:nvPr>
            <p:extLst>
              <p:ext uri="{D42A27DB-BD31-4B8C-83A1-F6EECF244321}">
                <p14:modId xmlns:p14="http://schemas.microsoft.com/office/powerpoint/2010/main" val="1927150453"/>
              </p:ext>
            </p:extLst>
          </p:nvPr>
        </p:nvGraphicFramePr>
        <p:xfrm>
          <a:off x="952500" y="2056275"/>
          <a:ext cx="7239000" cy="1966948"/>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3474">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rgbClr val="00BC89"/>
                          </a:solidFill>
                          <a:latin typeface="Nunito Sans" pitchFamily="2" charset="0"/>
                          <a:ea typeface="Nunito"/>
                          <a:cs typeface="Nunito"/>
                          <a:sym typeface="Nunito"/>
                        </a:rPr>
                        <a:t>A)</a:t>
                      </a:r>
                      <a:r>
                        <a:rPr lang="en-GB" sz="1600" dirty="0">
                          <a:solidFill>
                            <a:srgbClr val="00BC89"/>
                          </a:solidFill>
                          <a:latin typeface="Nunito Sans" pitchFamily="2" charset="0"/>
                          <a:ea typeface="Times New Roman"/>
                          <a:cs typeface="Times New Roman"/>
                          <a:sym typeface="Times New Roman"/>
                        </a:rPr>
                        <a:t> £540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rgbClr val="00BC89"/>
                          </a:solidFill>
                          <a:latin typeface="Nunito Sans" pitchFamily="2" charset="0"/>
                          <a:ea typeface="Times New Roman"/>
                          <a:cs typeface="Times New Roman"/>
                          <a:sym typeface="Times New Roman"/>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Nunito"/>
                          <a:sym typeface="Nunito"/>
                        </a:rPr>
                        <a:t>B)</a:t>
                      </a:r>
                      <a:r>
                        <a:rPr lang="en-GB" sz="1600" dirty="0">
                          <a:solidFill>
                            <a:schemeClr val="tx1"/>
                          </a:solidFill>
                          <a:latin typeface="Nunito Sans" pitchFamily="2" charset="0"/>
                          <a:ea typeface="Times New Roman"/>
                          <a:cs typeface="Times New Roman"/>
                          <a:sym typeface="Times New Roman"/>
                        </a:rPr>
                        <a:t> </a:t>
                      </a:r>
                      <a:r>
                        <a:rPr lang="en-GB" sz="1600" i="0" dirty="0">
                          <a:solidFill>
                            <a:schemeClr val="tx1"/>
                          </a:solidFill>
                          <a:latin typeface="Nunito Sans" pitchFamily="2" charset="0"/>
                          <a:ea typeface="Times New Roman"/>
                          <a:cs typeface="Times New Roman"/>
                          <a:sym typeface="Times New Roman"/>
                        </a:rPr>
                        <a:t>£303.75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i="0" dirty="0">
                          <a:solidFill>
                            <a:schemeClr val="tx1"/>
                          </a:solidFill>
                          <a:latin typeface="Nunito Sans" pitchFamily="2" charset="0"/>
                          <a:ea typeface="Times New Roman"/>
                          <a:cs typeface="Times New Roman"/>
                          <a:sym typeface="Times New Roman"/>
                        </a:rPr>
                        <a:t>Student applied a 25% reduction to £405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3474">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Nunito"/>
                          <a:sym typeface="Nunito"/>
                        </a:rPr>
                        <a:t>C)</a:t>
                      </a:r>
                      <a:r>
                        <a:rPr lang="en-GB" sz="1600" dirty="0">
                          <a:solidFill>
                            <a:schemeClr val="tx1"/>
                          </a:solidFill>
                          <a:latin typeface="Nunito Sans" pitchFamily="2" charset="0"/>
                          <a:ea typeface="Times New Roman"/>
                          <a:cs typeface="Times New Roman"/>
                          <a:sym typeface="Times New Roman"/>
                        </a:rPr>
                        <a:t> £506.25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a:sym typeface="Times New Roman"/>
                        </a:rPr>
                        <a:t>Student applied a 25% increase to £405</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D)</a:t>
                      </a:r>
                      <a:r>
                        <a:rPr lang="en-GB" sz="18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cap="none" dirty="0">
                          <a:solidFill>
                            <a:srgbClr val="000000"/>
                          </a:solidFill>
                          <a:effectLst/>
                          <a:latin typeface="Nunito Sans" pitchFamily="2" charset="0"/>
                          <a:ea typeface="Arial"/>
                          <a:cs typeface="Times New Roman" panose="02020603050405020304" pitchFamily="18" charset="0"/>
                          <a:sym typeface="Arial"/>
                        </a:rPr>
                        <a:t>£430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PH" sz="1400" b="0" i="0" u="none" strike="noStrike" cap="none" dirty="0">
                          <a:solidFill>
                            <a:srgbClr val="000000"/>
                          </a:solidFill>
                          <a:effectLst/>
                          <a:latin typeface="Nunito Sans" pitchFamily="2" charset="0"/>
                          <a:ea typeface="Arial"/>
                          <a:cs typeface="Times New Roman" panose="02020603050405020304" pitchFamily="18" charset="0"/>
                          <a:sym typeface="Arial"/>
                        </a:rPr>
                        <a:t>Student added 25 to £405</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2" name="Google Shape;105;p20">
            <a:extLst>
              <a:ext uri="{FF2B5EF4-FFF2-40B4-BE49-F238E27FC236}">
                <a16:creationId xmlns:a16="http://schemas.microsoft.com/office/drawing/2014/main" id="{B3D1BE38-D92C-56EE-ADA7-2A4825FA3946}"/>
              </a:ext>
            </a:extLst>
          </p:cNvPr>
          <p:cNvGraphicFramePr/>
          <p:nvPr>
            <p:extLst>
              <p:ext uri="{D42A27DB-BD31-4B8C-83A1-F6EECF244321}">
                <p14:modId xmlns:p14="http://schemas.microsoft.com/office/powerpoint/2010/main" val="2758671187"/>
              </p:ext>
            </p:extLst>
          </p:nvPr>
        </p:nvGraphicFramePr>
        <p:xfrm>
          <a:off x="108044" y="862525"/>
          <a:ext cx="8750206" cy="1074683"/>
        </p:xfrm>
        <a:graphic>
          <a:graphicData uri="http://schemas.openxmlformats.org/drawingml/2006/table">
            <a:tbl>
              <a:tblPr firstRow="1" bandRow="1">
                <a:noFill/>
                <a:tableStyleId>{F0405E19-DBF8-4350-A6E9-593C9D7815B3}</a:tableStyleId>
              </a:tblPr>
              <a:tblGrid>
                <a:gridCol w="8750206">
                  <a:extLst>
                    <a:ext uri="{9D8B030D-6E8A-4147-A177-3AD203B41FA5}">
                      <a16:colId xmlns:a16="http://schemas.microsoft.com/office/drawing/2014/main" val="20000"/>
                    </a:ext>
                  </a:extLst>
                </a:gridCol>
              </a:tblGrid>
              <a:tr h="1074683">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13) A TV costs £405 after a 25% price reduction. </a:t>
                      </a:r>
                    </a:p>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Times New Roman"/>
                          <a:cs typeface="Times New Roman"/>
                          <a:sym typeface="Nunito Sans"/>
                        </a:rPr>
                        <a:t>       How much did the TV cost originally?</a:t>
                      </a:r>
                      <a:endParaRPr lang="en-US" sz="2300" b="0" dirty="0">
                        <a:solidFill>
                          <a:schemeClr val="dk1"/>
                        </a:solidFill>
                        <a:latin typeface="Times New Roman"/>
                        <a:ea typeface="Times New Roman"/>
                        <a:cs typeface="Times New Roman"/>
                        <a:sym typeface="Times New Roman"/>
                      </a:endParaRPr>
                    </a:p>
                    <a:p>
                      <a:pPr marL="457200" lvl="0" indent="0" algn="l" rtl="0">
                        <a:spcBef>
                          <a:spcPts val="0"/>
                        </a:spcBef>
                        <a:spcAft>
                          <a:spcPts val="0"/>
                        </a:spcAft>
                        <a:buNone/>
                      </a:pPr>
                      <a:endParaRPr sz="2300"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sp>
        <p:nvSpPr>
          <p:cNvPr id="5" name="Google Shape;104;p20">
            <a:extLst>
              <a:ext uri="{FF2B5EF4-FFF2-40B4-BE49-F238E27FC236}">
                <a16:creationId xmlns:a16="http://schemas.microsoft.com/office/drawing/2014/main" id="{C2BE37E0-3C03-7657-BD91-3CE108792F55}"/>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Percentages Answers</a:t>
            </a:r>
            <a:endParaRPr b="1"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234775670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graphicFrame>
        <p:nvGraphicFramePr>
          <p:cNvPr id="106" name="Google Shape;106;p20"/>
          <p:cNvGraphicFramePr/>
          <p:nvPr>
            <p:extLst>
              <p:ext uri="{D42A27DB-BD31-4B8C-83A1-F6EECF244321}">
                <p14:modId xmlns:p14="http://schemas.microsoft.com/office/powerpoint/2010/main" val="3200129285"/>
              </p:ext>
            </p:extLst>
          </p:nvPr>
        </p:nvGraphicFramePr>
        <p:xfrm>
          <a:off x="952500" y="2056275"/>
          <a:ext cx="7239000" cy="1966948"/>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3474">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A)</a:t>
                      </a:r>
                      <a:r>
                        <a:rPr lang="en-GB" sz="1600" dirty="0">
                          <a:solidFill>
                            <a:schemeClr val="tx1"/>
                          </a:solidFill>
                          <a:latin typeface="Nunito Sans" pitchFamily="2" charset="0"/>
                          <a:ea typeface="Times New Roman"/>
                          <a:cs typeface="Times New Roman" panose="02020603050405020304" pitchFamily="18" charset="0"/>
                          <a:sym typeface="Times New Roman"/>
                        </a:rPr>
                        <a:t> 13566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Student decreased the current population by 5%</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rgbClr val="00BC89"/>
                          </a:solidFill>
                          <a:latin typeface="Nunito Sans" pitchFamily="2" charset="0"/>
                          <a:ea typeface="Nunito"/>
                          <a:cs typeface="Times New Roman" panose="02020603050405020304" pitchFamily="18" charset="0"/>
                          <a:sym typeface="Nunito"/>
                        </a:rPr>
                        <a:t>B)</a:t>
                      </a:r>
                      <a:r>
                        <a:rPr lang="en-GB" sz="1600" dirty="0">
                          <a:solidFill>
                            <a:srgbClr val="00BC89"/>
                          </a:solidFill>
                          <a:latin typeface="Nunito Sans" pitchFamily="2" charset="0"/>
                          <a:ea typeface="Times New Roman"/>
                          <a:cs typeface="Times New Roman" panose="02020603050405020304" pitchFamily="18" charset="0"/>
                          <a:sym typeface="Times New Roman"/>
                        </a:rPr>
                        <a:t> </a:t>
                      </a:r>
                      <a:r>
                        <a:rPr lang="en-GB" sz="1600" i="0" dirty="0">
                          <a:solidFill>
                            <a:srgbClr val="00BC89"/>
                          </a:solidFill>
                          <a:latin typeface="Nunito Sans" pitchFamily="2" charset="0"/>
                          <a:ea typeface="Times New Roman"/>
                          <a:cs typeface="Times New Roman" panose="02020603050405020304" pitchFamily="18" charset="0"/>
                          <a:sym typeface="Times New Roman"/>
                        </a:rPr>
                        <a:t>13600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i="0" dirty="0">
                          <a:solidFill>
                            <a:srgbClr val="00BC89"/>
                          </a:solidFill>
                          <a:latin typeface="Nunito Sans" pitchFamily="2" charset="0"/>
                          <a:ea typeface="Times New Roman"/>
                          <a:cs typeface="Times New Roman" panose="02020603050405020304" pitchFamily="18" charset="0"/>
                          <a:sym typeface="Times New Roman"/>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3474">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C)</a:t>
                      </a:r>
                      <a:r>
                        <a:rPr lang="en-GB" sz="1600" dirty="0">
                          <a:solidFill>
                            <a:schemeClr val="tx1"/>
                          </a:solidFill>
                          <a:latin typeface="Nunito Sans" pitchFamily="2" charset="0"/>
                          <a:ea typeface="Times New Roman"/>
                          <a:cs typeface="Times New Roman" panose="02020603050405020304" pitchFamily="18" charset="0"/>
                          <a:sym typeface="Times New Roman"/>
                        </a:rPr>
                        <a:t> 14994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Student increased the current population by 5%</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D)</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cap="none" dirty="0">
                          <a:solidFill>
                            <a:srgbClr val="000000"/>
                          </a:solidFill>
                          <a:effectLst/>
                          <a:latin typeface="Nunito Sans" pitchFamily="2" charset="0"/>
                          <a:ea typeface="Arial"/>
                          <a:cs typeface="Times New Roman" panose="02020603050405020304" pitchFamily="18" charset="0"/>
                          <a:sym typeface="Arial"/>
                        </a:rPr>
                        <a:t>9520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PH" sz="1400" b="0" i="0" u="none" strike="noStrike" cap="none" dirty="0">
                          <a:solidFill>
                            <a:srgbClr val="000000"/>
                          </a:solidFill>
                          <a:effectLst/>
                          <a:latin typeface="Nunito Sans" pitchFamily="2" charset="0"/>
                          <a:ea typeface="Arial"/>
                          <a:cs typeface="Times New Roman" panose="02020603050405020304" pitchFamily="18" charset="0"/>
                          <a:sym typeface="Arial"/>
                        </a:rPr>
                        <a:t>Student dealt with a 50% increase, rather than 5%</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3" name="Google Shape;105;p20">
            <a:extLst>
              <a:ext uri="{FF2B5EF4-FFF2-40B4-BE49-F238E27FC236}">
                <a16:creationId xmlns:a16="http://schemas.microsoft.com/office/drawing/2014/main" id="{CCBD7E53-BE94-43F3-9A3D-C484DDBF7527}"/>
              </a:ext>
            </a:extLst>
          </p:cNvPr>
          <p:cNvGraphicFramePr/>
          <p:nvPr>
            <p:extLst>
              <p:ext uri="{D42A27DB-BD31-4B8C-83A1-F6EECF244321}">
                <p14:modId xmlns:p14="http://schemas.microsoft.com/office/powerpoint/2010/main" val="3157069224"/>
              </p:ext>
            </p:extLst>
          </p:nvPr>
        </p:nvGraphicFramePr>
        <p:xfrm>
          <a:off x="108044" y="861962"/>
          <a:ext cx="8750206" cy="1074683"/>
        </p:xfrm>
        <a:graphic>
          <a:graphicData uri="http://schemas.openxmlformats.org/drawingml/2006/table">
            <a:tbl>
              <a:tblPr firstRow="1" bandRow="1">
                <a:noFill/>
                <a:tableStyleId>{F0405E19-DBF8-4350-A6E9-593C9D7815B3}</a:tableStyleId>
              </a:tblPr>
              <a:tblGrid>
                <a:gridCol w="8750206">
                  <a:extLst>
                    <a:ext uri="{9D8B030D-6E8A-4147-A177-3AD203B41FA5}">
                      <a16:colId xmlns:a16="http://schemas.microsoft.com/office/drawing/2014/main" val="20000"/>
                    </a:ext>
                  </a:extLst>
                </a:gridCol>
              </a:tblGrid>
              <a:tr h="1074683">
                <a:tc>
                  <a:txBody>
                    <a:bodyPr/>
                    <a:lstStyle/>
                    <a:p>
                      <a:pPr marL="127000" marR="0" lvl="0" indent="0" algn="l" defTabSz="914400" rtl="0" eaLnBrk="1" fontAlgn="auto" latinLnBrk="0" hangingPunct="1">
                        <a:lnSpc>
                          <a:spcPct val="100000"/>
                        </a:lnSpc>
                        <a:spcBef>
                          <a:spcPts val="0"/>
                        </a:spcBef>
                        <a:spcAft>
                          <a:spcPts val="0"/>
                        </a:spcAft>
                        <a:buClr>
                          <a:schemeClr val="dk1"/>
                        </a:buClr>
                        <a:buSzPts val="1600"/>
                        <a:buFontTx/>
                        <a:buNone/>
                        <a:tabLst/>
                        <a:defRPr/>
                      </a:pPr>
                      <a:r>
                        <a:rPr lang="en-GB" sz="1600" b="0" dirty="0">
                          <a:solidFill>
                            <a:schemeClr val="dk1"/>
                          </a:solidFill>
                          <a:latin typeface="Nunito Sans"/>
                          <a:ea typeface="Nunito Sans"/>
                          <a:cs typeface="Nunito Sans"/>
                          <a:sym typeface="Nunito Sans"/>
                        </a:rPr>
                        <a:t>14) An island’s population is currently 14280. </a:t>
                      </a:r>
                    </a:p>
                    <a:p>
                      <a:pPr marL="127000" marR="0" lvl="0" indent="0" algn="l" defTabSz="914400" rtl="0" eaLnBrk="1" fontAlgn="auto" latinLnBrk="0" hangingPunct="1">
                        <a:lnSpc>
                          <a:spcPct val="100000"/>
                        </a:lnSpc>
                        <a:spcBef>
                          <a:spcPts val="0"/>
                        </a:spcBef>
                        <a:spcAft>
                          <a:spcPts val="0"/>
                        </a:spcAft>
                        <a:buClr>
                          <a:schemeClr val="dk1"/>
                        </a:buClr>
                        <a:buSzPts val="1600"/>
                        <a:buFontTx/>
                        <a:buNone/>
                        <a:tabLst/>
                        <a:defRPr/>
                      </a:pPr>
                      <a:r>
                        <a:rPr lang="en-GB" sz="1600" b="0" dirty="0">
                          <a:solidFill>
                            <a:schemeClr val="dk1"/>
                          </a:solidFill>
                          <a:latin typeface="Nunito Sans"/>
                          <a:ea typeface="Nunito Sans"/>
                          <a:cs typeface="Nunito Sans"/>
                          <a:sym typeface="Nunito Sans"/>
                        </a:rPr>
                        <a:t>       The population has increased by 5% over a 10 year period.</a:t>
                      </a:r>
                    </a:p>
                    <a:p>
                      <a:pPr marL="127000" marR="0" lvl="0" indent="0" algn="l" defTabSz="914400" rtl="0" eaLnBrk="1" fontAlgn="auto" latinLnBrk="0" hangingPunct="1">
                        <a:lnSpc>
                          <a:spcPct val="100000"/>
                        </a:lnSpc>
                        <a:spcBef>
                          <a:spcPts val="0"/>
                        </a:spcBef>
                        <a:spcAft>
                          <a:spcPts val="0"/>
                        </a:spcAft>
                        <a:buClr>
                          <a:schemeClr val="dk1"/>
                        </a:buClr>
                        <a:buSzPts val="1600"/>
                        <a:buFontTx/>
                        <a:buNone/>
                        <a:tabLst/>
                        <a:defRPr/>
                      </a:pPr>
                      <a:r>
                        <a:rPr lang="en-GB" sz="1600" b="0" dirty="0">
                          <a:solidFill>
                            <a:schemeClr val="dk1"/>
                          </a:solidFill>
                          <a:latin typeface="Nunito Sans"/>
                          <a:ea typeface="Nunito Sans"/>
                          <a:cs typeface="Nunito Sans"/>
                          <a:sym typeface="Nunito Sans"/>
                        </a:rPr>
                        <a:t>       What was the population of the island 10 years ago? </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sp>
        <p:nvSpPr>
          <p:cNvPr id="5" name="Google Shape;104;p20">
            <a:extLst>
              <a:ext uri="{FF2B5EF4-FFF2-40B4-BE49-F238E27FC236}">
                <a16:creationId xmlns:a16="http://schemas.microsoft.com/office/drawing/2014/main" id="{DE756E2D-4F58-61B4-1790-2B8AA2DC9902}"/>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Percentages Answers</a:t>
            </a:r>
            <a:endParaRPr b="1"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238794693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graphicFrame>
        <p:nvGraphicFramePr>
          <p:cNvPr id="106" name="Google Shape;106;p20"/>
          <p:cNvGraphicFramePr/>
          <p:nvPr>
            <p:extLst>
              <p:ext uri="{D42A27DB-BD31-4B8C-83A1-F6EECF244321}">
                <p14:modId xmlns:p14="http://schemas.microsoft.com/office/powerpoint/2010/main" val="1542159502"/>
              </p:ext>
            </p:extLst>
          </p:nvPr>
        </p:nvGraphicFramePr>
        <p:xfrm>
          <a:off x="952500" y="2056275"/>
          <a:ext cx="7239000" cy="19656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A)</a:t>
                      </a:r>
                      <a:r>
                        <a:rPr lang="en-GB" sz="1600" dirty="0">
                          <a:solidFill>
                            <a:schemeClr val="tx1"/>
                          </a:solidFill>
                          <a:latin typeface="Nunito Sans" pitchFamily="2" charset="0"/>
                          <a:ea typeface="Times New Roman"/>
                          <a:cs typeface="Times New Roman" panose="02020603050405020304" pitchFamily="18" charset="0"/>
                          <a:sym typeface="Times New Roman"/>
                        </a:rPr>
                        <a:t> £2640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Student found total amount in the account after 4 years</a:t>
                      </a:r>
                      <a:endParaRPr lang="en-GB" sz="1400" dirty="0">
                        <a:solidFill>
                          <a:srgbClr val="57BE58"/>
                        </a:solidFill>
                        <a:latin typeface="Nunito Sans" pitchFamily="2" charset="0"/>
                        <a:ea typeface="Times New Roman"/>
                        <a:cs typeface="Times New Roman" panose="02020603050405020304" pitchFamily="18" charset="0"/>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B)</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GB" sz="1600" i="0" dirty="0">
                          <a:solidFill>
                            <a:schemeClr val="tx1"/>
                          </a:solidFill>
                          <a:latin typeface="Nunito Sans" pitchFamily="2" charset="0"/>
                          <a:ea typeface="Times New Roman"/>
                          <a:cs typeface="Times New Roman" panose="02020603050405020304" pitchFamily="18" charset="0"/>
                          <a:sym typeface="Times New Roman"/>
                        </a:rPr>
                        <a:t>£160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i="0" dirty="0">
                          <a:solidFill>
                            <a:schemeClr val="tx1"/>
                          </a:solidFill>
                          <a:latin typeface="Nunito Sans" pitchFamily="2" charset="0"/>
                          <a:ea typeface="Times New Roman"/>
                          <a:cs typeface="Times New Roman" panose="02020603050405020304" pitchFamily="18" charset="0"/>
                          <a:sym typeface="Times New Roman"/>
                        </a:rPr>
                        <a:t>Student found the amount of interest for one year only</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C)</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dirty="0">
                          <a:solidFill>
                            <a:srgbClr val="000000"/>
                          </a:solidFill>
                          <a:effectLst/>
                          <a:latin typeface="Nunito Sans" pitchFamily="2" charset="0"/>
                          <a:cs typeface="Times New Roman" panose="02020603050405020304" pitchFamily="18" charset="0"/>
                        </a:rPr>
                        <a:t>£2720.98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PH" sz="1400" b="0" i="0" u="none" strike="noStrike" dirty="0">
                          <a:solidFill>
                            <a:srgbClr val="000000"/>
                          </a:solidFill>
                          <a:effectLst/>
                          <a:latin typeface="Nunito Sans" pitchFamily="2" charset="0"/>
                          <a:cs typeface="Times New Roman" panose="02020603050405020304" pitchFamily="18" charset="0"/>
                        </a:rPr>
                        <a:t>Student applied the compound interest method</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rgbClr val="00BC89"/>
                          </a:solidFill>
                          <a:latin typeface="Nunito Sans" pitchFamily="2" charset="0"/>
                          <a:ea typeface="Nunito"/>
                          <a:cs typeface="Times New Roman" panose="02020603050405020304" pitchFamily="18" charset="0"/>
                          <a:sym typeface="Nunito"/>
                        </a:rPr>
                        <a:t>D)</a:t>
                      </a:r>
                      <a:r>
                        <a:rPr lang="en-GB" sz="1600" dirty="0">
                          <a:solidFill>
                            <a:srgbClr val="00BC89"/>
                          </a:solidFill>
                          <a:latin typeface="Nunito Sans" pitchFamily="2" charset="0"/>
                          <a:ea typeface="Times New Roman"/>
                          <a:cs typeface="Times New Roman" panose="02020603050405020304" pitchFamily="18" charset="0"/>
                          <a:sym typeface="Times New Roman"/>
                        </a:rPr>
                        <a:t> </a:t>
                      </a:r>
                      <a:r>
                        <a:rPr lang="en-PH" sz="1600" b="0" i="0" u="none" strike="noStrike" dirty="0">
                          <a:solidFill>
                            <a:srgbClr val="00BC89"/>
                          </a:solidFill>
                          <a:effectLst/>
                          <a:latin typeface="Nunito Sans" pitchFamily="2" charset="0"/>
                          <a:cs typeface="Times New Roman" panose="02020603050405020304" pitchFamily="18" charset="0"/>
                        </a:rPr>
                        <a:t>£640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PH" sz="1400" b="0" i="0" u="none" strike="noStrike" dirty="0">
                          <a:solidFill>
                            <a:srgbClr val="00BC89"/>
                          </a:solidFill>
                          <a:effectLst/>
                          <a:latin typeface="Nunito Sans" pitchFamily="2" charset="0"/>
                          <a:cs typeface="Times New Roman" panose="02020603050405020304" pitchFamily="18" charset="0"/>
                        </a:rPr>
                        <a:t>Correct answer</a:t>
                      </a:r>
                      <a:endParaRPr lang="en-GB" sz="1400" dirty="0">
                        <a:solidFill>
                          <a:srgbClr val="00BC89"/>
                        </a:solidFill>
                        <a:latin typeface="Nunito Sans" pitchFamily="2" charset="0"/>
                        <a:ea typeface="Times New Roman"/>
                        <a:cs typeface="Times New Roman" panose="02020603050405020304" pitchFamily="18" charset="0"/>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2" name="Google Shape;105;p20">
            <a:extLst>
              <a:ext uri="{FF2B5EF4-FFF2-40B4-BE49-F238E27FC236}">
                <a16:creationId xmlns:a16="http://schemas.microsoft.com/office/drawing/2014/main" id="{8E0CB4CF-819B-B4B4-BF15-6E7422C04EA4}"/>
              </a:ext>
            </a:extLst>
          </p:cNvPr>
          <p:cNvGraphicFramePr/>
          <p:nvPr>
            <p:extLst>
              <p:ext uri="{D42A27DB-BD31-4B8C-83A1-F6EECF244321}">
                <p14:modId xmlns:p14="http://schemas.microsoft.com/office/powerpoint/2010/main" val="3688924569"/>
              </p:ext>
            </p:extLst>
          </p:nvPr>
        </p:nvGraphicFramePr>
        <p:xfrm>
          <a:off x="108044" y="862525"/>
          <a:ext cx="8750206" cy="1074683"/>
        </p:xfrm>
        <a:graphic>
          <a:graphicData uri="http://schemas.openxmlformats.org/drawingml/2006/table">
            <a:tbl>
              <a:tblPr firstRow="1" bandRow="1">
                <a:noFill/>
                <a:tableStyleId>{F0405E19-DBF8-4350-A6E9-593C9D7815B3}</a:tableStyleId>
              </a:tblPr>
              <a:tblGrid>
                <a:gridCol w="8750206">
                  <a:extLst>
                    <a:ext uri="{9D8B030D-6E8A-4147-A177-3AD203B41FA5}">
                      <a16:colId xmlns:a16="http://schemas.microsoft.com/office/drawing/2014/main" val="20000"/>
                    </a:ext>
                  </a:extLst>
                </a:gridCol>
              </a:tblGrid>
              <a:tr h="1074683">
                <a:tc>
                  <a:txBody>
                    <a:bodyPr/>
                    <a:lstStyle/>
                    <a:p>
                      <a:pPr marL="127000" marR="0" lvl="0" indent="0" algn="l" defTabSz="914400" rtl="0" eaLnBrk="1" fontAlgn="auto" latinLnBrk="0" hangingPunct="1">
                        <a:lnSpc>
                          <a:spcPct val="100000"/>
                        </a:lnSpc>
                        <a:spcBef>
                          <a:spcPts val="0"/>
                        </a:spcBef>
                        <a:spcAft>
                          <a:spcPts val="0"/>
                        </a:spcAft>
                        <a:buClr>
                          <a:schemeClr val="dk1"/>
                        </a:buClr>
                        <a:buSzPts val="1600"/>
                        <a:buFontTx/>
                        <a:buNone/>
                        <a:tabLst/>
                        <a:defRPr/>
                      </a:pPr>
                      <a:r>
                        <a:rPr lang="en-GB" sz="1600" b="0" dirty="0">
                          <a:solidFill>
                            <a:schemeClr val="dk1"/>
                          </a:solidFill>
                          <a:latin typeface="Nunito Sans"/>
                          <a:ea typeface="Nunito Sans"/>
                          <a:cs typeface="Nunito Sans"/>
                          <a:sym typeface="Nunito Sans"/>
                        </a:rPr>
                        <a:t>15) Simple interest at 8% per annum is paid on an account with initial deposit of £2000. </a:t>
                      </a:r>
                    </a:p>
                    <a:p>
                      <a:pPr marL="127000" marR="0" lvl="0" indent="0" algn="l" defTabSz="914400" rtl="0" eaLnBrk="1" fontAlgn="auto" latinLnBrk="0" hangingPunct="1">
                        <a:lnSpc>
                          <a:spcPct val="100000"/>
                        </a:lnSpc>
                        <a:spcBef>
                          <a:spcPts val="0"/>
                        </a:spcBef>
                        <a:spcAft>
                          <a:spcPts val="0"/>
                        </a:spcAft>
                        <a:buClr>
                          <a:schemeClr val="dk1"/>
                        </a:buClr>
                        <a:buSzPts val="1600"/>
                        <a:buFontTx/>
                        <a:buNone/>
                        <a:tabLst/>
                        <a:defRPr/>
                      </a:pPr>
                      <a:r>
                        <a:rPr lang="en-GB" sz="1600" b="0" dirty="0">
                          <a:solidFill>
                            <a:schemeClr val="dk1"/>
                          </a:solidFill>
                          <a:latin typeface="Nunito Sans"/>
                          <a:ea typeface="Nunito Sans"/>
                          <a:cs typeface="Nunito Sans"/>
                          <a:sym typeface="Nunito Sans"/>
                        </a:rPr>
                        <a:t>       How much interest does the account accrue over 4 years?</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sp>
        <p:nvSpPr>
          <p:cNvPr id="4" name="Google Shape;104;p20">
            <a:extLst>
              <a:ext uri="{FF2B5EF4-FFF2-40B4-BE49-F238E27FC236}">
                <a16:creationId xmlns:a16="http://schemas.microsoft.com/office/drawing/2014/main" id="{72C08307-68ED-6195-3A9D-853ED9892FD6}"/>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Percentages Answers</a:t>
            </a:r>
            <a:endParaRPr b="1"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91568068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graphicFrame>
        <p:nvGraphicFramePr>
          <p:cNvPr id="106" name="Google Shape;106;p20"/>
          <p:cNvGraphicFramePr/>
          <p:nvPr>
            <p:extLst>
              <p:ext uri="{D42A27DB-BD31-4B8C-83A1-F6EECF244321}">
                <p14:modId xmlns:p14="http://schemas.microsoft.com/office/powerpoint/2010/main" val="734927051"/>
              </p:ext>
            </p:extLst>
          </p:nvPr>
        </p:nvGraphicFramePr>
        <p:xfrm>
          <a:off x="952500" y="2056276"/>
          <a:ext cx="7239000" cy="1913193"/>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38376">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A)</a:t>
                      </a:r>
                      <a:r>
                        <a:rPr lang="en-GB" sz="1600" dirty="0">
                          <a:solidFill>
                            <a:schemeClr val="tx1"/>
                          </a:solidFill>
                          <a:latin typeface="Nunito Sans" pitchFamily="2" charset="0"/>
                          <a:ea typeface="Times New Roman"/>
                          <a:cs typeface="Times New Roman" panose="02020603050405020304" pitchFamily="18" charset="0"/>
                          <a:sym typeface="Times New Roman"/>
                        </a:rPr>
                        <a:t> £216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Student forgot to add the interest to the original amount</a:t>
                      </a:r>
                      <a:endParaRPr lang="en-GB" sz="1400" dirty="0">
                        <a:solidFill>
                          <a:srgbClr val="57BE58"/>
                        </a:solidFill>
                        <a:latin typeface="Nunito Sans" pitchFamily="2" charset="0"/>
                        <a:ea typeface="Times New Roman"/>
                        <a:cs typeface="Times New Roman" panose="02020603050405020304" pitchFamily="18" charset="0"/>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B)</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cap="none" dirty="0">
                          <a:solidFill>
                            <a:srgbClr val="000000"/>
                          </a:solidFill>
                          <a:effectLst/>
                          <a:latin typeface="Nunito Sans" pitchFamily="2" charset="0"/>
                          <a:ea typeface="Arial"/>
                          <a:cs typeface="Times New Roman" panose="02020603050405020304" pitchFamily="18" charset="0"/>
                          <a:sym typeface="Arial"/>
                        </a:rPr>
                        <a:t>£1429.22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PH" sz="1400" b="0" i="0" u="none" strike="noStrike" cap="none" dirty="0">
                          <a:solidFill>
                            <a:srgbClr val="000000"/>
                          </a:solidFill>
                          <a:effectLst/>
                          <a:latin typeface="Nunito Sans" pitchFamily="2" charset="0"/>
                          <a:ea typeface="Arial"/>
                          <a:cs typeface="Times New Roman" panose="02020603050405020304" pitchFamily="18" charset="0"/>
                          <a:sym typeface="Arial"/>
                        </a:rPr>
                        <a:t>Student applied the compound interest method</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67200">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rgbClr val="00BC89"/>
                          </a:solidFill>
                          <a:latin typeface="Nunito Sans" pitchFamily="2" charset="0"/>
                          <a:ea typeface="Nunito"/>
                          <a:cs typeface="Times New Roman" panose="02020603050405020304" pitchFamily="18" charset="0"/>
                          <a:sym typeface="Nunito"/>
                        </a:rPr>
                        <a:t>C)</a:t>
                      </a:r>
                      <a:r>
                        <a:rPr lang="en-GB" sz="1600" dirty="0">
                          <a:solidFill>
                            <a:srgbClr val="00BC89"/>
                          </a:solidFill>
                          <a:latin typeface="Nunito Sans" pitchFamily="2" charset="0"/>
                          <a:ea typeface="Times New Roman"/>
                          <a:cs typeface="Times New Roman" panose="02020603050405020304" pitchFamily="18" charset="0"/>
                          <a:sym typeface="Times New Roman"/>
                        </a:rPr>
                        <a:t> </a:t>
                      </a:r>
                      <a:r>
                        <a:rPr lang="en-PH" sz="1600" b="0" i="0" u="none" strike="noStrike" dirty="0">
                          <a:solidFill>
                            <a:srgbClr val="00BC89"/>
                          </a:solidFill>
                          <a:effectLst/>
                          <a:latin typeface="Nunito Sans" pitchFamily="2" charset="0"/>
                          <a:cs typeface="Times New Roman" panose="02020603050405020304" pitchFamily="18" charset="0"/>
                        </a:rPr>
                        <a:t>£1416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PH" sz="1400" b="0" i="0" u="none" strike="noStrike" dirty="0">
                          <a:solidFill>
                            <a:srgbClr val="00BC89"/>
                          </a:solidFill>
                          <a:effectLst/>
                          <a:latin typeface="Nunito Sans" pitchFamily="2" charset="0"/>
                          <a:cs typeface="Times New Roman" panose="02020603050405020304" pitchFamily="18" charset="0"/>
                        </a:rPr>
                        <a:t>Correct answer</a:t>
                      </a:r>
                      <a:endParaRPr lang="en-GB" sz="1400" dirty="0">
                        <a:solidFill>
                          <a:srgbClr val="00BC89"/>
                        </a:solidFill>
                        <a:latin typeface="Nunito Sans" pitchFamily="2" charset="0"/>
                        <a:ea typeface="Times New Roman"/>
                        <a:cs typeface="Times New Roman" panose="02020603050405020304" pitchFamily="18" charset="0"/>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base">
                        <a:spcBef>
                          <a:spcPts val="0"/>
                        </a:spcBef>
                        <a:spcAft>
                          <a:spcPts val="0"/>
                        </a:spcAft>
                        <a:buFont typeface="+mj-lt"/>
                        <a:buNone/>
                      </a:pPr>
                      <a:r>
                        <a:rPr lang="en-GB" sz="1600" dirty="0">
                          <a:solidFill>
                            <a:schemeClr val="tx1"/>
                          </a:solidFill>
                          <a:latin typeface="Nunito Sans" pitchFamily="2" charset="0"/>
                          <a:ea typeface="Nunito"/>
                          <a:cs typeface="Times New Roman" panose="02020603050405020304" pitchFamily="18" charset="0"/>
                          <a:sym typeface="Nunito"/>
                        </a:rPr>
                        <a:t>D)</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dirty="0">
                          <a:solidFill>
                            <a:schemeClr val="tx1"/>
                          </a:solidFill>
                          <a:effectLst/>
                          <a:latin typeface="Nunito Sans" pitchFamily="2" charset="0"/>
                        </a:rPr>
                        <a:t>£1272 </a:t>
                      </a:r>
                    </a:p>
                    <a:p>
                      <a:pPr rtl="0" fontAlgn="base">
                        <a:spcBef>
                          <a:spcPts val="0"/>
                        </a:spcBef>
                        <a:spcAft>
                          <a:spcPts val="0"/>
                        </a:spcAft>
                        <a:buFont typeface="+mj-lt"/>
                        <a:buNone/>
                      </a:pPr>
                      <a:r>
                        <a:rPr lang="en-PH" sz="1400" b="0" i="0" u="none" strike="noStrike" dirty="0">
                          <a:solidFill>
                            <a:schemeClr val="tx1"/>
                          </a:solidFill>
                          <a:effectLst/>
                          <a:latin typeface="Nunito Sans" pitchFamily="2" charset="0"/>
                        </a:rPr>
                        <a:t>Student added the interest for one year only to the original amount</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2" name="Google Shape;105;p20">
            <a:extLst>
              <a:ext uri="{FF2B5EF4-FFF2-40B4-BE49-F238E27FC236}">
                <a16:creationId xmlns:a16="http://schemas.microsoft.com/office/drawing/2014/main" id="{5271FD19-D91B-C4F8-196B-C8C85E6E2BBC}"/>
              </a:ext>
            </a:extLst>
          </p:cNvPr>
          <p:cNvGraphicFramePr/>
          <p:nvPr>
            <p:extLst>
              <p:ext uri="{D42A27DB-BD31-4B8C-83A1-F6EECF244321}">
                <p14:modId xmlns:p14="http://schemas.microsoft.com/office/powerpoint/2010/main" val="2749802457"/>
              </p:ext>
            </p:extLst>
          </p:nvPr>
        </p:nvGraphicFramePr>
        <p:xfrm>
          <a:off x="108044" y="862525"/>
          <a:ext cx="8750206" cy="1074683"/>
        </p:xfrm>
        <a:graphic>
          <a:graphicData uri="http://schemas.openxmlformats.org/drawingml/2006/table">
            <a:tbl>
              <a:tblPr firstRow="1" bandRow="1">
                <a:noFill/>
                <a:tableStyleId>{F0405E19-DBF8-4350-A6E9-593C9D7815B3}</a:tableStyleId>
              </a:tblPr>
              <a:tblGrid>
                <a:gridCol w="8750206">
                  <a:extLst>
                    <a:ext uri="{9D8B030D-6E8A-4147-A177-3AD203B41FA5}">
                      <a16:colId xmlns:a16="http://schemas.microsoft.com/office/drawing/2014/main" val="20000"/>
                    </a:ext>
                  </a:extLst>
                </a:gridCol>
              </a:tblGrid>
              <a:tr h="1074683">
                <a:tc>
                  <a:txBody>
                    <a:bodyPr/>
                    <a:lstStyle/>
                    <a:p>
                      <a:pPr marL="127000" marR="0" lvl="0" indent="0" algn="l" defTabSz="914400" rtl="0" eaLnBrk="1" fontAlgn="auto" latinLnBrk="0" hangingPunct="1">
                        <a:lnSpc>
                          <a:spcPct val="100000"/>
                        </a:lnSpc>
                        <a:spcBef>
                          <a:spcPts val="0"/>
                        </a:spcBef>
                        <a:spcAft>
                          <a:spcPts val="0"/>
                        </a:spcAft>
                        <a:buClr>
                          <a:schemeClr val="dk1"/>
                        </a:buClr>
                        <a:buSzPts val="1600"/>
                        <a:buFontTx/>
                        <a:buNone/>
                        <a:tabLst/>
                        <a:defRPr/>
                      </a:pPr>
                      <a:r>
                        <a:rPr lang="en-GB" sz="1600" b="0" dirty="0">
                          <a:solidFill>
                            <a:schemeClr val="dk1"/>
                          </a:solidFill>
                          <a:latin typeface="Nunito Sans"/>
                          <a:ea typeface="Nunito Sans"/>
                          <a:cs typeface="Nunito Sans"/>
                          <a:sym typeface="Nunito Sans"/>
                        </a:rPr>
                        <a:t>16) Jani puts £1200 into a savings account.</a:t>
                      </a:r>
                    </a:p>
                    <a:p>
                      <a:pPr marL="127000" marR="0" lvl="0" indent="0" algn="l" defTabSz="914400" rtl="0" eaLnBrk="1" fontAlgn="auto" latinLnBrk="0" hangingPunct="1">
                        <a:lnSpc>
                          <a:spcPct val="100000"/>
                        </a:lnSpc>
                        <a:spcBef>
                          <a:spcPts val="0"/>
                        </a:spcBef>
                        <a:spcAft>
                          <a:spcPts val="0"/>
                        </a:spcAft>
                        <a:buClr>
                          <a:schemeClr val="dk1"/>
                        </a:buClr>
                        <a:buSzPts val="1600"/>
                        <a:buFontTx/>
                        <a:buNone/>
                        <a:tabLst/>
                        <a:defRPr/>
                      </a:pPr>
                      <a:r>
                        <a:rPr lang="en-GB" sz="1600" b="0" dirty="0">
                          <a:solidFill>
                            <a:schemeClr val="dk1"/>
                          </a:solidFill>
                          <a:latin typeface="Nunito Sans"/>
                          <a:ea typeface="Nunito Sans"/>
                          <a:cs typeface="Nunito Sans"/>
                          <a:sym typeface="Nunito Sans"/>
                        </a:rPr>
                        <a:t>       Simple interest is paid at 6% per annum.</a:t>
                      </a:r>
                    </a:p>
                    <a:p>
                      <a:pPr marL="127000" marR="0" lvl="0" indent="0" algn="l" defTabSz="914400" rtl="0" eaLnBrk="1" fontAlgn="auto" latinLnBrk="0" hangingPunct="1">
                        <a:lnSpc>
                          <a:spcPct val="100000"/>
                        </a:lnSpc>
                        <a:spcBef>
                          <a:spcPts val="0"/>
                        </a:spcBef>
                        <a:spcAft>
                          <a:spcPts val="0"/>
                        </a:spcAft>
                        <a:buClr>
                          <a:schemeClr val="dk1"/>
                        </a:buClr>
                        <a:buSzPts val="1600"/>
                        <a:buFontTx/>
                        <a:buNone/>
                        <a:tabLst/>
                        <a:defRPr/>
                      </a:pPr>
                      <a:r>
                        <a:rPr lang="en-GB" sz="1600" b="0" dirty="0">
                          <a:solidFill>
                            <a:schemeClr val="dk1"/>
                          </a:solidFill>
                          <a:latin typeface="Nunito Sans"/>
                          <a:ea typeface="Nunito Sans"/>
                          <a:cs typeface="Nunito Sans"/>
                          <a:sym typeface="Nunito Sans"/>
                        </a:rPr>
                        <a:t>       How much money is in the account after 3 years?</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sp>
        <p:nvSpPr>
          <p:cNvPr id="4" name="Google Shape;104;p20">
            <a:extLst>
              <a:ext uri="{FF2B5EF4-FFF2-40B4-BE49-F238E27FC236}">
                <a16:creationId xmlns:a16="http://schemas.microsoft.com/office/drawing/2014/main" id="{B9309686-AF94-B420-196E-997F5B03DD2D}"/>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Percentages Answers</a:t>
            </a:r>
            <a:endParaRPr b="1"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26356474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graphicFrame>
        <p:nvGraphicFramePr>
          <p:cNvPr id="106" name="Google Shape;106;p20"/>
          <p:cNvGraphicFramePr/>
          <p:nvPr>
            <p:extLst>
              <p:ext uri="{D42A27DB-BD31-4B8C-83A1-F6EECF244321}">
                <p14:modId xmlns:p14="http://schemas.microsoft.com/office/powerpoint/2010/main" val="284488476"/>
              </p:ext>
            </p:extLst>
          </p:nvPr>
        </p:nvGraphicFramePr>
        <p:xfrm>
          <a:off x="952500" y="2056275"/>
          <a:ext cx="7239000" cy="1966948"/>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3730">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A)</a:t>
                      </a:r>
                      <a:r>
                        <a:rPr lang="en-GB" sz="1600" dirty="0">
                          <a:solidFill>
                            <a:schemeClr val="tx1"/>
                          </a:solidFill>
                          <a:latin typeface="Nunito Sans" pitchFamily="2" charset="0"/>
                          <a:ea typeface="Times New Roman"/>
                          <a:cs typeface="Times New Roman" panose="02020603050405020304" pitchFamily="18" charset="0"/>
                          <a:sym typeface="Times New Roman"/>
                        </a:rPr>
                        <a:t> No change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Student considered only an additive relationship, rather than multiplicative</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B)</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cap="none" dirty="0">
                          <a:solidFill>
                            <a:srgbClr val="000000"/>
                          </a:solidFill>
                          <a:effectLst/>
                          <a:latin typeface="Nunito Sans" pitchFamily="2" charset="0"/>
                          <a:ea typeface="Arial"/>
                          <a:cs typeface="Times New Roman" panose="02020603050405020304" pitchFamily="18" charset="0"/>
                          <a:sym typeface="Arial"/>
                        </a:rPr>
                        <a:t>9% decrease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PH" sz="1400" b="0" i="0" u="none" strike="noStrike" cap="none" dirty="0">
                          <a:solidFill>
                            <a:srgbClr val="000000"/>
                          </a:solidFill>
                          <a:effectLst/>
                          <a:latin typeface="Nunito Sans" pitchFamily="2" charset="0"/>
                          <a:ea typeface="Arial"/>
                          <a:cs typeface="Times New Roman" panose="02020603050405020304" pitchFamily="18" charset="0"/>
                          <a:sym typeface="Arial"/>
                        </a:rPr>
                        <a:t>Student found two successive 10% decreases</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3218">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C)</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dirty="0">
                          <a:solidFill>
                            <a:schemeClr val="tx1"/>
                          </a:solidFill>
                          <a:effectLst/>
                          <a:latin typeface="Nunito Sans" pitchFamily="2" charset="0"/>
                          <a:cs typeface="Times New Roman" panose="02020603050405020304" pitchFamily="18" charset="0"/>
                        </a:rPr>
                        <a:t>1% increase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PH" sz="1400" b="0" i="0" u="none" strike="noStrike" dirty="0">
                          <a:solidFill>
                            <a:schemeClr val="tx1"/>
                          </a:solidFill>
                          <a:effectLst/>
                          <a:latin typeface="Nunito Sans" pitchFamily="2" charset="0"/>
                          <a:cs typeface="Times New Roman" panose="02020603050405020304" pitchFamily="18" charset="0"/>
                        </a:rPr>
                        <a:t>Student got the percentage change correct, but the direction wrong</a:t>
                      </a:r>
                      <a:endParaRPr lang="en-GB" sz="1400" dirty="0">
                        <a:solidFill>
                          <a:schemeClr val="tx1"/>
                        </a:solidFill>
                        <a:latin typeface="Nunito Sans" pitchFamily="2" charset="0"/>
                        <a:ea typeface="Times New Roman"/>
                        <a:cs typeface="Times New Roman" panose="02020603050405020304" pitchFamily="18" charset="0"/>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indent="0" algn="l" defTabSz="914400" rtl="0" eaLnBrk="1" fontAlgn="base" latinLnBrk="0" hangingPunct="1">
                        <a:lnSpc>
                          <a:spcPct val="100000"/>
                        </a:lnSpc>
                        <a:spcBef>
                          <a:spcPts val="0"/>
                        </a:spcBef>
                        <a:spcAft>
                          <a:spcPts val="0"/>
                        </a:spcAft>
                        <a:buClr>
                          <a:srgbClr val="000000"/>
                        </a:buClr>
                        <a:buSzTx/>
                        <a:buFont typeface="+mj-lt"/>
                        <a:buNone/>
                        <a:tabLst/>
                        <a:defRPr/>
                      </a:pPr>
                      <a:r>
                        <a:rPr lang="en-GB" sz="1600" dirty="0">
                          <a:solidFill>
                            <a:srgbClr val="00BC89"/>
                          </a:solidFill>
                          <a:latin typeface="Nunito Sans" pitchFamily="2" charset="0"/>
                          <a:ea typeface="Nunito"/>
                          <a:cs typeface="Times New Roman" panose="02020603050405020304" pitchFamily="18" charset="0"/>
                          <a:sym typeface="Nunito"/>
                        </a:rPr>
                        <a:t>D)</a:t>
                      </a:r>
                      <a:r>
                        <a:rPr lang="en-GB" sz="1600" dirty="0">
                          <a:solidFill>
                            <a:srgbClr val="00BC89"/>
                          </a:solidFill>
                          <a:latin typeface="Nunito Sans" pitchFamily="2" charset="0"/>
                          <a:ea typeface="Times New Roman"/>
                          <a:cs typeface="Times New Roman" panose="02020603050405020304" pitchFamily="18" charset="0"/>
                          <a:sym typeface="Times New Roman"/>
                        </a:rPr>
                        <a:t> </a:t>
                      </a:r>
                      <a:r>
                        <a:rPr lang="en-PH" sz="1600" b="0" i="0" u="none" strike="noStrike" dirty="0">
                          <a:solidFill>
                            <a:srgbClr val="00BC89"/>
                          </a:solidFill>
                          <a:effectLst/>
                          <a:latin typeface="Nunito Sans" pitchFamily="2" charset="0"/>
                          <a:cs typeface="Times New Roman" panose="02020603050405020304" pitchFamily="18" charset="0"/>
                        </a:rPr>
                        <a:t>1% decrease </a:t>
                      </a:r>
                    </a:p>
                    <a:p>
                      <a:pPr marL="0" marR="0" indent="0" algn="l" defTabSz="914400" rtl="0" eaLnBrk="1" fontAlgn="base" latinLnBrk="0" hangingPunct="1">
                        <a:lnSpc>
                          <a:spcPct val="100000"/>
                        </a:lnSpc>
                        <a:spcBef>
                          <a:spcPts val="0"/>
                        </a:spcBef>
                        <a:spcAft>
                          <a:spcPts val="0"/>
                        </a:spcAft>
                        <a:buClr>
                          <a:srgbClr val="000000"/>
                        </a:buClr>
                        <a:buSzTx/>
                        <a:buFont typeface="+mj-lt"/>
                        <a:buNone/>
                        <a:tabLst/>
                        <a:defRPr/>
                      </a:pPr>
                      <a:r>
                        <a:rPr lang="en-PH" sz="1400" b="0" i="0" u="none" strike="noStrike" dirty="0">
                          <a:solidFill>
                            <a:srgbClr val="00BC89"/>
                          </a:solidFill>
                          <a:effectLst/>
                          <a:latin typeface="Nunito Sans" pitchFamily="2" charset="0"/>
                          <a:cs typeface="Times New Roman" panose="02020603050405020304" pitchFamily="18" charset="0"/>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2" name="Google Shape;105;p20">
            <a:extLst>
              <a:ext uri="{FF2B5EF4-FFF2-40B4-BE49-F238E27FC236}">
                <a16:creationId xmlns:a16="http://schemas.microsoft.com/office/drawing/2014/main" id="{B98CAA20-52A9-A52C-26C8-67C103848B52}"/>
              </a:ext>
            </a:extLst>
          </p:cNvPr>
          <p:cNvGraphicFramePr/>
          <p:nvPr>
            <p:extLst>
              <p:ext uri="{D42A27DB-BD31-4B8C-83A1-F6EECF244321}">
                <p14:modId xmlns:p14="http://schemas.microsoft.com/office/powerpoint/2010/main" val="489431553"/>
              </p:ext>
            </p:extLst>
          </p:nvPr>
        </p:nvGraphicFramePr>
        <p:xfrm>
          <a:off x="108044" y="862525"/>
          <a:ext cx="8750206" cy="1074683"/>
        </p:xfrm>
        <a:graphic>
          <a:graphicData uri="http://schemas.openxmlformats.org/drawingml/2006/table">
            <a:tbl>
              <a:tblPr firstRow="1" bandRow="1">
                <a:noFill/>
                <a:tableStyleId>{F0405E19-DBF8-4350-A6E9-593C9D7815B3}</a:tableStyleId>
              </a:tblPr>
              <a:tblGrid>
                <a:gridCol w="8750206">
                  <a:extLst>
                    <a:ext uri="{9D8B030D-6E8A-4147-A177-3AD203B41FA5}">
                      <a16:colId xmlns:a16="http://schemas.microsoft.com/office/drawing/2014/main" val="20000"/>
                    </a:ext>
                  </a:extLst>
                </a:gridCol>
              </a:tblGrid>
              <a:tr h="1074683">
                <a:tc>
                  <a:txBody>
                    <a:bodyPr/>
                    <a:lstStyle/>
                    <a:p>
                      <a:pPr marL="127000" marR="0" lvl="0" indent="0" algn="l" defTabSz="914400" rtl="0" eaLnBrk="1" fontAlgn="auto" latinLnBrk="0" hangingPunct="1">
                        <a:lnSpc>
                          <a:spcPct val="100000"/>
                        </a:lnSpc>
                        <a:spcBef>
                          <a:spcPts val="0"/>
                        </a:spcBef>
                        <a:spcAft>
                          <a:spcPts val="0"/>
                        </a:spcAft>
                        <a:buClr>
                          <a:schemeClr val="dk1"/>
                        </a:buClr>
                        <a:buSzPts val="1600"/>
                        <a:buFontTx/>
                        <a:buNone/>
                        <a:tabLst/>
                        <a:defRPr/>
                      </a:pPr>
                      <a:r>
                        <a:rPr lang="en-GB" sz="1600" b="0" dirty="0">
                          <a:solidFill>
                            <a:schemeClr val="dk1"/>
                          </a:solidFill>
                          <a:latin typeface="Nunito Sans"/>
                          <a:ea typeface="Nunito Sans"/>
                          <a:cs typeface="Nunito Sans"/>
                          <a:sym typeface="Nunito Sans"/>
                        </a:rPr>
                        <a:t>17) Quantity A is decreased by 10% to obtain quantity B.</a:t>
                      </a:r>
                    </a:p>
                    <a:p>
                      <a:pPr marL="127000" marR="0" lvl="0" indent="0" algn="l" defTabSz="914400" rtl="0" eaLnBrk="1" fontAlgn="auto" latinLnBrk="0" hangingPunct="1">
                        <a:lnSpc>
                          <a:spcPct val="100000"/>
                        </a:lnSpc>
                        <a:spcBef>
                          <a:spcPts val="0"/>
                        </a:spcBef>
                        <a:spcAft>
                          <a:spcPts val="0"/>
                        </a:spcAft>
                        <a:buClr>
                          <a:schemeClr val="dk1"/>
                        </a:buClr>
                        <a:buSzPts val="1600"/>
                        <a:buFontTx/>
                        <a:buNone/>
                        <a:tabLst/>
                        <a:defRPr/>
                      </a:pPr>
                      <a:r>
                        <a:rPr lang="en-GB" sz="1600" b="0" dirty="0">
                          <a:solidFill>
                            <a:schemeClr val="dk1"/>
                          </a:solidFill>
                          <a:latin typeface="Nunito Sans"/>
                          <a:ea typeface="Nunito Sans"/>
                          <a:cs typeface="Nunito Sans"/>
                          <a:sym typeface="Nunito Sans"/>
                        </a:rPr>
                        <a:t>       Quantity B is then increased by 10% to obtain quantity C.</a:t>
                      </a:r>
                    </a:p>
                    <a:p>
                      <a:pPr marL="127000" marR="0" lvl="0" indent="0" algn="l" defTabSz="914400" rtl="0" eaLnBrk="1" fontAlgn="auto" latinLnBrk="0" hangingPunct="1">
                        <a:lnSpc>
                          <a:spcPct val="100000"/>
                        </a:lnSpc>
                        <a:spcBef>
                          <a:spcPts val="0"/>
                        </a:spcBef>
                        <a:spcAft>
                          <a:spcPts val="0"/>
                        </a:spcAft>
                        <a:buClr>
                          <a:schemeClr val="dk1"/>
                        </a:buClr>
                        <a:buSzPts val="1600"/>
                        <a:buFontTx/>
                        <a:buNone/>
                        <a:tabLst/>
                        <a:defRPr/>
                      </a:pPr>
                      <a:r>
                        <a:rPr lang="en-GB" sz="1600" b="0" dirty="0">
                          <a:solidFill>
                            <a:schemeClr val="dk1"/>
                          </a:solidFill>
                          <a:latin typeface="Nunito Sans"/>
                          <a:ea typeface="Nunito Sans"/>
                          <a:cs typeface="Nunito Sans"/>
                          <a:sym typeface="Nunito Sans"/>
                        </a:rPr>
                        <a:t>       What is the percentage change from A to C?</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sp>
        <p:nvSpPr>
          <p:cNvPr id="4" name="Google Shape;104;p20">
            <a:extLst>
              <a:ext uri="{FF2B5EF4-FFF2-40B4-BE49-F238E27FC236}">
                <a16:creationId xmlns:a16="http://schemas.microsoft.com/office/drawing/2014/main" id="{9CDF8586-4CD8-08AC-5F82-788EE70E53EB}"/>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Percentages Answers</a:t>
            </a:r>
            <a:endParaRPr b="1"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371551424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graphicFrame>
        <p:nvGraphicFramePr>
          <p:cNvPr id="106" name="Google Shape;106;p20"/>
          <p:cNvGraphicFramePr/>
          <p:nvPr>
            <p:extLst>
              <p:ext uri="{D42A27DB-BD31-4B8C-83A1-F6EECF244321}">
                <p14:modId xmlns:p14="http://schemas.microsoft.com/office/powerpoint/2010/main" val="2517586169"/>
              </p:ext>
            </p:extLst>
          </p:nvPr>
        </p:nvGraphicFramePr>
        <p:xfrm>
          <a:off x="952500" y="2056275"/>
          <a:ext cx="7239000" cy="204957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rgbClr val="00BC89"/>
                          </a:solidFill>
                          <a:latin typeface="Nunito Sans" pitchFamily="2" charset="0"/>
                          <a:ea typeface="Nunito"/>
                          <a:cs typeface="Times New Roman" panose="02020603050405020304" pitchFamily="18" charset="0"/>
                          <a:sym typeface="Nunito"/>
                        </a:rPr>
                        <a:t>A)</a:t>
                      </a:r>
                      <a:r>
                        <a:rPr lang="en-GB" sz="1600" dirty="0">
                          <a:solidFill>
                            <a:srgbClr val="00BC89"/>
                          </a:solidFill>
                          <a:latin typeface="Nunito Sans" pitchFamily="2" charset="0"/>
                          <a:ea typeface="Times New Roman"/>
                          <a:cs typeface="Times New Roman" panose="02020603050405020304" pitchFamily="18" charset="0"/>
                          <a:sym typeface="Times New Roman"/>
                        </a:rPr>
                        <a:t> 2914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rgbClr val="00BC89"/>
                          </a:solidFill>
                          <a:latin typeface="Nunito Sans" pitchFamily="2" charset="0"/>
                          <a:ea typeface="Times New Roman"/>
                          <a:cs typeface="Times New Roman" panose="02020603050405020304" pitchFamily="18" charset="0"/>
                          <a:sym typeface="Times New Roman"/>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B)</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cap="none" dirty="0">
                          <a:solidFill>
                            <a:srgbClr val="000000"/>
                          </a:solidFill>
                          <a:effectLst/>
                          <a:latin typeface="Nunito Sans" pitchFamily="2" charset="0"/>
                          <a:ea typeface="Arial"/>
                          <a:cs typeface="Times New Roman" panose="02020603050405020304" pitchFamily="18" charset="0"/>
                          <a:sym typeface="Arial"/>
                        </a:rPr>
                        <a:t>3100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PH" sz="1400" b="0" i="0" u="none" strike="noStrike" cap="none" dirty="0">
                          <a:solidFill>
                            <a:srgbClr val="000000"/>
                          </a:solidFill>
                          <a:effectLst/>
                          <a:latin typeface="Nunito Sans" pitchFamily="2" charset="0"/>
                          <a:ea typeface="Arial"/>
                          <a:cs typeface="Times New Roman" panose="02020603050405020304" pitchFamily="18" charset="0"/>
                          <a:sym typeface="Arial"/>
                        </a:rPr>
                        <a:t>Student found the total number of trains to depart from </a:t>
                      </a:r>
                      <a:r>
                        <a:rPr lang="en-PH" sz="1400" b="0" i="0" u="none" strike="noStrike" cap="none" dirty="0" err="1">
                          <a:solidFill>
                            <a:srgbClr val="000000"/>
                          </a:solidFill>
                          <a:effectLst/>
                          <a:latin typeface="Nunito Sans" pitchFamily="2" charset="0"/>
                          <a:ea typeface="Arial"/>
                          <a:cs typeface="Times New Roman" panose="02020603050405020304" pitchFamily="18" charset="0"/>
                          <a:sym typeface="Arial"/>
                        </a:rPr>
                        <a:t>Garsdale</a:t>
                      </a:r>
                      <a:r>
                        <a:rPr lang="en-PH" sz="1400" b="0" i="0" u="none" strike="noStrike" cap="none" dirty="0">
                          <a:solidFill>
                            <a:srgbClr val="000000"/>
                          </a:solidFill>
                          <a:effectLst/>
                          <a:latin typeface="Nunito Sans" pitchFamily="2" charset="0"/>
                          <a:ea typeface="Arial"/>
                          <a:cs typeface="Times New Roman" panose="02020603050405020304" pitchFamily="18" charset="0"/>
                          <a:sym typeface="Arial"/>
                        </a:rPr>
                        <a:t> station</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C)</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dirty="0">
                          <a:solidFill>
                            <a:schemeClr val="tx1"/>
                          </a:solidFill>
                          <a:effectLst/>
                          <a:latin typeface="Nunito Sans" pitchFamily="2" charset="0"/>
                          <a:cs typeface="Times New Roman" panose="02020603050405020304" pitchFamily="18" charset="0"/>
                        </a:rPr>
                        <a:t>17484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PH" sz="1400" b="0" i="0" u="none" strike="noStrike" dirty="0">
                          <a:solidFill>
                            <a:schemeClr val="tx1"/>
                          </a:solidFill>
                          <a:effectLst/>
                          <a:latin typeface="Nunito Sans" pitchFamily="2" charset="0"/>
                          <a:cs typeface="Times New Roman" panose="02020603050405020304" pitchFamily="18" charset="0"/>
                        </a:rPr>
                        <a:t>Student found product of 186 and 94</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base" latinLnBrk="0" hangingPunct="1">
                        <a:lnSpc>
                          <a:spcPct val="100000"/>
                        </a:lnSpc>
                        <a:spcBef>
                          <a:spcPts val="0"/>
                        </a:spcBef>
                        <a:spcAft>
                          <a:spcPts val="0"/>
                        </a:spcAft>
                        <a:buClr>
                          <a:srgbClr val="000000"/>
                        </a:buClr>
                        <a:buSzTx/>
                        <a:buFont typeface="+mj-lt"/>
                        <a:buNone/>
                        <a:tabLst/>
                        <a:defRPr/>
                      </a:pPr>
                      <a:r>
                        <a:rPr lang="en-GB" sz="1600" dirty="0">
                          <a:solidFill>
                            <a:schemeClr val="tx1"/>
                          </a:solidFill>
                          <a:latin typeface="Nunito Sans" pitchFamily="2" charset="0"/>
                          <a:ea typeface="Nunito"/>
                          <a:cs typeface="Times New Roman" panose="02020603050405020304" pitchFamily="18" charset="0"/>
                          <a:sym typeface="Nunito"/>
                        </a:rPr>
                        <a:t>D)</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dirty="0">
                          <a:solidFill>
                            <a:schemeClr val="tx1"/>
                          </a:solidFill>
                          <a:effectLst/>
                          <a:latin typeface="Nunito Sans" pitchFamily="2" charset="0"/>
                          <a:cs typeface="Times New Roman" panose="02020603050405020304" pitchFamily="18" charset="0"/>
                        </a:rPr>
                        <a:t>3286 </a:t>
                      </a:r>
                    </a:p>
                    <a:p>
                      <a:pPr marL="0" marR="0" lvl="0" indent="0" algn="l" defTabSz="914400" rtl="0" eaLnBrk="1" fontAlgn="base" latinLnBrk="0" hangingPunct="1">
                        <a:lnSpc>
                          <a:spcPct val="100000"/>
                        </a:lnSpc>
                        <a:spcBef>
                          <a:spcPts val="0"/>
                        </a:spcBef>
                        <a:spcAft>
                          <a:spcPts val="0"/>
                        </a:spcAft>
                        <a:buClr>
                          <a:srgbClr val="000000"/>
                        </a:buClr>
                        <a:buSzTx/>
                        <a:buFont typeface="+mj-lt"/>
                        <a:buNone/>
                        <a:tabLst/>
                        <a:defRPr/>
                      </a:pPr>
                      <a:r>
                        <a:rPr lang="en-PH" sz="1400" b="0" i="0" u="none" strike="noStrike" dirty="0">
                          <a:solidFill>
                            <a:schemeClr val="tx1"/>
                          </a:solidFill>
                          <a:effectLst/>
                          <a:latin typeface="Nunito Sans" pitchFamily="2" charset="0"/>
                          <a:cs typeface="Times New Roman" panose="02020603050405020304" pitchFamily="18" charset="0"/>
                        </a:rPr>
                        <a:t>Student found the total number of trains to depart from </a:t>
                      </a:r>
                      <a:r>
                        <a:rPr lang="en-PH" sz="1400" b="0" i="0" u="none" strike="noStrike" dirty="0" err="1">
                          <a:solidFill>
                            <a:schemeClr val="tx1"/>
                          </a:solidFill>
                          <a:effectLst/>
                          <a:latin typeface="Nunito Sans" pitchFamily="2" charset="0"/>
                          <a:cs typeface="Times New Roman" panose="02020603050405020304" pitchFamily="18" charset="0"/>
                        </a:rPr>
                        <a:t>Garsdale</a:t>
                      </a:r>
                      <a:r>
                        <a:rPr lang="en-PH" sz="1400" b="0" i="0" u="none" strike="noStrike" dirty="0">
                          <a:solidFill>
                            <a:schemeClr val="tx1"/>
                          </a:solidFill>
                          <a:effectLst/>
                          <a:latin typeface="Nunito Sans" pitchFamily="2" charset="0"/>
                          <a:cs typeface="Times New Roman" panose="02020603050405020304" pitchFamily="18" charset="0"/>
                        </a:rPr>
                        <a:t> station then added on the number of late trains</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2" name="Google Shape;105;p20">
            <a:extLst>
              <a:ext uri="{FF2B5EF4-FFF2-40B4-BE49-F238E27FC236}">
                <a16:creationId xmlns:a16="http://schemas.microsoft.com/office/drawing/2014/main" id="{0E08C5B9-8E7F-6858-4978-77379FA941C2}"/>
              </a:ext>
            </a:extLst>
          </p:cNvPr>
          <p:cNvGraphicFramePr/>
          <p:nvPr>
            <p:extLst>
              <p:ext uri="{D42A27DB-BD31-4B8C-83A1-F6EECF244321}">
                <p14:modId xmlns:p14="http://schemas.microsoft.com/office/powerpoint/2010/main" val="1409031864"/>
              </p:ext>
            </p:extLst>
          </p:nvPr>
        </p:nvGraphicFramePr>
        <p:xfrm>
          <a:off x="108044" y="862525"/>
          <a:ext cx="8750206" cy="1074683"/>
        </p:xfrm>
        <a:graphic>
          <a:graphicData uri="http://schemas.openxmlformats.org/drawingml/2006/table">
            <a:tbl>
              <a:tblPr firstRow="1" bandRow="1">
                <a:noFill/>
                <a:tableStyleId>{F0405E19-DBF8-4350-A6E9-593C9D7815B3}</a:tableStyleId>
              </a:tblPr>
              <a:tblGrid>
                <a:gridCol w="8750206">
                  <a:extLst>
                    <a:ext uri="{9D8B030D-6E8A-4147-A177-3AD203B41FA5}">
                      <a16:colId xmlns:a16="http://schemas.microsoft.com/office/drawing/2014/main" val="20000"/>
                    </a:ext>
                  </a:extLst>
                </a:gridCol>
              </a:tblGrid>
              <a:tr h="1074683">
                <a:tc>
                  <a:txBody>
                    <a:bodyPr/>
                    <a:lstStyle/>
                    <a:p>
                      <a:pPr marL="127000" marR="0" lvl="0" indent="0" algn="l" defTabSz="914400" rtl="0" eaLnBrk="1" fontAlgn="auto" latinLnBrk="0" hangingPunct="1">
                        <a:lnSpc>
                          <a:spcPct val="100000"/>
                        </a:lnSpc>
                        <a:spcBef>
                          <a:spcPts val="0"/>
                        </a:spcBef>
                        <a:spcAft>
                          <a:spcPts val="0"/>
                        </a:spcAft>
                        <a:buClr>
                          <a:schemeClr val="dk1"/>
                        </a:buClr>
                        <a:buSzPts val="1600"/>
                        <a:buFontTx/>
                        <a:buNone/>
                        <a:tabLst/>
                        <a:defRPr/>
                      </a:pPr>
                      <a:r>
                        <a:rPr lang="en-GB" sz="1600" b="0" dirty="0">
                          <a:solidFill>
                            <a:schemeClr val="dk1"/>
                          </a:solidFill>
                          <a:latin typeface="Nunito Sans"/>
                          <a:ea typeface="Nunito Sans"/>
                          <a:cs typeface="Nunito Sans"/>
                          <a:sym typeface="Nunito Sans"/>
                        </a:rPr>
                        <a:t>18) Last week 186 trains were late leaving </a:t>
                      </a:r>
                      <a:r>
                        <a:rPr lang="en-GB" sz="1600" b="0" dirty="0" err="1">
                          <a:solidFill>
                            <a:schemeClr val="dk1"/>
                          </a:solidFill>
                          <a:latin typeface="Nunito Sans"/>
                          <a:ea typeface="Nunito Sans"/>
                          <a:cs typeface="Nunito Sans"/>
                          <a:sym typeface="Nunito Sans"/>
                        </a:rPr>
                        <a:t>Garsdale</a:t>
                      </a:r>
                      <a:r>
                        <a:rPr lang="en-GB" sz="1600" b="0" dirty="0">
                          <a:solidFill>
                            <a:schemeClr val="dk1"/>
                          </a:solidFill>
                          <a:latin typeface="Nunito Sans"/>
                          <a:ea typeface="Nunito Sans"/>
                          <a:cs typeface="Nunito Sans"/>
                          <a:sym typeface="Nunito Sans"/>
                        </a:rPr>
                        <a:t> Station.</a:t>
                      </a:r>
                    </a:p>
                    <a:p>
                      <a:pPr marL="127000" marR="0" lvl="0" indent="0" algn="l" defTabSz="914400" rtl="0" eaLnBrk="1" fontAlgn="auto" latinLnBrk="0" hangingPunct="1">
                        <a:lnSpc>
                          <a:spcPct val="100000"/>
                        </a:lnSpc>
                        <a:spcBef>
                          <a:spcPts val="0"/>
                        </a:spcBef>
                        <a:spcAft>
                          <a:spcPts val="0"/>
                        </a:spcAft>
                        <a:buClr>
                          <a:schemeClr val="dk1"/>
                        </a:buClr>
                        <a:buSzPts val="1600"/>
                        <a:buFontTx/>
                        <a:buNone/>
                        <a:tabLst/>
                        <a:defRPr/>
                      </a:pPr>
                      <a:r>
                        <a:rPr lang="en-GB" sz="1600" b="0" dirty="0">
                          <a:solidFill>
                            <a:schemeClr val="dk1"/>
                          </a:solidFill>
                          <a:latin typeface="Nunito Sans"/>
                          <a:ea typeface="Nunito Sans"/>
                          <a:cs typeface="Nunito Sans"/>
                          <a:sym typeface="Nunito Sans"/>
                        </a:rPr>
                        <a:t>       94% of trains left the station on time.</a:t>
                      </a:r>
                    </a:p>
                    <a:p>
                      <a:pPr marL="127000" marR="0" lvl="0" indent="0" algn="l" defTabSz="914400" rtl="0" eaLnBrk="1" fontAlgn="auto" latinLnBrk="0" hangingPunct="1">
                        <a:lnSpc>
                          <a:spcPct val="100000"/>
                        </a:lnSpc>
                        <a:spcBef>
                          <a:spcPts val="0"/>
                        </a:spcBef>
                        <a:spcAft>
                          <a:spcPts val="0"/>
                        </a:spcAft>
                        <a:buClr>
                          <a:schemeClr val="dk1"/>
                        </a:buClr>
                        <a:buSzPts val="1600"/>
                        <a:buFontTx/>
                        <a:buNone/>
                        <a:tabLst/>
                        <a:defRPr/>
                      </a:pPr>
                      <a:r>
                        <a:rPr lang="en-GB" sz="1600" b="0" dirty="0">
                          <a:solidFill>
                            <a:schemeClr val="dk1"/>
                          </a:solidFill>
                          <a:latin typeface="Nunito Sans"/>
                          <a:ea typeface="Nunito Sans"/>
                          <a:cs typeface="Nunito Sans"/>
                          <a:sym typeface="Nunito Sans"/>
                        </a:rPr>
                        <a:t>       How many trains departed </a:t>
                      </a:r>
                      <a:r>
                        <a:rPr lang="en-GB" sz="1600" b="0" dirty="0" err="1">
                          <a:solidFill>
                            <a:schemeClr val="dk1"/>
                          </a:solidFill>
                          <a:latin typeface="Nunito Sans"/>
                          <a:ea typeface="Nunito Sans"/>
                          <a:cs typeface="Nunito Sans"/>
                          <a:sym typeface="Nunito Sans"/>
                        </a:rPr>
                        <a:t>Garsdale</a:t>
                      </a:r>
                      <a:r>
                        <a:rPr lang="en-GB" sz="1600" b="0" dirty="0">
                          <a:solidFill>
                            <a:schemeClr val="dk1"/>
                          </a:solidFill>
                          <a:latin typeface="Nunito Sans"/>
                          <a:ea typeface="Nunito Sans"/>
                          <a:cs typeface="Nunito Sans"/>
                          <a:sym typeface="Nunito Sans"/>
                        </a:rPr>
                        <a:t> Station on time last week?</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sp>
        <p:nvSpPr>
          <p:cNvPr id="4" name="Google Shape;104;p20">
            <a:extLst>
              <a:ext uri="{FF2B5EF4-FFF2-40B4-BE49-F238E27FC236}">
                <a16:creationId xmlns:a16="http://schemas.microsoft.com/office/drawing/2014/main" id="{8DA8880E-65FC-3D1E-471D-F855545DB378}"/>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Percentages Answers</a:t>
            </a:r>
            <a:endParaRPr b="1"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291444537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graphicFrame>
        <p:nvGraphicFramePr>
          <p:cNvPr id="106" name="Google Shape;106;p20"/>
          <p:cNvGraphicFramePr/>
          <p:nvPr>
            <p:extLst>
              <p:ext uri="{D42A27DB-BD31-4B8C-83A1-F6EECF244321}">
                <p14:modId xmlns:p14="http://schemas.microsoft.com/office/powerpoint/2010/main" val="2191383331"/>
              </p:ext>
            </p:extLst>
          </p:nvPr>
        </p:nvGraphicFramePr>
        <p:xfrm>
          <a:off x="952500" y="2054086"/>
          <a:ext cx="7239000" cy="2174157"/>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A)</a:t>
                      </a:r>
                      <a:r>
                        <a:rPr lang="en-GB" sz="1600" dirty="0">
                          <a:solidFill>
                            <a:schemeClr val="tx1"/>
                          </a:solidFill>
                          <a:latin typeface="Nunito Sans" pitchFamily="2" charset="0"/>
                          <a:ea typeface="Times New Roman"/>
                          <a:cs typeface="Times New Roman" panose="02020603050405020304" pitchFamily="18" charset="0"/>
                          <a:sym typeface="Times New Roman"/>
                        </a:rPr>
                        <a:t> £920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Student applied simple interest method</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rgbClr val="00BC89"/>
                          </a:solidFill>
                          <a:latin typeface="Nunito Sans" pitchFamily="2" charset="0"/>
                          <a:ea typeface="Nunito"/>
                          <a:cs typeface="Times New Roman" panose="02020603050405020304" pitchFamily="18" charset="0"/>
                          <a:sym typeface="Nunito"/>
                        </a:rPr>
                        <a:t>B)</a:t>
                      </a:r>
                      <a:r>
                        <a:rPr lang="en-GB" sz="1600" dirty="0">
                          <a:solidFill>
                            <a:srgbClr val="00BC89"/>
                          </a:solidFill>
                          <a:latin typeface="Nunito Sans" pitchFamily="2" charset="0"/>
                          <a:ea typeface="Times New Roman"/>
                          <a:cs typeface="Times New Roman" panose="02020603050405020304" pitchFamily="18" charset="0"/>
                          <a:sym typeface="Times New Roman"/>
                        </a:rPr>
                        <a:t> </a:t>
                      </a:r>
                      <a:r>
                        <a:rPr lang="en-PH" sz="1600" b="0" i="0" u="none" strike="noStrike" cap="none" dirty="0">
                          <a:solidFill>
                            <a:srgbClr val="00BC89"/>
                          </a:solidFill>
                          <a:effectLst/>
                          <a:latin typeface="Nunito Sans" pitchFamily="2" charset="0"/>
                          <a:ea typeface="Arial"/>
                          <a:cs typeface="Times New Roman" panose="02020603050405020304" pitchFamily="18" charset="0"/>
                          <a:sym typeface="Arial"/>
                        </a:rPr>
                        <a:t>£926.10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PH" sz="1400" b="0" i="0" u="none" strike="noStrike" cap="none" dirty="0">
                          <a:solidFill>
                            <a:srgbClr val="00BC89"/>
                          </a:solidFill>
                          <a:effectLst/>
                          <a:latin typeface="Nunito Sans" pitchFamily="2" charset="0"/>
                          <a:ea typeface="Arial"/>
                          <a:cs typeface="Times New Roman" panose="02020603050405020304" pitchFamily="18" charset="0"/>
                          <a:sym typeface="Arial"/>
                        </a:rPr>
                        <a:t>Correct answer</a:t>
                      </a:r>
                      <a:endParaRPr lang="en-PH" sz="1200" b="0" i="0" u="none" strike="noStrike" cap="none" dirty="0">
                        <a:solidFill>
                          <a:srgbClr val="00BC89"/>
                        </a:solidFill>
                        <a:effectLst/>
                        <a:latin typeface="Nunito Sans" pitchFamily="2" charset="0"/>
                        <a:ea typeface="Arial"/>
                        <a:cs typeface="Times New Roman" panose="02020603050405020304" pitchFamily="18" charset="0"/>
                        <a:sym typeface="Aria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C)</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dirty="0">
                          <a:solidFill>
                            <a:schemeClr val="tx1"/>
                          </a:solidFill>
                          <a:effectLst/>
                          <a:latin typeface="Nunito Sans" pitchFamily="2" charset="0"/>
                          <a:cs typeface="Times New Roman" panose="02020603050405020304" pitchFamily="18" charset="0"/>
                        </a:rPr>
                        <a:t>£927.42</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PH" sz="1400" b="0" i="0" u="none" strike="noStrike" dirty="0">
                          <a:solidFill>
                            <a:schemeClr val="tx1"/>
                          </a:solidFill>
                          <a:effectLst/>
                          <a:latin typeface="Nunito Sans" pitchFamily="2" charset="0"/>
                          <a:cs typeface="Times New Roman" panose="02020603050405020304" pitchFamily="18" charset="0"/>
                        </a:rPr>
                        <a:t>Student interchanged interest rate and duration of investment in the formula for compound interest</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base" latinLnBrk="0" hangingPunct="1">
                        <a:lnSpc>
                          <a:spcPct val="100000"/>
                        </a:lnSpc>
                        <a:spcBef>
                          <a:spcPts val="0"/>
                        </a:spcBef>
                        <a:spcAft>
                          <a:spcPts val="0"/>
                        </a:spcAft>
                        <a:buClr>
                          <a:srgbClr val="000000"/>
                        </a:buClr>
                        <a:buSzTx/>
                        <a:buFont typeface="+mj-lt"/>
                        <a:buNone/>
                        <a:tabLst/>
                        <a:defRPr/>
                      </a:pPr>
                      <a:r>
                        <a:rPr lang="en-GB" sz="1600" dirty="0">
                          <a:solidFill>
                            <a:schemeClr val="tx1"/>
                          </a:solidFill>
                          <a:latin typeface="Nunito Sans" pitchFamily="2" charset="0"/>
                          <a:ea typeface="Nunito"/>
                          <a:cs typeface="Times New Roman" panose="02020603050405020304" pitchFamily="18" charset="0"/>
                          <a:sym typeface="Nunito"/>
                        </a:rPr>
                        <a:t>D)</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dirty="0">
                          <a:solidFill>
                            <a:schemeClr val="tx1"/>
                          </a:solidFill>
                          <a:effectLst/>
                          <a:latin typeface="Nunito Sans" pitchFamily="2" charset="0"/>
                          <a:cs typeface="Times New Roman" panose="02020603050405020304" pitchFamily="18" charset="0"/>
                        </a:rPr>
                        <a:t>£812.06 </a:t>
                      </a:r>
                    </a:p>
                    <a:p>
                      <a:pPr marL="0" marR="0" lvl="0" indent="0" algn="l" defTabSz="914400" rtl="0" eaLnBrk="1" fontAlgn="base" latinLnBrk="0" hangingPunct="1">
                        <a:lnSpc>
                          <a:spcPct val="100000"/>
                        </a:lnSpc>
                        <a:spcBef>
                          <a:spcPts val="0"/>
                        </a:spcBef>
                        <a:spcAft>
                          <a:spcPts val="0"/>
                        </a:spcAft>
                        <a:buClr>
                          <a:srgbClr val="000000"/>
                        </a:buClr>
                        <a:buSzTx/>
                        <a:buFont typeface="+mj-lt"/>
                        <a:buNone/>
                        <a:tabLst/>
                        <a:defRPr/>
                      </a:pPr>
                      <a:r>
                        <a:rPr lang="en-PH" sz="1400" b="0" i="0" u="none" strike="noStrike" dirty="0">
                          <a:solidFill>
                            <a:schemeClr val="tx1"/>
                          </a:solidFill>
                          <a:effectLst/>
                          <a:latin typeface="Nunito Sans" pitchFamily="2" charset="0"/>
                          <a:cs typeface="Times New Roman" panose="02020603050405020304" pitchFamily="18" charset="0"/>
                        </a:rPr>
                        <a:t>Student used the incorrect multiplier 1.005</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2" name="Google Shape;105;p20">
            <a:extLst>
              <a:ext uri="{FF2B5EF4-FFF2-40B4-BE49-F238E27FC236}">
                <a16:creationId xmlns:a16="http://schemas.microsoft.com/office/drawing/2014/main" id="{D14E4DD3-2E71-A844-D6D2-CECCE198F053}"/>
              </a:ext>
            </a:extLst>
          </p:cNvPr>
          <p:cNvGraphicFramePr/>
          <p:nvPr>
            <p:extLst>
              <p:ext uri="{D42A27DB-BD31-4B8C-83A1-F6EECF244321}">
                <p14:modId xmlns:p14="http://schemas.microsoft.com/office/powerpoint/2010/main" val="1678412525"/>
              </p:ext>
            </p:extLst>
          </p:nvPr>
        </p:nvGraphicFramePr>
        <p:xfrm>
          <a:off x="108044" y="862525"/>
          <a:ext cx="7511956" cy="1074683"/>
        </p:xfrm>
        <a:graphic>
          <a:graphicData uri="http://schemas.openxmlformats.org/drawingml/2006/table">
            <a:tbl>
              <a:tblPr firstRow="1" bandRow="1">
                <a:noFill/>
                <a:tableStyleId>{F0405E19-DBF8-4350-A6E9-593C9D7815B3}</a:tableStyleId>
              </a:tblPr>
              <a:tblGrid>
                <a:gridCol w="7511956">
                  <a:extLst>
                    <a:ext uri="{9D8B030D-6E8A-4147-A177-3AD203B41FA5}">
                      <a16:colId xmlns:a16="http://schemas.microsoft.com/office/drawing/2014/main" val="20000"/>
                    </a:ext>
                  </a:extLst>
                </a:gridCol>
              </a:tblGrid>
              <a:tr h="1074683">
                <a:tc>
                  <a:txBody>
                    <a:bodyPr/>
                    <a:lstStyle/>
                    <a:p>
                      <a:pPr marL="127000" marR="0" lvl="0" indent="0" algn="l" defTabSz="914400" rtl="0" eaLnBrk="1" fontAlgn="auto" latinLnBrk="0" hangingPunct="1">
                        <a:lnSpc>
                          <a:spcPct val="100000"/>
                        </a:lnSpc>
                        <a:spcBef>
                          <a:spcPts val="0"/>
                        </a:spcBef>
                        <a:spcAft>
                          <a:spcPts val="0"/>
                        </a:spcAft>
                        <a:buClr>
                          <a:schemeClr val="dk1"/>
                        </a:buClr>
                        <a:buSzPts val="1600"/>
                        <a:buFontTx/>
                        <a:buNone/>
                        <a:tabLst/>
                        <a:defRPr/>
                      </a:pPr>
                      <a:r>
                        <a:rPr lang="en-GB" sz="1600" b="0" dirty="0">
                          <a:solidFill>
                            <a:schemeClr val="dk1"/>
                          </a:solidFill>
                          <a:latin typeface="Nunito Sans"/>
                          <a:ea typeface="Nunito Sans"/>
                          <a:cs typeface="Nunito Sans"/>
                          <a:sym typeface="Nunito Sans"/>
                        </a:rPr>
                        <a:t>19) Shay invests £800 at a compound interest rate of 5% per annum.</a:t>
                      </a:r>
                    </a:p>
                    <a:p>
                      <a:pPr marL="127000" marR="0" lvl="0" indent="0" algn="l" defTabSz="914400" rtl="0" eaLnBrk="1" fontAlgn="auto" latinLnBrk="0" hangingPunct="1">
                        <a:lnSpc>
                          <a:spcPct val="100000"/>
                        </a:lnSpc>
                        <a:spcBef>
                          <a:spcPts val="0"/>
                        </a:spcBef>
                        <a:spcAft>
                          <a:spcPts val="0"/>
                        </a:spcAft>
                        <a:buClr>
                          <a:schemeClr val="dk1"/>
                        </a:buClr>
                        <a:buSzPts val="1600"/>
                        <a:buFontTx/>
                        <a:buNone/>
                        <a:tabLst/>
                        <a:defRPr/>
                      </a:pPr>
                      <a:r>
                        <a:rPr lang="en-GB" sz="1600" b="0" dirty="0">
                          <a:solidFill>
                            <a:schemeClr val="dk1"/>
                          </a:solidFill>
                          <a:latin typeface="Nunito Sans"/>
                          <a:ea typeface="Nunito Sans"/>
                          <a:cs typeface="Nunito Sans"/>
                          <a:sym typeface="Nunito Sans"/>
                        </a:rPr>
                        <a:t>       How much is Shay’s investment worth after 3 years?</a:t>
                      </a:r>
                    </a:p>
                    <a:p>
                      <a:pPr marL="457200" lvl="0" indent="0" algn="l" rtl="0">
                        <a:spcBef>
                          <a:spcPts val="0"/>
                        </a:spcBef>
                        <a:spcAft>
                          <a:spcPts val="0"/>
                        </a:spcAft>
                        <a:buNone/>
                      </a:pPr>
                      <a:endParaRPr sz="2300"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sp>
        <p:nvSpPr>
          <p:cNvPr id="4" name="Google Shape;104;p20">
            <a:extLst>
              <a:ext uri="{FF2B5EF4-FFF2-40B4-BE49-F238E27FC236}">
                <a16:creationId xmlns:a16="http://schemas.microsoft.com/office/drawing/2014/main" id="{500422CC-04AD-9F63-D2C5-D4D1B5365D71}"/>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Percentages Answers</a:t>
            </a:r>
            <a:endParaRPr b="1"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244072620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graphicFrame>
        <p:nvGraphicFramePr>
          <p:cNvPr id="106" name="Google Shape;106;p20"/>
          <p:cNvGraphicFramePr/>
          <p:nvPr>
            <p:extLst>
              <p:ext uri="{D42A27DB-BD31-4B8C-83A1-F6EECF244321}">
                <p14:modId xmlns:p14="http://schemas.microsoft.com/office/powerpoint/2010/main" val="364343227"/>
              </p:ext>
            </p:extLst>
          </p:nvPr>
        </p:nvGraphicFramePr>
        <p:xfrm>
          <a:off x="952500" y="2056274"/>
          <a:ext cx="7239000" cy="1966948"/>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3474">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A)</a:t>
                      </a:r>
                      <a:r>
                        <a:rPr lang="en-GB" sz="1600" dirty="0">
                          <a:solidFill>
                            <a:schemeClr val="tx1"/>
                          </a:solidFill>
                          <a:latin typeface="Nunito Sans" pitchFamily="2" charset="0"/>
                          <a:ea typeface="Times New Roman"/>
                          <a:cs typeface="Times New Roman" panose="02020603050405020304" pitchFamily="18" charset="0"/>
                          <a:sym typeface="Times New Roman"/>
                        </a:rPr>
                        <a:t> £36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Student applied simple interest method</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B)</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cap="none" dirty="0">
                          <a:solidFill>
                            <a:schemeClr val="tx1"/>
                          </a:solidFill>
                          <a:effectLst/>
                          <a:latin typeface="Nunito Sans" pitchFamily="2" charset="0"/>
                          <a:ea typeface="Arial"/>
                          <a:cs typeface="Times New Roman" panose="02020603050405020304" pitchFamily="18" charset="0"/>
                          <a:sym typeface="Arial"/>
                        </a:rPr>
                        <a:t>£394.16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PH" sz="1400" b="0" i="0" u="none" strike="noStrike" cap="none" dirty="0">
                          <a:solidFill>
                            <a:schemeClr val="tx1"/>
                          </a:solidFill>
                          <a:effectLst/>
                          <a:latin typeface="Nunito Sans" pitchFamily="2" charset="0"/>
                          <a:ea typeface="Arial"/>
                          <a:cs typeface="Times New Roman" panose="02020603050405020304" pitchFamily="18" charset="0"/>
                          <a:sym typeface="Arial"/>
                        </a:rPr>
                        <a:t>Student found total value of investment after 6 years</a:t>
                      </a:r>
                      <a:endParaRPr lang="en-PH" sz="1200" b="0" i="0" u="none" strike="noStrike" cap="none" dirty="0">
                        <a:solidFill>
                          <a:schemeClr val="tx1"/>
                        </a:solidFill>
                        <a:effectLst/>
                        <a:latin typeface="Nunito Sans" pitchFamily="2" charset="0"/>
                        <a:ea typeface="Arial"/>
                        <a:cs typeface="Times New Roman" panose="02020603050405020304" pitchFamily="18" charset="0"/>
                        <a:sym typeface="Aria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3474">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rgbClr val="00BC89"/>
                          </a:solidFill>
                          <a:latin typeface="Nunito Sans" pitchFamily="2" charset="0"/>
                          <a:ea typeface="Nunito"/>
                          <a:cs typeface="Times New Roman" panose="02020603050405020304" pitchFamily="18" charset="0"/>
                          <a:sym typeface="Nunito"/>
                        </a:rPr>
                        <a:t>C)</a:t>
                      </a:r>
                      <a:r>
                        <a:rPr lang="en-GB" sz="1600" dirty="0">
                          <a:solidFill>
                            <a:srgbClr val="00BC89"/>
                          </a:solidFill>
                          <a:latin typeface="Nunito Sans" pitchFamily="2" charset="0"/>
                          <a:ea typeface="Times New Roman"/>
                          <a:cs typeface="Times New Roman" panose="02020603050405020304" pitchFamily="18" charset="0"/>
                          <a:sym typeface="Times New Roman"/>
                        </a:rPr>
                        <a:t> </a:t>
                      </a:r>
                      <a:r>
                        <a:rPr lang="en-PH" sz="1600" b="0" i="0" u="none" strike="noStrike" dirty="0">
                          <a:solidFill>
                            <a:srgbClr val="00BC89"/>
                          </a:solidFill>
                          <a:effectLst/>
                          <a:latin typeface="Nunito Sans" pitchFamily="2" charset="0"/>
                          <a:cs typeface="Times New Roman" panose="02020603050405020304" pitchFamily="18" charset="0"/>
                        </a:rPr>
                        <a:t>£44.16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PH" sz="1400" b="0" i="0" u="none" strike="noStrike" dirty="0">
                          <a:solidFill>
                            <a:srgbClr val="00BC89"/>
                          </a:solidFill>
                          <a:effectLst/>
                          <a:latin typeface="Nunito Sans" pitchFamily="2" charset="0"/>
                          <a:cs typeface="Times New Roman" panose="02020603050405020304" pitchFamily="18" charset="0"/>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base" latinLnBrk="0" hangingPunct="1">
                        <a:lnSpc>
                          <a:spcPct val="100000"/>
                        </a:lnSpc>
                        <a:spcBef>
                          <a:spcPts val="0"/>
                        </a:spcBef>
                        <a:spcAft>
                          <a:spcPts val="0"/>
                        </a:spcAft>
                        <a:buClr>
                          <a:srgbClr val="000000"/>
                        </a:buClr>
                        <a:buSzTx/>
                        <a:buFont typeface="+mj-lt"/>
                        <a:buNone/>
                        <a:tabLst/>
                        <a:defRPr/>
                      </a:pPr>
                      <a:r>
                        <a:rPr lang="en-GB" sz="1600" dirty="0">
                          <a:solidFill>
                            <a:schemeClr val="tx1"/>
                          </a:solidFill>
                          <a:latin typeface="Nunito Sans" pitchFamily="2" charset="0"/>
                          <a:ea typeface="Nunito"/>
                          <a:cs typeface="Times New Roman" panose="02020603050405020304" pitchFamily="18" charset="0"/>
                          <a:sym typeface="Nunito"/>
                        </a:rPr>
                        <a:t>D)</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dirty="0">
                          <a:solidFill>
                            <a:schemeClr val="tx1"/>
                          </a:solidFill>
                          <a:effectLst/>
                          <a:latin typeface="Nunito Sans" pitchFamily="2" charset="0"/>
                          <a:cs typeface="Times New Roman" panose="02020603050405020304" pitchFamily="18" charset="0"/>
                        </a:rPr>
                        <a:t>£21 </a:t>
                      </a:r>
                    </a:p>
                    <a:p>
                      <a:pPr marL="0" marR="0" lvl="0" indent="0" algn="l" defTabSz="914400" rtl="0" eaLnBrk="1" fontAlgn="base" latinLnBrk="0" hangingPunct="1">
                        <a:lnSpc>
                          <a:spcPct val="100000"/>
                        </a:lnSpc>
                        <a:spcBef>
                          <a:spcPts val="0"/>
                        </a:spcBef>
                        <a:spcAft>
                          <a:spcPts val="0"/>
                        </a:spcAft>
                        <a:buClr>
                          <a:srgbClr val="000000"/>
                        </a:buClr>
                        <a:buSzTx/>
                        <a:buFont typeface="+mj-lt"/>
                        <a:buNone/>
                        <a:tabLst/>
                        <a:defRPr/>
                      </a:pPr>
                      <a:r>
                        <a:rPr lang="en-PH" sz="1400" b="0" i="0" u="none" strike="noStrike" dirty="0">
                          <a:solidFill>
                            <a:schemeClr val="tx1"/>
                          </a:solidFill>
                          <a:effectLst/>
                          <a:latin typeface="Nunito Sans" pitchFamily="2" charset="0"/>
                          <a:cs typeface="Times New Roman" panose="02020603050405020304" pitchFamily="18" charset="0"/>
                        </a:rPr>
                        <a:t>Student found 6% of £350</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2" name="Google Shape;105;p20">
            <a:extLst>
              <a:ext uri="{FF2B5EF4-FFF2-40B4-BE49-F238E27FC236}">
                <a16:creationId xmlns:a16="http://schemas.microsoft.com/office/drawing/2014/main" id="{46965652-F41F-C980-1F07-613BFF445AB6}"/>
              </a:ext>
            </a:extLst>
          </p:cNvPr>
          <p:cNvGraphicFramePr/>
          <p:nvPr>
            <p:extLst>
              <p:ext uri="{D42A27DB-BD31-4B8C-83A1-F6EECF244321}">
                <p14:modId xmlns:p14="http://schemas.microsoft.com/office/powerpoint/2010/main" val="1437810958"/>
              </p:ext>
            </p:extLst>
          </p:nvPr>
        </p:nvGraphicFramePr>
        <p:xfrm>
          <a:off x="108044" y="862525"/>
          <a:ext cx="8750206" cy="1074683"/>
        </p:xfrm>
        <a:graphic>
          <a:graphicData uri="http://schemas.openxmlformats.org/drawingml/2006/table">
            <a:tbl>
              <a:tblPr firstRow="1" bandRow="1">
                <a:noFill/>
                <a:tableStyleId>{F0405E19-DBF8-4350-A6E9-593C9D7815B3}</a:tableStyleId>
              </a:tblPr>
              <a:tblGrid>
                <a:gridCol w="8750206">
                  <a:extLst>
                    <a:ext uri="{9D8B030D-6E8A-4147-A177-3AD203B41FA5}">
                      <a16:colId xmlns:a16="http://schemas.microsoft.com/office/drawing/2014/main" val="20000"/>
                    </a:ext>
                  </a:extLst>
                </a:gridCol>
              </a:tblGrid>
              <a:tr h="1074683">
                <a:tc>
                  <a:txBody>
                    <a:bodyPr/>
                    <a:lstStyle/>
                    <a:p>
                      <a:pPr marL="127000" marR="0" lvl="0" indent="0" algn="l" defTabSz="914400" rtl="0" eaLnBrk="1" fontAlgn="auto" latinLnBrk="0" hangingPunct="1">
                        <a:lnSpc>
                          <a:spcPct val="100000"/>
                        </a:lnSpc>
                        <a:spcBef>
                          <a:spcPts val="0"/>
                        </a:spcBef>
                        <a:spcAft>
                          <a:spcPts val="0"/>
                        </a:spcAft>
                        <a:buClr>
                          <a:schemeClr val="dk1"/>
                        </a:buClr>
                        <a:buSzPts val="1600"/>
                        <a:buFontTx/>
                        <a:buNone/>
                        <a:tabLst/>
                        <a:defRPr/>
                      </a:pPr>
                      <a:r>
                        <a:rPr lang="en-GB" sz="1600" b="0" dirty="0">
                          <a:solidFill>
                            <a:schemeClr val="dk1"/>
                          </a:solidFill>
                          <a:latin typeface="Nunito Sans"/>
                          <a:ea typeface="Nunito Sans"/>
                          <a:cs typeface="Nunito Sans"/>
                          <a:sym typeface="Nunito Sans"/>
                        </a:rPr>
                        <a:t>20) Jax invests £350 for 6 years at a compound interest rate of 2% per annum.</a:t>
                      </a:r>
                    </a:p>
                    <a:p>
                      <a:pPr marL="127000" marR="0" lvl="0" indent="0" algn="l" defTabSz="914400" rtl="0" eaLnBrk="1" fontAlgn="auto" latinLnBrk="0" hangingPunct="1">
                        <a:lnSpc>
                          <a:spcPct val="100000"/>
                        </a:lnSpc>
                        <a:spcBef>
                          <a:spcPts val="0"/>
                        </a:spcBef>
                        <a:spcAft>
                          <a:spcPts val="0"/>
                        </a:spcAft>
                        <a:buClr>
                          <a:schemeClr val="dk1"/>
                        </a:buClr>
                        <a:buSzPts val="1600"/>
                        <a:buFontTx/>
                        <a:buNone/>
                        <a:tabLst/>
                        <a:defRPr/>
                      </a:pPr>
                      <a:r>
                        <a:rPr lang="en-GB" sz="1600" b="0" dirty="0">
                          <a:solidFill>
                            <a:schemeClr val="dk1"/>
                          </a:solidFill>
                          <a:latin typeface="Nunito Sans"/>
                          <a:ea typeface="Nunito Sans"/>
                          <a:cs typeface="Nunito Sans"/>
                          <a:sym typeface="Nunito Sans"/>
                        </a:rPr>
                        <a:t>How much interest does Jax receive over the 6 year investment?</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sp>
        <p:nvSpPr>
          <p:cNvPr id="6" name="Google Shape;104;p20">
            <a:extLst>
              <a:ext uri="{FF2B5EF4-FFF2-40B4-BE49-F238E27FC236}">
                <a16:creationId xmlns:a16="http://schemas.microsoft.com/office/drawing/2014/main" id="{20C63AEA-BE44-20E0-34A3-2A03FFAA0796}"/>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Percentages Answers</a:t>
            </a:r>
            <a:endParaRPr b="1"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386645925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graphicFrame>
        <p:nvGraphicFramePr>
          <p:cNvPr id="106" name="Google Shape;106;p20"/>
          <p:cNvGraphicFramePr/>
          <p:nvPr>
            <p:extLst>
              <p:ext uri="{D42A27DB-BD31-4B8C-83A1-F6EECF244321}">
                <p14:modId xmlns:p14="http://schemas.microsoft.com/office/powerpoint/2010/main" val="2176644163"/>
              </p:ext>
            </p:extLst>
          </p:nvPr>
        </p:nvGraphicFramePr>
        <p:xfrm>
          <a:off x="952500" y="2056275"/>
          <a:ext cx="7239000" cy="19656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i="0" dirty="0">
                          <a:solidFill>
                            <a:srgbClr val="00BC89"/>
                          </a:solidFill>
                          <a:latin typeface="Nunito Sans" pitchFamily="2" charset="0"/>
                          <a:ea typeface="Nunito"/>
                          <a:cs typeface="Times New Roman" panose="02020603050405020304" pitchFamily="18" charset="0"/>
                          <a:sym typeface="Nunito"/>
                        </a:rPr>
                        <a:t>A)</a:t>
                      </a:r>
                      <a:r>
                        <a:rPr lang="en-GB" sz="1600" i="0" dirty="0">
                          <a:solidFill>
                            <a:srgbClr val="00BC89"/>
                          </a:solidFill>
                          <a:latin typeface="Nunito Sans" pitchFamily="2" charset="0"/>
                          <a:ea typeface="Times New Roman"/>
                          <a:cs typeface="Times New Roman" panose="02020603050405020304" pitchFamily="18" charset="0"/>
                          <a:sym typeface="Times New Roman"/>
                        </a:rPr>
                        <a:t> 0.15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i="0" dirty="0">
                          <a:solidFill>
                            <a:srgbClr val="00BC89"/>
                          </a:solidFill>
                          <a:latin typeface="Nunito Sans" pitchFamily="2" charset="0"/>
                          <a:ea typeface="Times New Roman"/>
                          <a:cs typeface="Times New Roman" panose="02020603050405020304" pitchFamily="18" charset="0"/>
                          <a:sym typeface="Times New Roman"/>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B)</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cap="none" dirty="0">
                          <a:solidFill>
                            <a:schemeClr val="tx1"/>
                          </a:solidFill>
                          <a:effectLst/>
                          <a:latin typeface="Nunito Sans" pitchFamily="2" charset="0"/>
                          <a:ea typeface="Arial"/>
                          <a:cs typeface="Times New Roman" panose="02020603050405020304" pitchFamily="18" charset="0"/>
                          <a:sym typeface="Arial"/>
                        </a:rPr>
                        <a:t>1.15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PH" sz="1400" b="0" i="0" u="none" strike="noStrike" cap="none" dirty="0">
                          <a:solidFill>
                            <a:schemeClr val="tx1"/>
                          </a:solidFill>
                          <a:effectLst/>
                          <a:latin typeface="Nunito Sans" pitchFamily="2" charset="0"/>
                          <a:ea typeface="Arial"/>
                          <a:cs typeface="Times New Roman" panose="02020603050405020304" pitchFamily="18" charset="0"/>
                          <a:sym typeface="Arial"/>
                        </a:rPr>
                        <a:t>Student found multiplier for a 15% increase</a:t>
                      </a:r>
                      <a:endParaRPr lang="en-PH" sz="1200" b="0" i="0" u="none" strike="noStrike" cap="none" dirty="0">
                        <a:solidFill>
                          <a:schemeClr val="tx1"/>
                        </a:solidFill>
                        <a:effectLst/>
                        <a:latin typeface="Nunito Sans" pitchFamily="2" charset="0"/>
                        <a:ea typeface="Arial"/>
                        <a:cs typeface="Times New Roman" panose="02020603050405020304" pitchFamily="18" charset="0"/>
                        <a:sym typeface="Aria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C)</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dirty="0">
                          <a:solidFill>
                            <a:schemeClr val="tx1"/>
                          </a:solidFill>
                          <a:effectLst/>
                          <a:latin typeface="Nunito Sans" pitchFamily="2" charset="0"/>
                          <a:cs typeface="Times New Roman" panose="02020603050405020304" pitchFamily="18" charset="0"/>
                        </a:rPr>
                        <a:t>0.85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PH" sz="1400" b="0" i="0" u="none" strike="noStrike" dirty="0">
                          <a:solidFill>
                            <a:schemeClr val="tx1"/>
                          </a:solidFill>
                          <a:effectLst/>
                          <a:latin typeface="Nunito Sans" pitchFamily="2" charset="0"/>
                          <a:cs typeface="Times New Roman" panose="02020603050405020304" pitchFamily="18" charset="0"/>
                        </a:rPr>
                        <a:t>Student found multiplier for a 15% decrease</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base" latinLnBrk="0" hangingPunct="1">
                        <a:lnSpc>
                          <a:spcPct val="100000"/>
                        </a:lnSpc>
                        <a:spcBef>
                          <a:spcPts val="0"/>
                        </a:spcBef>
                        <a:spcAft>
                          <a:spcPts val="0"/>
                        </a:spcAft>
                        <a:buClr>
                          <a:srgbClr val="000000"/>
                        </a:buClr>
                        <a:buSzTx/>
                        <a:buFont typeface="+mj-lt"/>
                        <a:buNone/>
                        <a:tabLst/>
                        <a:defRPr/>
                      </a:pPr>
                      <a:r>
                        <a:rPr lang="en-GB" sz="1600" dirty="0">
                          <a:solidFill>
                            <a:schemeClr val="tx1"/>
                          </a:solidFill>
                          <a:latin typeface="Nunito Sans" pitchFamily="2" charset="0"/>
                          <a:ea typeface="Nunito"/>
                          <a:cs typeface="Times New Roman" panose="02020603050405020304" pitchFamily="18" charset="0"/>
                          <a:sym typeface="Nunito"/>
                        </a:rPr>
                        <a:t>D)</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dirty="0">
                          <a:solidFill>
                            <a:schemeClr val="tx1"/>
                          </a:solidFill>
                          <a:effectLst/>
                          <a:latin typeface="Nunito Sans" pitchFamily="2" charset="0"/>
                          <a:cs typeface="Times New Roman" panose="02020603050405020304" pitchFamily="18" charset="0"/>
                        </a:rPr>
                        <a:t>15 </a:t>
                      </a:r>
                    </a:p>
                    <a:p>
                      <a:pPr marL="0" marR="0" lvl="0" indent="0" algn="l" defTabSz="914400" rtl="0" eaLnBrk="1" fontAlgn="base" latinLnBrk="0" hangingPunct="1">
                        <a:lnSpc>
                          <a:spcPct val="100000"/>
                        </a:lnSpc>
                        <a:spcBef>
                          <a:spcPts val="0"/>
                        </a:spcBef>
                        <a:spcAft>
                          <a:spcPts val="0"/>
                        </a:spcAft>
                        <a:buClr>
                          <a:srgbClr val="000000"/>
                        </a:buClr>
                        <a:buSzTx/>
                        <a:buFont typeface="+mj-lt"/>
                        <a:buNone/>
                        <a:tabLst/>
                        <a:defRPr/>
                      </a:pPr>
                      <a:r>
                        <a:rPr lang="en-PH" sz="1400" b="0" i="0" u="none" strike="noStrike" dirty="0">
                          <a:solidFill>
                            <a:schemeClr val="tx1"/>
                          </a:solidFill>
                          <a:effectLst/>
                          <a:latin typeface="Nunito Sans" pitchFamily="2" charset="0"/>
                          <a:cs typeface="Times New Roman" panose="02020603050405020304" pitchFamily="18" charset="0"/>
                        </a:rPr>
                        <a:t>Student does not understand multipliers</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4" name="Google Shape;104;p20">
            <a:extLst>
              <a:ext uri="{FF2B5EF4-FFF2-40B4-BE49-F238E27FC236}">
                <a16:creationId xmlns:a16="http://schemas.microsoft.com/office/drawing/2014/main" id="{3C55987A-6A81-731A-EA06-068B6E017B48}"/>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Percentages Answers</a:t>
            </a:r>
            <a:endParaRPr b="1" dirty="0">
              <a:solidFill>
                <a:srgbClr val="FFFFFF"/>
              </a:solidFill>
              <a:latin typeface="Nunito Sans"/>
              <a:ea typeface="Nunito Sans"/>
              <a:cs typeface="Nunito Sans"/>
              <a:sym typeface="Nunito Sans"/>
            </a:endParaRPr>
          </a:p>
        </p:txBody>
      </p:sp>
      <p:graphicFrame>
        <p:nvGraphicFramePr>
          <p:cNvPr id="2" name="Google Shape;105;p20">
            <a:extLst>
              <a:ext uri="{FF2B5EF4-FFF2-40B4-BE49-F238E27FC236}">
                <a16:creationId xmlns:a16="http://schemas.microsoft.com/office/drawing/2014/main" id="{7B742C30-9660-CB9C-162D-C5BA67B03E43}"/>
              </a:ext>
            </a:extLst>
          </p:cNvPr>
          <p:cNvGraphicFramePr/>
          <p:nvPr>
            <p:extLst>
              <p:ext uri="{D42A27DB-BD31-4B8C-83A1-F6EECF244321}">
                <p14:modId xmlns:p14="http://schemas.microsoft.com/office/powerpoint/2010/main" val="2116486163"/>
              </p:ext>
            </p:extLst>
          </p:nvPr>
        </p:nvGraphicFramePr>
        <p:xfrm>
          <a:off x="108044" y="862525"/>
          <a:ext cx="8750206" cy="1074683"/>
        </p:xfrm>
        <a:graphic>
          <a:graphicData uri="http://schemas.openxmlformats.org/drawingml/2006/table">
            <a:tbl>
              <a:tblPr firstRow="1" bandRow="1">
                <a:noFill/>
                <a:tableStyleId>{F0405E19-DBF8-4350-A6E9-593C9D7815B3}</a:tableStyleId>
              </a:tblPr>
              <a:tblGrid>
                <a:gridCol w="8750206">
                  <a:extLst>
                    <a:ext uri="{9D8B030D-6E8A-4147-A177-3AD203B41FA5}">
                      <a16:colId xmlns:a16="http://schemas.microsoft.com/office/drawing/2014/main" val="20000"/>
                    </a:ext>
                  </a:extLst>
                </a:gridCol>
              </a:tblGrid>
              <a:tr h="1074683">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21) Which multiplier can be used to find 15% of an amount?</a:t>
                      </a:r>
                      <a:endParaRPr sz="2300"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2004701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graphicFrame>
        <p:nvGraphicFramePr>
          <p:cNvPr id="106" name="Google Shape;106;p20"/>
          <p:cNvGraphicFramePr/>
          <p:nvPr>
            <p:extLst>
              <p:ext uri="{D42A27DB-BD31-4B8C-83A1-F6EECF244321}">
                <p14:modId xmlns:p14="http://schemas.microsoft.com/office/powerpoint/2010/main" val="3928877290"/>
              </p:ext>
            </p:extLst>
          </p:nvPr>
        </p:nvGraphicFramePr>
        <p:xfrm>
          <a:off x="952500" y="2056275"/>
          <a:ext cx="7239000" cy="19656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A)</a:t>
                      </a:r>
                      <a:r>
                        <a:rPr lang="en-GB" sz="1600" dirty="0">
                          <a:solidFill>
                            <a:schemeClr val="tx1"/>
                          </a:solidFill>
                          <a:latin typeface="Nunito Sans" pitchFamily="2" charset="0"/>
                          <a:ea typeface="Times New Roman"/>
                          <a:cs typeface="Times New Roman" panose="02020603050405020304" pitchFamily="18" charset="0"/>
                          <a:sym typeface="Times New Roman"/>
                        </a:rPr>
                        <a:t> 60%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B)</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GB" sz="1600" i="0" dirty="0">
                          <a:solidFill>
                            <a:schemeClr val="tx1"/>
                          </a:solidFill>
                          <a:latin typeface="Nunito Sans" pitchFamily="2" charset="0"/>
                          <a:ea typeface="Times New Roman"/>
                          <a:cs typeface="Times New Roman" panose="02020603050405020304" pitchFamily="18" charset="0"/>
                          <a:sym typeface="Times New Roman"/>
                        </a:rPr>
                        <a:t>36%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i="0"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C)</a:t>
                      </a:r>
                      <a:r>
                        <a:rPr lang="en-GB" sz="1600" dirty="0">
                          <a:solidFill>
                            <a:schemeClr val="tx1"/>
                          </a:solidFill>
                          <a:latin typeface="Nunito Sans" pitchFamily="2" charset="0"/>
                          <a:ea typeface="Times New Roman"/>
                          <a:cs typeface="Times New Roman" panose="02020603050405020304" pitchFamily="18" charset="0"/>
                          <a:sym typeface="Times New Roman"/>
                        </a:rPr>
                        <a:t> 72%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D)</a:t>
                      </a:r>
                      <a:r>
                        <a:rPr lang="en-GB" sz="1600" dirty="0">
                          <a:solidFill>
                            <a:schemeClr val="tx1"/>
                          </a:solidFill>
                          <a:latin typeface="Nunito Sans" pitchFamily="2" charset="0"/>
                          <a:ea typeface="Times New Roman"/>
                          <a:cs typeface="Times New Roman" panose="02020603050405020304" pitchFamily="18" charset="0"/>
                          <a:sym typeface="Times New Roman"/>
                        </a:rPr>
                        <a:t> 40%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5" name="Google Shape;104;p20">
            <a:extLst>
              <a:ext uri="{FF2B5EF4-FFF2-40B4-BE49-F238E27FC236}">
                <a16:creationId xmlns:a16="http://schemas.microsoft.com/office/drawing/2014/main" id="{F2642B83-EC1C-41A3-A75E-E7BFFD44009F}"/>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Percentages</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105;p20">
                <a:extLst>
                  <a:ext uri="{FF2B5EF4-FFF2-40B4-BE49-F238E27FC236}">
                    <a16:creationId xmlns:a16="http://schemas.microsoft.com/office/drawing/2014/main" id="{61BB138C-5B26-2E1E-C787-D967B62EA8FD}"/>
                  </a:ext>
                </a:extLst>
              </p:cNvPr>
              <p:cNvGraphicFramePr/>
              <p:nvPr/>
            </p:nvGraphicFramePr>
            <p:xfrm>
              <a:off x="108044" y="862525"/>
              <a:ext cx="5881738" cy="1037993"/>
            </p:xfrm>
            <a:graphic>
              <a:graphicData uri="http://schemas.openxmlformats.org/drawingml/2006/table">
                <a:tbl>
                  <a:tblPr firstRow="1" bandRow="1">
                    <a:noFill/>
                    <a:tableStyleId>{F0405E19-DBF8-4350-A6E9-593C9D7815B3}</a:tableStyleId>
                  </a:tblPr>
                  <a:tblGrid>
                    <a:gridCol w="5881738">
                      <a:extLst>
                        <a:ext uri="{9D8B030D-6E8A-4147-A177-3AD203B41FA5}">
                          <a16:colId xmlns:a16="http://schemas.microsoft.com/office/drawing/2014/main" val="20000"/>
                        </a:ext>
                      </a:extLst>
                    </a:gridCol>
                  </a:tblGrid>
                  <a:tr h="1037993">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2) </a:t>
                          </a:r>
                          <a:r>
                            <a:rPr lang="en-GB" sz="1600" b="0" dirty="0">
                              <a:solidFill>
                                <a:schemeClr val="dk1"/>
                              </a:solidFill>
                              <a:latin typeface="Nunito Sans" pitchFamily="2" charset="0"/>
                              <a:ea typeface="Nunito Sans"/>
                              <a:cs typeface="Nunito Sans"/>
                              <a:sym typeface="Nunito Sans"/>
                            </a:rPr>
                            <a:t>Express as a percentage: </a:t>
                          </a:r>
                        </a:p>
                        <a:p>
                          <a:pPr marL="457200" lvl="0" indent="0" algn="l" rtl="0">
                            <a:spcBef>
                              <a:spcPts val="0"/>
                            </a:spcBef>
                            <a:spcAft>
                              <a:spcPts val="0"/>
                            </a:spcAft>
                            <a:buNone/>
                          </a:pPr>
                          <a:endParaRPr lang="en-GB" sz="1050" b="0" dirty="0">
                            <a:solidFill>
                              <a:schemeClr val="dk1"/>
                            </a:solidFill>
                            <a:latin typeface="Nunito Sans" pitchFamily="2" charset="0"/>
                            <a:ea typeface="Nunito Sans"/>
                            <a:cs typeface="Nunito Sans"/>
                            <a:sym typeface="Nunito Sans"/>
                          </a:endParaRPr>
                        </a:p>
                        <a:p>
                          <a:pPr marL="457200" lvl="0" indent="0" algn="l" rtl="0">
                            <a:spcBef>
                              <a:spcPts val="0"/>
                            </a:spcBef>
                            <a:spcAft>
                              <a:spcPts val="0"/>
                            </a:spcAft>
                            <a:buNone/>
                          </a:pPr>
                          <a14:m>
                            <m:oMath xmlns:m="http://schemas.openxmlformats.org/officeDocument/2006/math">
                              <m:r>
                                <a:rPr lang="en-GB" sz="2300" b="0" i="1" dirty="0" smtClean="0">
                                  <a:solidFill>
                                    <a:schemeClr val="dk1"/>
                                  </a:solidFill>
                                  <a:latin typeface="Cambria Math" panose="02040503050406030204" pitchFamily="18" charset="0"/>
                                  <a:cs typeface="Times New Roman"/>
                                  <a:sym typeface="Times New Roman"/>
                                </a:rPr>
                                <m:t>72</m:t>
                              </m:r>
                            </m:oMath>
                          </a14:m>
                          <a:r>
                            <a:rPr lang="en-US" sz="2300" b="0" dirty="0">
                              <a:solidFill>
                                <a:schemeClr val="dk1"/>
                              </a:solidFill>
                              <a:latin typeface="Nunito Sans" pitchFamily="2" charset="0"/>
                              <a:ea typeface="Times New Roman"/>
                              <a:cs typeface="Times New Roman"/>
                              <a:sym typeface="Times New Roman"/>
                            </a:rPr>
                            <a:t> out of </a:t>
                          </a:r>
                          <a14:m>
                            <m:oMath xmlns:m="http://schemas.openxmlformats.org/officeDocument/2006/math">
                              <m:r>
                                <a:rPr lang="en-GB" sz="2300" b="0" i="1" smtClean="0">
                                  <a:solidFill>
                                    <a:schemeClr val="dk1"/>
                                  </a:solidFill>
                                  <a:latin typeface="Cambria Math" panose="02040503050406030204" pitchFamily="18" charset="0"/>
                                  <a:ea typeface="Times New Roman"/>
                                  <a:cs typeface="Times New Roman"/>
                                  <a:sym typeface="Times New Roman"/>
                                </a:rPr>
                                <m:t>180</m:t>
                              </m:r>
                            </m:oMath>
                          </a14:m>
                          <a:r>
                            <a:rPr lang="en-US" sz="2300" b="0" dirty="0">
                              <a:solidFill>
                                <a:schemeClr val="dk1"/>
                              </a:solidFill>
                              <a:latin typeface="Nunito Sans" pitchFamily="2" charset="0"/>
                              <a:ea typeface="Times New Roman"/>
                              <a:cs typeface="Times New Roman"/>
                              <a:sym typeface="Times New Roman"/>
                            </a:rPr>
                            <a:t> </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2" name="Google Shape;105;p20">
                <a:extLst>
                  <a:ext uri="{FF2B5EF4-FFF2-40B4-BE49-F238E27FC236}">
                    <a16:creationId xmlns:a16="http://schemas.microsoft.com/office/drawing/2014/main" id="{61BB138C-5B26-2E1E-C787-D967B62EA8FD}"/>
                  </a:ext>
                </a:extLst>
              </p:cNvPr>
              <p:cNvGraphicFramePr/>
              <p:nvPr/>
            </p:nvGraphicFramePr>
            <p:xfrm>
              <a:off x="108044" y="862525"/>
              <a:ext cx="5881738" cy="1037993"/>
            </p:xfrm>
            <a:graphic>
              <a:graphicData uri="http://schemas.openxmlformats.org/drawingml/2006/table">
                <a:tbl>
                  <a:tblPr firstRow="1" bandRow="1">
                    <a:noFill/>
                    <a:tableStyleId>{F0405E19-DBF8-4350-A6E9-593C9D7815B3}</a:tableStyleId>
                  </a:tblPr>
                  <a:tblGrid>
                    <a:gridCol w="5881738">
                      <a:extLst>
                        <a:ext uri="{9D8B030D-6E8A-4147-A177-3AD203B41FA5}">
                          <a16:colId xmlns:a16="http://schemas.microsoft.com/office/drawing/2014/main" val="20000"/>
                        </a:ext>
                      </a:extLst>
                    </a:gridCol>
                  </a:tblGrid>
                  <a:tr h="1037993">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04" t="-1170" r="-207" b="-1170"/>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140996650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graphicFrame>
        <p:nvGraphicFramePr>
          <p:cNvPr id="106" name="Google Shape;106;p20"/>
          <p:cNvGraphicFramePr/>
          <p:nvPr>
            <p:extLst>
              <p:ext uri="{D42A27DB-BD31-4B8C-83A1-F6EECF244321}">
                <p14:modId xmlns:p14="http://schemas.microsoft.com/office/powerpoint/2010/main" val="657111359"/>
              </p:ext>
            </p:extLst>
          </p:nvPr>
        </p:nvGraphicFramePr>
        <p:xfrm>
          <a:off x="952500" y="2056275"/>
          <a:ext cx="7239000" cy="19656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A)</a:t>
                      </a:r>
                      <a:r>
                        <a:rPr lang="en-GB" sz="1600" dirty="0">
                          <a:solidFill>
                            <a:schemeClr val="tx1"/>
                          </a:solidFill>
                          <a:latin typeface="Nunito Sans" pitchFamily="2" charset="0"/>
                          <a:ea typeface="Times New Roman"/>
                          <a:cs typeface="Times New Roman" panose="02020603050405020304" pitchFamily="18" charset="0"/>
                          <a:sym typeface="Times New Roman"/>
                        </a:rPr>
                        <a:t> 0.3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Student found multiplier for finding 30% of an amount</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B)</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cap="none" dirty="0">
                          <a:solidFill>
                            <a:schemeClr val="tx1"/>
                          </a:solidFill>
                          <a:effectLst/>
                          <a:latin typeface="Nunito Sans" pitchFamily="2" charset="0"/>
                          <a:ea typeface="Arial"/>
                          <a:cs typeface="Times New Roman" panose="02020603050405020304" pitchFamily="18" charset="0"/>
                          <a:sym typeface="Arial"/>
                        </a:rPr>
                        <a:t>0.23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PH" sz="1400" b="0" i="0" u="none" strike="noStrike" cap="none" dirty="0">
                          <a:solidFill>
                            <a:schemeClr val="tx1"/>
                          </a:solidFill>
                          <a:effectLst/>
                          <a:latin typeface="Nunito Sans" pitchFamily="2" charset="0"/>
                          <a:ea typeface="Arial"/>
                          <a:cs typeface="Times New Roman" panose="02020603050405020304" pitchFamily="18" charset="0"/>
                          <a:sym typeface="Arial"/>
                        </a:rPr>
                        <a:t>Student does not understand multipliers</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C)</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dirty="0">
                          <a:solidFill>
                            <a:schemeClr val="tx1"/>
                          </a:solidFill>
                          <a:effectLst/>
                          <a:latin typeface="Nunito Sans" pitchFamily="2" charset="0"/>
                          <a:cs typeface="Times New Roman" panose="02020603050405020304" pitchFamily="18" charset="0"/>
                        </a:rPr>
                        <a:t>23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PH" sz="1400" b="0" i="0" u="none" strike="noStrike" dirty="0">
                          <a:solidFill>
                            <a:schemeClr val="tx1"/>
                          </a:solidFill>
                          <a:effectLst/>
                          <a:latin typeface="Nunito Sans" pitchFamily="2" charset="0"/>
                          <a:cs typeface="Times New Roman" panose="02020603050405020304" pitchFamily="18" charset="0"/>
                        </a:rPr>
                        <a:t>Student does not understand multipliers</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base" latinLnBrk="0" hangingPunct="1">
                        <a:lnSpc>
                          <a:spcPct val="100000"/>
                        </a:lnSpc>
                        <a:spcBef>
                          <a:spcPts val="0"/>
                        </a:spcBef>
                        <a:spcAft>
                          <a:spcPts val="0"/>
                        </a:spcAft>
                        <a:buClr>
                          <a:srgbClr val="000000"/>
                        </a:buClr>
                        <a:buSzTx/>
                        <a:buFont typeface="+mj-lt"/>
                        <a:buNone/>
                        <a:tabLst/>
                        <a:defRPr/>
                      </a:pPr>
                      <a:r>
                        <a:rPr lang="en-GB" sz="1600" dirty="0">
                          <a:solidFill>
                            <a:srgbClr val="00BC89"/>
                          </a:solidFill>
                          <a:latin typeface="Nunito Sans" pitchFamily="2" charset="0"/>
                          <a:ea typeface="Nunito"/>
                          <a:cs typeface="Times New Roman" panose="02020603050405020304" pitchFamily="18" charset="0"/>
                          <a:sym typeface="Nunito"/>
                        </a:rPr>
                        <a:t>D)</a:t>
                      </a:r>
                      <a:r>
                        <a:rPr lang="en-GB" sz="1600" dirty="0">
                          <a:solidFill>
                            <a:srgbClr val="00BC89"/>
                          </a:solidFill>
                          <a:latin typeface="Nunito Sans" pitchFamily="2" charset="0"/>
                          <a:ea typeface="Times New Roman"/>
                          <a:cs typeface="Times New Roman" panose="02020603050405020304" pitchFamily="18" charset="0"/>
                          <a:sym typeface="Times New Roman"/>
                        </a:rPr>
                        <a:t> </a:t>
                      </a:r>
                      <a:r>
                        <a:rPr lang="en-PH" sz="1600" b="0" i="0" u="none" strike="noStrike" dirty="0">
                          <a:solidFill>
                            <a:srgbClr val="00BC89"/>
                          </a:solidFill>
                          <a:effectLst/>
                          <a:latin typeface="Nunito Sans" pitchFamily="2" charset="0"/>
                          <a:cs typeface="Times New Roman" panose="02020603050405020304" pitchFamily="18" charset="0"/>
                        </a:rPr>
                        <a:t>2.3 </a:t>
                      </a:r>
                    </a:p>
                    <a:p>
                      <a:pPr marL="0" marR="0" lvl="0" indent="0" algn="l" defTabSz="914400" rtl="0" eaLnBrk="1" fontAlgn="base" latinLnBrk="0" hangingPunct="1">
                        <a:lnSpc>
                          <a:spcPct val="100000"/>
                        </a:lnSpc>
                        <a:spcBef>
                          <a:spcPts val="0"/>
                        </a:spcBef>
                        <a:spcAft>
                          <a:spcPts val="0"/>
                        </a:spcAft>
                        <a:buClr>
                          <a:srgbClr val="000000"/>
                        </a:buClr>
                        <a:buSzTx/>
                        <a:buFont typeface="+mj-lt"/>
                        <a:buNone/>
                        <a:tabLst/>
                        <a:defRPr/>
                      </a:pPr>
                      <a:r>
                        <a:rPr lang="en-PH" sz="1400" b="0" i="0" u="none" strike="noStrike" dirty="0">
                          <a:solidFill>
                            <a:srgbClr val="00BC89"/>
                          </a:solidFill>
                          <a:effectLst/>
                          <a:latin typeface="Nunito Sans" pitchFamily="2" charset="0"/>
                          <a:cs typeface="Times New Roman" panose="02020603050405020304" pitchFamily="18" charset="0"/>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2" name="Google Shape;105;p20">
            <a:extLst>
              <a:ext uri="{FF2B5EF4-FFF2-40B4-BE49-F238E27FC236}">
                <a16:creationId xmlns:a16="http://schemas.microsoft.com/office/drawing/2014/main" id="{FF05921B-D456-0469-DF41-1BBA98C9707E}"/>
              </a:ext>
            </a:extLst>
          </p:cNvPr>
          <p:cNvGraphicFramePr/>
          <p:nvPr>
            <p:extLst>
              <p:ext uri="{D42A27DB-BD31-4B8C-83A1-F6EECF244321}">
                <p14:modId xmlns:p14="http://schemas.microsoft.com/office/powerpoint/2010/main" val="2022700378"/>
              </p:ext>
            </p:extLst>
          </p:nvPr>
        </p:nvGraphicFramePr>
        <p:xfrm>
          <a:off x="108044" y="862525"/>
          <a:ext cx="8750206" cy="823111"/>
        </p:xfrm>
        <a:graphic>
          <a:graphicData uri="http://schemas.openxmlformats.org/drawingml/2006/table">
            <a:tbl>
              <a:tblPr firstRow="1" bandRow="1">
                <a:noFill/>
                <a:tableStyleId>{F0405E19-DBF8-4350-A6E9-593C9D7815B3}</a:tableStyleId>
              </a:tblPr>
              <a:tblGrid>
                <a:gridCol w="8750206">
                  <a:extLst>
                    <a:ext uri="{9D8B030D-6E8A-4147-A177-3AD203B41FA5}">
                      <a16:colId xmlns:a16="http://schemas.microsoft.com/office/drawing/2014/main" val="20000"/>
                    </a:ext>
                  </a:extLst>
                </a:gridCol>
              </a:tblGrid>
              <a:tr h="823111">
                <a:tc>
                  <a:txBody>
                    <a:bodyPr/>
                    <a:lstStyle/>
                    <a:p>
                      <a:pPr marL="127000" lvl="0" indent="0" algn="l" rtl="0">
                        <a:spcBef>
                          <a:spcPts val="0"/>
                        </a:spcBef>
                        <a:spcAft>
                          <a:spcPts val="0"/>
                        </a:spcAft>
                        <a:buClr>
                          <a:schemeClr val="dk1"/>
                        </a:buClr>
                        <a:buSzPts val="1600"/>
                        <a:buFont typeface="Nunito Sans"/>
                        <a:buNone/>
                      </a:pPr>
                      <a:r>
                        <a:rPr lang="en-US" sz="1600" b="0" dirty="0">
                          <a:solidFill>
                            <a:schemeClr val="dk1"/>
                          </a:solidFill>
                          <a:latin typeface="Nunito Sans"/>
                          <a:ea typeface="Nunito Sans"/>
                          <a:cs typeface="Nunito Sans"/>
                          <a:sym typeface="Nunito Sans"/>
                        </a:rPr>
                        <a:t>22) </a:t>
                      </a:r>
                      <a:r>
                        <a:rPr lang="en-GB" sz="1600" b="0" dirty="0">
                          <a:solidFill>
                            <a:schemeClr val="dk1"/>
                          </a:solidFill>
                          <a:latin typeface="Nunito Sans"/>
                          <a:ea typeface="Nunito Sans"/>
                          <a:cs typeface="Nunito Sans"/>
                          <a:sym typeface="Nunito Sans"/>
                        </a:rPr>
                        <a:t>Which multiplier can be used to find 230% of an amount?</a:t>
                      </a:r>
                      <a:endParaRPr sz="2300"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sp>
        <p:nvSpPr>
          <p:cNvPr id="4" name="Google Shape;104;p20">
            <a:extLst>
              <a:ext uri="{FF2B5EF4-FFF2-40B4-BE49-F238E27FC236}">
                <a16:creationId xmlns:a16="http://schemas.microsoft.com/office/drawing/2014/main" id="{07D9A3CC-3DB8-3252-6441-63F16BA9A595}"/>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Percentages Answers</a:t>
            </a:r>
            <a:endParaRPr b="1"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214110627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graphicFrame>
        <p:nvGraphicFramePr>
          <p:cNvPr id="106" name="Google Shape;106;p20"/>
          <p:cNvGraphicFramePr/>
          <p:nvPr>
            <p:extLst>
              <p:ext uri="{D42A27DB-BD31-4B8C-83A1-F6EECF244321}">
                <p14:modId xmlns:p14="http://schemas.microsoft.com/office/powerpoint/2010/main" val="1209139182"/>
              </p:ext>
            </p:extLst>
          </p:nvPr>
        </p:nvGraphicFramePr>
        <p:xfrm>
          <a:off x="952500" y="2056275"/>
          <a:ext cx="7239000" cy="19656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A)</a:t>
                      </a:r>
                      <a:r>
                        <a:rPr lang="en-GB" sz="1600" dirty="0">
                          <a:solidFill>
                            <a:schemeClr val="tx1"/>
                          </a:solidFill>
                          <a:latin typeface="Nunito Sans" pitchFamily="2" charset="0"/>
                          <a:ea typeface="Times New Roman"/>
                          <a:cs typeface="Times New Roman" panose="02020603050405020304" pitchFamily="18" charset="0"/>
                          <a:sym typeface="Times New Roman"/>
                        </a:rPr>
                        <a:t> 0.18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Student found multiplier for finding 18% of an amount</a:t>
                      </a:r>
                      <a:endParaRPr lang="en-GB" sz="1400" dirty="0">
                        <a:solidFill>
                          <a:srgbClr val="54BD8A"/>
                        </a:solidFill>
                        <a:latin typeface="Nunito Sans" pitchFamily="2" charset="0"/>
                        <a:ea typeface="Times New Roman"/>
                        <a:cs typeface="Times New Roman" panose="02020603050405020304" pitchFamily="18" charset="0"/>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rgbClr val="00BC89"/>
                          </a:solidFill>
                          <a:latin typeface="Nunito Sans" pitchFamily="2" charset="0"/>
                          <a:ea typeface="Nunito"/>
                          <a:cs typeface="Times New Roman" panose="02020603050405020304" pitchFamily="18" charset="0"/>
                          <a:sym typeface="Nunito"/>
                        </a:rPr>
                        <a:t>B)</a:t>
                      </a:r>
                      <a:r>
                        <a:rPr lang="en-GB" sz="1600" dirty="0">
                          <a:solidFill>
                            <a:srgbClr val="00BC89"/>
                          </a:solidFill>
                          <a:latin typeface="Nunito Sans" pitchFamily="2" charset="0"/>
                          <a:ea typeface="Times New Roman"/>
                          <a:cs typeface="Times New Roman" panose="02020603050405020304" pitchFamily="18" charset="0"/>
                          <a:sym typeface="Times New Roman"/>
                        </a:rPr>
                        <a:t> </a:t>
                      </a:r>
                      <a:r>
                        <a:rPr lang="en-PH" sz="1600" b="0" i="0" u="none" strike="noStrike" cap="none" dirty="0">
                          <a:solidFill>
                            <a:srgbClr val="00BC89"/>
                          </a:solidFill>
                          <a:effectLst/>
                          <a:latin typeface="Nunito Sans" pitchFamily="2" charset="0"/>
                          <a:ea typeface="Arial"/>
                          <a:cs typeface="Times New Roman" panose="02020603050405020304" pitchFamily="18" charset="0"/>
                          <a:sym typeface="Arial"/>
                        </a:rPr>
                        <a:t>1.18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PH" sz="1400" b="0" i="0" u="none" strike="noStrike" cap="none" dirty="0">
                          <a:solidFill>
                            <a:srgbClr val="00BC89"/>
                          </a:solidFill>
                          <a:effectLst/>
                          <a:latin typeface="Nunito Sans" pitchFamily="2" charset="0"/>
                          <a:ea typeface="Arial"/>
                          <a:cs typeface="Times New Roman" panose="02020603050405020304" pitchFamily="18" charset="0"/>
                          <a:sym typeface="Arial"/>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C)</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dirty="0">
                          <a:solidFill>
                            <a:schemeClr val="tx1"/>
                          </a:solidFill>
                          <a:effectLst/>
                          <a:latin typeface="Nunito Sans" pitchFamily="2" charset="0"/>
                          <a:cs typeface="Times New Roman" panose="02020603050405020304" pitchFamily="18" charset="0"/>
                        </a:rPr>
                        <a:t>118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PH" sz="1400" b="0" i="0" u="none" strike="noStrike" dirty="0">
                          <a:solidFill>
                            <a:schemeClr val="tx1"/>
                          </a:solidFill>
                          <a:effectLst/>
                          <a:latin typeface="Nunito Sans" pitchFamily="2" charset="0"/>
                          <a:cs typeface="Times New Roman" panose="02020603050405020304" pitchFamily="18" charset="0"/>
                        </a:rPr>
                        <a:t>Student does not understand multipliers</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base" latinLnBrk="0" hangingPunct="1">
                        <a:lnSpc>
                          <a:spcPct val="100000"/>
                        </a:lnSpc>
                        <a:spcBef>
                          <a:spcPts val="0"/>
                        </a:spcBef>
                        <a:spcAft>
                          <a:spcPts val="0"/>
                        </a:spcAft>
                        <a:buClr>
                          <a:srgbClr val="000000"/>
                        </a:buClr>
                        <a:buSzTx/>
                        <a:buFont typeface="+mj-lt"/>
                        <a:buNone/>
                        <a:tabLst/>
                        <a:defRPr/>
                      </a:pPr>
                      <a:r>
                        <a:rPr lang="en-GB" sz="1600" dirty="0">
                          <a:solidFill>
                            <a:schemeClr val="tx1"/>
                          </a:solidFill>
                          <a:latin typeface="Nunito Sans" pitchFamily="2" charset="0"/>
                          <a:ea typeface="Nunito"/>
                          <a:cs typeface="Times New Roman" panose="02020603050405020304" pitchFamily="18" charset="0"/>
                          <a:sym typeface="Nunito"/>
                        </a:rPr>
                        <a:t>D)</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dirty="0">
                          <a:solidFill>
                            <a:schemeClr val="tx1"/>
                          </a:solidFill>
                          <a:effectLst/>
                          <a:latin typeface="Nunito Sans" pitchFamily="2" charset="0"/>
                          <a:cs typeface="Times New Roman" panose="02020603050405020304" pitchFamily="18" charset="0"/>
                        </a:rPr>
                        <a:t>0.82 </a:t>
                      </a:r>
                    </a:p>
                    <a:p>
                      <a:pPr marL="0" marR="0" lvl="0" indent="0" algn="l" defTabSz="914400" rtl="0" eaLnBrk="1" fontAlgn="base" latinLnBrk="0" hangingPunct="1">
                        <a:lnSpc>
                          <a:spcPct val="100000"/>
                        </a:lnSpc>
                        <a:spcBef>
                          <a:spcPts val="0"/>
                        </a:spcBef>
                        <a:spcAft>
                          <a:spcPts val="0"/>
                        </a:spcAft>
                        <a:buClr>
                          <a:srgbClr val="000000"/>
                        </a:buClr>
                        <a:buSzTx/>
                        <a:buFont typeface="+mj-lt"/>
                        <a:buNone/>
                        <a:tabLst/>
                        <a:defRPr/>
                      </a:pPr>
                      <a:r>
                        <a:rPr lang="en-PH" sz="1400" b="0" i="0" u="none" strike="noStrike" dirty="0">
                          <a:solidFill>
                            <a:schemeClr val="tx1"/>
                          </a:solidFill>
                          <a:effectLst/>
                          <a:latin typeface="Nunito Sans" pitchFamily="2" charset="0"/>
                          <a:cs typeface="Times New Roman" panose="02020603050405020304" pitchFamily="18" charset="0"/>
                        </a:rPr>
                        <a:t>Student found multiplier for an 18% decrease</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2" name="Google Shape;105;p20">
            <a:extLst>
              <a:ext uri="{FF2B5EF4-FFF2-40B4-BE49-F238E27FC236}">
                <a16:creationId xmlns:a16="http://schemas.microsoft.com/office/drawing/2014/main" id="{FF05921B-D456-0469-DF41-1BBA98C9707E}"/>
              </a:ext>
            </a:extLst>
          </p:cNvPr>
          <p:cNvGraphicFramePr/>
          <p:nvPr>
            <p:extLst>
              <p:ext uri="{D42A27DB-BD31-4B8C-83A1-F6EECF244321}">
                <p14:modId xmlns:p14="http://schemas.microsoft.com/office/powerpoint/2010/main" val="4062369144"/>
              </p:ext>
            </p:extLst>
          </p:nvPr>
        </p:nvGraphicFramePr>
        <p:xfrm>
          <a:off x="108044" y="862525"/>
          <a:ext cx="8750206" cy="823111"/>
        </p:xfrm>
        <a:graphic>
          <a:graphicData uri="http://schemas.openxmlformats.org/drawingml/2006/table">
            <a:tbl>
              <a:tblPr firstRow="1" bandRow="1">
                <a:noFill/>
                <a:tableStyleId>{F0405E19-DBF8-4350-A6E9-593C9D7815B3}</a:tableStyleId>
              </a:tblPr>
              <a:tblGrid>
                <a:gridCol w="8750206">
                  <a:extLst>
                    <a:ext uri="{9D8B030D-6E8A-4147-A177-3AD203B41FA5}">
                      <a16:colId xmlns:a16="http://schemas.microsoft.com/office/drawing/2014/main" val="20000"/>
                    </a:ext>
                  </a:extLst>
                </a:gridCol>
              </a:tblGrid>
              <a:tr h="823111">
                <a:tc>
                  <a:txBody>
                    <a:bodyPr/>
                    <a:lstStyle/>
                    <a:p>
                      <a:pPr marL="127000" lvl="0" indent="0" algn="l" rtl="0">
                        <a:spcBef>
                          <a:spcPts val="0"/>
                        </a:spcBef>
                        <a:spcAft>
                          <a:spcPts val="0"/>
                        </a:spcAft>
                        <a:buClr>
                          <a:schemeClr val="dk1"/>
                        </a:buClr>
                        <a:buSzPts val="1600"/>
                        <a:buFont typeface="Nunito Sans"/>
                        <a:buNone/>
                      </a:pPr>
                      <a:r>
                        <a:rPr lang="en-US" sz="1600" b="0" dirty="0">
                          <a:solidFill>
                            <a:schemeClr val="dk1"/>
                          </a:solidFill>
                          <a:latin typeface="Nunito Sans"/>
                          <a:ea typeface="Nunito Sans"/>
                          <a:cs typeface="Nunito Sans"/>
                          <a:sym typeface="Nunito Sans"/>
                        </a:rPr>
                        <a:t>23) </a:t>
                      </a:r>
                      <a:r>
                        <a:rPr lang="en-GB" sz="1600" b="0" dirty="0">
                          <a:solidFill>
                            <a:schemeClr val="dk1"/>
                          </a:solidFill>
                          <a:latin typeface="Nunito Sans"/>
                          <a:ea typeface="Nunito Sans"/>
                          <a:cs typeface="Nunito Sans"/>
                          <a:sym typeface="Nunito Sans"/>
                        </a:rPr>
                        <a:t>Which multiplier can be used to find an 18% increase of an amount?</a:t>
                      </a:r>
                      <a:endParaRPr sz="2300"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sp>
        <p:nvSpPr>
          <p:cNvPr id="4" name="Google Shape;104;p20">
            <a:extLst>
              <a:ext uri="{FF2B5EF4-FFF2-40B4-BE49-F238E27FC236}">
                <a16:creationId xmlns:a16="http://schemas.microsoft.com/office/drawing/2014/main" id="{07D9A3CC-3DB8-3252-6441-63F16BA9A595}"/>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Percentages Answers</a:t>
            </a:r>
            <a:endParaRPr b="1"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179753046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graphicFrame>
        <p:nvGraphicFramePr>
          <p:cNvPr id="106" name="Google Shape;106;p20"/>
          <p:cNvGraphicFramePr/>
          <p:nvPr>
            <p:extLst>
              <p:ext uri="{D42A27DB-BD31-4B8C-83A1-F6EECF244321}">
                <p14:modId xmlns:p14="http://schemas.microsoft.com/office/powerpoint/2010/main" val="594394586"/>
              </p:ext>
            </p:extLst>
          </p:nvPr>
        </p:nvGraphicFramePr>
        <p:xfrm>
          <a:off x="952500" y="2056275"/>
          <a:ext cx="7239000" cy="19656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rgbClr val="00BC89"/>
                          </a:solidFill>
                          <a:latin typeface="Nunito Sans" pitchFamily="2" charset="0"/>
                          <a:ea typeface="Nunito"/>
                          <a:cs typeface="Times New Roman" panose="02020603050405020304" pitchFamily="18" charset="0"/>
                          <a:sym typeface="Nunito"/>
                        </a:rPr>
                        <a:t>A)</a:t>
                      </a:r>
                      <a:r>
                        <a:rPr lang="en-GB" sz="1600" dirty="0">
                          <a:solidFill>
                            <a:srgbClr val="00BC89"/>
                          </a:solidFill>
                          <a:latin typeface="Nunito Sans" pitchFamily="2" charset="0"/>
                          <a:ea typeface="Times New Roman"/>
                          <a:cs typeface="Times New Roman" panose="02020603050405020304" pitchFamily="18" charset="0"/>
                          <a:sym typeface="Times New Roman"/>
                        </a:rPr>
                        <a:t> 0.74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rgbClr val="00BC89"/>
                          </a:solidFill>
                          <a:latin typeface="Nunito Sans" pitchFamily="2" charset="0"/>
                          <a:ea typeface="Times New Roman"/>
                          <a:cs typeface="Times New Roman" panose="02020603050405020304" pitchFamily="18" charset="0"/>
                          <a:sym typeface="Times New Roman"/>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B)</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cap="none" dirty="0">
                          <a:solidFill>
                            <a:schemeClr val="tx1"/>
                          </a:solidFill>
                          <a:effectLst/>
                          <a:latin typeface="Nunito Sans" pitchFamily="2" charset="0"/>
                          <a:ea typeface="Arial"/>
                          <a:cs typeface="Times New Roman" panose="02020603050405020304" pitchFamily="18" charset="0"/>
                          <a:sym typeface="Arial"/>
                        </a:rPr>
                        <a:t>0.26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PH" sz="1400" b="0" i="0" u="none" strike="noStrike" cap="none" dirty="0">
                          <a:solidFill>
                            <a:schemeClr val="tx1"/>
                          </a:solidFill>
                          <a:effectLst/>
                          <a:latin typeface="Nunito Sans" pitchFamily="2" charset="0"/>
                          <a:ea typeface="Arial"/>
                          <a:cs typeface="Times New Roman" panose="02020603050405020304" pitchFamily="18" charset="0"/>
                          <a:sym typeface="Arial"/>
                        </a:rPr>
                        <a:t>Student found multiplier for finding 26% of an amount</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C)</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dirty="0">
                          <a:solidFill>
                            <a:schemeClr val="tx1"/>
                          </a:solidFill>
                          <a:effectLst/>
                          <a:latin typeface="Nunito Sans" pitchFamily="2" charset="0"/>
                          <a:cs typeface="Times New Roman" panose="02020603050405020304" pitchFamily="18" charset="0"/>
                        </a:rPr>
                        <a:t>1.26</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PH" sz="1400" b="0" i="0" u="none" strike="noStrike" dirty="0">
                          <a:solidFill>
                            <a:schemeClr val="tx1"/>
                          </a:solidFill>
                          <a:effectLst/>
                          <a:latin typeface="Nunito Sans" pitchFamily="2" charset="0"/>
                          <a:cs typeface="Times New Roman" panose="02020603050405020304" pitchFamily="18" charset="0"/>
                        </a:rPr>
                        <a:t>Student found multiplier for a 26% increase</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base" latinLnBrk="0" hangingPunct="1">
                        <a:lnSpc>
                          <a:spcPct val="100000"/>
                        </a:lnSpc>
                        <a:spcBef>
                          <a:spcPts val="0"/>
                        </a:spcBef>
                        <a:spcAft>
                          <a:spcPts val="0"/>
                        </a:spcAft>
                        <a:buClr>
                          <a:srgbClr val="000000"/>
                        </a:buClr>
                        <a:buSzTx/>
                        <a:buFont typeface="+mj-lt"/>
                        <a:buNone/>
                        <a:tabLst/>
                        <a:defRPr/>
                      </a:pPr>
                      <a:r>
                        <a:rPr lang="en-GB" sz="1600" dirty="0">
                          <a:solidFill>
                            <a:schemeClr val="tx1"/>
                          </a:solidFill>
                          <a:latin typeface="Nunito Sans" pitchFamily="2" charset="0"/>
                          <a:ea typeface="Nunito"/>
                          <a:cs typeface="Times New Roman" panose="02020603050405020304" pitchFamily="18" charset="0"/>
                          <a:sym typeface="Nunito"/>
                        </a:rPr>
                        <a:t>D)</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PH" sz="1600" b="0" i="0" u="none" strike="noStrike" dirty="0">
                          <a:solidFill>
                            <a:schemeClr val="tx1"/>
                          </a:solidFill>
                          <a:effectLst/>
                          <a:latin typeface="Nunito Sans" pitchFamily="2" charset="0"/>
                          <a:cs typeface="Times New Roman" panose="02020603050405020304" pitchFamily="18" charset="0"/>
                        </a:rPr>
                        <a:t>26 </a:t>
                      </a:r>
                    </a:p>
                    <a:p>
                      <a:pPr marL="0" marR="0" lvl="0" indent="0" algn="l" defTabSz="914400" rtl="0" eaLnBrk="1" fontAlgn="base" latinLnBrk="0" hangingPunct="1">
                        <a:lnSpc>
                          <a:spcPct val="100000"/>
                        </a:lnSpc>
                        <a:spcBef>
                          <a:spcPts val="0"/>
                        </a:spcBef>
                        <a:spcAft>
                          <a:spcPts val="0"/>
                        </a:spcAft>
                        <a:buClr>
                          <a:srgbClr val="000000"/>
                        </a:buClr>
                        <a:buSzTx/>
                        <a:buFont typeface="+mj-lt"/>
                        <a:buNone/>
                        <a:tabLst/>
                        <a:defRPr/>
                      </a:pPr>
                      <a:r>
                        <a:rPr lang="en-PH" sz="1400" b="0" i="0" u="none" strike="noStrike" dirty="0">
                          <a:solidFill>
                            <a:schemeClr val="tx1"/>
                          </a:solidFill>
                          <a:effectLst/>
                          <a:latin typeface="Nunito Sans" pitchFamily="2" charset="0"/>
                          <a:cs typeface="Times New Roman" panose="02020603050405020304" pitchFamily="18" charset="0"/>
                        </a:rPr>
                        <a:t>Student does not understand multipliers</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2" name="Google Shape;105;p20">
            <a:extLst>
              <a:ext uri="{FF2B5EF4-FFF2-40B4-BE49-F238E27FC236}">
                <a16:creationId xmlns:a16="http://schemas.microsoft.com/office/drawing/2014/main" id="{FF05921B-D456-0469-DF41-1BBA98C9707E}"/>
              </a:ext>
            </a:extLst>
          </p:cNvPr>
          <p:cNvGraphicFramePr/>
          <p:nvPr>
            <p:extLst>
              <p:ext uri="{D42A27DB-BD31-4B8C-83A1-F6EECF244321}">
                <p14:modId xmlns:p14="http://schemas.microsoft.com/office/powerpoint/2010/main" val="4265665199"/>
              </p:ext>
            </p:extLst>
          </p:nvPr>
        </p:nvGraphicFramePr>
        <p:xfrm>
          <a:off x="108044" y="862525"/>
          <a:ext cx="8750206" cy="823111"/>
        </p:xfrm>
        <a:graphic>
          <a:graphicData uri="http://schemas.openxmlformats.org/drawingml/2006/table">
            <a:tbl>
              <a:tblPr firstRow="1" bandRow="1">
                <a:noFill/>
                <a:tableStyleId>{F0405E19-DBF8-4350-A6E9-593C9D7815B3}</a:tableStyleId>
              </a:tblPr>
              <a:tblGrid>
                <a:gridCol w="8750206">
                  <a:extLst>
                    <a:ext uri="{9D8B030D-6E8A-4147-A177-3AD203B41FA5}">
                      <a16:colId xmlns:a16="http://schemas.microsoft.com/office/drawing/2014/main" val="20000"/>
                    </a:ext>
                  </a:extLst>
                </a:gridCol>
              </a:tblGrid>
              <a:tr h="823111">
                <a:tc>
                  <a:txBody>
                    <a:bodyPr/>
                    <a:lstStyle/>
                    <a:p>
                      <a:pPr marL="127000" lvl="0" indent="0" algn="l" rtl="0">
                        <a:spcBef>
                          <a:spcPts val="0"/>
                        </a:spcBef>
                        <a:spcAft>
                          <a:spcPts val="0"/>
                        </a:spcAft>
                        <a:buClr>
                          <a:schemeClr val="dk1"/>
                        </a:buClr>
                        <a:buSzPts val="1600"/>
                        <a:buFont typeface="Nunito Sans"/>
                        <a:buNone/>
                      </a:pPr>
                      <a:r>
                        <a:rPr lang="en-US" sz="1600" b="0" dirty="0">
                          <a:solidFill>
                            <a:schemeClr val="dk1"/>
                          </a:solidFill>
                          <a:latin typeface="Nunito Sans"/>
                          <a:ea typeface="Nunito Sans"/>
                          <a:cs typeface="Nunito Sans"/>
                          <a:sym typeface="Nunito Sans"/>
                        </a:rPr>
                        <a:t>24) </a:t>
                      </a:r>
                      <a:r>
                        <a:rPr lang="en-GB" sz="1600" b="0" dirty="0">
                          <a:solidFill>
                            <a:schemeClr val="dk1"/>
                          </a:solidFill>
                          <a:latin typeface="Nunito Sans"/>
                          <a:ea typeface="Nunito Sans"/>
                          <a:cs typeface="Nunito Sans"/>
                          <a:sym typeface="Nunito Sans"/>
                        </a:rPr>
                        <a:t>Which multiplier can be used to find a 26% decrease of an amount?</a:t>
                      </a:r>
                      <a:endParaRPr sz="2300"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sp>
        <p:nvSpPr>
          <p:cNvPr id="4" name="Google Shape;104;p20">
            <a:extLst>
              <a:ext uri="{FF2B5EF4-FFF2-40B4-BE49-F238E27FC236}">
                <a16:creationId xmlns:a16="http://schemas.microsoft.com/office/drawing/2014/main" id="{07D9A3CC-3DB8-3252-6441-63F16BA9A595}"/>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Percentages Answers</a:t>
            </a:r>
            <a:endParaRPr b="1"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141876240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054611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graphicFrame>
        <p:nvGraphicFramePr>
          <p:cNvPr id="105" name="Google Shape;105;p20"/>
          <p:cNvGraphicFramePr/>
          <p:nvPr/>
        </p:nvGraphicFramePr>
        <p:xfrm>
          <a:off x="108044" y="862525"/>
          <a:ext cx="4266732" cy="921451"/>
        </p:xfrm>
        <a:graphic>
          <a:graphicData uri="http://schemas.openxmlformats.org/drawingml/2006/table">
            <a:tbl>
              <a:tblPr firstRow="1" bandRow="1">
                <a:noFill/>
                <a:tableStyleId>{F0405E19-DBF8-4350-A6E9-593C9D7815B3}</a:tableStyleId>
              </a:tblPr>
              <a:tblGrid>
                <a:gridCol w="4266732">
                  <a:extLst>
                    <a:ext uri="{9D8B030D-6E8A-4147-A177-3AD203B41FA5}">
                      <a16:colId xmlns:a16="http://schemas.microsoft.com/office/drawing/2014/main" val="20000"/>
                    </a:ext>
                  </a:extLst>
                </a:gridCol>
              </a:tblGrid>
              <a:tr h="921451">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3) Find 10% of 240: </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graphicFrame>
        <p:nvGraphicFramePr>
          <p:cNvPr id="106" name="Google Shape;106;p20"/>
          <p:cNvGraphicFramePr/>
          <p:nvPr>
            <p:extLst>
              <p:ext uri="{D42A27DB-BD31-4B8C-83A1-F6EECF244321}">
                <p14:modId xmlns:p14="http://schemas.microsoft.com/office/powerpoint/2010/main" val="3023496116"/>
              </p:ext>
            </p:extLst>
          </p:nvPr>
        </p:nvGraphicFramePr>
        <p:xfrm>
          <a:off x="952500" y="2056275"/>
          <a:ext cx="7239000" cy="19656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A)</a:t>
                      </a:r>
                      <a:r>
                        <a:rPr lang="en-GB" sz="1600" dirty="0">
                          <a:solidFill>
                            <a:schemeClr val="tx1"/>
                          </a:solidFill>
                          <a:latin typeface="Nunito Sans" pitchFamily="2" charset="0"/>
                          <a:ea typeface="Times New Roman"/>
                          <a:cs typeface="Times New Roman" panose="02020603050405020304" pitchFamily="18" charset="0"/>
                          <a:sym typeface="Times New Roman"/>
                        </a:rPr>
                        <a:t> 230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B)</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GB" sz="1600" i="0" dirty="0">
                          <a:solidFill>
                            <a:schemeClr val="tx1"/>
                          </a:solidFill>
                          <a:latin typeface="Nunito Sans" pitchFamily="2" charset="0"/>
                          <a:ea typeface="Times New Roman"/>
                          <a:cs typeface="Times New Roman" panose="02020603050405020304" pitchFamily="18" charset="0"/>
                          <a:sym typeface="Times New Roman"/>
                        </a:rPr>
                        <a:t>24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i="0"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C)</a:t>
                      </a:r>
                      <a:r>
                        <a:rPr lang="en-GB" sz="1600" dirty="0">
                          <a:solidFill>
                            <a:schemeClr val="tx1"/>
                          </a:solidFill>
                          <a:latin typeface="Nunito Sans" pitchFamily="2" charset="0"/>
                          <a:ea typeface="Times New Roman"/>
                          <a:cs typeface="Times New Roman" panose="02020603050405020304" pitchFamily="18" charset="0"/>
                          <a:sym typeface="Times New Roman"/>
                        </a:rPr>
                        <a:t> 2400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D)</a:t>
                      </a:r>
                      <a:r>
                        <a:rPr lang="en-GB" sz="1600" dirty="0">
                          <a:solidFill>
                            <a:schemeClr val="tx1"/>
                          </a:solidFill>
                          <a:latin typeface="Nunito Sans" pitchFamily="2" charset="0"/>
                          <a:ea typeface="Times New Roman"/>
                          <a:cs typeface="Times New Roman" panose="02020603050405020304" pitchFamily="18" charset="0"/>
                          <a:sym typeface="Times New Roman"/>
                        </a:rPr>
                        <a:t> 2.4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3" name="Google Shape;104;p20">
            <a:extLst>
              <a:ext uri="{FF2B5EF4-FFF2-40B4-BE49-F238E27FC236}">
                <a16:creationId xmlns:a16="http://schemas.microsoft.com/office/drawing/2014/main" id="{6E3C1FA2-2FD1-2052-730E-EA2CE4523E24}"/>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Percentages</a:t>
            </a:r>
            <a:endParaRPr b="1"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33165049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graphicFrame>
        <p:nvGraphicFramePr>
          <p:cNvPr id="105" name="Google Shape;105;p20"/>
          <p:cNvGraphicFramePr/>
          <p:nvPr/>
        </p:nvGraphicFramePr>
        <p:xfrm>
          <a:off x="108044" y="862525"/>
          <a:ext cx="8750206" cy="1423150"/>
        </p:xfrm>
        <a:graphic>
          <a:graphicData uri="http://schemas.openxmlformats.org/drawingml/2006/table">
            <a:tbl>
              <a:tblPr firstRow="1" bandRow="1">
                <a:noFill/>
                <a:tableStyleId>{F0405E19-DBF8-4350-A6E9-593C9D7815B3}</a:tableStyleId>
              </a:tblPr>
              <a:tblGrid>
                <a:gridCol w="8750206">
                  <a:extLst>
                    <a:ext uri="{9D8B030D-6E8A-4147-A177-3AD203B41FA5}">
                      <a16:colId xmlns:a16="http://schemas.microsoft.com/office/drawing/2014/main" val="20000"/>
                    </a:ext>
                  </a:extLst>
                </a:gridCol>
              </a:tblGrid>
              <a:tr h="1423150">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4) Find 35% of 90:</a:t>
                      </a:r>
                      <a:endParaRPr sz="2300"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graphicFrame>
        <p:nvGraphicFramePr>
          <p:cNvPr id="106" name="Google Shape;106;p20"/>
          <p:cNvGraphicFramePr/>
          <p:nvPr>
            <p:extLst>
              <p:ext uri="{D42A27DB-BD31-4B8C-83A1-F6EECF244321}">
                <p14:modId xmlns:p14="http://schemas.microsoft.com/office/powerpoint/2010/main" val="2298831644"/>
              </p:ext>
            </p:extLst>
          </p:nvPr>
        </p:nvGraphicFramePr>
        <p:xfrm>
          <a:off x="952500" y="2056275"/>
          <a:ext cx="7239000" cy="1966948"/>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3474">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A)</a:t>
                      </a:r>
                      <a:r>
                        <a:rPr lang="en-GB" sz="1600" dirty="0">
                          <a:solidFill>
                            <a:schemeClr val="tx1"/>
                          </a:solidFill>
                          <a:latin typeface="Nunito Sans" pitchFamily="2" charset="0"/>
                          <a:ea typeface="Times New Roman"/>
                          <a:cs typeface="Times New Roman" panose="02020603050405020304" pitchFamily="18" charset="0"/>
                          <a:sym typeface="Times New Roman"/>
                        </a:rPr>
                        <a:t> 31.5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B)</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GB" sz="1600" i="0" dirty="0">
                          <a:solidFill>
                            <a:schemeClr val="tx1"/>
                          </a:solidFill>
                          <a:latin typeface="Nunito Sans" pitchFamily="2" charset="0"/>
                          <a:ea typeface="Times New Roman"/>
                          <a:cs typeface="Times New Roman" panose="02020603050405020304" pitchFamily="18" charset="0"/>
                          <a:sym typeface="Times New Roman"/>
                        </a:rPr>
                        <a:t>2.57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i="0"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3474">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C)</a:t>
                      </a:r>
                      <a:r>
                        <a:rPr lang="en-GB" sz="1600" dirty="0">
                          <a:solidFill>
                            <a:schemeClr val="tx1"/>
                          </a:solidFill>
                          <a:latin typeface="Nunito Sans" pitchFamily="2" charset="0"/>
                          <a:ea typeface="Times New Roman"/>
                          <a:cs typeface="Times New Roman" panose="02020603050405020304" pitchFamily="18" charset="0"/>
                          <a:sym typeface="Times New Roman"/>
                        </a:rPr>
                        <a:t> 27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 </a:t>
                      </a:r>
                      <a:endParaRPr sz="1400" dirty="0">
                        <a:solidFill>
                          <a:schemeClr val="tx1"/>
                        </a:solidFill>
                        <a:latin typeface="Nunito Sans" pitchFamily="2" charset="0"/>
                        <a:ea typeface="Times New Roman"/>
                        <a:cs typeface="Times New Roman" panose="02020603050405020304" pitchFamily="18" charset="0"/>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D)</a:t>
                      </a:r>
                      <a:r>
                        <a:rPr lang="en-GB" sz="1600" dirty="0">
                          <a:solidFill>
                            <a:schemeClr val="tx1"/>
                          </a:solidFill>
                          <a:latin typeface="Nunito Sans" pitchFamily="2" charset="0"/>
                          <a:ea typeface="Times New Roman"/>
                          <a:cs typeface="Times New Roman" panose="02020603050405020304" pitchFamily="18" charset="0"/>
                          <a:sym typeface="Times New Roman"/>
                        </a:rPr>
                        <a:t> 257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3" name="Google Shape;104;p20">
            <a:extLst>
              <a:ext uri="{FF2B5EF4-FFF2-40B4-BE49-F238E27FC236}">
                <a16:creationId xmlns:a16="http://schemas.microsoft.com/office/drawing/2014/main" id="{F319BA10-083B-A9DA-5A70-CB8EA4971AC5}"/>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Percentages</a:t>
            </a:r>
            <a:endParaRPr b="1"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29649157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graphicFrame>
        <p:nvGraphicFramePr>
          <p:cNvPr id="105" name="Google Shape;105;p20"/>
          <p:cNvGraphicFramePr/>
          <p:nvPr/>
        </p:nvGraphicFramePr>
        <p:xfrm>
          <a:off x="108044" y="862525"/>
          <a:ext cx="3441980" cy="733193"/>
        </p:xfrm>
        <a:graphic>
          <a:graphicData uri="http://schemas.openxmlformats.org/drawingml/2006/table">
            <a:tbl>
              <a:tblPr firstRow="1" bandRow="1">
                <a:noFill/>
                <a:tableStyleId>{F0405E19-DBF8-4350-A6E9-593C9D7815B3}</a:tableStyleId>
              </a:tblPr>
              <a:tblGrid>
                <a:gridCol w="3441980">
                  <a:extLst>
                    <a:ext uri="{9D8B030D-6E8A-4147-A177-3AD203B41FA5}">
                      <a16:colId xmlns:a16="http://schemas.microsoft.com/office/drawing/2014/main" val="20000"/>
                    </a:ext>
                  </a:extLst>
                </a:gridCol>
              </a:tblGrid>
              <a:tr h="733193">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5) Find 115% of 120: </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graphicFrame>
        <p:nvGraphicFramePr>
          <p:cNvPr id="106" name="Google Shape;106;p20"/>
          <p:cNvGraphicFramePr/>
          <p:nvPr>
            <p:extLst>
              <p:ext uri="{D42A27DB-BD31-4B8C-83A1-F6EECF244321}">
                <p14:modId xmlns:p14="http://schemas.microsoft.com/office/powerpoint/2010/main" val="2689560883"/>
              </p:ext>
            </p:extLst>
          </p:nvPr>
        </p:nvGraphicFramePr>
        <p:xfrm>
          <a:off x="952500" y="2056275"/>
          <a:ext cx="7239000" cy="1966948"/>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3474">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A)</a:t>
                      </a:r>
                      <a:r>
                        <a:rPr lang="en-GB" sz="1600" dirty="0">
                          <a:solidFill>
                            <a:schemeClr val="tx1"/>
                          </a:solidFill>
                          <a:latin typeface="Nunito Sans" pitchFamily="2" charset="0"/>
                          <a:ea typeface="Times New Roman"/>
                          <a:cs typeface="Times New Roman" panose="02020603050405020304" pitchFamily="18" charset="0"/>
                          <a:sym typeface="Times New Roman"/>
                        </a:rPr>
                        <a:t> 18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 </a:t>
                      </a:r>
                      <a:endParaRPr sz="1400" dirty="0">
                        <a:solidFill>
                          <a:schemeClr val="tx1"/>
                        </a:solidFill>
                        <a:latin typeface="Nunito Sans" pitchFamily="2" charset="0"/>
                        <a:ea typeface="Times New Roman"/>
                        <a:cs typeface="Times New Roman" panose="02020603050405020304" pitchFamily="18" charset="0"/>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B)</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GB" sz="1600" i="0" dirty="0">
                          <a:solidFill>
                            <a:schemeClr val="tx1"/>
                          </a:solidFill>
                          <a:latin typeface="Nunito Sans" pitchFamily="2" charset="0"/>
                          <a:ea typeface="Times New Roman"/>
                          <a:cs typeface="Times New Roman" panose="02020603050405020304" pitchFamily="18" charset="0"/>
                          <a:sym typeface="Times New Roman"/>
                        </a:rPr>
                        <a:t>102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i="0"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3474">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C)</a:t>
                      </a:r>
                      <a:r>
                        <a:rPr lang="en-GB" sz="1600" dirty="0">
                          <a:solidFill>
                            <a:schemeClr val="tx1"/>
                          </a:solidFill>
                          <a:latin typeface="Nunito Sans" pitchFamily="2" charset="0"/>
                          <a:ea typeface="Times New Roman"/>
                          <a:cs typeface="Times New Roman" panose="02020603050405020304" pitchFamily="18" charset="0"/>
                          <a:sym typeface="Times New Roman"/>
                        </a:rPr>
                        <a:t> 132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D)</a:t>
                      </a:r>
                      <a:r>
                        <a:rPr lang="en-GB" sz="1600" dirty="0">
                          <a:solidFill>
                            <a:schemeClr val="tx1"/>
                          </a:solidFill>
                          <a:latin typeface="Nunito Sans" pitchFamily="2" charset="0"/>
                          <a:ea typeface="Times New Roman"/>
                          <a:cs typeface="Times New Roman" panose="02020603050405020304" pitchFamily="18" charset="0"/>
                          <a:sym typeface="Times New Roman"/>
                        </a:rPr>
                        <a:t> 138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4" name="Google Shape;104;p20">
            <a:extLst>
              <a:ext uri="{FF2B5EF4-FFF2-40B4-BE49-F238E27FC236}">
                <a16:creationId xmlns:a16="http://schemas.microsoft.com/office/drawing/2014/main" id="{2E1281DC-2FF3-D042-09AF-72EE92F9EFB8}"/>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Percentages</a:t>
            </a:r>
            <a:endParaRPr b="1"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3284870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graphicFrame>
        <p:nvGraphicFramePr>
          <p:cNvPr id="105" name="Google Shape;105;p20"/>
          <p:cNvGraphicFramePr/>
          <p:nvPr/>
        </p:nvGraphicFramePr>
        <p:xfrm>
          <a:off x="108044" y="862525"/>
          <a:ext cx="4302591" cy="921451"/>
        </p:xfrm>
        <a:graphic>
          <a:graphicData uri="http://schemas.openxmlformats.org/drawingml/2006/table">
            <a:tbl>
              <a:tblPr firstRow="1" bandRow="1">
                <a:noFill/>
                <a:tableStyleId>{F0405E19-DBF8-4350-A6E9-593C9D7815B3}</a:tableStyleId>
              </a:tblPr>
              <a:tblGrid>
                <a:gridCol w="4302591">
                  <a:extLst>
                    <a:ext uri="{9D8B030D-6E8A-4147-A177-3AD203B41FA5}">
                      <a16:colId xmlns:a16="http://schemas.microsoft.com/office/drawing/2014/main" val="20000"/>
                    </a:ext>
                  </a:extLst>
                </a:gridCol>
              </a:tblGrid>
              <a:tr h="921451">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6) Increase 65 by 20%: </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graphicFrame>
        <p:nvGraphicFramePr>
          <p:cNvPr id="106" name="Google Shape;106;p20"/>
          <p:cNvGraphicFramePr/>
          <p:nvPr>
            <p:extLst>
              <p:ext uri="{D42A27DB-BD31-4B8C-83A1-F6EECF244321}">
                <p14:modId xmlns:p14="http://schemas.microsoft.com/office/powerpoint/2010/main" val="2918683537"/>
              </p:ext>
            </p:extLst>
          </p:nvPr>
        </p:nvGraphicFramePr>
        <p:xfrm>
          <a:off x="952500" y="2056275"/>
          <a:ext cx="7239000" cy="19656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A)</a:t>
                      </a:r>
                      <a:r>
                        <a:rPr lang="en-GB" sz="1600" dirty="0">
                          <a:solidFill>
                            <a:schemeClr val="tx1"/>
                          </a:solidFill>
                          <a:latin typeface="Nunito Sans" pitchFamily="2" charset="0"/>
                          <a:ea typeface="Times New Roman"/>
                          <a:cs typeface="Times New Roman" panose="02020603050405020304" pitchFamily="18" charset="0"/>
                          <a:sym typeface="Times New Roman"/>
                        </a:rPr>
                        <a:t> 85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 </a:t>
                      </a:r>
                      <a:endParaRPr sz="1400" dirty="0">
                        <a:solidFill>
                          <a:schemeClr val="tx1"/>
                        </a:solidFill>
                        <a:latin typeface="Nunito Sans" pitchFamily="2" charset="0"/>
                        <a:ea typeface="Times New Roman"/>
                        <a:cs typeface="Times New Roman" panose="02020603050405020304" pitchFamily="18" charset="0"/>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B)</a:t>
                      </a:r>
                      <a:r>
                        <a:rPr lang="en-GB" sz="1600" dirty="0">
                          <a:solidFill>
                            <a:schemeClr val="tx1"/>
                          </a:solidFill>
                          <a:latin typeface="Nunito Sans" pitchFamily="2" charset="0"/>
                          <a:ea typeface="Times New Roman"/>
                          <a:cs typeface="Times New Roman" panose="02020603050405020304" pitchFamily="18" charset="0"/>
                          <a:sym typeface="Times New Roman"/>
                        </a:rPr>
                        <a:t> </a:t>
                      </a:r>
                      <a:r>
                        <a:rPr lang="en-GB" sz="1600" i="0" dirty="0">
                          <a:solidFill>
                            <a:schemeClr val="tx1"/>
                          </a:solidFill>
                          <a:latin typeface="Nunito Sans" pitchFamily="2" charset="0"/>
                          <a:ea typeface="Times New Roman"/>
                          <a:cs typeface="Times New Roman" panose="02020603050405020304" pitchFamily="18" charset="0"/>
                          <a:sym typeface="Times New Roman"/>
                        </a:rPr>
                        <a:t>13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i="0"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C)</a:t>
                      </a:r>
                      <a:r>
                        <a:rPr lang="en-GB" sz="1600" dirty="0">
                          <a:solidFill>
                            <a:schemeClr val="tx1"/>
                          </a:solidFill>
                          <a:latin typeface="Nunito Sans" pitchFamily="2" charset="0"/>
                          <a:ea typeface="Times New Roman"/>
                          <a:cs typeface="Times New Roman" panose="02020603050405020304" pitchFamily="18" charset="0"/>
                          <a:sym typeface="Times New Roman"/>
                        </a:rPr>
                        <a:t> 78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600" dirty="0">
                          <a:solidFill>
                            <a:schemeClr val="tx1"/>
                          </a:solidFill>
                          <a:latin typeface="Nunito Sans" pitchFamily="2" charset="0"/>
                          <a:ea typeface="Nunito"/>
                          <a:cs typeface="Times New Roman" panose="02020603050405020304" pitchFamily="18" charset="0"/>
                          <a:sym typeface="Nunito"/>
                        </a:rPr>
                        <a:t>D)</a:t>
                      </a:r>
                      <a:r>
                        <a:rPr lang="en-GB" sz="1600" dirty="0">
                          <a:solidFill>
                            <a:schemeClr val="tx1"/>
                          </a:solidFill>
                          <a:latin typeface="Nunito Sans" pitchFamily="2" charset="0"/>
                          <a:ea typeface="Times New Roman"/>
                          <a:cs typeface="Times New Roman" panose="02020603050405020304" pitchFamily="18" charset="0"/>
                          <a:sym typeface="Times New Roman"/>
                        </a:rPr>
                        <a:t> 33 </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400" dirty="0">
                          <a:solidFill>
                            <a:schemeClr val="tx1"/>
                          </a:solidFill>
                          <a:latin typeface="Nunito Sans" pitchFamily="2" charset="0"/>
                          <a:ea typeface="Times New Roman"/>
                          <a:cs typeface="Times New Roman" panose="02020603050405020304" pitchFamily="18" charset="0"/>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4" name="Google Shape;104;p20">
            <a:extLst>
              <a:ext uri="{FF2B5EF4-FFF2-40B4-BE49-F238E27FC236}">
                <a16:creationId xmlns:a16="http://schemas.microsoft.com/office/drawing/2014/main" id="{528B716C-F3BD-CEBC-63FC-60C2D1584433}"/>
              </a:ext>
            </a:extLst>
          </p:cNvPr>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Percentages</a:t>
            </a:r>
            <a:endParaRPr b="1" dirty="0">
              <a:solidFill>
                <a:srgbClr val="FFFFFF"/>
              </a:solidFill>
              <a:latin typeface="Nunito Sans"/>
              <a:ea typeface="Nunito Sans"/>
              <a:cs typeface="Nunito Sans"/>
              <a:sym typeface="Nunito Sans"/>
            </a:endParaRPr>
          </a:p>
        </p:txBody>
      </p:sp>
    </p:spTree>
    <p:extLst>
      <p:ext uri="{BB962C8B-B14F-4D97-AF65-F5344CB8AC3E}">
        <p14:creationId xmlns:p14="http://schemas.microsoft.com/office/powerpoint/2010/main" val="1679529288"/>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414</TotalTime>
  <Words>2816</Words>
  <Application>Microsoft Office PowerPoint</Application>
  <PresentationFormat>On-screen Show (16:9)</PresentationFormat>
  <Paragraphs>528</Paragraphs>
  <Slides>53</Slides>
  <Notes>50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53</vt:i4>
      </vt:variant>
    </vt:vector>
  </HeadingPairs>
  <TitlesOfParts>
    <vt:vector size="59" baseType="lpstr">
      <vt:lpstr>Cambria Math</vt:lpstr>
      <vt:lpstr>Calibri</vt:lpstr>
      <vt:lpstr>Nunito Sans</vt:lpstr>
      <vt:lpstr>Times New Roman</vt:lpstr>
      <vt:lpstr>Arial</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Janette Warburton</dc:creator>
  <cp:lastModifiedBy>Janette Warburton</cp:lastModifiedBy>
  <cp:revision>37</cp:revision>
  <dcterms:modified xsi:type="dcterms:W3CDTF">2023-04-06T14:56:19Z</dcterms:modified>
</cp:coreProperties>
</file>