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35"/>
  </p:notesMasterIdLst>
  <p:sldIdLst>
    <p:sldId id="256" r:id="rId2"/>
    <p:sldId id="258" r:id="rId3"/>
    <p:sldId id="259" r:id="rId4"/>
    <p:sldId id="303" r:id="rId5"/>
    <p:sldId id="304" r:id="rId6"/>
    <p:sldId id="305" r:id="rId7"/>
    <p:sldId id="306" r:id="rId8"/>
    <p:sldId id="307" r:id="rId9"/>
    <p:sldId id="308" r:id="rId10"/>
    <p:sldId id="309" r:id="rId11"/>
    <p:sldId id="310" r:id="rId12"/>
    <p:sldId id="311" r:id="rId13"/>
    <p:sldId id="312" r:id="rId14"/>
    <p:sldId id="313" r:id="rId15"/>
    <p:sldId id="314" r:id="rId16"/>
    <p:sldId id="315" r:id="rId17"/>
    <p:sldId id="316" r:id="rId18"/>
    <p:sldId id="261" r:id="rId19"/>
    <p:sldId id="289" r:id="rId20"/>
    <p:sldId id="290" r:id="rId21"/>
    <p:sldId id="291" r:id="rId22"/>
    <p:sldId id="292" r:id="rId23"/>
    <p:sldId id="293" r:id="rId24"/>
    <p:sldId id="294" r:id="rId25"/>
    <p:sldId id="295" r:id="rId26"/>
    <p:sldId id="296" r:id="rId27"/>
    <p:sldId id="297" r:id="rId28"/>
    <p:sldId id="298" r:id="rId29"/>
    <p:sldId id="299" r:id="rId30"/>
    <p:sldId id="300" r:id="rId31"/>
    <p:sldId id="301" r:id="rId32"/>
    <p:sldId id="302" r:id="rId33"/>
    <p:sldId id="263" r:id="rId34"/>
  </p:sldIdLst>
  <p:sldSz cx="9144000" cy="5143500" type="screen16x9"/>
  <p:notesSz cx="6858000" cy="9144000"/>
  <p:embeddedFontLst>
    <p:embeddedFont>
      <p:font typeface="Calibri" panose="020F0502020204030204" pitchFamily="34" charset="0"/>
      <p:regular r:id="rId36"/>
      <p:bold r:id="rId37"/>
      <p:italic r:id="rId38"/>
      <p:boldItalic r:id="rId39"/>
    </p:embeddedFont>
    <p:embeddedFont>
      <p:font typeface="Cambria Math" panose="02040503050406030204" pitchFamily="18" charset="0"/>
      <p:regular r:id="rId40"/>
    </p:embeddedFont>
    <p:embeddedFont>
      <p:font typeface="Nunito" pitchFamily="2" charset="0"/>
      <p:regular r:id="rId41"/>
      <p:bold r:id="rId42"/>
      <p:italic r:id="rId43"/>
      <p:boldItalic r:id="rId44"/>
    </p:embeddedFont>
    <p:embeddedFont>
      <p:font typeface="Nunito Sans" pitchFamily="2" charset="0"/>
      <p:regular r:id="rId45"/>
      <p:bold r:id="rId46"/>
      <p:italic r:id="rId47"/>
      <p:boldItalic r:id="rId4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67" roundtripDataSignature="AMtx7miiBT0pNnnqROfPB1u5IlwIGW/y8w=="/>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Paul Coffey" initials="" lastIdx="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C8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7173FAD-ECE9-4A15-AC1C-B66A1784A5E5}" v="31" dt="2023-03-22T16:12:42.209"/>
    <p1510:client id="{24334E63-DB4C-438E-8996-95CE2BB65DCA}" v="933" dt="2023-03-22T10:54:44.644"/>
  </p1510:revLst>
</p1510:revInfo>
</file>

<file path=ppt/tableStyles.xml><?xml version="1.0" encoding="utf-8"?>
<a:tblStyleLst xmlns:a="http://schemas.openxmlformats.org/drawingml/2006/main" def="{A6BA4920-4505-4A8C-96F8-C5BF0228D626}">
  <a:tblStyle styleId="{A6BA4920-4505-4A8C-96F8-C5BF0228D626}" styleName="Table_0">
    <a:wholeTbl>
      <a:tcTxStyle b="off" i="off">
        <a:font>
          <a:latin typeface="Calibri"/>
          <a:ea typeface="Calibri"/>
          <a:cs typeface="Calibri"/>
        </a:font>
        <a:srgbClr val="000000"/>
      </a:tcTxStyle>
      <a:tcStyle>
        <a:tcBdr>
          <a:left>
            <a:ln w="12700" cap="flat" cmpd="sng">
              <a:solidFill>
                <a:srgbClr val="FFFFFF"/>
              </a:solidFill>
              <a:prstDash val="solid"/>
              <a:round/>
              <a:headEnd type="none" w="sm" len="sm"/>
              <a:tailEnd type="none" w="sm" len="sm"/>
            </a:ln>
          </a:left>
          <a:right>
            <a:ln w="12700" cap="flat" cmpd="sng">
              <a:solidFill>
                <a:srgbClr val="FFFFFF"/>
              </a:solidFill>
              <a:prstDash val="solid"/>
              <a:round/>
              <a:headEnd type="none" w="sm" len="sm"/>
              <a:tailEnd type="none" w="sm" len="sm"/>
            </a:ln>
          </a:right>
          <a:top>
            <a:ln w="12700" cap="flat" cmpd="sng">
              <a:solidFill>
                <a:srgbClr val="FFFFFF"/>
              </a:solidFill>
              <a:prstDash val="solid"/>
              <a:round/>
              <a:headEnd type="none" w="sm" len="sm"/>
              <a:tailEnd type="none" w="sm" len="sm"/>
            </a:ln>
          </a:top>
          <a:bottom>
            <a:ln w="12700" cap="flat" cmpd="sng">
              <a:solidFill>
                <a:srgbClr val="FFFFFF"/>
              </a:solidFill>
              <a:prstDash val="solid"/>
              <a:round/>
              <a:headEnd type="none" w="sm" len="sm"/>
              <a:tailEnd type="none" w="sm" len="sm"/>
            </a:ln>
          </a:bottom>
          <a:insideH>
            <a:ln w="12700" cap="flat" cmpd="sng">
              <a:solidFill>
                <a:srgbClr val="FFFFFF"/>
              </a:solidFill>
              <a:prstDash val="solid"/>
              <a:round/>
              <a:headEnd type="none" w="sm" len="sm"/>
              <a:tailEnd type="none" w="sm" len="sm"/>
            </a:ln>
          </a:insideH>
          <a:insideV>
            <a:ln w="12700" cap="flat" cmpd="sng">
              <a:solidFill>
                <a:srgbClr val="FFFFFF"/>
              </a:solidFill>
              <a:prstDash val="solid"/>
              <a:round/>
              <a:headEnd type="none" w="sm" len="sm"/>
              <a:tailEnd type="none" w="sm" len="sm"/>
            </a:ln>
          </a:insideV>
        </a:tcBdr>
        <a:fill>
          <a:solidFill>
            <a:srgbClr val="E8EBF5"/>
          </a:solidFill>
        </a:fill>
      </a:tcStyle>
    </a:wholeTbl>
    <a:band1H>
      <a:tcTxStyle b="off" i="off"/>
      <a:tcStyle>
        <a:tcBdr/>
        <a:fill>
          <a:solidFill>
            <a:srgbClr val="CDD4EA"/>
          </a:solidFill>
        </a:fill>
      </a:tcStyle>
    </a:band1H>
    <a:band2H>
      <a:tcTxStyle b="off" i="off"/>
      <a:tcStyle>
        <a:tcBdr/>
      </a:tcStyle>
    </a:band2H>
    <a:band1V>
      <a:tcTxStyle b="off" i="off"/>
      <a:tcStyle>
        <a:tcBdr/>
        <a:fill>
          <a:solidFill>
            <a:srgbClr val="CDD4EA"/>
          </a:solidFill>
        </a:fill>
      </a:tcStyle>
    </a:band1V>
    <a:band2V>
      <a:tcTxStyle b="off" i="off"/>
      <a:tcStyle>
        <a:tcBdr/>
      </a:tcStyle>
    </a:band2V>
    <a:lastCol>
      <a:tcTxStyle b="on" i="off">
        <a:font>
          <a:latin typeface="Calibri"/>
          <a:ea typeface="Calibri"/>
          <a:cs typeface="Calibri"/>
        </a:font>
        <a:srgbClr val="FFFFFF"/>
      </a:tcTxStyle>
      <a:tcStyle>
        <a:tcBdr/>
        <a:fill>
          <a:solidFill>
            <a:srgbClr val="4472C4"/>
          </a:solidFill>
        </a:fill>
      </a:tcStyle>
    </a:lastCol>
    <a:firstCol>
      <a:tcTxStyle b="on" i="off">
        <a:font>
          <a:latin typeface="Calibri"/>
          <a:ea typeface="Calibri"/>
          <a:cs typeface="Calibri"/>
        </a:font>
        <a:srgbClr val="FFFFFF"/>
      </a:tcTxStyle>
      <a:tcStyle>
        <a:tcBdr/>
        <a:fill>
          <a:solidFill>
            <a:srgbClr val="4472C4"/>
          </a:solidFill>
        </a:fill>
      </a:tcStyle>
    </a:firstCol>
    <a:lastRow>
      <a:tcTxStyle b="on" i="off">
        <a:font>
          <a:latin typeface="Calibri"/>
          <a:ea typeface="Calibri"/>
          <a:cs typeface="Calibri"/>
        </a:font>
        <a:srgbClr val="FFFFFF"/>
      </a:tcTxStyle>
      <a:tcStyle>
        <a:tcBdr>
          <a:top>
            <a:ln w="38100" cap="flat" cmpd="sng">
              <a:solidFill>
                <a:srgbClr val="FFFFFF"/>
              </a:solidFill>
              <a:prstDash val="solid"/>
              <a:round/>
              <a:headEnd type="none" w="sm" len="sm"/>
              <a:tailEnd type="none" w="sm" len="sm"/>
            </a:ln>
          </a:top>
        </a:tcBdr>
        <a:fill>
          <a:solidFill>
            <a:srgbClr val="4472C4"/>
          </a:solidFill>
        </a:fill>
      </a:tcStyle>
    </a:lastRow>
    <a:seCell>
      <a:tcTxStyle b="off" i="off"/>
      <a:tcStyle>
        <a:tcBdr/>
      </a:tcStyle>
    </a:seCell>
    <a:swCell>
      <a:tcTxStyle b="off" i="off"/>
      <a:tcStyle>
        <a:tcBdr/>
      </a:tcStyle>
    </a:swCell>
    <a:firstRow>
      <a:tcTxStyle b="on" i="off">
        <a:font>
          <a:latin typeface="Calibri"/>
          <a:ea typeface="Calibri"/>
          <a:cs typeface="Calibri"/>
        </a:font>
        <a:srgbClr val="FFFFFF"/>
      </a:tcTxStyle>
      <a:tcStyle>
        <a:tcBdr>
          <a:bottom>
            <a:ln w="38100" cap="flat" cmpd="sng">
              <a:solidFill>
                <a:srgbClr val="FFFFFF"/>
              </a:solidFill>
              <a:prstDash val="solid"/>
              <a:round/>
              <a:headEnd type="none" w="sm" len="sm"/>
              <a:tailEnd type="none" w="sm" len="sm"/>
            </a:ln>
          </a:bottom>
        </a:tcBdr>
        <a:fill>
          <a:solidFill>
            <a:srgbClr val="4472C4"/>
          </a:solidFill>
        </a:fill>
      </a:tcStyle>
    </a:firstRow>
    <a:neCell>
      <a:tcTxStyle b="off" i="off"/>
      <a:tcStyle>
        <a:tcBdr/>
      </a:tcStyle>
    </a:neCell>
    <a:nwCell>
      <a:tcTxStyle b="off" i="off"/>
      <a:tcStyle>
        <a:tcBdr/>
      </a:tcStyle>
    </a:nwCell>
  </a:tblStyle>
  <a:tblStyle styleId="{83D3C34C-05C9-46D4-825C-24B45D246992}" styleName="Table_1">
    <a:wholeTbl>
      <a:tcTxStyle b="off" i="off">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55" d="100"/>
          <a:sy n="55" d="100"/>
        </p:scale>
        <p:origin x="28" y="1496"/>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4.fntdata"/><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font" Target="fonts/font7.fntdata"/><Relationship Id="rId47" Type="http://schemas.openxmlformats.org/officeDocument/2006/relationships/font" Target="fonts/font12.fntdata"/><Relationship Id="rId68" Type="http://schemas.openxmlformats.org/officeDocument/2006/relationships/commentAuthors" Target="commentAuthors.xml"/><Relationship Id="rId7" Type="http://schemas.openxmlformats.org/officeDocument/2006/relationships/slide" Target="slides/slide6.xml"/><Relationship Id="rId71"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font" Target="fonts/font2.fntdata"/><Relationship Id="rId40" Type="http://schemas.openxmlformats.org/officeDocument/2006/relationships/font" Target="fonts/font5.fntdata"/><Relationship Id="rId45" Type="http://schemas.openxmlformats.org/officeDocument/2006/relationships/font" Target="fonts/font10.fntdata"/><Relationship Id="rId74" Type="http://schemas.microsoft.com/office/2015/10/relationships/revisionInfo" Target="revisionInfo.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font" Target="fonts/font9.fntdata"/><Relationship Id="rId73"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43" Type="http://schemas.openxmlformats.org/officeDocument/2006/relationships/font" Target="fonts/font8.fntdata"/><Relationship Id="rId48" Type="http://schemas.openxmlformats.org/officeDocument/2006/relationships/font" Target="fonts/font13.fntdata"/><Relationship Id="rId69" Type="http://schemas.openxmlformats.org/officeDocument/2006/relationships/presProps" Target="presProps.xml"/><Relationship Id="rId8" Type="http://schemas.openxmlformats.org/officeDocument/2006/relationships/slide" Target="slides/slide7.xml"/><Relationship Id="rId72"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font" Target="fonts/font3.fntdata"/><Relationship Id="rId46" Type="http://schemas.openxmlformats.org/officeDocument/2006/relationships/font" Target="fonts/font11.fntdata"/><Relationship Id="rId67" Type="http://customschemas.google.com/relationships/presentationmetadata" Target="metadata"/><Relationship Id="rId20" Type="http://schemas.openxmlformats.org/officeDocument/2006/relationships/slide" Target="slides/slide19.xml"/><Relationship Id="rId41" Type="http://schemas.openxmlformats.org/officeDocument/2006/relationships/font" Target="fonts/font6.fntdata"/><Relationship Id="rId7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1.fntdata"/></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anette Warburton" userId="3e27661f259abf4c" providerId="LiveId" clId="{17173FAD-ECE9-4A15-AC1C-B66A1784A5E5}"/>
    <pc:docChg chg="undo custSel modSld">
      <pc:chgData name="Janette Warburton" userId="3e27661f259abf4c" providerId="LiveId" clId="{17173FAD-ECE9-4A15-AC1C-B66A1784A5E5}" dt="2023-03-22T16:12:42.209" v="102"/>
      <pc:docMkLst>
        <pc:docMk/>
      </pc:docMkLst>
      <pc:sldChg chg="modSp mod">
        <pc:chgData name="Janette Warburton" userId="3e27661f259abf4c" providerId="LiveId" clId="{17173FAD-ECE9-4A15-AC1C-B66A1784A5E5}" dt="2023-03-22T15:56:44.350" v="0" actId="20577"/>
        <pc:sldMkLst>
          <pc:docMk/>
          <pc:sldMk cId="0" sldId="259"/>
        </pc:sldMkLst>
        <pc:spChg chg="mod">
          <ac:chgData name="Janette Warburton" userId="3e27661f259abf4c" providerId="LiveId" clId="{17173FAD-ECE9-4A15-AC1C-B66A1784A5E5}" dt="2023-03-22T15:56:44.350" v="0" actId="20577"/>
          <ac:spMkLst>
            <pc:docMk/>
            <pc:sldMk cId="0" sldId="259"/>
            <ac:spMk id="126" creationId="{00000000-0000-0000-0000-000000000000}"/>
          </ac:spMkLst>
        </pc:spChg>
      </pc:sldChg>
      <pc:sldChg chg="modSp mod">
        <pc:chgData name="Janette Warburton" userId="3e27661f259abf4c" providerId="LiveId" clId="{17173FAD-ECE9-4A15-AC1C-B66A1784A5E5}" dt="2023-03-22T16:08:48.530" v="92" actId="20577"/>
        <pc:sldMkLst>
          <pc:docMk/>
          <pc:sldMk cId="615371910" sldId="294"/>
        </pc:sldMkLst>
        <pc:graphicFrameChg chg="mod modGraphic">
          <ac:chgData name="Janette Warburton" userId="3e27661f259abf4c" providerId="LiveId" clId="{17173FAD-ECE9-4A15-AC1C-B66A1784A5E5}" dt="2023-03-22T16:08:48.530" v="92" actId="20577"/>
          <ac:graphicFrameMkLst>
            <pc:docMk/>
            <pc:sldMk cId="615371910" sldId="294"/>
            <ac:graphicFrameMk id="7" creationId="{00EE431F-4AFD-B561-7D39-05DDDF873AA3}"/>
          </ac:graphicFrameMkLst>
        </pc:graphicFrameChg>
      </pc:sldChg>
      <pc:sldChg chg="addSp delSp modSp mod">
        <pc:chgData name="Janette Warburton" userId="3e27661f259abf4c" providerId="LiveId" clId="{17173FAD-ECE9-4A15-AC1C-B66A1784A5E5}" dt="2023-03-22T16:05:16.698" v="68" actId="1076"/>
        <pc:sldMkLst>
          <pc:docMk/>
          <pc:sldMk cId="1332908646" sldId="301"/>
        </pc:sldMkLst>
        <pc:graphicFrameChg chg="mod">
          <ac:chgData name="Janette Warburton" userId="3e27661f259abf4c" providerId="LiveId" clId="{17173FAD-ECE9-4A15-AC1C-B66A1784A5E5}" dt="2023-03-22T16:05:16.698" v="68" actId="1076"/>
          <ac:graphicFrameMkLst>
            <pc:docMk/>
            <pc:sldMk cId="1332908646" sldId="301"/>
            <ac:graphicFrameMk id="6" creationId="{CE56ECA4-489F-339B-4A8D-8080DF3BC451}"/>
          </ac:graphicFrameMkLst>
        </pc:graphicFrameChg>
        <pc:picChg chg="del">
          <ac:chgData name="Janette Warburton" userId="3e27661f259abf4c" providerId="LiveId" clId="{17173FAD-ECE9-4A15-AC1C-B66A1784A5E5}" dt="2023-03-22T16:05:09.160" v="65" actId="478"/>
          <ac:picMkLst>
            <pc:docMk/>
            <pc:sldMk cId="1332908646" sldId="301"/>
            <ac:picMk id="2" creationId="{A0932253-4EB0-A10D-B6B4-C2323150DCFB}"/>
          </ac:picMkLst>
        </pc:picChg>
        <pc:picChg chg="add mod">
          <ac:chgData name="Janette Warburton" userId="3e27661f259abf4c" providerId="LiveId" clId="{17173FAD-ECE9-4A15-AC1C-B66A1784A5E5}" dt="2023-03-22T16:05:09.797" v="66"/>
          <ac:picMkLst>
            <pc:docMk/>
            <pc:sldMk cId="1332908646" sldId="301"/>
            <ac:picMk id="4" creationId="{5BE9BCA3-56D0-BF4F-6580-C97AAFAAD2C5}"/>
          </ac:picMkLst>
        </pc:picChg>
      </pc:sldChg>
      <pc:sldChg chg="addSp delSp modSp mod">
        <pc:chgData name="Janette Warburton" userId="3e27661f259abf4c" providerId="LiveId" clId="{17173FAD-ECE9-4A15-AC1C-B66A1784A5E5}" dt="2023-03-22T16:12:42.209" v="102"/>
        <pc:sldMkLst>
          <pc:docMk/>
          <pc:sldMk cId="3416052589" sldId="302"/>
        </pc:sldMkLst>
        <pc:graphicFrameChg chg="add mod modGraphic">
          <ac:chgData name="Janette Warburton" userId="3e27661f259abf4c" providerId="LiveId" clId="{17173FAD-ECE9-4A15-AC1C-B66A1784A5E5}" dt="2023-03-22T16:12:42.209" v="102"/>
          <ac:graphicFrameMkLst>
            <pc:docMk/>
            <pc:sldMk cId="3416052589" sldId="302"/>
            <ac:graphicFrameMk id="5" creationId="{EC61A82F-969D-61FB-2F57-667F046A0C27}"/>
          </ac:graphicFrameMkLst>
        </pc:graphicFrameChg>
        <pc:graphicFrameChg chg="del mod modGraphic">
          <ac:chgData name="Janette Warburton" userId="3e27661f259abf4c" providerId="LiveId" clId="{17173FAD-ECE9-4A15-AC1C-B66A1784A5E5}" dt="2023-03-22T16:04:49.144" v="63" actId="478"/>
          <ac:graphicFrameMkLst>
            <pc:docMk/>
            <pc:sldMk cId="3416052589" sldId="302"/>
            <ac:graphicFrameMk id="7" creationId="{00EE431F-4AFD-B561-7D39-05DDDF873AA3}"/>
          </ac:graphicFrameMkLst>
        </pc:graphicFrameChg>
        <pc:picChg chg="del">
          <ac:chgData name="Janette Warburton" userId="3e27661f259abf4c" providerId="LiveId" clId="{17173FAD-ECE9-4A15-AC1C-B66A1784A5E5}" dt="2023-03-22T16:03:34.302" v="17" actId="478"/>
          <ac:picMkLst>
            <pc:docMk/>
            <pc:sldMk cId="3416052589" sldId="302"/>
            <ac:picMk id="2" creationId="{11B57739-E678-9AE0-1BFC-A18F78E99C79}"/>
          </ac:picMkLst>
        </pc:picChg>
        <pc:picChg chg="add mod">
          <ac:chgData name="Janette Warburton" userId="3e27661f259abf4c" providerId="LiveId" clId="{17173FAD-ECE9-4A15-AC1C-B66A1784A5E5}" dt="2023-03-22T16:03:39.208" v="19"/>
          <ac:picMkLst>
            <pc:docMk/>
            <pc:sldMk cId="3416052589" sldId="302"/>
            <ac:picMk id="4" creationId="{A14491C7-BAC2-DF79-9ED7-A843C34C008F}"/>
          </ac:picMkLst>
        </pc:picChg>
      </pc:sldChg>
      <pc:sldChg chg="modSp">
        <pc:chgData name="Janette Warburton" userId="3e27661f259abf4c" providerId="LiveId" clId="{17173FAD-ECE9-4A15-AC1C-B66A1784A5E5}" dt="2023-03-22T15:57:49.393" v="1" actId="20577"/>
        <pc:sldMkLst>
          <pc:docMk/>
          <pc:sldMk cId="4200554800" sldId="305"/>
        </pc:sldMkLst>
        <pc:graphicFrameChg chg="mod">
          <ac:chgData name="Janette Warburton" userId="3e27661f259abf4c" providerId="LiveId" clId="{17173FAD-ECE9-4A15-AC1C-B66A1784A5E5}" dt="2023-03-22T15:57:49.393" v="1" actId="20577"/>
          <ac:graphicFrameMkLst>
            <pc:docMk/>
            <pc:sldMk cId="4200554800" sldId="305"/>
            <ac:graphicFrameMk id="7" creationId="{00EE431F-4AFD-B561-7D39-05DDDF873AA3}"/>
          </ac:graphicFrameMkLst>
        </pc:graphicFrameChg>
      </pc:sldChg>
      <pc:sldChg chg="addSp delSp modSp mod">
        <pc:chgData name="Janette Warburton" userId="3e27661f259abf4c" providerId="LiveId" clId="{17173FAD-ECE9-4A15-AC1C-B66A1784A5E5}" dt="2023-03-22T16:01:49.226" v="6" actId="1076"/>
        <pc:sldMkLst>
          <pc:docMk/>
          <pc:sldMk cId="3707377150" sldId="315"/>
        </pc:sldMkLst>
        <pc:picChg chg="del">
          <ac:chgData name="Janette Warburton" userId="3e27661f259abf4c" providerId="LiveId" clId="{17173FAD-ECE9-4A15-AC1C-B66A1784A5E5}" dt="2023-03-22T16:01:41.669" v="2" actId="478"/>
          <ac:picMkLst>
            <pc:docMk/>
            <pc:sldMk cId="3707377150" sldId="315"/>
            <ac:picMk id="2" creationId="{A0932253-4EB0-A10D-B6B4-C2323150DCFB}"/>
          </ac:picMkLst>
        </pc:picChg>
        <pc:picChg chg="add mod">
          <ac:chgData name="Janette Warburton" userId="3e27661f259abf4c" providerId="LiveId" clId="{17173FAD-ECE9-4A15-AC1C-B66A1784A5E5}" dt="2023-03-22T16:01:49.226" v="6" actId="1076"/>
          <ac:picMkLst>
            <pc:docMk/>
            <pc:sldMk cId="3707377150" sldId="315"/>
            <ac:picMk id="5" creationId="{1A85DECC-E498-29CB-3DFE-A8DA5E56E76C}"/>
          </ac:picMkLst>
        </pc:picChg>
      </pc:sldChg>
      <pc:sldChg chg="addSp delSp modSp mod">
        <pc:chgData name="Janette Warburton" userId="3e27661f259abf4c" providerId="LiveId" clId="{17173FAD-ECE9-4A15-AC1C-B66A1784A5E5}" dt="2023-03-22T16:04:44.792" v="62" actId="21"/>
        <pc:sldMkLst>
          <pc:docMk/>
          <pc:sldMk cId="1161710082" sldId="316"/>
        </pc:sldMkLst>
        <pc:graphicFrameChg chg="mod modGraphic">
          <ac:chgData name="Janette Warburton" userId="3e27661f259abf4c" providerId="LiveId" clId="{17173FAD-ECE9-4A15-AC1C-B66A1784A5E5}" dt="2023-03-22T16:04:30.958" v="58" actId="1076"/>
          <ac:graphicFrameMkLst>
            <pc:docMk/>
            <pc:sldMk cId="1161710082" sldId="316"/>
            <ac:graphicFrameMk id="7" creationId="{00EE431F-4AFD-B561-7D39-05DDDF873AA3}"/>
          </ac:graphicFrameMkLst>
        </pc:graphicFrameChg>
        <pc:graphicFrameChg chg="add del mod modGraphic">
          <ac:chgData name="Janette Warburton" userId="3e27661f259abf4c" providerId="LiveId" clId="{17173FAD-ECE9-4A15-AC1C-B66A1784A5E5}" dt="2023-03-22T16:04:44.792" v="62" actId="21"/>
          <ac:graphicFrameMkLst>
            <pc:docMk/>
            <pc:sldMk cId="1161710082" sldId="316"/>
            <ac:graphicFrameMk id="8" creationId="{AC7294BF-EB65-2AFC-B369-E1EDB3C8C1D4}"/>
          </ac:graphicFrameMkLst>
        </pc:graphicFrameChg>
        <pc:picChg chg="del">
          <ac:chgData name="Janette Warburton" userId="3e27661f259abf4c" providerId="LiveId" clId="{17173FAD-ECE9-4A15-AC1C-B66A1784A5E5}" dt="2023-03-22T16:02:17.737" v="7" actId="478"/>
          <ac:picMkLst>
            <pc:docMk/>
            <pc:sldMk cId="1161710082" sldId="316"/>
            <ac:picMk id="2" creationId="{11B57739-E678-9AE0-1BFC-A18F78E99C79}"/>
          </ac:picMkLst>
        </pc:picChg>
        <pc:picChg chg="add mod">
          <ac:chgData name="Janette Warburton" userId="3e27661f259abf4c" providerId="LiveId" clId="{17173FAD-ECE9-4A15-AC1C-B66A1784A5E5}" dt="2023-03-22T16:03:17.516" v="16" actId="1076"/>
          <ac:picMkLst>
            <pc:docMk/>
            <pc:sldMk cId="1161710082" sldId="316"/>
            <ac:picMk id="5" creationId="{6023803A-BA18-D83B-32BC-2B15087177B4}"/>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1" name="Google Shape;101;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1889425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1421371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75472531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37673988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68569018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96822485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7875843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83362397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Google Shape;135;p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6" name="Google Shape;136;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4554221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5" name="Google Shape;115;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65338287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78576324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68920638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515699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85692627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06717544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62924496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1253925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20478777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8550991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Google Shape;122;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3" name="Google Shape;123;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7973329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23930975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39782384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Google Shape;146;p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47" name="Google Shape;147;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0672530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1497204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8728676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2055417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1134911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76890989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8" Type="http://schemas.openxmlformats.org/officeDocument/2006/relationships/hyperlink" Target="https://thirdspacelearning.com/" TargetMode="External"/><Relationship Id="rId3" Type="http://schemas.openxmlformats.org/officeDocument/2006/relationships/image" Target="../media/image6.png"/><Relationship Id="rId7" Type="http://schemas.openxmlformats.org/officeDocument/2006/relationships/hyperlink" Target="https://thirdspacelearning.com/gcse-maths/" TargetMode="External"/><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8.png"/><Relationship Id="rId7"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Master" Target="../slideMasters/slideMaster1.xml"/><Relationship Id="rId6" Type="http://schemas.openxmlformats.org/officeDocument/2006/relationships/hyperlink" Target="https://thirdspacelearning.com/" TargetMode="External"/><Relationship Id="rId5" Type="http://schemas.openxmlformats.org/officeDocument/2006/relationships/hyperlink" Target="https://thirdspacelearning.com/gcse-maths/" TargetMode="External"/><Relationship Id="rId4" Type="http://schemas.openxmlformats.org/officeDocument/2006/relationships/image" Target="../media/image9.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1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11" name="Google Shape;11;p10"/>
          <p:cNvSpPr txBox="1"/>
          <p:nvPr/>
        </p:nvSpPr>
        <p:spPr>
          <a:xfrm>
            <a:off x="393193" y="1333192"/>
            <a:ext cx="6510528" cy="790800"/>
          </a:xfrm>
          <a:prstGeom prst="rect">
            <a:avLst/>
          </a:prstGeom>
          <a:noFill/>
          <a:ln>
            <a:noFill/>
          </a:ln>
        </p:spPr>
        <p:txBody>
          <a:bodyPr spcFirstLastPara="1" wrap="square" lIns="68575" tIns="34275" rIns="68575" bIns="34275" anchor="b" anchorCtr="0">
            <a:normAutofit/>
          </a:bodyPr>
          <a:lstStyle/>
          <a:p>
            <a:pPr marL="0" marR="0" lvl="0" indent="0" algn="ctr" rtl="0">
              <a:lnSpc>
                <a:spcPct val="90000"/>
              </a:lnSpc>
              <a:spcBef>
                <a:spcPts val="0"/>
              </a:spcBef>
              <a:spcAft>
                <a:spcPts val="0"/>
              </a:spcAft>
              <a:buClr>
                <a:schemeClr val="dk1"/>
              </a:buClr>
              <a:buSzPts val="4500"/>
              <a:buFont typeface="Calibri"/>
              <a:buNone/>
            </a:pPr>
            <a:r>
              <a:rPr lang="en-GB" sz="5000" b="1" i="0" u="none" strike="noStrike" cap="none">
                <a:solidFill>
                  <a:schemeClr val="dk1"/>
                </a:solidFill>
                <a:latin typeface="Nunito Sans"/>
                <a:ea typeface="Nunito Sans"/>
                <a:cs typeface="Nunito Sans"/>
                <a:sym typeface="Nunito Sans"/>
              </a:rPr>
              <a:t>Diagnostic Questions</a:t>
            </a:r>
            <a:endParaRPr sz="5000" b="1" i="0" u="none" strike="noStrike" cap="none">
              <a:solidFill>
                <a:schemeClr val="dk1"/>
              </a:solidFill>
              <a:latin typeface="Nunito Sans"/>
              <a:ea typeface="Nunito Sans"/>
              <a:cs typeface="Nunito Sans"/>
              <a:sym typeface="Nunito Sans"/>
            </a:endParaRPr>
          </a:p>
        </p:txBody>
      </p:sp>
      <p:pic>
        <p:nvPicPr>
          <p:cNvPr id="12" name="Google Shape;12;p10"/>
          <p:cNvPicPr preferRelativeResize="0"/>
          <p:nvPr/>
        </p:nvPicPr>
        <p:blipFill rotWithShape="1">
          <a:blip r:embed="rId2">
            <a:alphaModFix/>
          </a:blip>
          <a:srcRect/>
          <a:stretch/>
        </p:blipFill>
        <p:spPr>
          <a:xfrm>
            <a:off x="573167" y="3096085"/>
            <a:ext cx="1011651" cy="892000"/>
          </a:xfrm>
          <a:prstGeom prst="rect">
            <a:avLst/>
          </a:prstGeom>
          <a:noFill/>
          <a:ln>
            <a:noFill/>
          </a:ln>
        </p:spPr>
      </p:pic>
      <p:sp>
        <p:nvSpPr>
          <p:cNvPr id="13" name="Google Shape;13;p10">
            <a:hlinkClick r:id="" action="ppaction://hlinkshowjump?jump=firstslide"/>
          </p:cNvPr>
          <p:cNvSpPr txBox="1"/>
          <p:nvPr/>
        </p:nvSpPr>
        <p:spPr>
          <a:xfrm>
            <a:off x="445150" y="2290457"/>
            <a:ext cx="4234425" cy="538579"/>
          </a:xfrm>
          <a:prstGeom prst="rect">
            <a:avLst/>
          </a:prstGeom>
          <a:noFill/>
          <a:ln>
            <a:noFill/>
          </a:ln>
        </p:spPr>
        <p:txBody>
          <a:bodyPr spcFirstLastPara="1" wrap="square" lIns="91425" tIns="91425" rIns="91425" bIns="91425" anchor="t" anchorCtr="0">
            <a:spAutoFit/>
          </a:bodyPr>
          <a:lstStyle/>
          <a:p>
            <a:pPr marL="0" marR="0" lvl="0" indent="0" algn="l" rtl="0">
              <a:lnSpc>
                <a:spcPct val="115000"/>
              </a:lnSpc>
              <a:spcBef>
                <a:spcPts val="0"/>
              </a:spcBef>
              <a:spcAft>
                <a:spcPts val="0"/>
              </a:spcAft>
              <a:buClr>
                <a:srgbClr val="000000"/>
              </a:buClr>
              <a:buSzPts val="2000"/>
              <a:buFont typeface="Arial"/>
              <a:buNone/>
            </a:pPr>
            <a:r>
              <a:rPr lang="en-GB" sz="2000" b="0" i="0" u="none" strike="noStrike" cap="none" dirty="0">
                <a:solidFill>
                  <a:schemeClr val="accent2"/>
                </a:solidFill>
                <a:latin typeface="Nunito Sans"/>
                <a:ea typeface="Nunito Sans"/>
                <a:cs typeface="Nunito Sans"/>
                <a:sym typeface="Nunito Sans"/>
              </a:rPr>
              <a:t>N</a:t>
            </a:r>
            <a:r>
              <a:rPr lang="en-GB" sz="2000" b="0" i="0" u="none" strike="noStrike" cap="none" baseline="30000" dirty="0">
                <a:solidFill>
                  <a:schemeClr val="accent2"/>
                </a:solidFill>
                <a:latin typeface="Nunito Sans"/>
                <a:ea typeface="Nunito Sans"/>
                <a:cs typeface="Nunito Sans"/>
                <a:sym typeface="Nunito Sans"/>
              </a:rPr>
              <a:t>th</a:t>
            </a:r>
            <a:r>
              <a:rPr lang="en-GB" sz="2000" b="0" i="0" u="none" strike="noStrike" cap="none" dirty="0">
                <a:solidFill>
                  <a:schemeClr val="accent2"/>
                </a:solidFill>
                <a:latin typeface="Nunito Sans"/>
                <a:ea typeface="Nunito Sans"/>
                <a:cs typeface="Nunito Sans"/>
                <a:sym typeface="Nunito Sans"/>
              </a:rPr>
              <a:t> Term of a Sequence | Algebra</a:t>
            </a:r>
            <a:endParaRPr sz="2000" b="0" i="0" u="none" strike="noStrike" cap="none" dirty="0">
              <a:solidFill>
                <a:schemeClr val="accent2"/>
              </a:solidFill>
              <a:latin typeface="Nunito Sans"/>
              <a:ea typeface="Nunito Sans"/>
              <a:cs typeface="Nunito Sans"/>
              <a:sym typeface="Nunito Sans"/>
            </a:endParaRPr>
          </a:p>
        </p:txBody>
      </p:sp>
      <p:pic>
        <p:nvPicPr>
          <p:cNvPr id="14" name="Google Shape;14;p10" descr="A picture containing logo&#10;&#10;Description automatically generated"/>
          <p:cNvPicPr preferRelativeResize="0"/>
          <p:nvPr/>
        </p:nvPicPr>
        <p:blipFill rotWithShape="1">
          <a:blip r:embed="rId3">
            <a:alphaModFix/>
          </a:blip>
          <a:srcRect/>
          <a:stretch/>
        </p:blipFill>
        <p:spPr>
          <a:xfrm>
            <a:off x="5495544" y="2805726"/>
            <a:ext cx="3650996" cy="2338347"/>
          </a:xfrm>
          <a:prstGeom prst="rect">
            <a:avLst/>
          </a:prstGeom>
          <a:noFill/>
          <a:ln>
            <a:noFill/>
          </a:ln>
        </p:spPr>
      </p:pic>
      <p:pic>
        <p:nvPicPr>
          <p:cNvPr id="15" name="Google Shape;15;p10" descr="Shape&#10;&#10;Description automatically generated with medium confidence"/>
          <p:cNvPicPr preferRelativeResize="0"/>
          <p:nvPr/>
        </p:nvPicPr>
        <p:blipFill rotWithShape="1">
          <a:blip r:embed="rId4">
            <a:alphaModFix/>
          </a:blip>
          <a:srcRect/>
          <a:stretch/>
        </p:blipFill>
        <p:spPr>
          <a:xfrm>
            <a:off x="7146073" y="-15778"/>
            <a:ext cx="1999197" cy="3008376"/>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71"/>
        <p:cNvGrpSpPr/>
        <p:nvPr/>
      </p:nvGrpSpPr>
      <p:grpSpPr>
        <a:xfrm>
          <a:off x="0" y="0"/>
          <a:ext cx="0" cy="0"/>
          <a:chOff x="0" y="0"/>
          <a:chExt cx="0" cy="0"/>
        </a:xfrm>
      </p:grpSpPr>
      <p:sp>
        <p:nvSpPr>
          <p:cNvPr id="72" name="Google Shape;72;p19"/>
          <p:cNvSpPr txBox="1">
            <a:spLocks noGrp="1"/>
          </p:cNvSpPr>
          <p:nvPr>
            <p:ph type="title"/>
          </p:nvPr>
        </p:nvSpPr>
        <p:spPr>
          <a:xfrm>
            <a:off x="311700" y="555600"/>
            <a:ext cx="2808000" cy="7557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73" name="Google Shape;73;p19"/>
          <p:cNvSpPr txBox="1">
            <a:spLocks noGrp="1"/>
          </p:cNvSpPr>
          <p:nvPr>
            <p:ph type="body" idx="1"/>
          </p:nvPr>
        </p:nvSpPr>
        <p:spPr>
          <a:xfrm>
            <a:off x="311700" y="1389600"/>
            <a:ext cx="2808000" cy="3179400"/>
          </a:xfrm>
          <a:prstGeom prst="rect">
            <a:avLst/>
          </a:prstGeom>
          <a:noFill/>
          <a:ln>
            <a:noFill/>
          </a:ln>
        </p:spPr>
        <p:txBody>
          <a:bodyPr spcFirstLastPara="1" wrap="square" lIns="91425" tIns="91425" rIns="91425" bIns="91425" anchor="t" anchorCtr="0">
            <a:normAutofit/>
          </a:bodyPr>
          <a:lstStyle>
            <a:lvl1pPr marL="457200" lvl="0" indent="-304800" algn="l">
              <a:lnSpc>
                <a:spcPct val="115000"/>
              </a:lnSpc>
              <a:spcBef>
                <a:spcPts val="0"/>
              </a:spcBef>
              <a:spcAft>
                <a:spcPts val="0"/>
              </a:spcAft>
              <a:buSzPts val="1200"/>
              <a:buChar char="●"/>
              <a:defRPr sz="12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74" name="Google Shape;74;p1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75"/>
        <p:cNvGrpSpPr/>
        <p:nvPr/>
      </p:nvGrpSpPr>
      <p:grpSpPr>
        <a:xfrm>
          <a:off x="0" y="0"/>
          <a:ext cx="0" cy="0"/>
          <a:chOff x="0" y="0"/>
          <a:chExt cx="0" cy="0"/>
        </a:xfrm>
      </p:grpSpPr>
      <p:sp>
        <p:nvSpPr>
          <p:cNvPr id="76" name="Google Shape;76;p20"/>
          <p:cNvSpPr txBox="1">
            <a:spLocks noGrp="1"/>
          </p:cNvSpPr>
          <p:nvPr>
            <p:ph type="title"/>
          </p:nvPr>
        </p:nvSpPr>
        <p:spPr>
          <a:xfrm>
            <a:off x="490250" y="450150"/>
            <a:ext cx="6367800" cy="4090800"/>
          </a:xfrm>
          <a:prstGeom prst="rect">
            <a:avLst/>
          </a:prstGeom>
          <a:noFill/>
          <a:ln>
            <a:noFill/>
          </a:ln>
        </p:spPr>
        <p:txBody>
          <a:bodyPr spcFirstLastPara="1" wrap="square" lIns="91425" tIns="91425" rIns="91425" bIns="91425" anchor="ctr" anchorCtr="0">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
        <p:nvSpPr>
          <p:cNvPr id="77" name="Google Shape;77;p2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78"/>
        <p:cNvGrpSpPr/>
        <p:nvPr/>
      </p:nvGrpSpPr>
      <p:grpSpPr>
        <a:xfrm>
          <a:off x="0" y="0"/>
          <a:ext cx="0" cy="0"/>
          <a:chOff x="0" y="0"/>
          <a:chExt cx="0" cy="0"/>
        </a:xfrm>
      </p:grpSpPr>
      <p:sp>
        <p:nvSpPr>
          <p:cNvPr id="79" name="Google Shape;79;p21"/>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0" name="Google Shape;80;p21"/>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a:p>
        </p:txBody>
      </p:sp>
      <p:sp>
        <p:nvSpPr>
          <p:cNvPr id="81" name="Google Shape;81;p21"/>
          <p:cNvSpPr txBox="1">
            <a:spLocks noGrp="1"/>
          </p:cNvSpPr>
          <p:nvPr>
            <p:ph type="subTitle" idx="1"/>
          </p:nvPr>
        </p:nvSpPr>
        <p:spPr>
          <a:xfrm>
            <a:off x="265500" y="2803075"/>
            <a:ext cx="4045200" cy="12351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82" name="Google Shape;82;p21"/>
          <p:cNvSpPr txBox="1">
            <a:spLocks noGrp="1"/>
          </p:cNvSpPr>
          <p:nvPr>
            <p:ph type="body" idx="2"/>
          </p:nvPr>
        </p:nvSpPr>
        <p:spPr>
          <a:xfrm>
            <a:off x="4939500" y="724075"/>
            <a:ext cx="3837000" cy="3695100"/>
          </a:xfrm>
          <a:prstGeom prst="rect">
            <a:avLst/>
          </a:prstGeom>
          <a:noFill/>
          <a:ln>
            <a:noFill/>
          </a:ln>
        </p:spPr>
        <p:txBody>
          <a:bodyPr spcFirstLastPara="1" wrap="square" lIns="91425" tIns="91425" rIns="91425" bIns="91425" anchor="ctr"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83" name="Google Shape;83;p2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84"/>
        <p:cNvGrpSpPr/>
        <p:nvPr/>
      </p:nvGrpSpPr>
      <p:grpSpPr>
        <a:xfrm>
          <a:off x="0" y="0"/>
          <a:ext cx="0" cy="0"/>
          <a:chOff x="0" y="0"/>
          <a:chExt cx="0" cy="0"/>
        </a:xfrm>
      </p:grpSpPr>
      <p:sp>
        <p:nvSpPr>
          <p:cNvPr id="85" name="Google Shape;85;p22"/>
          <p:cNvSpPr txBox="1">
            <a:spLocks noGrp="1"/>
          </p:cNvSpPr>
          <p:nvPr>
            <p:ph type="body" idx="1"/>
          </p:nvPr>
        </p:nvSpPr>
        <p:spPr>
          <a:xfrm>
            <a:off x="311700" y="4230575"/>
            <a:ext cx="5998800" cy="605100"/>
          </a:xfrm>
          <a:prstGeom prst="rect">
            <a:avLst/>
          </a:prstGeom>
          <a:noFill/>
          <a:ln>
            <a:noFill/>
          </a:ln>
        </p:spPr>
        <p:txBody>
          <a:bodyPr spcFirstLastPara="1" wrap="square" lIns="91425" tIns="91425" rIns="91425" bIns="91425" anchor="ctr" anchorCtr="0">
            <a:normAutofit/>
          </a:bodyPr>
          <a:lstStyle>
            <a:lvl1pPr marL="457200" lvl="0" indent="-228600" algn="l">
              <a:lnSpc>
                <a:spcPct val="100000"/>
              </a:lnSpc>
              <a:spcBef>
                <a:spcPts val="0"/>
              </a:spcBef>
              <a:spcAft>
                <a:spcPts val="0"/>
              </a:spcAft>
              <a:buSzPts val="1800"/>
              <a:buNone/>
              <a:defRPr/>
            </a:lvl1pPr>
          </a:lstStyle>
          <a:p>
            <a:endParaRPr/>
          </a:p>
        </p:txBody>
      </p:sp>
      <p:sp>
        <p:nvSpPr>
          <p:cNvPr id="86" name="Google Shape;86;p2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87"/>
        <p:cNvGrpSpPr/>
        <p:nvPr/>
      </p:nvGrpSpPr>
      <p:grpSpPr>
        <a:xfrm>
          <a:off x="0" y="0"/>
          <a:ext cx="0" cy="0"/>
          <a:chOff x="0" y="0"/>
          <a:chExt cx="0" cy="0"/>
        </a:xfrm>
      </p:grpSpPr>
      <p:sp>
        <p:nvSpPr>
          <p:cNvPr id="88" name="Google Shape;88;p23"/>
          <p:cNvSpPr txBox="1">
            <a:spLocks noGrp="1"/>
          </p:cNvSpPr>
          <p:nvPr>
            <p:ph type="title" hasCustomPrompt="1"/>
          </p:nvPr>
        </p:nvSpPr>
        <p:spPr>
          <a:xfrm>
            <a:off x="311700" y="1106125"/>
            <a:ext cx="8520600" cy="19635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89" name="Google Shape;89;p23"/>
          <p:cNvSpPr txBox="1">
            <a:spLocks noGrp="1"/>
          </p:cNvSpPr>
          <p:nvPr>
            <p:ph type="body" idx="1"/>
          </p:nvPr>
        </p:nvSpPr>
        <p:spPr>
          <a:xfrm>
            <a:off x="311700" y="3152225"/>
            <a:ext cx="8520600" cy="1300800"/>
          </a:xfrm>
          <a:prstGeom prst="rect">
            <a:avLst/>
          </a:prstGeom>
          <a:noFill/>
          <a:ln>
            <a:noFill/>
          </a:ln>
        </p:spPr>
        <p:txBody>
          <a:bodyPr spcFirstLastPara="1" wrap="square" lIns="91425" tIns="91425" rIns="91425" bIns="91425" anchor="t" anchorCtr="0">
            <a:norm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0"/>
              </a:spcBef>
              <a:spcAft>
                <a:spcPts val="0"/>
              </a:spcAft>
              <a:buSzPts val="1400"/>
              <a:buChar char="○"/>
              <a:defRPr/>
            </a:lvl2pPr>
            <a:lvl3pPr marL="1371600" lvl="2" indent="-317500" algn="ctr">
              <a:lnSpc>
                <a:spcPct val="115000"/>
              </a:lnSpc>
              <a:spcBef>
                <a:spcPts val="0"/>
              </a:spcBef>
              <a:spcAft>
                <a:spcPts val="0"/>
              </a:spcAft>
              <a:buSzPts val="1400"/>
              <a:buChar char="■"/>
              <a:defRPr/>
            </a:lvl3pPr>
            <a:lvl4pPr marL="1828800" lvl="3" indent="-317500" algn="ctr">
              <a:lnSpc>
                <a:spcPct val="115000"/>
              </a:lnSpc>
              <a:spcBef>
                <a:spcPts val="0"/>
              </a:spcBef>
              <a:spcAft>
                <a:spcPts val="0"/>
              </a:spcAft>
              <a:buSzPts val="1400"/>
              <a:buChar char="●"/>
              <a:defRPr/>
            </a:lvl4pPr>
            <a:lvl5pPr marL="2286000" lvl="4" indent="-317500" algn="ctr">
              <a:lnSpc>
                <a:spcPct val="115000"/>
              </a:lnSpc>
              <a:spcBef>
                <a:spcPts val="0"/>
              </a:spcBef>
              <a:spcAft>
                <a:spcPts val="0"/>
              </a:spcAft>
              <a:buSzPts val="1400"/>
              <a:buChar char="○"/>
              <a:defRPr/>
            </a:lvl5pPr>
            <a:lvl6pPr marL="2743200" lvl="5" indent="-317500" algn="ctr">
              <a:lnSpc>
                <a:spcPct val="115000"/>
              </a:lnSpc>
              <a:spcBef>
                <a:spcPts val="0"/>
              </a:spcBef>
              <a:spcAft>
                <a:spcPts val="0"/>
              </a:spcAft>
              <a:buSzPts val="1400"/>
              <a:buChar char="■"/>
              <a:defRPr/>
            </a:lvl6pPr>
            <a:lvl7pPr marL="3200400" lvl="6" indent="-317500" algn="ctr">
              <a:lnSpc>
                <a:spcPct val="115000"/>
              </a:lnSpc>
              <a:spcBef>
                <a:spcPts val="0"/>
              </a:spcBef>
              <a:spcAft>
                <a:spcPts val="0"/>
              </a:spcAft>
              <a:buSzPts val="1400"/>
              <a:buChar char="●"/>
              <a:defRPr/>
            </a:lvl7pPr>
            <a:lvl8pPr marL="3657600" lvl="7" indent="-317500" algn="ctr">
              <a:lnSpc>
                <a:spcPct val="115000"/>
              </a:lnSpc>
              <a:spcBef>
                <a:spcPts val="0"/>
              </a:spcBef>
              <a:spcAft>
                <a:spcPts val="0"/>
              </a:spcAft>
              <a:buSzPts val="1400"/>
              <a:buChar char="○"/>
              <a:defRPr/>
            </a:lvl8pPr>
            <a:lvl9pPr marL="4114800" lvl="8" indent="-317500" algn="ctr">
              <a:lnSpc>
                <a:spcPct val="115000"/>
              </a:lnSpc>
              <a:spcBef>
                <a:spcPts val="0"/>
              </a:spcBef>
              <a:spcAft>
                <a:spcPts val="0"/>
              </a:spcAft>
              <a:buSzPts val="1400"/>
              <a:buChar char="■"/>
              <a:defRPr/>
            </a:lvl9pPr>
          </a:lstStyle>
          <a:p>
            <a:endParaRPr/>
          </a:p>
        </p:txBody>
      </p:sp>
      <p:sp>
        <p:nvSpPr>
          <p:cNvPr id="90" name="Google Shape;90;p2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91"/>
        <p:cNvGrpSpPr/>
        <p:nvPr/>
      </p:nvGrpSpPr>
      <p:grpSpPr>
        <a:xfrm>
          <a:off x="0" y="0"/>
          <a:ext cx="0" cy="0"/>
          <a:chOff x="0" y="0"/>
          <a:chExt cx="0" cy="0"/>
        </a:xfrm>
      </p:grpSpPr>
      <p:sp>
        <p:nvSpPr>
          <p:cNvPr id="92" name="Google Shape;92;p2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93"/>
        <p:cNvGrpSpPr/>
        <p:nvPr/>
      </p:nvGrpSpPr>
      <p:grpSpPr>
        <a:xfrm>
          <a:off x="0" y="0"/>
          <a:ext cx="0" cy="0"/>
          <a:chOff x="0" y="0"/>
          <a:chExt cx="0" cy="0"/>
        </a:xfrm>
      </p:grpSpPr>
      <p:sp>
        <p:nvSpPr>
          <p:cNvPr id="94" name="Google Shape;94;p25"/>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95" name="Google Shape;95;p25"/>
          <p:cNvSpPr txBox="1">
            <a:spLocks noGrp="1"/>
          </p:cNvSpPr>
          <p:nvPr>
            <p:ph type="body" idx="1"/>
          </p:nvPr>
        </p:nvSpPr>
        <p:spPr>
          <a:xfrm>
            <a:off x="628650" y="1369219"/>
            <a:ext cx="7886700" cy="3263400"/>
          </a:xfrm>
          <a:prstGeom prst="rect">
            <a:avLst/>
          </a:prstGeom>
          <a:noFill/>
          <a:ln>
            <a:noFill/>
          </a:ln>
        </p:spPr>
        <p:txBody>
          <a:bodyPr spcFirstLastPara="1" wrap="square" lIns="68575" tIns="34275" rIns="68575" bIns="34275" anchor="t" anchorCtr="0">
            <a:norm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1200"/>
              </a:spcBef>
              <a:spcAft>
                <a:spcPts val="0"/>
              </a:spcAft>
              <a:buClr>
                <a:schemeClr val="dk1"/>
              </a:buClr>
              <a:buSzPts val="1400"/>
              <a:buChar char="○"/>
              <a:defRPr/>
            </a:lvl2pPr>
            <a:lvl3pPr marL="1371600" lvl="2" indent="-317500" algn="l">
              <a:lnSpc>
                <a:spcPct val="90000"/>
              </a:lnSpc>
              <a:spcBef>
                <a:spcPts val="1200"/>
              </a:spcBef>
              <a:spcAft>
                <a:spcPts val="0"/>
              </a:spcAft>
              <a:buClr>
                <a:schemeClr val="dk1"/>
              </a:buClr>
              <a:buSzPts val="1400"/>
              <a:buChar char="■"/>
              <a:defRPr/>
            </a:lvl3pPr>
            <a:lvl4pPr marL="1828800" lvl="3" indent="-317500" algn="l">
              <a:lnSpc>
                <a:spcPct val="90000"/>
              </a:lnSpc>
              <a:spcBef>
                <a:spcPts val="1200"/>
              </a:spcBef>
              <a:spcAft>
                <a:spcPts val="0"/>
              </a:spcAft>
              <a:buClr>
                <a:schemeClr val="dk1"/>
              </a:buClr>
              <a:buSzPts val="1400"/>
              <a:buChar char="●"/>
              <a:defRPr/>
            </a:lvl4pPr>
            <a:lvl5pPr marL="2286000" lvl="4" indent="-317500" algn="l">
              <a:lnSpc>
                <a:spcPct val="90000"/>
              </a:lnSpc>
              <a:spcBef>
                <a:spcPts val="1200"/>
              </a:spcBef>
              <a:spcAft>
                <a:spcPts val="0"/>
              </a:spcAft>
              <a:buClr>
                <a:schemeClr val="dk1"/>
              </a:buClr>
              <a:buSzPts val="1400"/>
              <a:buChar char="○"/>
              <a:defRPr/>
            </a:lvl5pPr>
            <a:lvl6pPr marL="2743200" lvl="5" indent="-317500" algn="l">
              <a:lnSpc>
                <a:spcPct val="90000"/>
              </a:lnSpc>
              <a:spcBef>
                <a:spcPts val="1200"/>
              </a:spcBef>
              <a:spcAft>
                <a:spcPts val="0"/>
              </a:spcAft>
              <a:buClr>
                <a:schemeClr val="dk1"/>
              </a:buClr>
              <a:buSzPts val="1400"/>
              <a:buChar char="■"/>
              <a:defRPr/>
            </a:lvl6pPr>
            <a:lvl7pPr marL="3200400" lvl="6" indent="-317500" algn="l">
              <a:lnSpc>
                <a:spcPct val="90000"/>
              </a:lnSpc>
              <a:spcBef>
                <a:spcPts val="1200"/>
              </a:spcBef>
              <a:spcAft>
                <a:spcPts val="0"/>
              </a:spcAft>
              <a:buClr>
                <a:schemeClr val="dk1"/>
              </a:buClr>
              <a:buSzPts val="1400"/>
              <a:buChar char="●"/>
              <a:defRPr/>
            </a:lvl7pPr>
            <a:lvl8pPr marL="3657600" lvl="7" indent="-317500" algn="l">
              <a:lnSpc>
                <a:spcPct val="90000"/>
              </a:lnSpc>
              <a:spcBef>
                <a:spcPts val="1200"/>
              </a:spcBef>
              <a:spcAft>
                <a:spcPts val="0"/>
              </a:spcAft>
              <a:buClr>
                <a:schemeClr val="dk1"/>
              </a:buClr>
              <a:buSzPts val="1400"/>
              <a:buChar char="○"/>
              <a:defRPr/>
            </a:lvl8pPr>
            <a:lvl9pPr marL="4114800" lvl="8" indent="-317500" algn="l">
              <a:lnSpc>
                <a:spcPct val="90000"/>
              </a:lnSpc>
              <a:spcBef>
                <a:spcPts val="1200"/>
              </a:spcBef>
              <a:spcAft>
                <a:spcPts val="1200"/>
              </a:spcAft>
              <a:buClr>
                <a:schemeClr val="dk1"/>
              </a:buClr>
              <a:buSzPts val="1400"/>
              <a:buChar char="■"/>
              <a:defRPr/>
            </a:lvl9pPr>
          </a:lstStyle>
          <a:p>
            <a:endParaRPr/>
          </a:p>
        </p:txBody>
      </p:sp>
      <p:sp>
        <p:nvSpPr>
          <p:cNvPr id="96" name="Google Shape;96;p25"/>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marR="0" lvl="0"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9pPr>
          </a:lstStyle>
          <a:p>
            <a:endParaRPr/>
          </a:p>
        </p:txBody>
      </p:sp>
      <p:sp>
        <p:nvSpPr>
          <p:cNvPr id="97" name="Google Shape;97;p25"/>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marR="0" lvl="0" algn="ctr"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9pPr>
          </a:lstStyle>
          <a:p>
            <a:endParaRPr/>
          </a:p>
        </p:txBody>
      </p:sp>
      <p:sp>
        <p:nvSpPr>
          <p:cNvPr id="98" name="Google Shape;98;p25"/>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11"/>
          <p:cNvSpPr txBox="1"/>
          <p:nvPr/>
        </p:nvSpPr>
        <p:spPr>
          <a:xfrm>
            <a:off x="0" y="0"/>
            <a:ext cx="4043082" cy="369300"/>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rgbClr val="000000"/>
              </a:buClr>
              <a:buSzPts val="1000"/>
              <a:buFont typeface="Arial"/>
              <a:buNone/>
            </a:pPr>
            <a:r>
              <a:rPr lang="en-GB" sz="1000" b="0" i="0" u="none" strike="noStrike" cap="none" dirty="0">
                <a:solidFill>
                  <a:srgbClr val="2779F5"/>
                </a:solidFill>
                <a:latin typeface="Nunito Sans"/>
                <a:ea typeface="Nunito Sans"/>
                <a:cs typeface="Nunito Sans"/>
                <a:sym typeface="Nunito Sans"/>
              </a:rPr>
              <a:t>  GCSE Algebra | Diagnostic Questions | N</a:t>
            </a:r>
            <a:r>
              <a:rPr lang="en-GB" sz="1000" b="0" i="0" u="none" strike="noStrike" cap="none" baseline="30000" dirty="0">
                <a:solidFill>
                  <a:srgbClr val="2779F5"/>
                </a:solidFill>
                <a:latin typeface="Nunito Sans"/>
                <a:ea typeface="Nunito Sans"/>
                <a:cs typeface="Nunito Sans"/>
                <a:sym typeface="Nunito Sans"/>
              </a:rPr>
              <a:t>th</a:t>
            </a:r>
            <a:r>
              <a:rPr lang="en-GB" sz="1000" b="0" i="0" u="none" strike="noStrike" cap="none" dirty="0">
                <a:solidFill>
                  <a:srgbClr val="2779F5"/>
                </a:solidFill>
                <a:latin typeface="Nunito Sans"/>
                <a:ea typeface="Nunito Sans"/>
                <a:cs typeface="Nunito Sans"/>
                <a:sym typeface="Nunito Sans"/>
              </a:rPr>
              <a:t> Term of a Sequence</a:t>
            </a:r>
            <a:endParaRPr sz="1200" b="0" i="0" u="none" strike="noStrike" cap="none" dirty="0">
              <a:solidFill>
                <a:srgbClr val="000000"/>
              </a:solidFill>
              <a:latin typeface="Arial"/>
              <a:ea typeface="Arial"/>
              <a:cs typeface="Arial"/>
              <a:sym typeface="Arial"/>
            </a:endParaRPr>
          </a:p>
        </p:txBody>
      </p:sp>
      <p:pic>
        <p:nvPicPr>
          <p:cNvPr id="18" name="Google Shape;18;p11"/>
          <p:cNvPicPr preferRelativeResize="0"/>
          <p:nvPr/>
        </p:nvPicPr>
        <p:blipFill rotWithShape="1">
          <a:blip r:embed="rId2">
            <a:alphaModFix/>
          </a:blip>
          <a:srcRect/>
          <a:stretch/>
        </p:blipFill>
        <p:spPr>
          <a:xfrm>
            <a:off x="7623046" y="205972"/>
            <a:ext cx="1305129" cy="396200"/>
          </a:xfrm>
          <a:prstGeom prst="rect">
            <a:avLst/>
          </a:prstGeom>
          <a:noFill/>
          <a:ln>
            <a:noFill/>
          </a:ln>
        </p:spPr>
      </p:pic>
      <p:sp>
        <p:nvSpPr>
          <p:cNvPr id="19" name="Google Shape;19;p11"/>
          <p:cNvSpPr/>
          <p:nvPr/>
        </p:nvSpPr>
        <p:spPr>
          <a:xfrm>
            <a:off x="0" y="369300"/>
            <a:ext cx="5696712" cy="396200"/>
          </a:xfrm>
          <a:prstGeom prst="rect">
            <a:avLst/>
          </a:prstGeom>
          <a:solidFill>
            <a:srgbClr val="522CA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1" i="0" u="none" strike="noStrike" cap="none">
              <a:solidFill>
                <a:schemeClr val="lt1"/>
              </a:solidFill>
              <a:latin typeface="Nunito Sans"/>
              <a:ea typeface="Nunito Sans"/>
              <a:cs typeface="Nunito Sans"/>
              <a:sym typeface="Nunito San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1">
  <p:cSld name="TITLE_AND_BODY_1">
    <p:spTree>
      <p:nvGrpSpPr>
        <p:cNvPr id="1" name="Shape 20"/>
        <p:cNvGrpSpPr/>
        <p:nvPr/>
      </p:nvGrpSpPr>
      <p:grpSpPr>
        <a:xfrm>
          <a:off x="0" y="0"/>
          <a:ext cx="0" cy="0"/>
          <a:chOff x="0" y="0"/>
          <a:chExt cx="0" cy="0"/>
        </a:xfrm>
      </p:grpSpPr>
      <p:sp>
        <p:nvSpPr>
          <p:cNvPr id="21" name="Google Shape;21;p12"/>
          <p:cNvSpPr txBox="1"/>
          <p:nvPr/>
        </p:nvSpPr>
        <p:spPr>
          <a:xfrm>
            <a:off x="0" y="0"/>
            <a:ext cx="4069976" cy="369300"/>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rgbClr val="000000"/>
              </a:buClr>
              <a:buSzPts val="1000"/>
              <a:buFont typeface="Arial"/>
              <a:buNone/>
            </a:pPr>
            <a:r>
              <a:rPr lang="en-GB" sz="1000" b="0" i="0" u="none" strike="noStrike" cap="none" dirty="0">
                <a:solidFill>
                  <a:srgbClr val="2779F5"/>
                </a:solidFill>
                <a:latin typeface="Nunito Sans"/>
                <a:ea typeface="Nunito Sans"/>
                <a:cs typeface="Nunito Sans"/>
                <a:sym typeface="Nunito Sans"/>
              </a:rPr>
              <a:t>  GCSE Algebra | Diagnostic Questions | N</a:t>
            </a:r>
            <a:r>
              <a:rPr lang="en-GB" sz="1000" b="0" i="0" u="none" strike="noStrike" cap="none" baseline="30000" dirty="0">
                <a:solidFill>
                  <a:srgbClr val="2779F5"/>
                </a:solidFill>
                <a:latin typeface="Nunito Sans"/>
                <a:ea typeface="Nunito Sans"/>
                <a:cs typeface="Nunito Sans"/>
                <a:sym typeface="Nunito Sans"/>
              </a:rPr>
              <a:t>th</a:t>
            </a:r>
            <a:r>
              <a:rPr lang="en-GB" sz="1000" b="0" i="0" u="none" strike="noStrike" cap="none" dirty="0">
                <a:solidFill>
                  <a:srgbClr val="2779F5"/>
                </a:solidFill>
                <a:latin typeface="Nunito Sans"/>
                <a:ea typeface="Nunito Sans"/>
                <a:cs typeface="Nunito Sans"/>
                <a:sym typeface="Nunito Sans"/>
              </a:rPr>
              <a:t> Term of a Sequence</a:t>
            </a:r>
            <a:endParaRPr sz="1200" b="0" i="0" u="none" strike="noStrike" cap="none" dirty="0">
              <a:solidFill>
                <a:srgbClr val="000000"/>
              </a:solidFill>
              <a:latin typeface="Arial"/>
              <a:ea typeface="Arial"/>
              <a:cs typeface="Arial"/>
              <a:sym typeface="Arial"/>
            </a:endParaRPr>
          </a:p>
        </p:txBody>
      </p:sp>
      <p:sp>
        <p:nvSpPr>
          <p:cNvPr id="22" name="Google Shape;22;p12"/>
          <p:cNvSpPr/>
          <p:nvPr/>
        </p:nvSpPr>
        <p:spPr>
          <a:xfrm>
            <a:off x="0" y="4863725"/>
            <a:ext cx="9144000" cy="279900"/>
          </a:xfrm>
          <a:prstGeom prst="rect">
            <a:avLst/>
          </a:prstGeom>
          <a:solidFill>
            <a:srgbClr val="09217B"/>
          </a:solidFill>
          <a:ln w="9525" cap="flat" cmpd="sng">
            <a:solidFill>
              <a:srgbClr val="09217B"/>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 name="Google Shape;23;p12"/>
          <p:cNvSpPr txBox="1"/>
          <p:nvPr/>
        </p:nvSpPr>
        <p:spPr>
          <a:xfrm>
            <a:off x="2023325" y="4842125"/>
            <a:ext cx="7380000" cy="3231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900"/>
              <a:buFont typeface="Arial"/>
              <a:buNone/>
            </a:pPr>
            <a:r>
              <a:rPr lang="en-GB" sz="900" b="1" i="0" u="none" strike="noStrike" cap="none">
                <a:solidFill>
                  <a:srgbClr val="FFFFFF"/>
                </a:solidFill>
                <a:latin typeface="Nunito Sans"/>
                <a:ea typeface="Nunito Sans"/>
                <a:cs typeface="Nunito Sans"/>
                <a:sym typeface="Nunito Sans"/>
              </a:rPr>
              <a:t>   thirdspacelearning.com </a:t>
            </a:r>
            <a:r>
              <a:rPr lang="en-GB" sz="900" b="0" i="0" u="none" strike="noStrike" cap="none">
                <a:solidFill>
                  <a:srgbClr val="FFFFFF"/>
                </a:solidFill>
                <a:latin typeface="Nunito Sans"/>
                <a:ea typeface="Nunito Sans"/>
                <a:cs typeface="Nunito Sans"/>
                <a:sym typeface="Nunito Sans"/>
              </a:rPr>
              <a:t>| Helping schools close the maths attainment gap through targeted one to one teaching and flexible resources</a:t>
            </a:r>
            <a:endParaRPr sz="900" b="0" i="0" u="none" strike="noStrike" cap="none">
              <a:solidFill>
                <a:srgbClr val="FFFFFF"/>
              </a:solidFill>
              <a:latin typeface="Nunito Sans"/>
              <a:ea typeface="Nunito Sans"/>
              <a:cs typeface="Nunito Sans"/>
              <a:sym typeface="Nunito Sans"/>
            </a:endParaRPr>
          </a:p>
        </p:txBody>
      </p:sp>
      <p:pic>
        <p:nvPicPr>
          <p:cNvPr id="24" name="Google Shape;24;p12"/>
          <p:cNvPicPr preferRelativeResize="0"/>
          <p:nvPr/>
        </p:nvPicPr>
        <p:blipFill rotWithShape="1">
          <a:blip r:embed="rId2">
            <a:alphaModFix/>
          </a:blip>
          <a:srcRect/>
          <a:stretch/>
        </p:blipFill>
        <p:spPr>
          <a:xfrm>
            <a:off x="7623046" y="205972"/>
            <a:ext cx="1305129" cy="396200"/>
          </a:xfrm>
          <a:prstGeom prst="rect">
            <a:avLst/>
          </a:prstGeom>
          <a:noFill/>
          <a:ln>
            <a:noFill/>
          </a:ln>
        </p:spPr>
      </p:pic>
      <p:sp>
        <p:nvSpPr>
          <p:cNvPr id="25" name="Google Shape;25;p12"/>
          <p:cNvSpPr/>
          <p:nvPr/>
        </p:nvSpPr>
        <p:spPr>
          <a:xfrm>
            <a:off x="0" y="369300"/>
            <a:ext cx="5696712" cy="396200"/>
          </a:xfrm>
          <a:prstGeom prst="rect">
            <a:avLst/>
          </a:prstGeom>
          <a:solidFill>
            <a:srgbClr val="522CA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1" i="0" u="none" strike="noStrike" cap="none">
              <a:solidFill>
                <a:schemeClr val="lt1"/>
              </a:solidFill>
              <a:latin typeface="Nunito Sans"/>
              <a:ea typeface="Nunito Sans"/>
              <a:cs typeface="Nunito Sans"/>
              <a:sym typeface="Nunito San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slide">
  <p:cSld name="1_Title slide">
    <p:spTree>
      <p:nvGrpSpPr>
        <p:cNvPr id="1" name="Shape 26"/>
        <p:cNvGrpSpPr/>
        <p:nvPr/>
      </p:nvGrpSpPr>
      <p:grpSpPr>
        <a:xfrm>
          <a:off x="0" y="0"/>
          <a:ext cx="0" cy="0"/>
          <a:chOff x="0" y="0"/>
          <a:chExt cx="0" cy="0"/>
        </a:xfrm>
      </p:grpSpPr>
      <p:sp>
        <p:nvSpPr>
          <p:cNvPr id="27" name="Google Shape;27;p1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28" name="Google Shape;28;p13"/>
          <p:cNvSpPr txBox="1"/>
          <p:nvPr/>
        </p:nvSpPr>
        <p:spPr>
          <a:xfrm>
            <a:off x="521209" y="1333192"/>
            <a:ext cx="6510528" cy="790800"/>
          </a:xfrm>
          <a:prstGeom prst="rect">
            <a:avLst/>
          </a:prstGeom>
          <a:noFill/>
          <a:ln>
            <a:noFill/>
          </a:ln>
        </p:spPr>
        <p:txBody>
          <a:bodyPr spcFirstLastPara="1" wrap="square" lIns="68575" tIns="34275" rIns="68575" bIns="34275" anchor="b" anchorCtr="0">
            <a:normAutofit fontScale="70000" lnSpcReduction="20000"/>
          </a:bodyPr>
          <a:lstStyle/>
          <a:p>
            <a:pPr marL="0" marR="0" lvl="0" indent="0" algn="l" rtl="0">
              <a:lnSpc>
                <a:spcPct val="90000"/>
              </a:lnSpc>
              <a:spcBef>
                <a:spcPts val="0"/>
              </a:spcBef>
              <a:spcAft>
                <a:spcPts val="0"/>
              </a:spcAft>
              <a:buClr>
                <a:schemeClr val="dk1"/>
              </a:buClr>
              <a:buSzPct val="128571"/>
              <a:buFont typeface="Calibri"/>
              <a:buNone/>
            </a:pPr>
            <a:r>
              <a:rPr lang="en-GB" sz="5000" b="1" i="0" u="none" strike="noStrike" cap="none">
                <a:solidFill>
                  <a:schemeClr val="dk1"/>
                </a:solidFill>
                <a:latin typeface="Nunito Sans"/>
                <a:ea typeface="Nunito Sans"/>
                <a:cs typeface="Nunito Sans"/>
                <a:sym typeface="Nunito Sans"/>
              </a:rPr>
              <a:t>Diagnostic Questions Answers</a:t>
            </a:r>
            <a:endParaRPr sz="5000" b="1" i="0" u="none" strike="noStrike" cap="none">
              <a:solidFill>
                <a:schemeClr val="dk1"/>
              </a:solidFill>
              <a:latin typeface="Nunito Sans"/>
              <a:ea typeface="Nunito Sans"/>
              <a:cs typeface="Nunito Sans"/>
              <a:sym typeface="Nunito Sans"/>
            </a:endParaRPr>
          </a:p>
        </p:txBody>
      </p:sp>
      <p:pic>
        <p:nvPicPr>
          <p:cNvPr id="29" name="Google Shape;29;p13"/>
          <p:cNvPicPr preferRelativeResize="0"/>
          <p:nvPr/>
        </p:nvPicPr>
        <p:blipFill rotWithShape="1">
          <a:blip r:embed="rId2">
            <a:alphaModFix/>
          </a:blip>
          <a:srcRect/>
          <a:stretch/>
        </p:blipFill>
        <p:spPr>
          <a:xfrm>
            <a:off x="573167" y="3096085"/>
            <a:ext cx="1011651" cy="892000"/>
          </a:xfrm>
          <a:prstGeom prst="rect">
            <a:avLst/>
          </a:prstGeom>
          <a:noFill/>
          <a:ln>
            <a:noFill/>
          </a:ln>
        </p:spPr>
      </p:pic>
      <p:sp>
        <p:nvSpPr>
          <p:cNvPr id="30" name="Google Shape;30;p13">
            <a:hlinkClick r:id="" action="ppaction://hlinkshowjump?jump=firstslide"/>
          </p:cNvPr>
          <p:cNvSpPr txBox="1"/>
          <p:nvPr/>
        </p:nvSpPr>
        <p:spPr>
          <a:xfrm>
            <a:off x="506109" y="2290457"/>
            <a:ext cx="4209326" cy="538579"/>
          </a:xfrm>
          <a:prstGeom prst="rect">
            <a:avLst/>
          </a:prstGeom>
          <a:noFill/>
          <a:ln>
            <a:noFill/>
          </a:ln>
        </p:spPr>
        <p:txBody>
          <a:bodyPr spcFirstLastPara="1" wrap="square" lIns="91425" tIns="91425" rIns="91425" bIns="91425" anchor="t" anchorCtr="0">
            <a:spAutoFit/>
          </a:bodyPr>
          <a:lstStyle/>
          <a:p>
            <a:pPr marL="0" marR="0" lvl="0" indent="0" algn="l" rtl="0">
              <a:lnSpc>
                <a:spcPct val="115000"/>
              </a:lnSpc>
              <a:spcBef>
                <a:spcPts val="0"/>
              </a:spcBef>
              <a:spcAft>
                <a:spcPts val="0"/>
              </a:spcAft>
              <a:buClr>
                <a:srgbClr val="000000"/>
              </a:buClr>
              <a:buSzPts val="2000"/>
              <a:buFont typeface="Arial"/>
              <a:buNone/>
            </a:pPr>
            <a:r>
              <a:rPr lang="en-GB" sz="2000" b="0" i="0" u="none" strike="noStrike" cap="none" dirty="0">
                <a:solidFill>
                  <a:schemeClr val="accent2"/>
                </a:solidFill>
                <a:latin typeface="Nunito Sans"/>
                <a:ea typeface="Nunito Sans"/>
                <a:cs typeface="Nunito Sans"/>
                <a:sym typeface="Nunito Sans"/>
              </a:rPr>
              <a:t>N</a:t>
            </a:r>
            <a:r>
              <a:rPr lang="en-GB" sz="2000" b="0" i="0" u="none" strike="noStrike" cap="none" baseline="30000" dirty="0">
                <a:solidFill>
                  <a:schemeClr val="accent2"/>
                </a:solidFill>
                <a:latin typeface="Nunito Sans"/>
                <a:ea typeface="Nunito Sans"/>
                <a:cs typeface="Nunito Sans"/>
                <a:sym typeface="Nunito Sans"/>
              </a:rPr>
              <a:t>th</a:t>
            </a:r>
            <a:r>
              <a:rPr lang="en-GB" sz="2000" b="0" i="0" u="none" strike="noStrike" cap="none" dirty="0">
                <a:solidFill>
                  <a:schemeClr val="accent2"/>
                </a:solidFill>
                <a:latin typeface="Nunito Sans"/>
                <a:ea typeface="Nunito Sans"/>
                <a:cs typeface="Nunito Sans"/>
                <a:sym typeface="Nunito Sans"/>
              </a:rPr>
              <a:t> Term of a Sequence | Algebra</a:t>
            </a:r>
            <a:endParaRPr sz="2000" b="0" i="0" u="none" strike="noStrike" cap="none" dirty="0">
              <a:solidFill>
                <a:schemeClr val="accent2"/>
              </a:solidFill>
              <a:latin typeface="Nunito Sans"/>
              <a:ea typeface="Nunito Sans"/>
              <a:cs typeface="Nunito Sans"/>
              <a:sym typeface="Nunito Sans"/>
            </a:endParaRPr>
          </a:p>
        </p:txBody>
      </p:sp>
      <p:pic>
        <p:nvPicPr>
          <p:cNvPr id="31" name="Google Shape;31;p13" descr="A picture containing logo&#10;&#10;Description automatically generated"/>
          <p:cNvPicPr preferRelativeResize="0"/>
          <p:nvPr/>
        </p:nvPicPr>
        <p:blipFill rotWithShape="1">
          <a:blip r:embed="rId3">
            <a:alphaModFix/>
          </a:blip>
          <a:srcRect/>
          <a:stretch/>
        </p:blipFill>
        <p:spPr>
          <a:xfrm>
            <a:off x="5495544" y="2836206"/>
            <a:ext cx="3650996" cy="2338347"/>
          </a:xfrm>
          <a:prstGeom prst="rect">
            <a:avLst/>
          </a:prstGeom>
          <a:noFill/>
          <a:ln>
            <a:noFill/>
          </a:ln>
        </p:spPr>
      </p:pic>
      <p:pic>
        <p:nvPicPr>
          <p:cNvPr id="32" name="Google Shape;32;p13" descr="Shape&#10;&#10;Description automatically generated with medium confidence"/>
          <p:cNvPicPr preferRelativeResize="0"/>
          <p:nvPr/>
        </p:nvPicPr>
        <p:blipFill rotWithShape="1">
          <a:blip r:embed="rId4">
            <a:alphaModFix/>
          </a:blip>
          <a:srcRect/>
          <a:stretch/>
        </p:blipFill>
        <p:spPr>
          <a:xfrm>
            <a:off x="7146073" y="-15778"/>
            <a:ext cx="1999197" cy="3008376"/>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slide 1">
  <p:cSld name="1_Title slide 1">
    <p:spTree>
      <p:nvGrpSpPr>
        <p:cNvPr id="1" name="Shape 33"/>
        <p:cNvGrpSpPr/>
        <p:nvPr/>
      </p:nvGrpSpPr>
      <p:grpSpPr>
        <a:xfrm>
          <a:off x="0" y="0"/>
          <a:ext cx="0" cy="0"/>
          <a:chOff x="0" y="0"/>
          <a:chExt cx="0" cy="0"/>
        </a:xfrm>
      </p:grpSpPr>
      <p:pic>
        <p:nvPicPr>
          <p:cNvPr id="34" name="Google Shape;34;p14" descr="Shape&#10;&#10;Description automatically generated"/>
          <p:cNvPicPr preferRelativeResize="0"/>
          <p:nvPr/>
        </p:nvPicPr>
        <p:blipFill rotWithShape="1">
          <a:blip r:embed="rId2">
            <a:alphaModFix/>
          </a:blip>
          <a:srcRect/>
          <a:stretch/>
        </p:blipFill>
        <p:spPr>
          <a:xfrm>
            <a:off x="7320978" y="-16695"/>
            <a:ext cx="1804307" cy="2715106"/>
          </a:xfrm>
          <a:prstGeom prst="rect">
            <a:avLst/>
          </a:prstGeom>
          <a:noFill/>
          <a:ln>
            <a:noFill/>
          </a:ln>
        </p:spPr>
      </p:pic>
      <p:sp>
        <p:nvSpPr>
          <p:cNvPr id="35" name="Google Shape;35;p1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pic>
        <p:nvPicPr>
          <p:cNvPr id="36" name="Google Shape;36;p14" descr="Logo, icon&#10;&#10;Description automatically generated"/>
          <p:cNvPicPr preferRelativeResize="0"/>
          <p:nvPr/>
        </p:nvPicPr>
        <p:blipFill rotWithShape="1">
          <a:blip r:embed="rId3">
            <a:alphaModFix/>
          </a:blip>
          <a:srcRect/>
          <a:stretch/>
        </p:blipFill>
        <p:spPr>
          <a:xfrm>
            <a:off x="8342890" y="4382586"/>
            <a:ext cx="678268" cy="674231"/>
          </a:xfrm>
          <a:prstGeom prst="rect">
            <a:avLst/>
          </a:prstGeom>
          <a:noFill/>
          <a:ln>
            <a:noFill/>
          </a:ln>
        </p:spPr>
      </p:pic>
      <p:pic>
        <p:nvPicPr>
          <p:cNvPr id="37" name="Google Shape;37;p14" descr="Shape, logo&#10;&#10;Description automatically generated"/>
          <p:cNvPicPr preferRelativeResize="0"/>
          <p:nvPr/>
        </p:nvPicPr>
        <p:blipFill rotWithShape="1">
          <a:blip r:embed="rId4">
            <a:alphaModFix/>
          </a:blip>
          <a:srcRect/>
          <a:stretch/>
        </p:blipFill>
        <p:spPr>
          <a:xfrm>
            <a:off x="4971095" y="2477912"/>
            <a:ext cx="4164096" cy="2666971"/>
          </a:xfrm>
          <a:prstGeom prst="rect">
            <a:avLst/>
          </a:prstGeom>
          <a:noFill/>
          <a:ln>
            <a:noFill/>
          </a:ln>
        </p:spPr>
      </p:pic>
      <p:sp>
        <p:nvSpPr>
          <p:cNvPr id="38" name="Google Shape;38;p14"/>
          <p:cNvSpPr txBox="1"/>
          <p:nvPr/>
        </p:nvSpPr>
        <p:spPr>
          <a:xfrm>
            <a:off x="122842" y="294891"/>
            <a:ext cx="6907794" cy="58477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3200" b="0" i="0" u="none" strike="noStrike" cap="none">
                <a:solidFill>
                  <a:schemeClr val="accent1"/>
                </a:solidFill>
                <a:latin typeface="Nunito Sans"/>
                <a:ea typeface="Nunito Sans"/>
                <a:cs typeface="Nunito Sans"/>
                <a:sym typeface="Nunito Sans"/>
              </a:rPr>
              <a:t>Where to go next?</a:t>
            </a:r>
            <a:endParaRPr sz="1400" b="0" i="0" u="none" strike="noStrike" cap="none">
              <a:solidFill>
                <a:srgbClr val="000000"/>
              </a:solidFill>
              <a:latin typeface="Nunito Sans"/>
              <a:ea typeface="Nunito Sans"/>
              <a:cs typeface="Nunito Sans"/>
              <a:sym typeface="Nunito Sans"/>
            </a:endParaRPr>
          </a:p>
        </p:txBody>
      </p:sp>
      <p:pic>
        <p:nvPicPr>
          <p:cNvPr id="39" name="Google Shape;39;p14" descr="Qr code&#10;&#10;Description automatically generated"/>
          <p:cNvPicPr preferRelativeResize="0"/>
          <p:nvPr/>
        </p:nvPicPr>
        <p:blipFill rotWithShape="1">
          <a:blip r:embed="rId5">
            <a:alphaModFix/>
          </a:blip>
          <a:srcRect/>
          <a:stretch/>
        </p:blipFill>
        <p:spPr>
          <a:xfrm>
            <a:off x="7292046" y="1963243"/>
            <a:ext cx="1180412" cy="1172040"/>
          </a:xfrm>
          <a:prstGeom prst="rect">
            <a:avLst/>
          </a:prstGeom>
          <a:noFill/>
          <a:ln>
            <a:noFill/>
          </a:ln>
        </p:spPr>
      </p:pic>
      <p:pic>
        <p:nvPicPr>
          <p:cNvPr id="40" name="Google Shape;40;p14" descr="Shape&#10;&#10;Description automatically generated with medium confidence"/>
          <p:cNvPicPr preferRelativeResize="0"/>
          <p:nvPr/>
        </p:nvPicPr>
        <p:blipFill rotWithShape="1">
          <a:blip r:embed="rId6">
            <a:alphaModFix/>
          </a:blip>
          <a:srcRect/>
          <a:stretch/>
        </p:blipFill>
        <p:spPr>
          <a:xfrm rot="2266813">
            <a:off x="6665551" y="1337996"/>
            <a:ext cx="775185" cy="486975"/>
          </a:xfrm>
          <a:prstGeom prst="rect">
            <a:avLst/>
          </a:prstGeom>
          <a:noFill/>
          <a:ln>
            <a:noFill/>
          </a:ln>
        </p:spPr>
      </p:pic>
      <p:sp>
        <p:nvSpPr>
          <p:cNvPr id="41" name="Google Shape;41;p14"/>
          <p:cNvSpPr txBox="1"/>
          <p:nvPr/>
        </p:nvSpPr>
        <p:spPr>
          <a:xfrm>
            <a:off x="141557" y="881819"/>
            <a:ext cx="6918011" cy="116955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1400" b="0" i="0" u="none" strike="noStrike" cap="none">
                <a:solidFill>
                  <a:srgbClr val="1C1C1C"/>
                </a:solidFill>
                <a:latin typeface="Nunito Sans"/>
                <a:ea typeface="Nunito Sans"/>
                <a:cs typeface="Nunito Sans"/>
                <a:sym typeface="Nunito Sans"/>
              </a:rPr>
              <a:t>For more diagnostic questions, and GCSE maths revision resources and worksheets to support students in fixing any misconceptions take a look at the free Third Space Learning </a:t>
            </a:r>
            <a:r>
              <a:rPr lang="en-GB" sz="1400" b="0" i="0" u="sng" strike="noStrike" cap="none">
                <a:solidFill>
                  <a:schemeClr val="accent1"/>
                </a:solidFill>
                <a:latin typeface="Nunito Sans"/>
                <a:ea typeface="Nunito Sans"/>
                <a:cs typeface="Nunito Sans"/>
                <a:sym typeface="Nunito Sans"/>
                <a:hlinkClick r:id="rId7">
                  <a:extLst>
                    <a:ext uri="{A12FA001-AC4F-418D-AE19-62706E023703}">
                      <ahyp:hlinkClr xmlns:ahyp="http://schemas.microsoft.com/office/drawing/2018/hyperlinkcolor" val="tx"/>
                    </a:ext>
                  </a:extLst>
                </a:hlinkClick>
              </a:rPr>
              <a:t>GCSE maths revision</a:t>
            </a:r>
            <a:r>
              <a:rPr lang="en-GB" sz="1400" b="0" i="0" u="none" strike="noStrike" cap="none">
                <a:solidFill>
                  <a:schemeClr val="accent1"/>
                </a:solidFill>
                <a:latin typeface="Nunito Sans"/>
                <a:ea typeface="Nunito Sans"/>
                <a:cs typeface="Nunito Sans"/>
                <a:sym typeface="Nunito Sans"/>
              </a:rPr>
              <a:t> </a:t>
            </a:r>
            <a:r>
              <a:rPr lang="en-GB" sz="1400" b="0" i="0" u="none" strike="noStrike" cap="none">
                <a:solidFill>
                  <a:srgbClr val="1C1C1C"/>
                </a:solidFill>
                <a:latin typeface="Nunito Sans"/>
                <a:ea typeface="Nunito Sans"/>
                <a:cs typeface="Nunito Sans"/>
                <a:sym typeface="Nunito Sans"/>
              </a:rPr>
              <a:t>pages.</a:t>
            </a:r>
            <a:endParaRPr/>
          </a:p>
          <a:p>
            <a:pPr marL="0" marR="0" lvl="0" indent="0" algn="l" rtl="0">
              <a:lnSpc>
                <a:spcPct val="100000"/>
              </a:lnSpc>
              <a:spcBef>
                <a:spcPts val="0"/>
              </a:spcBef>
              <a:spcAft>
                <a:spcPts val="0"/>
              </a:spcAft>
              <a:buNone/>
            </a:pPr>
            <a:endParaRPr sz="1400" b="0" i="0" u="none" strike="noStrike" cap="none">
              <a:solidFill>
                <a:srgbClr val="1C1C1C"/>
              </a:solidFill>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400"/>
              <a:buFont typeface="Arial"/>
              <a:buNone/>
            </a:pPr>
            <a:r>
              <a:rPr lang="en-GB" sz="1400" b="0" i="0" u="none" strike="noStrike" cap="none">
                <a:solidFill>
                  <a:srgbClr val="000000"/>
                </a:solidFill>
                <a:latin typeface="Nunito Sans"/>
                <a:ea typeface="Nunito Sans"/>
                <a:cs typeface="Nunito Sans"/>
                <a:sym typeface="Nunito Sans"/>
              </a:rPr>
              <a:t>Scan the QR code to discover our library of FREE GCSE maths revision resources. </a:t>
            </a:r>
            <a:endParaRPr sz="1400" b="0" i="0" u="none" strike="noStrike" cap="none">
              <a:solidFill>
                <a:srgbClr val="000000"/>
              </a:solidFill>
              <a:latin typeface="Nunito Sans"/>
              <a:ea typeface="Nunito Sans"/>
              <a:cs typeface="Nunito Sans"/>
              <a:sym typeface="Nunito Sans"/>
            </a:endParaRPr>
          </a:p>
        </p:txBody>
      </p:sp>
      <p:sp>
        <p:nvSpPr>
          <p:cNvPr id="42" name="Google Shape;42;p14"/>
          <p:cNvSpPr txBox="1"/>
          <p:nvPr/>
        </p:nvSpPr>
        <p:spPr>
          <a:xfrm>
            <a:off x="122842" y="2371384"/>
            <a:ext cx="8494349" cy="107721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3200" b="0" i="0" u="none" strike="noStrike" cap="none">
                <a:solidFill>
                  <a:schemeClr val="accent1"/>
                </a:solidFill>
                <a:latin typeface="Nunito Sans"/>
                <a:ea typeface="Nunito Sans"/>
                <a:cs typeface="Nunito Sans"/>
                <a:sym typeface="Nunito Sans"/>
              </a:rPr>
              <a:t>Do you have KS4 students who need additional support in maths?</a:t>
            </a:r>
            <a:endParaRPr sz="1400" b="0" i="0" u="none" strike="noStrike" cap="none">
              <a:solidFill>
                <a:srgbClr val="000000"/>
              </a:solidFill>
              <a:latin typeface="Nunito Sans"/>
              <a:ea typeface="Nunito Sans"/>
              <a:cs typeface="Nunito Sans"/>
              <a:sym typeface="Nunito Sans"/>
            </a:endParaRPr>
          </a:p>
        </p:txBody>
      </p:sp>
      <p:sp>
        <p:nvSpPr>
          <p:cNvPr id="43" name="Google Shape;43;p14"/>
          <p:cNvSpPr txBox="1"/>
          <p:nvPr/>
        </p:nvSpPr>
        <p:spPr>
          <a:xfrm>
            <a:off x="122842" y="3501701"/>
            <a:ext cx="5568270" cy="116955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1400" b="0" i="0" u="none" strike="noStrike" cap="none">
                <a:solidFill>
                  <a:srgbClr val="1C1C1C"/>
                </a:solidFill>
                <a:latin typeface="Nunito Sans"/>
                <a:ea typeface="Nunito Sans"/>
                <a:cs typeface="Nunito Sans"/>
                <a:sym typeface="Nunito Sans"/>
              </a:rPr>
              <a:t>Our specialist tutors will help students to develop the skills they need to succeed at GCSE in weekly one to one online revision lessons. Trusted by secondary schools across the UK. </a:t>
            </a:r>
            <a:endParaRPr/>
          </a:p>
          <a:p>
            <a:pPr marL="0" marR="0" lvl="0" indent="0" algn="l" rtl="0">
              <a:lnSpc>
                <a:spcPct val="100000"/>
              </a:lnSpc>
              <a:spcBef>
                <a:spcPts val="0"/>
              </a:spcBef>
              <a:spcAft>
                <a:spcPts val="0"/>
              </a:spcAft>
              <a:buNone/>
            </a:pPr>
            <a:endParaRPr sz="1400" b="0" i="0" u="none" strike="noStrike" cap="none">
              <a:solidFill>
                <a:srgbClr val="1C1C1C"/>
              </a:solidFill>
              <a:latin typeface="Nunito Sans"/>
              <a:ea typeface="Nunito Sans"/>
              <a:cs typeface="Nunito Sans"/>
              <a:sym typeface="Nunito Sans"/>
            </a:endParaRPr>
          </a:p>
          <a:p>
            <a:pPr marL="0" marR="0" lvl="0" indent="0" algn="l" rtl="0">
              <a:lnSpc>
                <a:spcPct val="100000"/>
              </a:lnSpc>
              <a:spcBef>
                <a:spcPts val="0"/>
              </a:spcBef>
              <a:spcAft>
                <a:spcPts val="0"/>
              </a:spcAft>
              <a:buNone/>
            </a:pPr>
            <a:r>
              <a:rPr lang="en-GB" sz="1400" b="0" i="0" u="none" strike="noStrike" cap="none">
                <a:solidFill>
                  <a:srgbClr val="1C1C1C"/>
                </a:solidFill>
                <a:latin typeface="Nunito Sans"/>
                <a:ea typeface="Nunito Sans"/>
                <a:cs typeface="Nunito Sans"/>
                <a:sym typeface="Nunito Sans"/>
              </a:rPr>
              <a:t>Visit </a:t>
            </a:r>
            <a:r>
              <a:rPr lang="en-GB" sz="1400" b="0" i="0" u="sng" strike="noStrike" cap="none">
                <a:solidFill>
                  <a:schemeClr val="accent1"/>
                </a:solidFill>
                <a:latin typeface="Nunito Sans"/>
                <a:ea typeface="Nunito Sans"/>
                <a:cs typeface="Nunito Sans"/>
                <a:sym typeface="Nunito Sans"/>
                <a:hlinkClick r:id="rId8">
                  <a:extLst>
                    <a:ext uri="{A12FA001-AC4F-418D-AE19-62706E023703}">
                      <ahyp:hlinkClr xmlns:ahyp="http://schemas.microsoft.com/office/drawing/2018/hyperlinkcolor" val="tx"/>
                    </a:ext>
                  </a:extLst>
                </a:hlinkClick>
              </a:rPr>
              <a:t>thirdspacelearning.com</a:t>
            </a:r>
            <a:r>
              <a:rPr lang="en-GB" sz="1400" b="0" i="0" u="none" strike="noStrike" cap="none">
                <a:solidFill>
                  <a:schemeClr val="accent1"/>
                </a:solidFill>
                <a:latin typeface="Nunito Sans"/>
                <a:ea typeface="Nunito Sans"/>
                <a:cs typeface="Nunito Sans"/>
                <a:sym typeface="Nunito Sans"/>
              </a:rPr>
              <a:t> </a:t>
            </a:r>
            <a:r>
              <a:rPr lang="en-GB" sz="1400" b="0" i="0" u="none" strike="noStrike" cap="none">
                <a:solidFill>
                  <a:srgbClr val="1C1C1C"/>
                </a:solidFill>
                <a:latin typeface="Nunito Sans"/>
                <a:ea typeface="Nunito Sans"/>
                <a:cs typeface="Nunito Sans"/>
                <a:sym typeface="Nunito Sans"/>
              </a:rPr>
              <a:t>to find out more.</a:t>
            </a: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slide">
  <p:cSld name="1_Title slide 2">
    <p:spTree>
      <p:nvGrpSpPr>
        <p:cNvPr id="1" name="Shape 44"/>
        <p:cNvGrpSpPr/>
        <p:nvPr/>
      </p:nvGrpSpPr>
      <p:grpSpPr>
        <a:xfrm>
          <a:off x="0" y="0"/>
          <a:ext cx="0" cy="0"/>
          <a:chOff x="0" y="0"/>
          <a:chExt cx="0" cy="0"/>
        </a:xfrm>
      </p:grpSpPr>
      <p:sp>
        <p:nvSpPr>
          <p:cNvPr id="45" name="Google Shape;45;p15"/>
          <p:cNvSpPr/>
          <p:nvPr/>
        </p:nvSpPr>
        <p:spPr>
          <a:xfrm>
            <a:off x="0" y="0"/>
            <a:ext cx="9144000" cy="538579"/>
          </a:xfrm>
          <a:prstGeom prst="rect">
            <a:avLst/>
          </a:prstGeom>
          <a:solidFill>
            <a:srgbClr val="844AFF"/>
          </a:solidFill>
          <a:ln w="25400" cap="flat" cmpd="sng">
            <a:solidFill>
              <a:srgbClr val="844AF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46" name="Google Shape;46;p1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47" name="Google Shape;47;p15"/>
          <p:cNvSpPr txBox="1"/>
          <p:nvPr/>
        </p:nvSpPr>
        <p:spPr>
          <a:xfrm>
            <a:off x="0" y="1177960"/>
            <a:ext cx="9144000" cy="790800"/>
          </a:xfrm>
          <a:prstGeom prst="rect">
            <a:avLst/>
          </a:prstGeom>
          <a:noFill/>
          <a:ln>
            <a:noFill/>
          </a:ln>
        </p:spPr>
        <p:txBody>
          <a:bodyPr spcFirstLastPara="1" wrap="square" lIns="68575" tIns="34275" rIns="68575" bIns="34275" anchor="b" anchorCtr="0">
            <a:normAutofit/>
          </a:bodyPr>
          <a:lstStyle/>
          <a:p>
            <a:pPr marL="0" marR="0" lvl="0" indent="0" algn="ctr" rtl="0">
              <a:lnSpc>
                <a:spcPct val="90000"/>
              </a:lnSpc>
              <a:spcBef>
                <a:spcPts val="0"/>
              </a:spcBef>
              <a:spcAft>
                <a:spcPts val="0"/>
              </a:spcAft>
              <a:buClr>
                <a:schemeClr val="dk1"/>
              </a:buClr>
              <a:buSzPts val="4500"/>
              <a:buFont typeface="Calibri"/>
              <a:buNone/>
            </a:pPr>
            <a:r>
              <a:rPr lang="en-GB" sz="5000" b="1" i="0" u="none" strike="noStrike" cap="none">
                <a:solidFill>
                  <a:schemeClr val="dk1"/>
                </a:solidFill>
                <a:latin typeface="Nunito Sans"/>
                <a:ea typeface="Nunito Sans"/>
                <a:cs typeface="Nunito Sans"/>
                <a:sym typeface="Nunito Sans"/>
              </a:rPr>
              <a:t>Diagnostic Questions</a:t>
            </a:r>
            <a:endParaRPr sz="5000" b="1" i="0" u="none" strike="noStrike" cap="none">
              <a:solidFill>
                <a:schemeClr val="dk1"/>
              </a:solidFill>
              <a:latin typeface="Nunito Sans"/>
              <a:ea typeface="Nunito Sans"/>
              <a:cs typeface="Nunito Sans"/>
              <a:sym typeface="Nunito Sans"/>
            </a:endParaRPr>
          </a:p>
        </p:txBody>
      </p:sp>
      <p:sp>
        <p:nvSpPr>
          <p:cNvPr id="48" name="Google Shape;48;p15"/>
          <p:cNvSpPr txBox="1"/>
          <p:nvPr/>
        </p:nvSpPr>
        <p:spPr>
          <a:xfrm>
            <a:off x="0" y="3380300"/>
            <a:ext cx="9144000" cy="594600"/>
          </a:xfrm>
          <a:prstGeom prst="rect">
            <a:avLst/>
          </a:prstGeom>
          <a:noFill/>
          <a:ln>
            <a:noFill/>
          </a:ln>
        </p:spPr>
        <p:txBody>
          <a:bodyPr spcFirstLastPara="1" wrap="square" lIns="68575" tIns="34275" rIns="68575" bIns="34275" anchor="t" anchorCtr="0">
            <a:normAutofit/>
          </a:bodyPr>
          <a:lstStyle/>
          <a:p>
            <a:pPr marL="0" marR="0" lvl="0" indent="0" algn="ctr" rtl="0">
              <a:lnSpc>
                <a:spcPct val="90000"/>
              </a:lnSpc>
              <a:spcBef>
                <a:spcPts val="0"/>
              </a:spcBef>
              <a:spcAft>
                <a:spcPts val="0"/>
              </a:spcAft>
              <a:buClr>
                <a:schemeClr val="dk1"/>
              </a:buClr>
              <a:buSzPts val="1800"/>
              <a:buFont typeface="Arial"/>
              <a:buNone/>
            </a:pPr>
            <a:endParaRPr sz="1400" b="0" i="0" u="none" strike="noStrike" cap="none">
              <a:solidFill>
                <a:srgbClr val="FFFFFF"/>
              </a:solidFill>
              <a:latin typeface="Nunito Sans"/>
              <a:ea typeface="Nunito Sans"/>
              <a:cs typeface="Nunito Sans"/>
              <a:sym typeface="Nunito Sans"/>
            </a:endParaRPr>
          </a:p>
        </p:txBody>
      </p:sp>
      <p:pic>
        <p:nvPicPr>
          <p:cNvPr id="49" name="Google Shape;49;p15"/>
          <p:cNvPicPr preferRelativeResize="0"/>
          <p:nvPr/>
        </p:nvPicPr>
        <p:blipFill rotWithShape="1">
          <a:blip r:embed="rId2">
            <a:alphaModFix/>
          </a:blip>
          <a:srcRect/>
          <a:stretch/>
        </p:blipFill>
        <p:spPr>
          <a:xfrm>
            <a:off x="4066174" y="3082900"/>
            <a:ext cx="1011651" cy="892000"/>
          </a:xfrm>
          <a:prstGeom prst="rect">
            <a:avLst/>
          </a:prstGeom>
          <a:noFill/>
          <a:ln>
            <a:noFill/>
          </a:ln>
        </p:spPr>
      </p:pic>
      <p:sp>
        <p:nvSpPr>
          <p:cNvPr id="50" name="Google Shape;50;p15">
            <a:hlinkClick r:id="" action="ppaction://hlinkshowjump?jump=firstslide"/>
          </p:cNvPr>
          <p:cNvSpPr txBox="1"/>
          <p:nvPr/>
        </p:nvSpPr>
        <p:spPr>
          <a:xfrm>
            <a:off x="3668505" y="-15778"/>
            <a:ext cx="1806987" cy="538579"/>
          </a:xfrm>
          <a:prstGeom prst="rect">
            <a:avLst/>
          </a:prstGeom>
          <a:noFill/>
          <a:ln>
            <a:noFill/>
          </a:ln>
        </p:spPr>
        <p:txBody>
          <a:bodyPr spcFirstLastPara="1" wrap="square" lIns="91425" tIns="91425" rIns="91425" bIns="91425" anchor="t" anchorCtr="0">
            <a:spAutoFit/>
          </a:bodyPr>
          <a:lstStyle/>
          <a:p>
            <a:pPr marL="0" marR="0" lvl="0" indent="0" algn="ctr" rtl="0">
              <a:lnSpc>
                <a:spcPct val="115000"/>
              </a:lnSpc>
              <a:spcBef>
                <a:spcPts val="0"/>
              </a:spcBef>
              <a:spcAft>
                <a:spcPts val="0"/>
              </a:spcAft>
              <a:buClr>
                <a:srgbClr val="000000"/>
              </a:buClr>
              <a:buSzPts val="2000"/>
              <a:buFont typeface="Arial"/>
              <a:buNone/>
            </a:pPr>
            <a:r>
              <a:rPr lang="en-GB" sz="2000" b="1" i="0" u="none" strike="noStrike" cap="none">
                <a:solidFill>
                  <a:schemeClr val="lt1"/>
                </a:solidFill>
                <a:latin typeface="Nunito Sans"/>
                <a:ea typeface="Nunito Sans"/>
                <a:cs typeface="Nunito Sans"/>
                <a:sym typeface="Nunito Sans"/>
              </a:rPr>
              <a:t>Algebra</a:t>
            </a:r>
            <a:endParaRPr sz="2000" b="1" i="0" u="none" strike="noStrike" cap="none">
              <a:solidFill>
                <a:schemeClr val="lt1"/>
              </a:solidFill>
              <a:latin typeface="Nunito Sans"/>
              <a:ea typeface="Nunito Sans"/>
              <a:cs typeface="Nunito Sans"/>
              <a:sym typeface="Nunito Sans"/>
            </a:endParaRPr>
          </a:p>
        </p:txBody>
      </p:sp>
      <p:sp>
        <p:nvSpPr>
          <p:cNvPr id="51" name="Google Shape;51;p15">
            <a:hlinkClick r:id="" action="ppaction://hlinkshowjump?jump=firstslide"/>
          </p:cNvPr>
          <p:cNvSpPr txBox="1"/>
          <p:nvPr/>
        </p:nvSpPr>
        <p:spPr>
          <a:xfrm>
            <a:off x="3668655" y="2081260"/>
            <a:ext cx="1806987" cy="892522"/>
          </a:xfrm>
          <a:prstGeom prst="rect">
            <a:avLst/>
          </a:prstGeom>
          <a:noFill/>
          <a:ln>
            <a:noFill/>
          </a:ln>
        </p:spPr>
        <p:txBody>
          <a:bodyPr spcFirstLastPara="1" wrap="square" lIns="91425" tIns="91425" rIns="91425" bIns="91425" anchor="t" anchorCtr="0">
            <a:spAutoFit/>
          </a:bodyPr>
          <a:lstStyle/>
          <a:p>
            <a:pPr marL="0" marR="0" lvl="0" indent="0" algn="ctr" rtl="0">
              <a:lnSpc>
                <a:spcPct val="115000"/>
              </a:lnSpc>
              <a:spcBef>
                <a:spcPts val="0"/>
              </a:spcBef>
              <a:spcAft>
                <a:spcPts val="0"/>
              </a:spcAft>
              <a:buClr>
                <a:srgbClr val="000000"/>
              </a:buClr>
              <a:buSzPts val="2000"/>
              <a:buFont typeface="Arial"/>
              <a:buNone/>
            </a:pPr>
            <a:r>
              <a:rPr lang="en-GB" sz="2000" b="0" i="0" u="none" strike="noStrike" cap="none">
                <a:solidFill>
                  <a:schemeClr val="accent2"/>
                </a:solidFill>
                <a:latin typeface="Nunito Sans"/>
                <a:ea typeface="Nunito Sans"/>
                <a:cs typeface="Nunito Sans"/>
                <a:sym typeface="Nunito Sans"/>
              </a:rPr>
              <a:t>Topic Answers</a:t>
            </a:r>
            <a:endParaRPr sz="2000" b="0" i="0" u="none" strike="noStrike" cap="none">
              <a:solidFill>
                <a:schemeClr val="accent2"/>
              </a:solidFill>
              <a:latin typeface="Nunito Sans"/>
              <a:ea typeface="Nunito Sans"/>
              <a:cs typeface="Nunito Sans"/>
              <a:sym typeface="Nunito San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slide 1">
  <p:cSld name="1_Title slide 1 2">
    <p:spTree>
      <p:nvGrpSpPr>
        <p:cNvPr id="1" name="Shape 52"/>
        <p:cNvGrpSpPr/>
        <p:nvPr/>
      </p:nvGrpSpPr>
      <p:grpSpPr>
        <a:xfrm>
          <a:off x="0" y="0"/>
          <a:ext cx="0" cy="0"/>
          <a:chOff x="0" y="0"/>
          <a:chExt cx="0" cy="0"/>
        </a:xfrm>
      </p:grpSpPr>
      <p:sp>
        <p:nvSpPr>
          <p:cNvPr id="53" name="Google Shape;53;p1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pic>
        <p:nvPicPr>
          <p:cNvPr id="54" name="Google Shape;54;p16" descr="Logo, icon&#10;&#10;Description automatically generated"/>
          <p:cNvPicPr preferRelativeResize="0"/>
          <p:nvPr/>
        </p:nvPicPr>
        <p:blipFill rotWithShape="1">
          <a:blip r:embed="rId2">
            <a:alphaModFix/>
          </a:blip>
          <a:srcRect/>
          <a:stretch/>
        </p:blipFill>
        <p:spPr>
          <a:xfrm>
            <a:off x="8342890" y="4382586"/>
            <a:ext cx="678268" cy="674231"/>
          </a:xfrm>
          <a:prstGeom prst="rect">
            <a:avLst/>
          </a:prstGeom>
          <a:noFill/>
          <a:ln>
            <a:noFill/>
          </a:ln>
        </p:spPr>
      </p:pic>
      <p:sp>
        <p:nvSpPr>
          <p:cNvPr id="55" name="Google Shape;55;p16"/>
          <p:cNvSpPr txBox="1"/>
          <p:nvPr/>
        </p:nvSpPr>
        <p:spPr>
          <a:xfrm>
            <a:off x="122842" y="294891"/>
            <a:ext cx="6907794" cy="58477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3200" b="0" i="0" u="none" strike="noStrike" cap="none">
                <a:solidFill>
                  <a:schemeClr val="accent1"/>
                </a:solidFill>
                <a:latin typeface="Nunito Sans"/>
                <a:ea typeface="Nunito Sans"/>
                <a:cs typeface="Nunito Sans"/>
                <a:sym typeface="Nunito Sans"/>
              </a:rPr>
              <a:t>Where to go next?</a:t>
            </a:r>
            <a:endParaRPr sz="1400" b="0" i="0" u="none" strike="noStrike" cap="none">
              <a:solidFill>
                <a:srgbClr val="000000"/>
              </a:solidFill>
              <a:latin typeface="Nunito Sans"/>
              <a:ea typeface="Nunito Sans"/>
              <a:cs typeface="Nunito Sans"/>
              <a:sym typeface="Nunito Sans"/>
            </a:endParaRPr>
          </a:p>
        </p:txBody>
      </p:sp>
      <p:pic>
        <p:nvPicPr>
          <p:cNvPr id="56" name="Google Shape;56;p16" descr="Qr code&#10;&#10;Description automatically generated"/>
          <p:cNvPicPr preferRelativeResize="0"/>
          <p:nvPr/>
        </p:nvPicPr>
        <p:blipFill rotWithShape="1">
          <a:blip r:embed="rId3">
            <a:alphaModFix/>
          </a:blip>
          <a:srcRect/>
          <a:stretch/>
        </p:blipFill>
        <p:spPr>
          <a:xfrm>
            <a:off x="7292046" y="1963243"/>
            <a:ext cx="1180412" cy="1172040"/>
          </a:xfrm>
          <a:prstGeom prst="rect">
            <a:avLst/>
          </a:prstGeom>
          <a:noFill/>
          <a:ln>
            <a:noFill/>
          </a:ln>
        </p:spPr>
      </p:pic>
      <p:pic>
        <p:nvPicPr>
          <p:cNvPr id="57" name="Google Shape;57;p16" descr="Shape&#10;&#10;Description automatically generated with medium confidence"/>
          <p:cNvPicPr preferRelativeResize="0"/>
          <p:nvPr/>
        </p:nvPicPr>
        <p:blipFill rotWithShape="1">
          <a:blip r:embed="rId4">
            <a:alphaModFix/>
          </a:blip>
          <a:srcRect/>
          <a:stretch/>
        </p:blipFill>
        <p:spPr>
          <a:xfrm rot="2266813">
            <a:off x="6665551" y="1337996"/>
            <a:ext cx="775185" cy="486975"/>
          </a:xfrm>
          <a:prstGeom prst="rect">
            <a:avLst/>
          </a:prstGeom>
          <a:noFill/>
          <a:ln>
            <a:noFill/>
          </a:ln>
        </p:spPr>
      </p:pic>
      <p:sp>
        <p:nvSpPr>
          <p:cNvPr id="58" name="Google Shape;58;p16"/>
          <p:cNvSpPr txBox="1"/>
          <p:nvPr/>
        </p:nvSpPr>
        <p:spPr>
          <a:xfrm>
            <a:off x="141557" y="881819"/>
            <a:ext cx="6918011" cy="116955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1400" b="0" i="0" u="none" strike="noStrike" cap="none">
                <a:solidFill>
                  <a:srgbClr val="1C1C1C"/>
                </a:solidFill>
                <a:latin typeface="Nunito Sans"/>
                <a:ea typeface="Nunito Sans"/>
                <a:cs typeface="Nunito Sans"/>
                <a:sym typeface="Nunito Sans"/>
              </a:rPr>
              <a:t>For more diagnostic questions, and GCSE maths revision resources and worksheets to support students in fixing any misconceptions take a look at the free Third Space Learning </a:t>
            </a:r>
            <a:r>
              <a:rPr lang="en-GB" sz="1400" b="0" i="0" u="sng" strike="noStrike" cap="none">
                <a:solidFill>
                  <a:schemeClr val="accent1"/>
                </a:solidFill>
                <a:latin typeface="Nunito Sans"/>
                <a:ea typeface="Nunito Sans"/>
                <a:cs typeface="Nunito Sans"/>
                <a:sym typeface="Nunito Sans"/>
                <a:hlinkClick r:id="rId5">
                  <a:extLst>
                    <a:ext uri="{A12FA001-AC4F-418D-AE19-62706E023703}">
                      <ahyp:hlinkClr xmlns:ahyp="http://schemas.microsoft.com/office/drawing/2018/hyperlinkcolor" val="tx"/>
                    </a:ext>
                  </a:extLst>
                </a:hlinkClick>
              </a:rPr>
              <a:t>GCSE maths revision</a:t>
            </a:r>
            <a:r>
              <a:rPr lang="en-GB" sz="1400" b="0" i="0" u="none" strike="noStrike" cap="none">
                <a:solidFill>
                  <a:schemeClr val="accent1"/>
                </a:solidFill>
                <a:latin typeface="Nunito Sans"/>
                <a:ea typeface="Nunito Sans"/>
                <a:cs typeface="Nunito Sans"/>
                <a:sym typeface="Nunito Sans"/>
              </a:rPr>
              <a:t> </a:t>
            </a:r>
            <a:r>
              <a:rPr lang="en-GB" sz="1400" b="0" i="0" u="none" strike="noStrike" cap="none">
                <a:solidFill>
                  <a:srgbClr val="1C1C1C"/>
                </a:solidFill>
                <a:latin typeface="Nunito Sans"/>
                <a:ea typeface="Nunito Sans"/>
                <a:cs typeface="Nunito Sans"/>
                <a:sym typeface="Nunito Sans"/>
              </a:rPr>
              <a:t>pages.</a:t>
            </a:r>
            <a:endParaRPr/>
          </a:p>
          <a:p>
            <a:pPr marL="0" marR="0" lvl="0" indent="0" algn="l" rtl="0">
              <a:lnSpc>
                <a:spcPct val="100000"/>
              </a:lnSpc>
              <a:spcBef>
                <a:spcPts val="0"/>
              </a:spcBef>
              <a:spcAft>
                <a:spcPts val="0"/>
              </a:spcAft>
              <a:buNone/>
            </a:pPr>
            <a:endParaRPr sz="1400" b="0" i="0" u="none" strike="noStrike" cap="none">
              <a:solidFill>
                <a:srgbClr val="1C1C1C"/>
              </a:solidFill>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400"/>
              <a:buFont typeface="Arial"/>
              <a:buNone/>
            </a:pPr>
            <a:r>
              <a:rPr lang="en-GB" sz="1400" b="0" i="0" u="none" strike="noStrike" cap="none">
                <a:solidFill>
                  <a:srgbClr val="000000"/>
                </a:solidFill>
                <a:latin typeface="Nunito Sans"/>
                <a:ea typeface="Nunito Sans"/>
                <a:cs typeface="Nunito Sans"/>
                <a:sym typeface="Nunito Sans"/>
              </a:rPr>
              <a:t>Scan the QR code to discover our library of FREE GCSE maths revision resources. </a:t>
            </a:r>
            <a:endParaRPr sz="1400" b="0" i="0" u="none" strike="noStrike" cap="none">
              <a:solidFill>
                <a:srgbClr val="000000"/>
              </a:solidFill>
              <a:latin typeface="Nunito Sans"/>
              <a:ea typeface="Nunito Sans"/>
              <a:cs typeface="Nunito Sans"/>
              <a:sym typeface="Nunito Sans"/>
            </a:endParaRPr>
          </a:p>
        </p:txBody>
      </p:sp>
      <p:sp>
        <p:nvSpPr>
          <p:cNvPr id="59" name="Google Shape;59;p16"/>
          <p:cNvSpPr txBox="1"/>
          <p:nvPr/>
        </p:nvSpPr>
        <p:spPr>
          <a:xfrm>
            <a:off x="122842" y="2371384"/>
            <a:ext cx="8494349" cy="107721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3200" b="0" i="0" u="none" strike="noStrike" cap="none">
                <a:solidFill>
                  <a:schemeClr val="accent1"/>
                </a:solidFill>
                <a:latin typeface="Nunito Sans"/>
                <a:ea typeface="Nunito Sans"/>
                <a:cs typeface="Nunito Sans"/>
                <a:sym typeface="Nunito Sans"/>
              </a:rPr>
              <a:t>Do you have KS4 students who need additional support in maths?</a:t>
            </a:r>
            <a:endParaRPr sz="1400" b="0" i="0" u="none" strike="noStrike" cap="none">
              <a:solidFill>
                <a:srgbClr val="000000"/>
              </a:solidFill>
              <a:latin typeface="Nunito Sans"/>
              <a:ea typeface="Nunito Sans"/>
              <a:cs typeface="Nunito Sans"/>
              <a:sym typeface="Nunito Sans"/>
            </a:endParaRPr>
          </a:p>
        </p:txBody>
      </p:sp>
      <p:sp>
        <p:nvSpPr>
          <p:cNvPr id="60" name="Google Shape;60;p16"/>
          <p:cNvSpPr txBox="1"/>
          <p:nvPr/>
        </p:nvSpPr>
        <p:spPr>
          <a:xfrm>
            <a:off x="122842" y="3501701"/>
            <a:ext cx="5568270" cy="116955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1400" b="0" i="0" u="none" strike="noStrike" cap="none">
                <a:solidFill>
                  <a:srgbClr val="1C1C1C"/>
                </a:solidFill>
                <a:latin typeface="Nunito Sans"/>
                <a:ea typeface="Nunito Sans"/>
                <a:cs typeface="Nunito Sans"/>
                <a:sym typeface="Nunito Sans"/>
              </a:rPr>
              <a:t>Our specialist tutors will help students to develop the skills they need to succeed at GCSE in weekly one to one online revision lessons. Trusted by secondary schools across the UK. </a:t>
            </a:r>
            <a:endParaRPr/>
          </a:p>
          <a:p>
            <a:pPr marL="0" marR="0" lvl="0" indent="0" algn="l" rtl="0">
              <a:lnSpc>
                <a:spcPct val="100000"/>
              </a:lnSpc>
              <a:spcBef>
                <a:spcPts val="0"/>
              </a:spcBef>
              <a:spcAft>
                <a:spcPts val="0"/>
              </a:spcAft>
              <a:buNone/>
            </a:pPr>
            <a:endParaRPr sz="1400" b="0" i="0" u="none" strike="noStrike" cap="none">
              <a:solidFill>
                <a:srgbClr val="1C1C1C"/>
              </a:solidFill>
              <a:latin typeface="Nunito Sans"/>
              <a:ea typeface="Nunito Sans"/>
              <a:cs typeface="Nunito Sans"/>
              <a:sym typeface="Nunito Sans"/>
            </a:endParaRPr>
          </a:p>
          <a:p>
            <a:pPr marL="0" marR="0" lvl="0" indent="0" algn="l" rtl="0">
              <a:lnSpc>
                <a:spcPct val="100000"/>
              </a:lnSpc>
              <a:spcBef>
                <a:spcPts val="0"/>
              </a:spcBef>
              <a:spcAft>
                <a:spcPts val="0"/>
              </a:spcAft>
              <a:buNone/>
            </a:pPr>
            <a:r>
              <a:rPr lang="en-GB" sz="1400" b="0" i="0" u="none" strike="noStrike" cap="none">
                <a:solidFill>
                  <a:srgbClr val="1C1C1C"/>
                </a:solidFill>
                <a:latin typeface="Nunito Sans"/>
                <a:ea typeface="Nunito Sans"/>
                <a:cs typeface="Nunito Sans"/>
                <a:sym typeface="Nunito Sans"/>
              </a:rPr>
              <a:t>Visit </a:t>
            </a:r>
            <a:r>
              <a:rPr lang="en-GB" sz="1400" b="0" i="0" u="sng" strike="noStrike" cap="none">
                <a:solidFill>
                  <a:schemeClr val="accent1"/>
                </a:solidFill>
                <a:latin typeface="Nunito Sans"/>
                <a:ea typeface="Nunito Sans"/>
                <a:cs typeface="Nunito Sans"/>
                <a:sym typeface="Nunito Sans"/>
                <a:hlinkClick r:id="rId6">
                  <a:extLst>
                    <a:ext uri="{A12FA001-AC4F-418D-AE19-62706E023703}">
                      <ahyp:hlinkClr xmlns:ahyp="http://schemas.microsoft.com/office/drawing/2018/hyperlinkcolor" val="tx"/>
                    </a:ext>
                  </a:extLst>
                </a:hlinkClick>
              </a:rPr>
              <a:t>thirdspacelearning.com</a:t>
            </a:r>
            <a:r>
              <a:rPr lang="en-GB" sz="1400" b="0" i="0" u="none" strike="noStrike" cap="none">
                <a:solidFill>
                  <a:schemeClr val="accent1"/>
                </a:solidFill>
                <a:latin typeface="Nunito Sans"/>
                <a:ea typeface="Nunito Sans"/>
                <a:cs typeface="Nunito Sans"/>
                <a:sym typeface="Nunito Sans"/>
              </a:rPr>
              <a:t> </a:t>
            </a:r>
            <a:r>
              <a:rPr lang="en-GB" sz="1400" b="0" i="0" u="none" strike="noStrike" cap="none">
                <a:solidFill>
                  <a:srgbClr val="1C1C1C"/>
                </a:solidFill>
                <a:latin typeface="Nunito Sans"/>
                <a:ea typeface="Nunito Sans"/>
                <a:cs typeface="Nunito Sans"/>
                <a:sym typeface="Nunito Sans"/>
              </a:rPr>
              <a:t>to find out more.</a:t>
            </a:r>
            <a:endParaRPr/>
          </a:p>
        </p:txBody>
      </p:sp>
      <p:pic>
        <p:nvPicPr>
          <p:cNvPr id="61" name="Google Shape;61;p16" descr="A picture containing logo&#10;&#10;Description automatically generated"/>
          <p:cNvPicPr preferRelativeResize="0"/>
          <p:nvPr/>
        </p:nvPicPr>
        <p:blipFill rotWithShape="1">
          <a:blip r:embed="rId7">
            <a:alphaModFix/>
          </a:blip>
          <a:srcRect/>
          <a:stretch/>
        </p:blipFill>
        <p:spPr>
          <a:xfrm>
            <a:off x="5486400" y="2805726"/>
            <a:ext cx="3650996" cy="2338347"/>
          </a:xfrm>
          <a:prstGeom prst="rect">
            <a:avLst/>
          </a:prstGeom>
          <a:noFill/>
          <a:ln>
            <a:noFill/>
          </a:ln>
        </p:spPr>
      </p:pic>
      <p:pic>
        <p:nvPicPr>
          <p:cNvPr id="62" name="Google Shape;62;p16" descr="Shape&#10;&#10;Description automatically generated with medium confidence"/>
          <p:cNvPicPr preferRelativeResize="0"/>
          <p:nvPr/>
        </p:nvPicPr>
        <p:blipFill rotWithShape="1">
          <a:blip r:embed="rId8">
            <a:alphaModFix/>
          </a:blip>
          <a:srcRect/>
          <a:stretch/>
        </p:blipFill>
        <p:spPr>
          <a:xfrm>
            <a:off x="7146073" y="-15778"/>
            <a:ext cx="1999197" cy="3008376"/>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63"/>
        <p:cNvGrpSpPr/>
        <p:nvPr/>
      </p:nvGrpSpPr>
      <p:grpSpPr>
        <a:xfrm>
          <a:off x="0" y="0"/>
          <a:ext cx="0" cy="0"/>
          <a:chOff x="0" y="0"/>
          <a:chExt cx="0" cy="0"/>
        </a:xfrm>
      </p:grpSpPr>
      <p:sp>
        <p:nvSpPr>
          <p:cNvPr id="64" name="Google Shape;64;p17"/>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65" name="Google Shape;65;p17"/>
          <p:cNvSpPr txBox="1">
            <a:spLocks noGrp="1"/>
          </p:cNvSpPr>
          <p:nvPr>
            <p:ph type="body" idx="1"/>
          </p:nvPr>
        </p:nvSpPr>
        <p:spPr>
          <a:xfrm>
            <a:off x="311700" y="1152475"/>
            <a:ext cx="3999900" cy="34164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66" name="Google Shape;66;p17"/>
          <p:cNvSpPr txBox="1">
            <a:spLocks noGrp="1"/>
          </p:cNvSpPr>
          <p:nvPr>
            <p:ph type="body" idx="2"/>
          </p:nvPr>
        </p:nvSpPr>
        <p:spPr>
          <a:xfrm>
            <a:off x="4832400" y="1152475"/>
            <a:ext cx="3999900" cy="34164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67" name="Google Shape;67;p1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68"/>
        <p:cNvGrpSpPr/>
        <p:nvPr/>
      </p:nvGrpSpPr>
      <p:grpSpPr>
        <a:xfrm>
          <a:off x="0" y="0"/>
          <a:ext cx="0" cy="0"/>
          <a:chOff x="0" y="0"/>
          <a:chExt cx="0" cy="0"/>
        </a:xfrm>
      </p:grpSpPr>
      <p:sp>
        <p:nvSpPr>
          <p:cNvPr id="69" name="Google Shape;69;p18"/>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70" name="Google Shape;70;p1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9"/>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7" name="Google Shape;7;p9"/>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8" name="Google Shape;8;p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image" Target="../media/image25.png"/></Relationships>
</file>

<file path=ppt/slides/_rels/slide1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27.png"/></Relationships>
</file>

<file path=ppt/slides/_rels/slide1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29.png"/></Relationships>
</file>

<file path=ppt/slides/_rels/slide1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image" Target="../media/image31.png"/></Relationships>
</file>

<file path=ppt/slides/_rels/slide1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4.xml"/><Relationship Id="rId1" Type="http://schemas.openxmlformats.org/officeDocument/2006/relationships/slideLayout" Target="../slideLayouts/slideLayout3.xml"/><Relationship Id="rId4" Type="http://schemas.openxmlformats.org/officeDocument/2006/relationships/image" Target="../media/image33.png"/></Relationships>
</file>

<file path=ppt/slides/_rels/slide1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5.xml"/><Relationship Id="rId1" Type="http://schemas.openxmlformats.org/officeDocument/2006/relationships/slideLayout" Target="../slideLayouts/slideLayout3.xml"/><Relationship Id="rId4" Type="http://schemas.openxmlformats.org/officeDocument/2006/relationships/image" Target="../media/image35.png"/></Relationships>
</file>

<file path=ppt/slides/_rels/slide1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6.xml"/><Relationship Id="rId1" Type="http://schemas.openxmlformats.org/officeDocument/2006/relationships/slideLayout" Target="../slideLayouts/slideLayout3.xml"/><Relationship Id="rId4" Type="http://schemas.openxmlformats.org/officeDocument/2006/relationships/image" Target="../media/image37.png"/></Relationships>
</file>

<file path=ppt/slides/_rels/slide1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7.xml"/><Relationship Id="rId1" Type="http://schemas.openxmlformats.org/officeDocument/2006/relationships/slideLayout" Target="../slideLayouts/slideLayout3.xml"/><Relationship Id="rId4" Type="http://schemas.openxmlformats.org/officeDocument/2006/relationships/image" Target="../media/image39.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9.xml"/><Relationship Id="rId1" Type="http://schemas.openxmlformats.org/officeDocument/2006/relationships/slideLayout" Target="../slideLayouts/slideLayout3.xml"/><Relationship Id="rId4" Type="http://schemas.openxmlformats.org/officeDocument/2006/relationships/image" Target="../media/image40.png"/></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0.xml"/><Relationship Id="rId1" Type="http://schemas.openxmlformats.org/officeDocument/2006/relationships/slideLayout" Target="../slideLayouts/slideLayout3.xml"/><Relationship Id="rId4" Type="http://schemas.openxmlformats.org/officeDocument/2006/relationships/image" Target="../media/image41.png"/></Relationships>
</file>

<file path=ppt/slides/_rels/slide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1.xml"/><Relationship Id="rId1" Type="http://schemas.openxmlformats.org/officeDocument/2006/relationships/slideLayout" Target="../slideLayouts/slideLayout3.xml"/><Relationship Id="rId4" Type="http://schemas.openxmlformats.org/officeDocument/2006/relationships/image" Target="../media/image42.png"/></Relationships>
</file>

<file path=ppt/slides/_rels/slide2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2.xml"/><Relationship Id="rId1" Type="http://schemas.openxmlformats.org/officeDocument/2006/relationships/slideLayout" Target="../slideLayouts/slideLayout3.xml"/><Relationship Id="rId4" Type="http://schemas.openxmlformats.org/officeDocument/2006/relationships/image" Target="../media/image43.png"/></Relationships>
</file>

<file path=ppt/slides/_rels/slide2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3.xml"/><Relationship Id="rId1" Type="http://schemas.openxmlformats.org/officeDocument/2006/relationships/slideLayout" Target="../slideLayouts/slideLayout3.xml"/><Relationship Id="rId4" Type="http://schemas.openxmlformats.org/officeDocument/2006/relationships/image" Target="../media/image44.png"/></Relationships>
</file>

<file path=ppt/slides/_rels/slide2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4.xml"/><Relationship Id="rId1" Type="http://schemas.openxmlformats.org/officeDocument/2006/relationships/slideLayout" Target="../slideLayouts/slideLayout3.xml"/><Relationship Id="rId4" Type="http://schemas.openxmlformats.org/officeDocument/2006/relationships/image" Target="../media/image45.png"/></Relationships>
</file>

<file path=ppt/slides/_rels/slide2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5.xml"/><Relationship Id="rId1" Type="http://schemas.openxmlformats.org/officeDocument/2006/relationships/slideLayout" Target="../slideLayouts/slideLayout3.xml"/><Relationship Id="rId4" Type="http://schemas.openxmlformats.org/officeDocument/2006/relationships/image" Target="../media/image46.png"/></Relationships>
</file>

<file path=ppt/slides/_rels/slide2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6.xml"/><Relationship Id="rId1" Type="http://schemas.openxmlformats.org/officeDocument/2006/relationships/slideLayout" Target="../slideLayouts/slideLayout3.xml"/><Relationship Id="rId4" Type="http://schemas.openxmlformats.org/officeDocument/2006/relationships/image" Target="../media/image47.png"/></Relationships>
</file>

<file path=ppt/slides/_rels/slide2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7.xml"/><Relationship Id="rId1" Type="http://schemas.openxmlformats.org/officeDocument/2006/relationships/slideLayout" Target="../slideLayouts/slideLayout3.xml"/><Relationship Id="rId4" Type="http://schemas.openxmlformats.org/officeDocument/2006/relationships/image" Target="../media/image48.png"/></Relationships>
</file>

<file path=ppt/slides/_rels/slide2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8.xml"/><Relationship Id="rId1" Type="http://schemas.openxmlformats.org/officeDocument/2006/relationships/slideLayout" Target="../slideLayouts/slideLayout3.xml"/><Relationship Id="rId4" Type="http://schemas.openxmlformats.org/officeDocument/2006/relationships/image" Target="../media/image49.png"/></Relationships>
</file>

<file path=ppt/slides/_rels/slide2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9.xml"/><Relationship Id="rId1" Type="http://schemas.openxmlformats.org/officeDocument/2006/relationships/slideLayout" Target="../slideLayouts/slideLayout3.xml"/><Relationship Id="rId4" Type="http://schemas.openxmlformats.org/officeDocument/2006/relationships/image" Target="../media/image50.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0.xml"/><Relationship Id="rId1" Type="http://schemas.openxmlformats.org/officeDocument/2006/relationships/slideLayout" Target="../slideLayouts/slideLayout3.xml"/><Relationship Id="rId4" Type="http://schemas.openxmlformats.org/officeDocument/2006/relationships/image" Target="../media/image51.png"/></Relationships>
</file>

<file path=ppt/slides/_rels/slide31.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31.xml"/><Relationship Id="rId1" Type="http://schemas.openxmlformats.org/officeDocument/2006/relationships/slideLayout" Target="../slideLayouts/slideLayout3.xml"/><Relationship Id="rId4" Type="http://schemas.openxmlformats.org/officeDocument/2006/relationships/image" Target="../media/image37.png"/></Relationships>
</file>

<file path=ppt/slides/_rels/slide3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32.xml"/><Relationship Id="rId1" Type="http://schemas.openxmlformats.org/officeDocument/2006/relationships/slideLayout" Target="../slideLayouts/slideLayout3.xml"/><Relationship Id="rId4" Type="http://schemas.openxmlformats.org/officeDocument/2006/relationships/image" Target="../media/image53.pn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13.png"/></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15.png"/></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17.png"/></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19.png"/></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21.png"/></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6" name="Google Shape;132;p5">
                <a:extLst>
                  <a:ext uri="{FF2B5EF4-FFF2-40B4-BE49-F238E27FC236}">
                    <a16:creationId xmlns:a16="http://schemas.microsoft.com/office/drawing/2014/main" id="{CE56ECA4-489F-339B-4A8D-8080DF3BC451}"/>
                  </a:ext>
                </a:extLst>
              </p:cNvPr>
              <p:cNvGraphicFramePr/>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7) Find </a:t>
                          </a:r>
                          <a:r>
                            <a:rPr lang="en-GB" sz="1600" b="0" dirty="0">
                              <a:solidFill>
                                <a:schemeClr val="dk1"/>
                              </a:solidFill>
                              <a:latin typeface="Nunito Sans"/>
                              <a:ea typeface="Nunito Sans"/>
                              <a:cs typeface="Nunito Sans"/>
                              <a:sym typeface="Nunito Sans"/>
                            </a:rPr>
                            <a:t>the n</a:t>
                          </a:r>
                          <a:r>
                            <a:rPr lang="en-GB" sz="1600" b="0" baseline="30000" dirty="0">
                              <a:solidFill>
                                <a:schemeClr val="dk1"/>
                              </a:solidFill>
                              <a:latin typeface="Nunito Sans"/>
                              <a:ea typeface="Nunito Sans"/>
                              <a:cs typeface="Nunito Sans"/>
                              <a:sym typeface="Nunito Sans"/>
                            </a:rPr>
                            <a:t>th</a:t>
                          </a:r>
                          <a:r>
                            <a:rPr lang="en-GB" sz="1600" b="0" dirty="0">
                              <a:solidFill>
                                <a:schemeClr val="dk1"/>
                              </a:solidFill>
                              <a:latin typeface="Nunito Sans"/>
                              <a:ea typeface="Nunito Sans"/>
                              <a:cs typeface="Nunito Sans"/>
                              <a:sym typeface="Nunito Sans"/>
                            </a:rPr>
                            <a:t> term rule for the sequence with the first five terms: </a:t>
                          </a:r>
                          <a:endParaRPr lang="en-GB" sz="16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4,  7,  10,  13,  16</m:t>
                              </m:r>
                            </m:oMath>
                          </a14:m>
                          <a:r>
                            <a:rPr lang="en-GB" sz="2300" u="none" strike="noStrike" cap="none" baseline="30000" dirty="0">
                              <a:solidFill>
                                <a:schemeClr val="dk1"/>
                              </a:solidFill>
                              <a:latin typeface="Times New Roman"/>
                              <a:ea typeface="Times New Roman"/>
                              <a:cs typeface="Times New Roman"/>
                              <a:sym typeface="Times New Roman"/>
                            </a:rPr>
                            <a:t> </a:t>
                          </a:r>
                        </a:p>
                        <a:p>
                          <a:pPr marL="457200" marR="0" lvl="0" indent="0" algn="l" rtl="0">
                            <a:lnSpc>
                              <a:spcPct val="100000"/>
                            </a:lnSpc>
                            <a:spcBef>
                              <a:spcPts val="0"/>
                            </a:spcBef>
                            <a:spcAft>
                              <a:spcPts val="0"/>
                            </a:spcAft>
                            <a:buClr>
                              <a:srgbClr val="000000"/>
                            </a:buClr>
                            <a:buSzPts val="2300"/>
                            <a:buFont typeface="Arial"/>
                            <a:buNone/>
                          </a:pP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6" name="Google Shape;132;p5">
                <a:extLst>
                  <a:ext uri="{FF2B5EF4-FFF2-40B4-BE49-F238E27FC236}">
                    <a16:creationId xmlns:a16="http://schemas.microsoft.com/office/drawing/2014/main" id="{CE56ECA4-489F-339B-4A8D-8080DF3BC451}"/>
                  </a:ext>
                </a:extLst>
              </p:cNvPr>
              <p:cNvGraphicFramePr/>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5" t="-1053" r="-151"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7" name="Table 6">
                <a:extLst>
                  <a:ext uri="{FF2B5EF4-FFF2-40B4-BE49-F238E27FC236}">
                    <a16:creationId xmlns:a16="http://schemas.microsoft.com/office/drawing/2014/main" id="{00EE431F-4AFD-B561-7D39-05DDDF873AA3}"/>
                  </a:ext>
                </a:extLst>
              </p:cNvPr>
              <p:cNvGraphicFramePr>
                <a:graphicFrameLocks noGrp="1"/>
              </p:cNvGraphicFramePr>
              <p:nvPr>
                <p:extLst>
                  <p:ext uri="{D42A27DB-BD31-4B8C-83A1-F6EECF244321}">
                    <p14:modId xmlns:p14="http://schemas.microsoft.com/office/powerpoint/2010/main" val="1829355748"/>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4</m:t>
                              </m:r>
                              <m:r>
                                <a:rPr lang="en-GB" sz="1600" b="0" i="1" smtClean="0">
                                  <a:solidFill>
                                    <a:schemeClr val="tx1"/>
                                  </a:solidFill>
                                  <a:latin typeface="Cambria Math" panose="02040503050406030204" pitchFamily="18" charset="0"/>
                                </a:rPr>
                                <m:t>𝑛</m:t>
                              </m:r>
                              <m:r>
                                <a:rPr lang="en-GB" sz="1600" b="0" i="1" smtClean="0">
                                  <a:solidFill>
                                    <a:schemeClr val="tx1"/>
                                  </a:solidFill>
                                  <a:latin typeface="Cambria Math" panose="02040503050406030204" pitchFamily="18" charset="0"/>
                                </a:rPr>
                                <m:t>+3</m:t>
                              </m:r>
                            </m:oMath>
                          </a14:m>
                          <a:endParaRPr lang="en-US" sz="14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4</m:t>
                              </m:r>
                              <m:r>
                                <a:rPr lang="en-GB" sz="1600" b="0" i="1" smtClean="0">
                                  <a:solidFill>
                                    <a:schemeClr val="tx1"/>
                                  </a:solidFill>
                                  <a:latin typeface="Cambria Math" panose="02040503050406030204" pitchFamily="18" charset="0"/>
                                </a:rPr>
                                <m:t>𝑛</m:t>
                              </m:r>
                            </m:oMath>
                          </a14:m>
                          <a:endParaRPr lang="en-US"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dirty="0">
                              <a:solidFill>
                                <a:schemeClr val="tx1"/>
                              </a:solidFill>
                              <a:latin typeface="Nunito Sans"/>
                              <a:ea typeface="Nunito Sans"/>
                              <a:cs typeface="Nunito Sans"/>
                              <a:sym typeface="Nunito Sans"/>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3</m:t>
                              </m:r>
                              <m:r>
                                <a:rPr lang="en-GB" sz="1600" b="0" i="1" smtClean="0">
                                  <a:solidFill>
                                    <a:schemeClr val="tx1"/>
                                  </a:solidFill>
                                  <a:latin typeface="Cambria Math" panose="02040503050406030204" pitchFamily="18" charset="0"/>
                                </a:rPr>
                                <m:t>𝑛</m:t>
                              </m:r>
                              <m:r>
                                <a:rPr lang="en-GB" sz="1600" b="0" i="1" smtClean="0">
                                  <a:solidFill>
                                    <a:schemeClr val="tx1"/>
                                  </a:solidFill>
                                  <a:latin typeface="Cambria Math" panose="02040503050406030204" pitchFamily="18" charset="0"/>
                                </a:rPr>
                                <m:t>+1</m:t>
                              </m:r>
                            </m:oMath>
                          </a14:m>
                          <a:endParaRPr lang="en-US"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dirty="0">
                              <a:solidFill>
                                <a:schemeClr val="tx1"/>
                              </a:solidFill>
                              <a:latin typeface="Nunito Sans"/>
                              <a:ea typeface="Nunito Sans"/>
                              <a:cs typeface="Nunito Sans"/>
                              <a:sym typeface="Nunito Sans"/>
                            </a:rPr>
                            <a:t>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3</m:t>
                              </m:r>
                              <m:r>
                                <a:rPr lang="en-GB" sz="1600" b="0" i="1" smtClean="0">
                                  <a:solidFill>
                                    <a:schemeClr val="tx1"/>
                                  </a:solidFill>
                                  <a:latin typeface="Cambria Math" panose="02040503050406030204" pitchFamily="18" charset="0"/>
                                </a:rPr>
                                <m:t>𝑛</m:t>
                              </m:r>
                            </m:oMath>
                          </a14:m>
                          <a:endParaRPr lang="en-US" sz="14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7" name="Table 6">
                <a:extLst>
                  <a:ext uri="{FF2B5EF4-FFF2-40B4-BE49-F238E27FC236}">
                    <a16:creationId xmlns:a16="http://schemas.microsoft.com/office/drawing/2014/main" id="{00EE431F-4AFD-B561-7D39-05DDDF873AA3}"/>
                  </a:ext>
                </a:extLst>
              </p:cNvPr>
              <p:cNvGraphicFramePr>
                <a:graphicFrameLocks noGrp="1"/>
              </p:cNvGraphicFramePr>
              <p:nvPr>
                <p:extLst>
                  <p:ext uri="{D42A27DB-BD31-4B8C-83A1-F6EECF244321}">
                    <p14:modId xmlns:p14="http://schemas.microsoft.com/office/powerpoint/2010/main" val="1829355748"/>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
        <p:nvSpPr>
          <p:cNvPr id="2" name="Google Shape;131;p5">
            <a:extLst>
              <a:ext uri="{FF2B5EF4-FFF2-40B4-BE49-F238E27FC236}">
                <a16:creationId xmlns:a16="http://schemas.microsoft.com/office/drawing/2014/main" id="{C06DB0C0-0591-B4CC-60AB-FE416E478997}"/>
              </a:ext>
            </a:extLst>
          </p:cNvPr>
          <p:cNvSpPr txBox="1"/>
          <p:nvPr/>
        </p:nvSpPr>
        <p:spPr>
          <a:xfrm>
            <a:off x="169849" y="378100"/>
            <a:ext cx="5002785"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N</a:t>
            </a:r>
            <a:r>
              <a:rPr lang="en-US" b="1" baseline="30000" dirty="0">
                <a:solidFill>
                  <a:srgbClr val="FFFFFF"/>
                </a:solidFill>
                <a:latin typeface="Nunito Sans"/>
                <a:ea typeface="Nunito Sans"/>
                <a:cs typeface="Nunito Sans"/>
                <a:sym typeface="Nunito Sans"/>
              </a:rPr>
              <a:t>th</a:t>
            </a:r>
            <a:r>
              <a:rPr lang="en-US" b="1" dirty="0">
                <a:solidFill>
                  <a:srgbClr val="FFFFFF"/>
                </a:solidFill>
                <a:latin typeface="Nunito Sans"/>
                <a:ea typeface="Nunito Sans"/>
                <a:cs typeface="Nunito Sans"/>
                <a:sym typeface="Nunito Sans"/>
              </a:rPr>
              <a:t> Term of a Sequence</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3723110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6" name="Google Shape;132;p5">
                <a:extLst>
                  <a:ext uri="{FF2B5EF4-FFF2-40B4-BE49-F238E27FC236}">
                    <a16:creationId xmlns:a16="http://schemas.microsoft.com/office/drawing/2014/main" id="{CE56ECA4-489F-339B-4A8D-8080DF3BC451}"/>
                  </a:ext>
                </a:extLst>
              </p:cNvPr>
              <p:cNvGraphicFramePr/>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8) Find </a:t>
                          </a:r>
                          <a:r>
                            <a:rPr lang="en-GB" sz="1600" b="0" dirty="0">
                              <a:solidFill>
                                <a:schemeClr val="dk1"/>
                              </a:solidFill>
                              <a:latin typeface="Nunito Sans"/>
                              <a:ea typeface="Nunito Sans"/>
                              <a:cs typeface="Nunito Sans"/>
                              <a:sym typeface="Nunito Sans"/>
                            </a:rPr>
                            <a:t>the n</a:t>
                          </a:r>
                          <a:r>
                            <a:rPr lang="en-GB" sz="1600" b="0" baseline="30000" dirty="0">
                              <a:solidFill>
                                <a:schemeClr val="dk1"/>
                              </a:solidFill>
                              <a:latin typeface="Nunito Sans"/>
                              <a:ea typeface="Nunito Sans"/>
                              <a:cs typeface="Nunito Sans"/>
                              <a:sym typeface="Nunito Sans"/>
                            </a:rPr>
                            <a:t>th</a:t>
                          </a:r>
                          <a:r>
                            <a:rPr lang="en-GB" sz="1600" b="0" dirty="0">
                              <a:solidFill>
                                <a:schemeClr val="dk1"/>
                              </a:solidFill>
                              <a:latin typeface="Nunito Sans"/>
                              <a:ea typeface="Nunito Sans"/>
                              <a:cs typeface="Nunito Sans"/>
                              <a:sym typeface="Nunito Sans"/>
                            </a:rPr>
                            <a:t> term rule for the sequence with the first five terms: </a:t>
                          </a:r>
                        </a:p>
                        <a:p>
                          <a:pPr marL="127000" marR="0" lvl="0" indent="0" algn="l" rtl="0">
                            <a:lnSpc>
                              <a:spcPct val="100000"/>
                            </a:lnSpc>
                            <a:spcBef>
                              <a:spcPts val="0"/>
                            </a:spcBef>
                            <a:spcAft>
                              <a:spcPts val="0"/>
                            </a:spcAft>
                            <a:buClr>
                              <a:schemeClr val="dk1"/>
                            </a:buClr>
                            <a:buSzPts val="1600"/>
                            <a:buFont typeface="Nunito Sans"/>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19,  12,  5,  −2,  −9</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6" name="Google Shape;132;p5">
                <a:extLst>
                  <a:ext uri="{FF2B5EF4-FFF2-40B4-BE49-F238E27FC236}">
                    <a16:creationId xmlns:a16="http://schemas.microsoft.com/office/drawing/2014/main" id="{CE56ECA4-489F-339B-4A8D-8080DF3BC451}"/>
                  </a:ext>
                </a:extLst>
              </p:cNvPr>
              <p:cNvGraphicFramePr/>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5" t="-1053" r="-151"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7" name="Table 6">
                <a:extLst>
                  <a:ext uri="{FF2B5EF4-FFF2-40B4-BE49-F238E27FC236}">
                    <a16:creationId xmlns:a16="http://schemas.microsoft.com/office/drawing/2014/main" id="{00EE431F-4AFD-B561-7D39-05DDDF873AA3}"/>
                  </a:ext>
                </a:extLst>
              </p:cNvPr>
              <p:cNvGraphicFramePr>
                <a:graphicFrameLocks noGrp="1"/>
              </p:cNvGraphicFramePr>
              <p:nvPr>
                <p:extLst>
                  <p:ext uri="{D42A27DB-BD31-4B8C-83A1-F6EECF244321}">
                    <p14:modId xmlns:p14="http://schemas.microsoft.com/office/powerpoint/2010/main" val="3838817217"/>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19−7</m:t>
                              </m:r>
                              <m:r>
                                <a:rPr lang="en-GB" sz="1600" b="0" i="1" smtClean="0">
                                  <a:solidFill>
                                    <a:schemeClr val="tx1"/>
                                  </a:solidFill>
                                  <a:latin typeface="Cambria Math" panose="02040503050406030204" pitchFamily="18" charset="0"/>
                                </a:rPr>
                                <m:t>𝑛</m:t>
                              </m:r>
                            </m:oMath>
                          </a14:m>
                          <a:endParaRPr lang="en-GB" sz="1400" dirty="0">
                            <a:solidFill>
                              <a:schemeClr val="tx1"/>
                            </a:solidFill>
                            <a:latin typeface="Nunito" pitchFamily="2" charset="0"/>
                          </a:endParaRP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19</m:t>
                              </m:r>
                              <m:r>
                                <a:rPr lang="en-GB" sz="1600" b="0" i="1" smtClean="0">
                                  <a:solidFill>
                                    <a:schemeClr val="tx1"/>
                                  </a:solidFill>
                                  <a:latin typeface="Cambria Math" panose="02040503050406030204" pitchFamily="18" charset="0"/>
                                </a:rPr>
                                <m:t>𝑛</m:t>
                              </m:r>
                            </m:oMath>
                          </a14:m>
                          <a:endParaRPr lang="en-US"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dirty="0">
                              <a:solidFill>
                                <a:schemeClr val="tx1"/>
                              </a:solidFill>
                              <a:latin typeface="Nunito Sans"/>
                              <a:ea typeface="Nunito Sans"/>
                              <a:cs typeface="Nunito Sans"/>
                              <a:sym typeface="Nunito Sans"/>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−7</m:t>
                              </m:r>
                              <m:r>
                                <a:rPr lang="en-GB" sz="1600" b="0" i="1" smtClean="0">
                                  <a:solidFill>
                                    <a:schemeClr val="tx1"/>
                                  </a:solidFill>
                                  <a:latin typeface="Cambria Math" panose="02040503050406030204" pitchFamily="18" charset="0"/>
                                </a:rPr>
                                <m:t>𝑛</m:t>
                              </m:r>
                            </m:oMath>
                          </a14:m>
                          <a:endParaRPr lang="en-US" sz="14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26−7</m:t>
                              </m:r>
                              <m:r>
                                <a:rPr lang="en-GB" sz="1600" b="0" i="1" smtClean="0">
                                  <a:solidFill>
                                    <a:schemeClr val="tx1"/>
                                  </a:solidFill>
                                  <a:latin typeface="Cambria Math" panose="02040503050406030204" pitchFamily="18" charset="0"/>
                                </a:rPr>
                                <m:t>𝑛</m:t>
                              </m:r>
                            </m:oMath>
                          </a14:m>
                          <a:endParaRPr lang="en-GB"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Sans"/>
                              <a:ea typeface="Nunito Sans"/>
                              <a:cs typeface="Nunito Sans"/>
                              <a:sym typeface="Nunito Sans"/>
                            </a:rPr>
                            <a:t> </a:t>
                          </a:r>
                          <a:endParaRPr lang="en-US"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7" name="Table 6">
                <a:extLst>
                  <a:ext uri="{FF2B5EF4-FFF2-40B4-BE49-F238E27FC236}">
                    <a16:creationId xmlns:a16="http://schemas.microsoft.com/office/drawing/2014/main" id="{00EE431F-4AFD-B561-7D39-05DDDF873AA3}"/>
                  </a:ext>
                </a:extLst>
              </p:cNvPr>
              <p:cNvGraphicFramePr>
                <a:graphicFrameLocks noGrp="1"/>
              </p:cNvGraphicFramePr>
              <p:nvPr>
                <p:extLst>
                  <p:ext uri="{D42A27DB-BD31-4B8C-83A1-F6EECF244321}">
                    <p14:modId xmlns:p14="http://schemas.microsoft.com/office/powerpoint/2010/main" val="3838817217"/>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
        <p:nvSpPr>
          <p:cNvPr id="2" name="Google Shape;131;p5">
            <a:extLst>
              <a:ext uri="{FF2B5EF4-FFF2-40B4-BE49-F238E27FC236}">
                <a16:creationId xmlns:a16="http://schemas.microsoft.com/office/drawing/2014/main" id="{CC189D30-66B4-E32F-08DB-37DDDC20E1F2}"/>
              </a:ext>
            </a:extLst>
          </p:cNvPr>
          <p:cNvSpPr txBox="1"/>
          <p:nvPr/>
        </p:nvSpPr>
        <p:spPr>
          <a:xfrm>
            <a:off x="169849" y="378100"/>
            <a:ext cx="5002785"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N</a:t>
            </a:r>
            <a:r>
              <a:rPr lang="en-US" b="1" baseline="30000" dirty="0">
                <a:solidFill>
                  <a:srgbClr val="FFFFFF"/>
                </a:solidFill>
                <a:latin typeface="Nunito Sans"/>
                <a:ea typeface="Nunito Sans"/>
                <a:cs typeface="Nunito Sans"/>
                <a:sym typeface="Nunito Sans"/>
              </a:rPr>
              <a:t>th</a:t>
            </a:r>
            <a:r>
              <a:rPr lang="en-US" b="1" dirty="0">
                <a:solidFill>
                  <a:srgbClr val="FFFFFF"/>
                </a:solidFill>
                <a:latin typeface="Nunito Sans"/>
                <a:ea typeface="Nunito Sans"/>
                <a:cs typeface="Nunito Sans"/>
                <a:sym typeface="Nunito Sans"/>
              </a:rPr>
              <a:t> Term of a Sequence</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7476501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6" name="Google Shape;132;p5">
                <a:extLst>
                  <a:ext uri="{FF2B5EF4-FFF2-40B4-BE49-F238E27FC236}">
                    <a16:creationId xmlns:a16="http://schemas.microsoft.com/office/drawing/2014/main" id="{CE56ECA4-489F-339B-4A8D-8080DF3BC451}"/>
                  </a:ext>
                </a:extLst>
              </p:cNvPr>
              <p:cNvGraphicFramePr/>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9) Find </a:t>
                          </a:r>
                          <a:r>
                            <a:rPr lang="en-GB" sz="1600" b="0" dirty="0">
                              <a:solidFill>
                                <a:schemeClr val="dk1"/>
                              </a:solidFill>
                              <a:latin typeface="Nunito Sans"/>
                              <a:ea typeface="Nunito Sans"/>
                              <a:cs typeface="Nunito Sans"/>
                              <a:sym typeface="Nunito Sans"/>
                            </a:rPr>
                            <a:t>the n</a:t>
                          </a:r>
                          <a:r>
                            <a:rPr lang="en-GB" sz="1600" b="0" baseline="30000" dirty="0">
                              <a:solidFill>
                                <a:schemeClr val="dk1"/>
                              </a:solidFill>
                              <a:latin typeface="Nunito Sans"/>
                              <a:ea typeface="Nunito Sans"/>
                              <a:cs typeface="Nunito Sans"/>
                              <a:sym typeface="Nunito Sans"/>
                            </a:rPr>
                            <a:t>th</a:t>
                          </a:r>
                          <a:r>
                            <a:rPr lang="en-GB" sz="1600" b="0" dirty="0">
                              <a:solidFill>
                                <a:schemeClr val="dk1"/>
                              </a:solidFill>
                              <a:latin typeface="Nunito Sans"/>
                              <a:ea typeface="Nunito Sans"/>
                              <a:cs typeface="Nunito Sans"/>
                              <a:sym typeface="Nunito Sans"/>
                            </a:rPr>
                            <a:t> term rule for the sequence with the first five terms: </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−6,  −1,  4,  9,  14</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6" name="Google Shape;132;p5">
                <a:extLst>
                  <a:ext uri="{FF2B5EF4-FFF2-40B4-BE49-F238E27FC236}">
                    <a16:creationId xmlns:a16="http://schemas.microsoft.com/office/drawing/2014/main" id="{CE56ECA4-489F-339B-4A8D-8080DF3BC451}"/>
                  </a:ext>
                </a:extLst>
              </p:cNvPr>
              <p:cNvGraphicFramePr/>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5" t="-1053" r="-151"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7" name="Table 6">
                <a:extLst>
                  <a:ext uri="{FF2B5EF4-FFF2-40B4-BE49-F238E27FC236}">
                    <a16:creationId xmlns:a16="http://schemas.microsoft.com/office/drawing/2014/main" id="{00EE431F-4AFD-B561-7D39-05DDDF873AA3}"/>
                  </a:ext>
                </a:extLst>
              </p:cNvPr>
              <p:cNvGraphicFramePr>
                <a:graphicFrameLocks noGrp="1"/>
              </p:cNvGraphicFramePr>
              <p:nvPr>
                <p:extLst>
                  <p:ext uri="{D42A27DB-BD31-4B8C-83A1-F6EECF244321}">
                    <p14:modId xmlns:p14="http://schemas.microsoft.com/office/powerpoint/2010/main" val="3559764193"/>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5</m:t>
                              </m:r>
                              <m:r>
                                <a:rPr lang="en-GB" sz="1600" b="0" i="1" smtClean="0">
                                  <a:solidFill>
                                    <a:schemeClr val="tx1"/>
                                  </a:solidFill>
                                  <a:latin typeface="Cambria Math" panose="02040503050406030204" pitchFamily="18" charset="0"/>
                                </a:rPr>
                                <m:t>𝑛</m:t>
                              </m:r>
                              <m:r>
                                <a:rPr lang="en-GB" sz="1600" b="0" i="1" smtClean="0">
                                  <a:solidFill>
                                    <a:schemeClr val="tx1"/>
                                  </a:solidFill>
                                  <a:latin typeface="Cambria Math" panose="02040503050406030204" pitchFamily="18" charset="0"/>
                                </a:rPr>
                                <m:t>−11</m:t>
                              </m:r>
                            </m:oMath>
                          </a14:m>
                          <a:endParaRPr lang="en-US"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Sans"/>
                              <a:ea typeface="Nunito Sans"/>
                              <a:cs typeface="Nunito Sans"/>
                              <a:sym typeface="Nunito Sans"/>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5</m:t>
                              </m:r>
                              <m:r>
                                <a:rPr lang="en-GB" sz="1600" b="0" i="1" smtClean="0">
                                  <a:solidFill>
                                    <a:schemeClr val="tx1"/>
                                  </a:solidFill>
                                  <a:latin typeface="Cambria Math" panose="02040503050406030204" pitchFamily="18" charset="0"/>
                                </a:rPr>
                                <m:t>𝑛</m:t>
                              </m:r>
                              <m:r>
                                <a:rPr lang="en-GB" sz="1600" b="0" i="1" smtClean="0">
                                  <a:solidFill>
                                    <a:schemeClr val="tx1"/>
                                  </a:solidFill>
                                  <a:latin typeface="Cambria Math" panose="02040503050406030204" pitchFamily="18" charset="0"/>
                                </a:rPr>
                                <m:t>−6</m:t>
                              </m:r>
                            </m:oMath>
                          </a14:m>
                          <a:endParaRPr lang="en-GB" sz="1600" b="0" dirty="0">
                            <a:solidFill>
                              <a:schemeClr val="tx1"/>
                            </a:solidFill>
                            <a:latin typeface="Nunito" pitchFamily="2" charset="0"/>
                          </a:endParaRP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 </a:t>
                          </a:r>
                          <a:endParaRPr lang="en-US" sz="1400" dirty="0">
                            <a:latin typeface="Nunito Sans"/>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−5</m:t>
                              </m:r>
                              <m:r>
                                <a:rPr lang="en-GB" sz="1600" b="0" i="1" smtClean="0">
                                  <a:solidFill>
                                    <a:schemeClr val="tx1"/>
                                  </a:solidFill>
                                  <a:latin typeface="Cambria Math" panose="02040503050406030204" pitchFamily="18" charset="0"/>
                                </a:rPr>
                                <m:t>𝑛</m:t>
                              </m:r>
                              <m:r>
                                <a:rPr lang="en-GB" sz="1600" b="0" i="1" smtClean="0">
                                  <a:solidFill>
                                    <a:schemeClr val="tx1"/>
                                  </a:solidFill>
                                  <a:latin typeface="Cambria Math" panose="02040503050406030204" pitchFamily="18" charset="0"/>
                                </a:rPr>
                                <m:t>−1</m:t>
                              </m:r>
                            </m:oMath>
                          </a14:m>
                          <a:endParaRPr lang="en-GB" sz="1400" dirty="0">
                            <a:solidFill>
                              <a:schemeClr val="tx1"/>
                            </a:solidFill>
                            <a:latin typeface="Nunito" pitchFamily="2" charset="0"/>
                          </a:endParaRP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−6</m:t>
                              </m:r>
                              <m:r>
                                <a:rPr lang="en-GB" sz="1600" b="0" i="1" smtClean="0">
                                  <a:solidFill>
                                    <a:schemeClr val="tx1"/>
                                  </a:solidFill>
                                  <a:latin typeface="Cambria Math" panose="02040503050406030204" pitchFamily="18" charset="0"/>
                                </a:rPr>
                                <m:t>𝑛</m:t>
                              </m:r>
                            </m:oMath>
                          </a14:m>
                          <a:endParaRPr lang="en-GB" sz="1400" dirty="0">
                            <a:solidFill>
                              <a:schemeClr val="tx1"/>
                            </a:solidFill>
                            <a:latin typeface="Nunito" pitchFamily="2" charset="0"/>
                          </a:endParaRPr>
                        </a:p>
                        <a:p>
                          <a:pPr marL="0" lvl="0" indent="0" algn="l" rtl="0">
                            <a:lnSpc>
                              <a:spcPct val="115000"/>
                            </a:lnSpc>
                            <a:spcBef>
                              <a:spcPts val="0"/>
                            </a:spcBef>
                            <a:spcAft>
                              <a:spcPts val="0"/>
                            </a:spcAft>
                            <a:buNone/>
                          </a:pPr>
                          <a:r>
                            <a:rPr lang="en-US" sz="1400" dirty="0">
                              <a:solidFill>
                                <a:schemeClr val="dk1"/>
                              </a:solidFill>
                              <a:latin typeface="Nunito Sans"/>
                              <a:ea typeface="Nunito Sans"/>
                              <a:cs typeface="Nunito Sans"/>
                              <a:sym typeface="Nunito Sans"/>
                            </a:rPr>
                            <a:t> </a:t>
                          </a:r>
                          <a:endParaRPr lang="en-US" sz="1400" dirty="0">
                            <a:latin typeface="Nunito Sans"/>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7" name="Table 6">
                <a:extLst>
                  <a:ext uri="{FF2B5EF4-FFF2-40B4-BE49-F238E27FC236}">
                    <a16:creationId xmlns:a16="http://schemas.microsoft.com/office/drawing/2014/main" id="{00EE431F-4AFD-B561-7D39-05DDDF873AA3}"/>
                  </a:ext>
                </a:extLst>
              </p:cNvPr>
              <p:cNvGraphicFramePr>
                <a:graphicFrameLocks noGrp="1"/>
              </p:cNvGraphicFramePr>
              <p:nvPr>
                <p:extLst>
                  <p:ext uri="{D42A27DB-BD31-4B8C-83A1-F6EECF244321}">
                    <p14:modId xmlns:p14="http://schemas.microsoft.com/office/powerpoint/2010/main" val="3559764193"/>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
        <p:nvSpPr>
          <p:cNvPr id="2" name="Google Shape;131;p5">
            <a:extLst>
              <a:ext uri="{FF2B5EF4-FFF2-40B4-BE49-F238E27FC236}">
                <a16:creationId xmlns:a16="http://schemas.microsoft.com/office/drawing/2014/main" id="{C87A625F-6228-8B2B-BD72-59F690698647}"/>
              </a:ext>
            </a:extLst>
          </p:cNvPr>
          <p:cNvSpPr txBox="1"/>
          <p:nvPr/>
        </p:nvSpPr>
        <p:spPr>
          <a:xfrm>
            <a:off x="169849" y="378100"/>
            <a:ext cx="5002785"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N</a:t>
            </a:r>
            <a:r>
              <a:rPr lang="en-US" b="1" baseline="30000" dirty="0">
                <a:solidFill>
                  <a:srgbClr val="FFFFFF"/>
                </a:solidFill>
                <a:latin typeface="Nunito Sans"/>
                <a:ea typeface="Nunito Sans"/>
                <a:cs typeface="Nunito Sans"/>
                <a:sym typeface="Nunito Sans"/>
              </a:rPr>
              <a:t>th</a:t>
            </a:r>
            <a:r>
              <a:rPr lang="en-US" b="1" dirty="0">
                <a:solidFill>
                  <a:srgbClr val="FFFFFF"/>
                </a:solidFill>
                <a:latin typeface="Nunito Sans"/>
                <a:ea typeface="Nunito Sans"/>
                <a:cs typeface="Nunito Sans"/>
                <a:sym typeface="Nunito Sans"/>
              </a:rPr>
              <a:t> Term of a Sequence</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31922845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6" name="Google Shape;132;p5">
                <a:extLst>
                  <a:ext uri="{FF2B5EF4-FFF2-40B4-BE49-F238E27FC236}">
                    <a16:creationId xmlns:a16="http://schemas.microsoft.com/office/drawing/2014/main" id="{CE56ECA4-489F-339B-4A8D-8080DF3BC451}"/>
                  </a:ext>
                </a:extLst>
              </p:cNvPr>
              <p:cNvGraphicFramePr/>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10) Find the </a:t>
                          </a:r>
                          <a:r>
                            <a:rPr lang="en-GB" sz="1600" b="0" dirty="0">
                              <a:solidFill>
                                <a:schemeClr val="dk1"/>
                              </a:solidFill>
                              <a:latin typeface="Nunito Sans"/>
                              <a:ea typeface="Nunito Sans"/>
                              <a:cs typeface="Nunito Sans"/>
                              <a:sym typeface="Nunito Sans"/>
                            </a:rPr>
                            <a:t>n</a:t>
                          </a:r>
                          <a:r>
                            <a:rPr lang="en-GB" sz="1600" b="0" baseline="30000" dirty="0">
                              <a:solidFill>
                                <a:schemeClr val="dk1"/>
                              </a:solidFill>
                              <a:latin typeface="Nunito Sans"/>
                              <a:ea typeface="Nunito Sans"/>
                              <a:cs typeface="Nunito Sans"/>
                              <a:sym typeface="Nunito Sans"/>
                            </a:rPr>
                            <a:t>th</a:t>
                          </a:r>
                          <a:r>
                            <a:rPr lang="en-GB" sz="1600" b="0" dirty="0">
                              <a:solidFill>
                                <a:schemeClr val="dk1"/>
                              </a:solidFill>
                              <a:latin typeface="Nunito Sans"/>
                              <a:ea typeface="Nunito Sans"/>
                              <a:cs typeface="Nunito Sans"/>
                              <a:sym typeface="Nunito Sans"/>
                            </a:rPr>
                            <a:t> term rule for the sequence with the first five terms: </a:t>
                          </a:r>
                        </a:p>
                        <a:p>
                          <a:pPr marL="127000" marR="0" lvl="0" indent="0" algn="l" rtl="0">
                            <a:lnSpc>
                              <a:spcPct val="100000"/>
                            </a:lnSpc>
                            <a:spcBef>
                              <a:spcPts val="0"/>
                            </a:spcBef>
                            <a:spcAft>
                              <a:spcPts val="0"/>
                            </a:spcAft>
                            <a:buClr>
                              <a:schemeClr val="dk1"/>
                            </a:buClr>
                            <a:buSzPts val="1600"/>
                            <a:buFont typeface="Nunito Sans"/>
                            <a:buNone/>
                          </a:pPr>
                          <a:endParaRPr lang="en-GB" sz="1000" b="0"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r>
                            <a:rPr lang="en-GB" sz="2300" b="0" u="none" strike="noStrike" cap="none" dirty="0">
                              <a:solidFill>
                                <a:schemeClr val="dk1"/>
                              </a:solidFill>
                              <a:cs typeface="Times New Roman"/>
                              <a:sym typeface="Times New Roman"/>
                            </a:rPr>
                            <a:t>  </a:t>
                          </a: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1.7,  2.2,  2.7,  3.2,  3.7</m:t>
                              </m:r>
                            </m:oMath>
                          </a14:m>
                          <a:r>
                            <a:rPr lang="en-GB" sz="2300" u="none" strike="noStrike" cap="none" baseline="30000" dirty="0">
                              <a:solidFill>
                                <a:schemeClr val="dk1"/>
                              </a:solidFill>
                              <a:latin typeface="Times New Roman"/>
                              <a:ea typeface="Times New Roman"/>
                              <a:cs typeface="Times New Roman"/>
                              <a:sym typeface="Times New Roman"/>
                            </a:rPr>
                            <a:t> </a:t>
                          </a:r>
                        </a:p>
                        <a:p>
                          <a:pPr marL="457200" marR="0" lvl="0" indent="0" algn="l" rtl="0">
                            <a:lnSpc>
                              <a:spcPct val="100000"/>
                            </a:lnSpc>
                            <a:spcBef>
                              <a:spcPts val="0"/>
                            </a:spcBef>
                            <a:spcAft>
                              <a:spcPts val="0"/>
                            </a:spcAft>
                            <a:buClr>
                              <a:srgbClr val="000000"/>
                            </a:buClr>
                            <a:buSzPts val="2300"/>
                            <a:buFont typeface="Arial"/>
                            <a:buNone/>
                          </a:pP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6" name="Google Shape;132;p5">
                <a:extLst>
                  <a:ext uri="{FF2B5EF4-FFF2-40B4-BE49-F238E27FC236}">
                    <a16:creationId xmlns:a16="http://schemas.microsoft.com/office/drawing/2014/main" id="{CE56ECA4-489F-339B-4A8D-8080DF3BC451}"/>
                  </a:ext>
                </a:extLst>
              </p:cNvPr>
              <p:cNvGraphicFramePr/>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5" t="-1053" r="-151"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7" name="Table 6">
                <a:extLst>
                  <a:ext uri="{FF2B5EF4-FFF2-40B4-BE49-F238E27FC236}">
                    <a16:creationId xmlns:a16="http://schemas.microsoft.com/office/drawing/2014/main" id="{00EE431F-4AFD-B561-7D39-05DDDF873AA3}"/>
                  </a:ext>
                </a:extLst>
              </p:cNvPr>
              <p:cNvGraphicFramePr>
                <a:graphicFrameLocks noGrp="1"/>
              </p:cNvGraphicFramePr>
              <p:nvPr>
                <p:extLst>
                  <p:ext uri="{D42A27DB-BD31-4B8C-83A1-F6EECF244321}">
                    <p14:modId xmlns:p14="http://schemas.microsoft.com/office/powerpoint/2010/main" val="617180990"/>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0.5</m:t>
                              </m:r>
                              <m:r>
                                <a:rPr lang="en-GB" sz="1600" b="0" i="1" smtClean="0">
                                  <a:solidFill>
                                    <a:schemeClr val="tx1"/>
                                  </a:solidFill>
                                  <a:latin typeface="Cambria Math" panose="02040503050406030204" pitchFamily="18" charset="0"/>
                                </a:rPr>
                                <m:t>𝑛</m:t>
                              </m:r>
                              <m:r>
                                <a:rPr lang="en-GB" sz="1600" b="0" i="1" smtClean="0">
                                  <a:solidFill>
                                    <a:schemeClr val="tx1"/>
                                  </a:solidFill>
                                  <a:latin typeface="Cambria Math" panose="02040503050406030204" pitchFamily="18" charset="0"/>
                                </a:rPr>
                                <m:t>+1.7</m:t>
                              </m:r>
                            </m:oMath>
                          </a14:m>
                          <a:endParaRPr lang="en-US" sz="14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1.7</m:t>
                              </m:r>
                              <m:r>
                                <a:rPr lang="en-GB" sz="1600" b="0" i="1" smtClean="0">
                                  <a:solidFill>
                                    <a:schemeClr val="tx1"/>
                                  </a:solidFill>
                                  <a:latin typeface="Cambria Math" panose="02040503050406030204" pitchFamily="18" charset="0"/>
                                </a:rPr>
                                <m:t>𝑛</m:t>
                              </m:r>
                              <m:r>
                                <a:rPr lang="en-GB" sz="1600" b="0" i="1" smtClean="0">
                                  <a:solidFill>
                                    <a:schemeClr val="tx1"/>
                                  </a:solidFill>
                                  <a:latin typeface="Cambria Math" panose="02040503050406030204" pitchFamily="18" charset="0"/>
                                </a:rPr>
                                <m:t>+0.5</m:t>
                              </m:r>
                            </m:oMath>
                          </a14:m>
                          <a:endParaRPr lang="en-US"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dirty="0">
                              <a:solidFill>
                                <a:schemeClr val="tx1"/>
                              </a:solidFill>
                              <a:latin typeface="Nunito Sans"/>
                              <a:ea typeface="Nunito Sans"/>
                              <a:cs typeface="Nunito Sans"/>
                              <a:sym typeface="Nunito Sans"/>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0.5</m:t>
                              </m:r>
                              <m:r>
                                <a:rPr lang="en-GB" sz="1600" b="0" i="1" smtClean="0">
                                  <a:solidFill>
                                    <a:schemeClr val="tx1"/>
                                  </a:solidFill>
                                  <a:latin typeface="Cambria Math" panose="02040503050406030204" pitchFamily="18" charset="0"/>
                                </a:rPr>
                                <m:t>𝑛</m:t>
                              </m:r>
                              <m:r>
                                <a:rPr lang="en-GB" sz="1600" b="0" i="1" smtClean="0">
                                  <a:solidFill>
                                    <a:schemeClr val="tx1"/>
                                  </a:solidFill>
                                  <a:latin typeface="Cambria Math" panose="02040503050406030204" pitchFamily="18" charset="0"/>
                                </a:rPr>
                                <m:t>+1.2</m:t>
                              </m:r>
                            </m:oMath>
                          </a14:m>
                          <a:endParaRPr lang="en-US"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dirty="0">
                              <a:solidFill>
                                <a:schemeClr val="tx1"/>
                              </a:solidFill>
                              <a:latin typeface="Nunito Sans"/>
                              <a:ea typeface="Nunito Sans"/>
                              <a:cs typeface="Nunito Sans"/>
                              <a:sym typeface="Nunito Sans"/>
                            </a:rPr>
                            <a:t>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1.2</m:t>
                              </m:r>
                              <m:r>
                                <a:rPr lang="en-GB" sz="1600" b="0" i="1" smtClean="0">
                                  <a:solidFill>
                                    <a:schemeClr val="tx1"/>
                                  </a:solidFill>
                                  <a:latin typeface="Cambria Math" panose="02040503050406030204" pitchFamily="18" charset="0"/>
                                </a:rPr>
                                <m:t>𝑛</m:t>
                              </m:r>
                              <m:r>
                                <a:rPr lang="en-GB" sz="1600" b="0" i="1" smtClean="0">
                                  <a:solidFill>
                                    <a:schemeClr val="tx1"/>
                                  </a:solidFill>
                                  <a:latin typeface="Cambria Math" panose="02040503050406030204" pitchFamily="18" charset="0"/>
                                </a:rPr>
                                <m:t>+0.5</m:t>
                              </m:r>
                            </m:oMath>
                          </a14:m>
                          <a:endParaRPr lang="en-US" sz="14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7" name="Table 6">
                <a:extLst>
                  <a:ext uri="{FF2B5EF4-FFF2-40B4-BE49-F238E27FC236}">
                    <a16:creationId xmlns:a16="http://schemas.microsoft.com/office/drawing/2014/main" id="{00EE431F-4AFD-B561-7D39-05DDDF873AA3}"/>
                  </a:ext>
                </a:extLst>
              </p:cNvPr>
              <p:cNvGraphicFramePr>
                <a:graphicFrameLocks noGrp="1"/>
              </p:cNvGraphicFramePr>
              <p:nvPr>
                <p:extLst>
                  <p:ext uri="{D42A27DB-BD31-4B8C-83A1-F6EECF244321}">
                    <p14:modId xmlns:p14="http://schemas.microsoft.com/office/powerpoint/2010/main" val="617180990"/>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
        <p:nvSpPr>
          <p:cNvPr id="2" name="Google Shape;131;p5">
            <a:extLst>
              <a:ext uri="{FF2B5EF4-FFF2-40B4-BE49-F238E27FC236}">
                <a16:creationId xmlns:a16="http://schemas.microsoft.com/office/drawing/2014/main" id="{BBFB81A2-9E2D-07CD-ED7F-64159E6975D1}"/>
              </a:ext>
            </a:extLst>
          </p:cNvPr>
          <p:cNvSpPr txBox="1"/>
          <p:nvPr/>
        </p:nvSpPr>
        <p:spPr>
          <a:xfrm>
            <a:off x="169849" y="378100"/>
            <a:ext cx="5002785"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N</a:t>
            </a:r>
            <a:r>
              <a:rPr lang="en-US" b="1" baseline="30000" dirty="0">
                <a:solidFill>
                  <a:srgbClr val="FFFFFF"/>
                </a:solidFill>
                <a:latin typeface="Nunito Sans"/>
                <a:ea typeface="Nunito Sans"/>
                <a:cs typeface="Nunito Sans"/>
                <a:sym typeface="Nunito Sans"/>
              </a:rPr>
              <a:t>th</a:t>
            </a:r>
            <a:r>
              <a:rPr lang="en-US" b="1" dirty="0">
                <a:solidFill>
                  <a:srgbClr val="FFFFFF"/>
                </a:solidFill>
                <a:latin typeface="Nunito Sans"/>
                <a:ea typeface="Nunito Sans"/>
                <a:cs typeface="Nunito Sans"/>
                <a:sym typeface="Nunito Sans"/>
              </a:rPr>
              <a:t> Term of a Sequence</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34076870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6" name="Google Shape;132;p5">
                <a:extLst>
                  <a:ext uri="{FF2B5EF4-FFF2-40B4-BE49-F238E27FC236}">
                    <a16:creationId xmlns:a16="http://schemas.microsoft.com/office/drawing/2014/main" id="{CE56ECA4-489F-339B-4A8D-8080DF3BC451}"/>
                  </a:ext>
                </a:extLst>
              </p:cNvPr>
              <p:cNvGraphicFramePr/>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11) Find the </a:t>
                          </a:r>
                          <a:r>
                            <a:rPr lang="en-GB" sz="1600" b="0" dirty="0">
                              <a:solidFill>
                                <a:schemeClr val="dk1"/>
                              </a:solidFill>
                              <a:latin typeface="Nunito Sans"/>
                              <a:ea typeface="Nunito Sans"/>
                              <a:cs typeface="Nunito Sans"/>
                              <a:sym typeface="Nunito Sans"/>
                            </a:rPr>
                            <a:t>n</a:t>
                          </a:r>
                          <a:r>
                            <a:rPr lang="en-GB" sz="1600" b="0" baseline="30000" dirty="0">
                              <a:solidFill>
                                <a:schemeClr val="dk1"/>
                              </a:solidFill>
                              <a:latin typeface="Nunito Sans"/>
                              <a:ea typeface="Nunito Sans"/>
                              <a:cs typeface="Nunito Sans"/>
                              <a:sym typeface="Nunito Sans"/>
                            </a:rPr>
                            <a:t>th</a:t>
                          </a:r>
                          <a:r>
                            <a:rPr lang="en-GB" sz="1600" b="0" dirty="0">
                              <a:solidFill>
                                <a:schemeClr val="dk1"/>
                              </a:solidFill>
                              <a:latin typeface="Nunito Sans"/>
                              <a:ea typeface="Nunito Sans"/>
                              <a:cs typeface="Nunito Sans"/>
                              <a:sym typeface="Nunito Sans"/>
                            </a:rPr>
                            <a:t> term rule for the sequence with the first five terms: </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r>
                            <a:rPr lang="en-GB" sz="2300" b="0" u="none" strike="noStrike" cap="none" dirty="0">
                              <a:solidFill>
                                <a:schemeClr val="dk1"/>
                              </a:solidFill>
                              <a:cs typeface="Times New Roman"/>
                              <a:sym typeface="Times New Roman"/>
                            </a:rPr>
                            <a:t> </a:t>
                          </a:r>
                          <a:r>
                            <a:rPr lang="en-GB" sz="2300" b="0" u="none" strike="noStrike" cap="none" baseline="0" dirty="0">
                              <a:solidFill>
                                <a:schemeClr val="dk1"/>
                              </a:solidFill>
                              <a:cs typeface="Times New Roman"/>
                              <a:sym typeface="Times New Roman"/>
                            </a:rPr>
                            <a:t> </a:t>
                          </a: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1.1,  0.5,  −0.1,  −0.7,  −1.3</m:t>
                              </m:r>
                            </m:oMath>
                          </a14:m>
                          <a:endParaRPr lang="en-GB" sz="2300" u="none" strike="noStrike" cap="none" baseline="30000" dirty="0">
                            <a:solidFill>
                              <a:schemeClr val="dk1"/>
                            </a:solidFill>
                            <a:latin typeface="Times New Roman"/>
                            <a:ea typeface="Times New Roman"/>
                            <a:cs typeface="Times New Roman"/>
                            <a:sym typeface="Times New Roman"/>
                          </a:endParaRPr>
                        </a:p>
                        <a:p>
                          <a:pPr marL="457200" marR="0" lvl="0" indent="0" algn="l" rtl="0">
                            <a:lnSpc>
                              <a:spcPct val="100000"/>
                            </a:lnSpc>
                            <a:spcBef>
                              <a:spcPts val="0"/>
                            </a:spcBef>
                            <a:spcAft>
                              <a:spcPts val="0"/>
                            </a:spcAft>
                            <a:buClr>
                              <a:srgbClr val="000000"/>
                            </a:buClr>
                            <a:buSzPts val="2300"/>
                            <a:buFont typeface="Arial"/>
                            <a:buNone/>
                          </a:pP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6" name="Google Shape;132;p5">
                <a:extLst>
                  <a:ext uri="{FF2B5EF4-FFF2-40B4-BE49-F238E27FC236}">
                    <a16:creationId xmlns:a16="http://schemas.microsoft.com/office/drawing/2014/main" id="{CE56ECA4-489F-339B-4A8D-8080DF3BC451}"/>
                  </a:ext>
                </a:extLst>
              </p:cNvPr>
              <p:cNvGraphicFramePr/>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5" t="-1053" r="-151"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7" name="Table 6">
                <a:extLst>
                  <a:ext uri="{FF2B5EF4-FFF2-40B4-BE49-F238E27FC236}">
                    <a16:creationId xmlns:a16="http://schemas.microsoft.com/office/drawing/2014/main" id="{00EE431F-4AFD-B561-7D39-05DDDF873AA3}"/>
                  </a:ext>
                </a:extLst>
              </p:cNvPr>
              <p:cNvGraphicFramePr>
                <a:graphicFrameLocks noGrp="1"/>
              </p:cNvGraphicFramePr>
              <p:nvPr>
                <p:extLst>
                  <p:ext uri="{D42A27DB-BD31-4B8C-83A1-F6EECF244321}">
                    <p14:modId xmlns:p14="http://schemas.microsoft.com/office/powerpoint/2010/main" val="2336715140"/>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1.7−0.6</m:t>
                              </m:r>
                              <m:r>
                                <a:rPr lang="en-GB" sz="1600" b="0" i="1" smtClean="0">
                                  <a:solidFill>
                                    <a:schemeClr val="tx1"/>
                                  </a:solidFill>
                                  <a:latin typeface="Cambria Math" panose="02040503050406030204" pitchFamily="18" charset="0"/>
                                </a:rPr>
                                <m:t>𝑛</m:t>
                              </m:r>
                            </m:oMath>
                          </a14:m>
                          <a:endParaRPr lang="en-GB" sz="1400" dirty="0">
                            <a:solidFill>
                              <a:schemeClr val="tx1"/>
                            </a:solidFill>
                            <a:latin typeface="Nunito Sans"/>
                            <a:ea typeface="Nunito Sans"/>
                            <a:cs typeface="Nunito Sans"/>
                            <a:sym typeface="Nunito Sans"/>
                          </a:endParaRPr>
                        </a:p>
                        <a:p>
                          <a:r>
                            <a:rPr lang="en-GB" sz="1400" dirty="0">
                              <a:solidFill>
                                <a:schemeClr val="tx1"/>
                              </a:solidFill>
                              <a:latin typeface="Nunito Sans"/>
                              <a:ea typeface="Nunito Sans"/>
                              <a:cs typeface="Nunito Sans"/>
                              <a:sym typeface="Nunito Sans"/>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0.6</m:t>
                              </m:r>
                              <m:r>
                                <a:rPr lang="en-GB" sz="1600" b="0" i="1" smtClean="0">
                                  <a:solidFill>
                                    <a:schemeClr val="tx1"/>
                                  </a:solidFill>
                                  <a:latin typeface="Cambria Math" panose="02040503050406030204" pitchFamily="18" charset="0"/>
                                </a:rPr>
                                <m:t>𝑛</m:t>
                              </m:r>
                              <m:r>
                                <a:rPr lang="en-GB" sz="1600" b="0" i="1" smtClean="0">
                                  <a:solidFill>
                                    <a:schemeClr val="tx1"/>
                                  </a:solidFill>
                                  <a:latin typeface="Cambria Math" panose="02040503050406030204" pitchFamily="18" charset="0"/>
                                </a:rPr>
                                <m:t>+0.5</m:t>
                              </m:r>
                            </m:oMath>
                          </a14:m>
                          <a:endParaRPr lang="en-GB" sz="1600" b="0" dirty="0">
                            <a:solidFill>
                              <a:schemeClr val="tx1"/>
                            </a:solidFill>
                            <a:latin typeface="Nunito" pitchFamily="2" charset="0"/>
                          </a:endParaRP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1.1−0.6</m:t>
                              </m:r>
                              <m:r>
                                <a:rPr lang="en-GB" sz="1600" b="0" i="1" smtClean="0">
                                  <a:solidFill>
                                    <a:schemeClr val="tx1"/>
                                  </a:solidFill>
                                  <a:latin typeface="Cambria Math" panose="02040503050406030204" pitchFamily="18" charset="0"/>
                                </a:rPr>
                                <m:t>𝑛</m:t>
                              </m:r>
                            </m:oMath>
                          </a14:m>
                          <a:endParaRPr lang="en-GB" sz="1400" dirty="0">
                            <a:solidFill>
                              <a:schemeClr val="tx1"/>
                            </a:solidFill>
                            <a:latin typeface="Nunito" pitchFamily="2" charset="0"/>
                          </a:endParaRP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−0.6</m:t>
                              </m:r>
                              <m:r>
                                <a:rPr lang="en-GB" sz="1600" b="0" i="1" smtClean="0">
                                  <a:solidFill>
                                    <a:schemeClr val="tx1"/>
                                  </a:solidFill>
                                  <a:latin typeface="Cambria Math" panose="02040503050406030204" pitchFamily="18" charset="0"/>
                                </a:rPr>
                                <m:t>𝑛</m:t>
                              </m:r>
                              <m:r>
                                <a:rPr lang="en-GB" sz="1600" b="0" i="1" smtClean="0">
                                  <a:solidFill>
                                    <a:schemeClr val="tx1"/>
                                  </a:solidFill>
                                  <a:latin typeface="Cambria Math" panose="02040503050406030204" pitchFamily="18" charset="0"/>
                                </a:rPr>
                                <m:t>−0.5</m:t>
                              </m:r>
                            </m:oMath>
                          </a14:m>
                          <a:endParaRPr lang="en-US"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dirty="0">
                              <a:solidFill>
                                <a:schemeClr val="tx1"/>
                              </a:solidFill>
                              <a:latin typeface="Nunito Sans"/>
                              <a:ea typeface="Nunito Sans"/>
                              <a:cs typeface="Nunito Sans"/>
                              <a:sym typeface="Nunito Sans"/>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7" name="Table 6">
                <a:extLst>
                  <a:ext uri="{FF2B5EF4-FFF2-40B4-BE49-F238E27FC236}">
                    <a16:creationId xmlns:a16="http://schemas.microsoft.com/office/drawing/2014/main" id="{00EE431F-4AFD-B561-7D39-05DDDF873AA3}"/>
                  </a:ext>
                </a:extLst>
              </p:cNvPr>
              <p:cNvGraphicFramePr>
                <a:graphicFrameLocks noGrp="1"/>
              </p:cNvGraphicFramePr>
              <p:nvPr>
                <p:extLst>
                  <p:ext uri="{D42A27DB-BD31-4B8C-83A1-F6EECF244321}">
                    <p14:modId xmlns:p14="http://schemas.microsoft.com/office/powerpoint/2010/main" val="2336715140"/>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
        <p:nvSpPr>
          <p:cNvPr id="2" name="Google Shape;131;p5">
            <a:extLst>
              <a:ext uri="{FF2B5EF4-FFF2-40B4-BE49-F238E27FC236}">
                <a16:creationId xmlns:a16="http://schemas.microsoft.com/office/drawing/2014/main" id="{93708CDE-87F0-8EFB-4129-1D971F6B483B}"/>
              </a:ext>
            </a:extLst>
          </p:cNvPr>
          <p:cNvSpPr txBox="1"/>
          <p:nvPr/>
        </p:nvSpPr>
        <p:spPr>
          <a:xfrm>
            <a:off x="169849" y="378100"/>
            <a:ext cx="5002785"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N</a:t>
            </a:r>
            <a:r>
              <a:rPr lang="en-US" b="1" baseline="30000" dirty="0">
                <a:solidFill>
                  <a:srgbClr val="FFFFFF"/>
                </a:solidFill>
                <a:latin typeface="Nunito Sans"/>
                <a:ea typeface="Nunito Sans"/>
                <a:cs typeface="Nunito Sans"/>
                <a:sym typeface="Nunito Sans"/>
              </a:rPr>
              <a:t>th</a:t>
            </a:r>
            <a:r>
              <a:rPr lang="en-US" b="1" dirty="0">
                <a:solidFill>
                  <a:srgbClr val="FFFFFF"/>
                </a:solidFill>
                <a:latin typeface="Nunito Sans"/>
                <a:ea typeface="Nunito Sans"/>
                <a:cs typeface="Nunito Sans"/>
                <a:sym typeface="Nunito Sans"/>
              </a:rPr>
              <a:t> Term of a Sequence</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4666103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6" name="Google Shape;132;p5">
                <a:extLst>
                  <a:ext uri="{FF2B5EF4-FFF2-40B4-BE49-F238E27FC236}">
                    <a16:creationId xmlns:a16="http://schemas.microsoft.com/office/drawing/2014/main" id="{CE56ECA4-489F-339B-4A8D-8080DF3BC451}"/>
                  </a:ext>
                </a:extLst>
              </p:cNvPr>
              <p:cNvGraphicFramePr/>
              <p:nvPr/>
            </p:nvGraphicFramePr>
            <p:xfrm>
              <a:off x="108044" y="862525"/>
              <a:ext cx="8083456" cy="121698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pPr marL="127000" marR="0" lvl="0" indent="0" algn="l" defTabSz="914400" rtl="0" eaLnBrk="1" fontAlgn="auto" latinLnBrk="0" hangingPunct="1">
                            <a:lnSpc>
                              <a:spcPct val="100000"/>
                            </a:lnSpc>
                            <a:spcBef>
                              <a:spcPts val="0"/>
                            </a:spcBef>
                            <a:spcAft>
                              <a:spcPts val="0"/>
                            </a:spcAft>
                            <a:buClr>
                              <a:schemeClr val="dk1"/>
                            </a:buClr>
                            <a:buSzPts val="1600"/>
                            <a:buFont typeface="Nunito Sans"/>
                            <a:buNone/>
                            <a:tabLst/>
                            <a:defRPr/>
                          </a:pPr>
                          <a:r>
                            <a:rPr lang="en-GB" sz="1600" b="0" u="none" strike="noStrike" cap="none" dirty="0">
                              <a:solidFill>
                                <a:schemeClr val="dk1"/>
                              </a:solidFill>
                              <a:latin typeface="Nunito Sans"/>
                              <a:ea typeface="Nunito Sans"/>
                              <a:cs typeface="Nunito Sans"/>
                              <a:sym typeface="Nunito Sans"/>
                            </a:rPr>
                            <a:t>12) Find </a:t>
                          </a:r>
                          <a:r>
                            <a:rPr lang="en-GB" sz="1600" b="0" dirty="0">
                              <a:solidFill>
                                <a:schemeClr val="dk1"/>
                              </a:solidFill>
                              <a:latin typeface="Nunito Sans"/>
                              <a:ea typeface="Nunito Sans"/>
                              <a:cs typeface="Nunito Sans"/>
                              <a:sym typeface="Nunito Sans"/>
                            </a:rPr>
                            <a:t>the n</a:t>
                          </a:r>
                          <a:r>
                            <a:rPr lang="en-GB" sz="1600" b="0" baseline="30000" dirty="0">
                              <a:solidFill>
                                <a:schemeClr val="dk1"/>
                              </a:solidFill>
                              <a:latin typeface="Nunito Sans"/>
                              <a:ea typeface="Nunito Sans"/>
                              <a:cs typeface="Nunito Sans"/>
                              <a:sym typeface="Nunito Sans"/>
                            </a:rPr>
                            <a:t>th</a:t>
                          </a:r>
                          <a:r>
                            <a:rPr lang="en-GB" sz="1600" b="0" dirty="0">
                              <a:solidFill>
                                <a:schemeClr val="dk1"/>
                              </a:solidFill>
                              <a:latin typeface="Nunito Sans"/>
                              <a:ea typeface="Nunito Sans"/>
                              <a:cs typeface="Nunito Sans"/>
                              <a:sym typeface="Nunito Sans"/>
                            </a:rPr>
                            <a:t> term rule for the sequence with the first five terms:  </a:t>
                          </a:r>
                          <a:endParaRPr lang="en-GB" sz="16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r>
                            <a:rPr lang="en-GB" sz="2300" b="0" u="none" strike="noStrike" cap="none" dirty="0">
                              <a:solidFill>
                                <a:schemeClr val="dk1"/>
                              </a:solidFill>
                              <a:cs typeface="Times New Roman"/>
                              <a:sym typeface="Times New Roman"/>
                            </a:rPr>
                            <a:t>  </a:t>
                          </a:r>
                          <a14:m>
                            <m:oMath xmlns:m="http://schemas.openxmlformats.org/officeDocument/2006/math">
                              <m:f>
                                <m:fPr>
                                  <m:ctrlPr>
                                    <a:rPr lang="en-GB" sz="2300" b="0" i="1" u="none" strike="noStrike" cap="none" smtClean="0">
                                      <a:solidFill>
                                        <a:schemeClr val="dk1"/>
                                      </a:solidFill>
                                      <a:latin typeface="Cambria Math" panose="02040503050406030204" pitchFamily="18" charset="0"/>
                                      <a:cs typeface="Times New Roman"/>
                                      <a:sym typeface="Times New Roman"/>
                                    </a:rPr>
                                  </m:ctrlPr>
                                </m:fPr>
                                <m:num>
                                  <m:r>
                                    <a:rPr lang="en-GB" sz="2300" b="0" i="1" u="none" strike="noStrike" cap="none" smtClean="0">
                                      <a:solidFill>
                                        <a:schemeClr val="dk1"/>
                                      </a:solidFill>
                                      <a:latin typeface="Cambria Math" panose="02040503050406030204" pitchFamily="18" charset="0"/>
                                      <a:cs typeface="Times New Roman"/>
                                      <a:sym typeface="Times New Roman"/>
                                    </a:rPr>
                                    <m:t>1</m:t>
                                  </m:r>
                                </m:num>
                                <m:den>
                                  <m:r>
                                    <a:rPr lang="en-GB" sz="2300" b="0" i="1" u="none" strike="noStrike" cap="none" smtClean="0">
                                      <a:solidFill>
                                        <a:schemeClr val="dk1"/>
                                      </a:solidFill>
                                      <a:latin typeface="Cambria Math" panose="02040503050406030204" pitchFamily="18" charset="0"/>
                                      <a:cs typeface="Times New Roman"/>
                                      <a:sym typeface="Times New Roman"/>
                                    </a:rPr>
                                    <m:t>2</m:t>
                                  </m:r>
                                </m:den>
                              </m:f>
                              <m:r>
                                <a:rPr lang="en-GB" sz="2300" b="0" i="1" u="none" strike="noStrike" cap="none" smtClean="0">
                                  <a:solidFill>
                                    <a:schemeClr val="dk1"/>
                                  </a:solidFill>
                                  <a:latin typeface="Cambria Math" panose="02040503050406030204" pitchFamily="18" charset="0"/>
                                  <a:cs typeface="Times New Roman"/>
                                  <a:sym typeface="Times New Roman"/>
                                </a:rPr>
                                <m:t>,  1</m:t>
                              </m:r>
                              <m:f>
                                <m:fPr>
                                  <m:ctrlPr>
                                    <a:rPr lang="en-GB" sz="2300" b="0" i="1" u="none" strike="noStrike" cap="none" smtClean="0">
                                      <a:solidFill>
                                        <a:schemeClr val="dk1"/>
                                      </a:solidFill>
                                      <a:latin typeface="Cambria Math" panose="02040503050406030204" pitchFamily="18" charset="0"/>
                                      <a:cs typeface="Times New Roman"/>
                                      <a:sym typeface="Times New Roman"/>
                                    </a:rPr>
                                  </m:ctrlPr>
                                </m:fPr>
                                <m:num>
                                  <m:r>
                                    <a:rPr lang="en-GB" sz="2300" b="0" i="1" u="none" strike="noStrike" cap="none" smtClean="0">
                                      <a:solidFill>
                                        <a:schemeClr val="dk1"/>
                                      </a:solidFill>
                                      <a:latin typeface="Cambria Math" panose="02040503050406030204" pitchFamily="18" charset="0"/>
                                      <a:cs typeface="Times New Roman"/>
                                      <a:sym typeface="Times New Roman"/>
                                    </a:rPr>
                                    <m:t>1</m:t>
                                  </m:r>
                                </m:num>
                                <m:den>
                                  <m:r>
                                    <a:rPr lang="en-GB" sz="2300" b="0" i="1" u="none" strike="noStrike" cap="none" smtClean="0">
                                      <a:solidFill>
                                        <a:schemeClr val="dk1"/>
                                      </a:solidFill>
                                      <a:latin typeface="Cambria Math" panose="02040503050406030204" pitchFamily="18" charset="0"/>
                                      <a:cs typeface="Times New Roman"/>
                                      <a:sym typeface="Times New Roman"/>
                                    </a:rPr>
                                    <m:t>4</m:t>
                                  </m:r>
                                </m:den>
                              </m:f>
                              <m:r>
                                <a:rPr lang="en-GB" sz="2300" b="0" i="1" u="none" strike="noStrike" cap="none" smtClean="0">
                                  <a:solidFill>
                                    <a:schemeClr val="dk1"/>
                                  </a:solidFill>
                                  <a:latin typeface="Cambria Math" panose="02040503050406030204" pitchFamily="18" charset="0"/>
                                  <a:cs typeface="Times New Roman"/>
                                  <a:sym typeface="Times New Roman"/>
                                </a:rPr>
                                <m:t>,  2,  2</m:t>
                              </m:r>
                              <m:f>
                                <m:fPr>
                                  <m:ctrlPr>
                                    <a:rPr lang="en-GB" sz="2300" b="0" i="1" u="none" strike="noStrike" cap="none" smtClean="0">
                                      <a:solidFill>
                                        <a:schemeClr val="dk1"/>
                                      </a:solidFill>
                                      <a:latin typeface="Cambria Math" panose="02040503050406030204" pitchFamily="18" charset="0"/>
                                      <a:cs typeface="Times New Roman"/>
                                      <a:sym typeface="Times New Roman"/>
                                    </a:rPr>
                                  </m:ctrlPr>
                                </m:fPr>
                                <m:num>
                                  <m:r>
                                    <a:rPr lang="en-GB" sz="2300" b="0" i="1" u="none" strike="noStrike" cap="none" smtClean="0">
                                      <a:solidFill>
                                        <a:schemeClr val="dk1"/>
                                      </a:solidFill>
                                      <a:latin typeface="Cambria Math" panose="02040503050406030204" pitchFamily="18" charset="0"/>
                                      <a:cs typeface="Times New Roman"/>
                                      <a:sym typeface="Times New Roman"/>
                                    </a:rPr>
                                    <m:t>3</m:t>
                                  </m:r>
                                </m:num>
                                <m:den>
                                  <m:r>
                                    <a:rPr lang="en-GB" sz="2300" b="0" i="1" u="none" strike="noStrike" cap="none" smtClean="0">
                                      <a:solidFill>
                                        <a:schemeClr val="dk1"/>
                                      </a:solidFill>
                                      <a:latin typeface="Cambria Math" panose="02040503050406030204" pitchFamily="18" charset="0"/>
                                      <a:cs typeface="Times New Roman"/>
                                      <a:sym typeface="Times New Roman"/>
                                    </a:rPr>
                                    <m:t>4</m:t>
                                  </m:r>
                                </m:den>
                              </m:f>
                              <m:r>
                                <a:rPr lang="en-GB" sz="2300" b="0" i="1" u="none" strike="noStrike" cap="none" smtClean="0">
                                  <a:solidFill>
                                    <a:schemeClr val="dk1"/>
                                  </a:solidFill>
                                  <a:latin typeface="Cambria Math" panose="02040503050406030204" pitchFamily="18" charset="0"/>
                                  <a:cs typeface="Times New Roman"/>
                                  <a:sym typeface="Times New Roman"/>
                                </a:rPr>
                                <m:t>,  3</m:t>
                              </m:r>
                              <m:f>
                                <m:fPr>
                                  <m:ctrlPr>
                                    <a:rPr lang="en-GB" sz="2300" b="0" i="1" u="none" strike="noStrike" cap="none" smtClean="0">
                                      <a:solidFill>
                                        <a:schemeClr val="dk1"/>
                                      </a:solidFill>
                                      <a:latin typeface="Cambria Math" panose="02040503050406030204" pitchFamily="18" charset="0"/>
                                      <a:cs typeface="Times New Roman"/>
                                      <a:sym typeface="Times New Roman"/>
                                    </a:rPr>
                                  </m:ctrlPr>
                                </m:fPr>
                                <m:num>
                                  <m:r>
                                    <a:rPr lang="en-GB" sz="2300" b="0" i="1" u="none" strike="noStrike" cap="none" smtClean="0">
                                      <a:solidFill>
                                        <a:schemeClr val="dk1"/>
                                      </a:solidFill>
                                      <a:latin typeface="Cambria Math" panose="02040503050406030204" pitchFamily="18" charset="0"/>
                                      <a:cs typeface="Times New Roman"/>
                                      <a:sym typeface="Times New Roman"/>
                                    </a:rPr>
                                    <m:t>1</m:t>
                                  </m:r>
                                </m:num>
                                <m:den>
                                  <m:r>
                                    <a:rPr lang="en-GB" sz="2300" b="0" i="1" u="none" strike="noStrike" cap="none" smtClean="0">
                                      <a:solidFill>
                                        <a:schemeClr val="dk1"/>
                                      </a:solidFill>
                                      <a:latin typeface="Cambria Math" panose="02040503050406030204" pitchFamily="18" charset="0"/>
                                      <a:cs typeface="Times New Roman"/>
                                      <a:sym typeface="Times New Roman"/>
                                    </a:rPr>
                                    <m:t>2</m:t>
                                  </m:r>
                                </m:den>
                              </m:f>
                            </m:oMath>
                          </a14:m>
                          <a:endParaRPr lang="en-GB" sz="2300" u="none" strike="noStrike" cap="none" baseline="30000" dirty="0">
                            <a:solidFill>
                              <a:schemeClr val="dk1"/>
                            </a:solidFill>
                            <a:latin typeface="Times New Roman"/>
                            <a:ea typeface="Times New Roman"/>
                            <a:cs typeface="Times New Roman"/>
                            <a:sym typeface="Times New Roman"/>
                          </a:endParaRPr>
                        </a:p>
                        <a:p>
                          <a:pPr marL="457200" marR="0" lvl="0" indent="0" algn="l" rtl="0">
                            <a:lnSpc>
                              <a:spcPct val="100000"/>
                            </a:lnSpc>
                            <a:spcBef>
                              <a:spcPts val="0"/>
                            </a:spcBef>
                            <a:spcAft>
                              <a:spcPts val="0"/>
                            </a:spcAft>
                            <a:buClr>
                              <a:srgbClr val="000000"/>
                            </a:buClr>
                            <a:buSzPts val="2300"/>
                            <a:buFont typeface="Arial"/>
                            <a:buNone/>
                          </a:pP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6" name="Google Shape;132;p5">
                <a:extLst>
                  <a:ext uri="{FF2B5EF4-FFF2-40B4-BE49-F238E27FC236}">
                    <a16:creationId xmlns:a16="http://schemas.microsoft.com/office/drawing/2014/main" id="{CE56ECA4-489F-339B-4A8D-8080DF3BC451}"/>
                  </a:ext>
                </a:extLst>
              </p:cNvPr>
              <p:cNvGraphicFramePr/>
              <p:nvPr/>
            </p:nvGraphicFramePr>
            <p:xfrm>
              <a:off x="108044" y="862525"/>
              <a:ext cx="8083456" cy="121698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21698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5" t="-995" r="-151" b="-995"/>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7" name="Table 6">
                <a:extLst>
                  <a:ext uri="{FF2B5EF4-FFF2-40B4-BE49-F238E27FC236}">
                    <a16:creationId xmlns:a16="http://schemas.microsoft.com/office/drawing/2014/main" id="{00EE431F-4AFD-B561-7D39-05DDDF873AA3}"/>
                  </a:ext>
                </a:extLst>
              </p:cNvPr>
              <p:cNvGraphicFramePr>
                <a:graphicFrameLocks noGrp="1"/>
              </p:cNvGraphicFramePr>
              <p:nvPr>
                <p:extLst>
                  <p:ext uri="{D42A27DB-BD31-4B8C-83A1-F6EECF244321}">
                    <p14:modId xmlns:p14="http://schemas.microsoft.com/office/powerpoint/2010/main" val="3970682164"/>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f>
                                <m:fPr>
                                  <m:ctrlPr>
                                    <a:rPr lang="en-GB" sz="1600" b="0" i="1" smtClean="0">
                                      <a:solidFill>
                                        <a:schemeClr val="tx1"/>
                                      </a:solidFill>
                                      <a:latin typeface="Cambria Math" panose="02040503050406030204" pitchFamily="18" charset="0"/>
                                    </a:rPr>
                                  </m:ctrlPr>
                                </m:fPr>
                                <m:num>
                                  <m:r>
                                    <a:rPr lang="en-GB" sz="1600" b="0" i="1" smtClean="0">
                                      <a:solidFill>
                                        <a:schemeClr val="tx1"/>
                                      </a:solidFill>
                                      <a:latin typeface="Cambria Math" panose="02040503050406030204" pitchFamily="18" charset="0"/>
                                    </a:rPr>
                                    <m:t>1</m:t>
                                  </m:r>
                                </m:num>
                                <m:den>
                                  <m:r>
                                    <a:rPr lang="en-GB" sz="1600" b="0" i="1" smtClean="0">
                                      <a:solidFill>
                                        <a:schemeClr val="tx1"/>
                                      </a:solidFill>
                                      <a:latin typeface="Cambria Math" panose="02040503050406030204" pitchFamily="18" charset="0"/>
                                    </a:rPr>
                                    <m:t>2</m:t>
                                  </m:r>
                                </m:den>
                              </m:f>
                              <m:r>
                                <a:rPr lang="en-GB" sz="1600" b="0" i="1" smtClean="0">
                                  <a:solidFill>
                                    <a:schemeClr val="tx1"/>
                                  </a:solidFill>
                                  <a:latin typeface="Cambria Math" panose="02040503050406030204" pitchFamily="18" charset="0"/>
                                </a:rPr>
                                <m:t>𝑛</m:t>
                              </m:r>
                              <m:r>
                                <a:rPr lang="en-GB" sz="1600" b="0" i="1" smtClean="0">
                                  <a:solidFill>
                                    <a:schemeClr val="tx1"/>
                                  </a:solidFill>
                                  <a:latin typeface="Cambria Math" panose="02040503050406030204" pitchFamily="18" charset="0"/>
                                </a:rPr>
                                <m:t>+</m:t>
                              </m:r>
                              <m:f>
                                <m:fPr>
                                  <m:ctrlPr>
                                    <a:rPr lang="en-GB" sz="1600" b="0" i="1" smtClean="0">
                                      <a:solidFill>
                                        <a:schemeClr val="tx1"/>
                                      </a:solidFill>
                                      <a:latin typeface="Cambria Math" panose="02040503050406030204" pitchFamily="18" charset="0"/>
                                    </a:rPr>
                                  </m:ctrlPr>
                                </m:fPr>
                                <m:num>
                                  <m:r>
                                    <a:rPr lang="en-GB" sz="1600" b="0" i="1" smtClean="0">
                                      <a:solidFill>
                                        <a:schemeClr val="tx1"/>
                                      </a:solidFill>
                                      <a:latin typeface="Cambria Math" panose="02040503050406030204" pitchFamily="18" charset="0"/>
                                    </a:rPr>
                                    <m:t>3</m:t>
                                  </m:r>
                                </m:num>
                                <m:den>
                                  <m:r>
                                    <a:rPr lang="en-GB" sz="1600" b="0" i="1" smtClean="0">
                                      <a:solidFill>
                                        <a:schemeClr val="tx1"/>
                                      </a:solidFill>
                                      <a:latin typeface="Cambria Math" panose="02040503050406030204" pitchFamily="18" charset="0"/>
                                    </a:rPr>
                                    <m:t>4</m:t>
                                  </m:r>
                                </m:den>
                              </m:f>
                            </m:oMath>
                          </a14:m>
                          <a:endParaRPr lang="en-GB" sz="1400" dirty="0">
                            <a:solidFill>
                              <a:schemeClr val="tx1"/>
                            </a:solidFill>
                            <a:latin typeface="Nunito" pitchFamily="2" charset="0"/>
                          </a:endParaRP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f>
                                <m:fPr>
                                  <m:ctrlPr>
                                    <a:rPr lang="en-GB" sz="1600" b="0" i="1" smtClean="0">
                                      <a:solidFill>
                                        <a:schemeClr val="tx1"/>
                                      </a:solidFill>
                                      <a:latin typeface="Cambria Math" panose="02040503050406030204" pitchFamily="18" charset="0"/>
                                    </a:rPr>
                                  </m:ctrlPr>
                                </m:fPr>
                                <m:num>
                                  <m:r>
                                    <a:rPr lang="en-GB" sz="1600" b="0" i="1" smtClean="0">
                                      <a:solidFill>
                                        <a:schemeClr val="tx1"/>
                                      </a:solidFill>
                                      <a:latin typeface="Cambria Math" panose="02040503050406030204" pitchFamily="18" charset="0"/>
                                    </a:rPr>
                                    <m:t>3</m:t>
                                  </m:r>
                                </m:num>
                                <m:den>
                                  <m:r>
                                    <a:rPr lang="en-GB" sz="1600" b="0" i="1" smtClean="0">
                                      <a:solidFill>
                                        <a:schemeClr val="tx1"/>
                                      </a:solidFill>
                                      <a:latin typeface="Cambria Math" panose="02040503050406030204" pitchFamily="18" charset="0"/>
                                    </a:rPr>
                                    <m:t>4</m:t>
                                  </m:r>
                                </m:den>
                              </m:f>
                              <m:r>
                                <a:rPr lang="en-GB" sz="1600" b="0" i="1" smtClean="0">
                                  <a:solidFill>
                                    <a:schemeClr val="tx1"/>
                                  </a:solidFill>
                                  <a:latin typeface="Cambria Math" panose="02040503050406030204" pitchFamily="18" charset="0"/>
                                </a:rPr>
                                <m:t>𝑛</m:t>
                              </m:r>
                              <m:r>
                                <a:rPr lang="en-GB" sz="1600" b="0" i="1" smtClean="0">
                                  <a:solidFill>
                                    <a:schemeClr val="tx1"/>
                                  </a:solidFill>
                                  <a:latin typeface="Cambria Math" panose="02040503050406030204" pitchFamily="18" charset="0"/>
                                </a:rPr>
                                <m:t>−</m:t>
                              </m:r>
                              <m:f>
                                <m:fPr>
                                  <m:ctrlPr>
                                    <a:rPr lang="en-GB" sz="1600" b="0" i="1" smtClean="0">
                                      <a:solidFill>
                                        <a:schemeClr val="tx1"/>
                                      </a:solidFill>
                                      <a:latin typeface="Cambria Math" panose="02040503050406030204" pitchFamily="18" charset="0"/>
                                    </a:rPr>
                                  </m:ctrlPr>
                                </m:fPr>
                                <m:num>
                                  <m:r>
                                    <a:rPr lang="en-GB" sz="1600" b="0" i="1" smtClean="0">
                                      <a:solidFill>
                                        <a:schemeClr val="tx1"/>
                                      </a:solidFill>
                                      <a:latin typeface="Cambria Math" panose="02040503050406030204" pitchFamily="18" charset="0"/>
                                    </a:rPr>
                                    <m:t>1</m:t>
                                  </m:r>
                                </m:num>
                                <m:den>
                                  <m:r>
                                    <a:rPr lang="en-GB" sz="1600" b="0" i="1" smtClean="0">
                                      <a:solidFill>
                                        <a:schemeClr val="tx1"/>
                                      </a:solidFill>
                                      <a:latin typeface="Cambria Math" panose="02040503050406030204" pitchFamily="18" charset="0"/>
                                    </a:rPr>
                                    <m:t>4</m:t>
                                  </m:r>
                                </m:den>
                              </m:f>
                            </m:oMath>
                          </a14:m>
                          <a:endParaRPr lang="en-GB"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Sans"/>
                              <a:ea typeface="Nunito Sans"/>
                              <a:cs typeface="Nunito Sans"/>
                              <a:sym typeface="Nunito Sans"/>
                            </a:rPr>
                            <a:t>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600" b="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f>
                                <m:fPr>
                                  <m:ctrlPr>
                                    <a:rPr lang="en-GB" sz="1600" b="0" i="1" smtClean="0">
                                      <a:solidFill>
                                        <a:schemeClr val="tx1"/>
                                      </a:solidFill>
                                      <a:latin typeface="Cambria Math" panose="02040503050406030204" pitchFamily="18" charset="0"/>
                                    </a:rPr>
                                  </m:ctrlPr>
                                </m:fPr>
                                <m:num>
                                  <m:r>
                                    <a:rPr lang="en-GB" sz="1600" b="0" i="1" smtClean="0">
                                      <a:solidFill>
                                        <a:schemeClr val="tx1"/>
                                      </a:solidFill>
                                      <a:latin typeface="Cambria Math" panose="02040503050406030204" pitchFamily="18" charset="0"/>
                                    </a:rPr>
                                    <m:t>1</m:t>
                                  </m:r>
                                </m:num>
                                <m:den>
                                  <m:r>
                                    <a:rPr lang="en-GB" sz="1600" b="0" i="1" smtClean="0">
                                      <a:solidFill>
                                        <a:schemeClr val="tx1"/>
                                      </a:solidFill>
                                      <a:latin typeface="Cambria Math" panose="02040503050406030204" pitchFamily="18" charset="0"/>
                                    </a:rPr>
                                    <m:t>4</m:t>
                                  </m:r>
                                </m:den>
                              </m:f>
                              <m:r>
                                <a:rPr lang="en-GB" sz="1600" b="0" i="1" smtClean="0">
                                  <a:solidFill>
                                    <a:schemeClr val="tx1"/>
                                  </a:solidFill>
                                  <a:latin typeface="Cambria Math" panose="02040503050406030204" pitchFamily="18" charset="0"/>
                                </a:rPr>
                                <m:t>𝑛</m:t>
                              </m:r>
                              <m:r>
                                <a:rPr lang="en-GB" sz="1600" b="0" i="1" smtClean="0">
                                  <a:solidFill>
                                    <a:schemeClr val="tx1"/>
                                  </a:solidFill>
                                  <a:latin typeface="Cambria Math" panose="02040503050406030204" pitchFamily="18" charset="0"/>
                                </a:rPr>
                                <m:t>+</m:t>
                              </m:r>
                              <m:f>
                                <m:fPr>
                                  <m:ctrlPr>
                                    <a:rPr lang="en-GB" sz="1600" b="0" i="1" smtClean="0">
                                      <a:solidFill>
                                        <a:schemeClr val="tx1"/>
                                      </a:solidFill>
                                      <a:latin typeface="Cambria Math" panose="02040503050406030204" pitchFamily="18" charset="0"/>
                                    </a:rPr>
                                  </m:ctrlPr>
                                </m:fPr>
                                <m:num>
                                  <m:r>
                                    <a:rPr lang="en-GB" sz="1600" b="0" i="1" smtClean="0">
                                      <a:solidFill>
                                        <a:schemeClr val="tx1"/>
                                      </a:solidFill>
                                      <a:latin typeface="Cambria Math" panose="02040503050406030204" pitchFamily="18" charset="0"/>
                                    </a:rPr>
                                    <m:t>1</m:t>
                                  </m:r>
                                </m:num>
                                <m:den>
                                  <m:r>
                                    <a:rPr lang="en-GB" sz="1600" b="0" i="1" smtClean="0">
                                      <a:solidFill>
                                        <a:schemeClr val="tx1"/>
                                      </a:solidFill>
                                      <a:latin typeface="Cambria Math" panose="02040503050406030204" pitchFamily="18" charset="0"/>
                                    </a:rPr>
                                    <m:t>4</m:t>
                                  </m:r>
                                </m:den>
                              </m:f>
                            </m:oMath>
                          </a14:m>
                          <a:endParaRPr lang="en-GB" sz="1400" dirty="0">
                            <a:solidFill>
                              <a:schemeClr val="tx1"/>
                            </a:solidFill>
                            <a:latin typeface="Nunito" pitchFamily="2" charset="0"/>
                          </a:endParaRP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f>
                                <m:fPr>
                                  <m:ctrlPr>
                                    <a:rPr lang="en-GB" sz="1600" b="0" i="1" smtClean="0">
                                      <a:solidFill>
                                        <a:schemeClr val="tx1"/>
                                      </a:solidFill>
                                      <a:latin typeface="Cambria Math" panose="02040503050406030204" pitchFamily="18" charset="0"/>
                                    </a:rPr>
                                  </m:ctrlPr>
                                </m:fPr>
                                <m:num>
                                  <m:r>
                                    <a:rPr lang="en-GB" sz="1600" b="0" i="1" smtClean="0">
                                      <a:solidFill>
                                        <a:schemeClr val="tx1"/>
                                      </a:solidFill>
                                      <a:latin typeface="Cambria Math" panose="02040503050406030204" pitchFamily="18" charset="0"/>
                                    </a:rPr>
                                    <m:t>3</m:t>
                                  </m:r>
                                </m:num>
                                <m:den>
                                  <m:r>
                                    <a:rPr lang="en-GB" sz="1600" b="0" i="1" smtClean="0">
                                      <a:solidFill>
                                        <a:schemeClr val="tx1"/>
                                      </a:solidFill>
                                      <a:latin typeface="Cambria Math" panose="02040503050406030204" pitchFamily="18" charset="0"/>
                                    </a:rPr>
                                    <m:t>4</m:t>
                                  </m:r>
                                </m:den>
                              </m:f>
                              <m:r>
                                <a:rPr lang="en-GB" sz="1600" b="0" i="1" smtClean="0">
                                  <a:solidFill>
                                    <a:schemeClr val="tx1"/>
                                  </a:solidFill>
                                  <a:latin typeface="Cambria Math" panose="02040503050406030204" pitchFamily="18" charset="0"/>
                                </a:rPr>
                                <m:t>𝑛</m:t>
                              </m:r>
                              <m:r>
                                <a:rPr lang="en-GB" sz="1600" b="0" i="1" smtClean="0">
                                  <a:solidFill>
                                    <a:schemeClr val="tx1"/>
                                  </a:solidFill>
                                  <a:latin typeface="Cambria Math" panose="02040503050406030204" pitchFamily="18" charset="0"/>
                                </a:rPr>
                                <m:t>+</m:t>
                              </m:r>
                              <m:f>
                                <m:fPr>
                                  <m:ctrlPr>
                                    <a:rPr lang="en-GB" sz="1600" b="0" i="1" smtClean="0">
                                      <a:solidFill>
                                        <a:schemeClr val="tx1"/>
                                      </a:solidFill>
                                      <a:latin typeface="Cambria Math" panose="02040503050406030204" pitchFamily="18" charset="0"/>
                                    </a:rPr>
                                  </m:ctrlPr>
                                </m:fPr>
                                <m:num>
                                  <m:r>
                                    <a:rPr lang="en-GB" sz="1600" b="0" i="1" smtClean="0">
                                      <a:solidFill>
                                        <a:schemeClr val="tx1"/>
                                      </a:solidFill>
                                      <a:latin typeface="Cambria Math" panose="02040503050406030204" pitchFamily="18" charset="0"/>
                                    </a:rPr>
                                    <m:t>1</m:t>
                                  </m:r>
                                </m:num>
                                <m:den>
                                  <m:r>
                                    <a:rPr lang="en-GB" sz="1600" b="0" i="1" smtClean="0">
                                      <a:solidFill>
                                        <a:schemeClr val="tx1"/>
                                      </a:solidFill>
                                      <a:latin typeface="Cambria Math" panose="02040503050406030204" pitchFamily="18" charset="0"/>
                                    </a:rPr>
                                    <m:t>4</m:t>
                                  </m:r>
                                </m:den>
                              </m:f>
                            </m:oMath>
                          </a14:m>
                          <a:endParaRPr lang="en-GB" sz="1400" dirty="0">
                            <a:solidFill>
                              <a:schemeClr val="tx1"/>
                            </a:solidFill>
                            <a:latin typeface="Nunito" pitchFamily="2" charset="0"/>
                          </a:endParaRP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7" name="Table 6">
                <a:extLst>
                  <a:ext uri="{FF2B5EF4-FFF2-40B4-BE49-F238E27FC236}">
                    <a16:creationId xmlns:a16="http://schemas.microsoft.com/office/drawing/2014/main" id="{00EE431F-4AFD-B561-7D39-05DDDF873AA3}"/>
                  </a:ext>
                </a:extLst>
              </p:cNvPr>
              <p:cNvGraphicFramePr>
                <a:graphicFrameLocks noGrp="1"/>
              </p:cNvGraphicFramePr>
              <p:nvPr>
                <p:extLst>
                  <p:ext uri="{D42A27DB-BD31-4B8C-83A1-F6EECF244321}">
                    <p14:modId xmlns:p14="http://schemas.microsoft.com/office/powerpoint/2010/main" val="3970682164"/>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0637"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0637" r="-337" b="-1274"/>
                          </a:stretch>
                        </a:blipFill>
                      </a:tcPr>
                    </a:tc>
                    <a:extLst>
                      <a:ext uri="{0D108BD9-81ED-4DB2-BD59-A6C34878D82A}">
                        <a16:rowId xmlns:a16="http://schemas.microsoft.com/office/drawing/2014/main" val="1990626328"/>
                      </a:ext>
                    </a:extLst>
                  </a:tr>
                </a:tbl>
              </a:graphicData>
            </a:graphic>
          </p:graphicFrame>
        </mc:Fallback>
      </mc:AlternateContent>
      <p:sp>
        <p:nvSpPr>
          <p:cNvPr id="2" name="Google Shape;131;p5">
            <a:extLst>
              <a:ext uri="{FF2B5EF4-FFF2-40B4-BE49-F238E27FC236}">
                <a16:creationId xmlns:a16="http://schemas.microsoft.com/office/drawing/2014/main" id="{71F81939-D842-2710-756F-150DD9666043}"/>
              </a:ext>
            </a:extLst>
          </p:cNvPr>
          <p:cNvSpPr txBox="1"/>
          <p:nvPr/>
        </p:nvSpPr>
        <p:spPr>
          <a:xfrm>
            <a:off x="169849" y="378100"/>
            <a:ext cx="5002785"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N</a:t>
            </a:r>
            <a:r>
              <a:rPr lang="en-US" b="1" baseline="30000" dirty="0">
                <a:solidFill>
                  <a:srgbClr val="FFFFFF"/>
                </a:solidFill>
                <a:latin typeface="Nunito Sans"/>
                <a:ea typeface="Nunito Sans"/>
                <a:cs typeface="Nunito Sans"/>
                <a:sym typeface="Nunito Sans"/>
              </a:rPr>
              <a:t>th</a:t>
            </a:r>
            <a:r>
              <a:rPr lang="en-US" b="1" dirty="0">
                <a:solidFill>
                  <a:srgbClr val="FFFFFF"/>
                </a:solidFill>
                <a:latin typeface="Nunito Sans"/>
                <a:ea typeface="Nunito Sans"/>
                <a:cs typeface="Nunito Sans"/>
                <a:sym typeface="Nunito Sans"/>
              </a:rPr>
              <a:t> Term of a Sequence</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30451826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graphicFrame>
        <p:nvGraphicFramePr>
          <p:cNvPr id="6" name="Google Shape;132;p5">
            <a:extLst>
              <a:ext uri="{FF2B5EF4-FFF2-40B4-BE49-F238E27FC236}">
                <a16:creationId xmlns:a16="http://schemas.microsoft.com/office/drawing/2014/main" id="{CE56ECA4-489F-339B-4A8D-8080DF3BC451}"/>
              </a:ext>
            </a:extLst>
          </p:cNvPr>
          <p:cNvGraphicFramePr/>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13) Find </a:t>
                      </a:r>
                      <a:r>
                        <a:rPr lang="en-GB" sz="1600" b="0" dirty="0">
                          <a:solidFill>
                            <a:schemeClr val="dk1"/>
                          </a:solidFill>
                          <a:latin typeface="Nunito Sans"/>
                          <a:ea typeface="Nunito Sans"/>
                          <a:cs typeface="Nunito Sans"/>
                          <a:sym typeface="Nunito Sans"/>
                        </a:rPr>
                        <a:t>the n</a:t>
                      </a:r>
                      <a:r>
                        <a:rPr lang="en-GB" sz="1600" b="0" baseline="30000" dirty="0">
                          <a:solidFill>
                            <a:schemeClr val="dk1"/>
                          </a:solidFill>
                          <a:latin typeface="Nunito Sans"/>
                          <a:ea typeface="Nunito Sans"/>
                          <a:cs typeface="Nunito Sans"/>
                          <a:sym typeface="Nunito Sans"/>
                        </a:rPr>
                        <a:t>th</a:t>
                      </a:r>
                      <a:r>
                        <a:rPr lang="en-GB" sz="1600" b="0" dirty="0">
                          <a:solidFill>
                            <a:schemeClr val="dk1"/>
                          </a:solidFill>
                          <a:latin typeface="Nunito Sans"/>
                          <a:ea typeface="Nunito Sans"/>
                          <a:cs typeface="Nunito Sans"/>
                          <a:sym typeface="Nunito Sans"/>
                        </a:rPr>
                        <a:t> term rule for the number of hexagons in the sequence of patterns: </a:t>
                      </a: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r>
                        <a:rPr lang="en-GB" sz="2300" b="0" u="none" strike="noStrike" cap="none" dirty="0">
                          <a:solidFill>
                            <a:schemeClr val="dk1"/>
                          </a:solidFill>
                          <a:cs typeface="Times New Roman"/>
                          <a:sym typeface="Times New Roman"/>
                        </a:rPr>
                        <a:t>  </a:t>
                      </a:r>
                      <a:endParaRPr lang="en-GB" sz="2300" u="none" strike="noStrike" cap="none" baseline="30000" dirty="0">
                        <a:solidFill>
                          <a:schemeClr val="dk1"/>
                        </a:solidFill>
                        <a:latin typeface="Times New Roman"/>
                        <a:ea typeface="Times New Roman"/>
                        <a:cs typeface="Times New Roman"/>
                        <a:sym typeface="Times New Roman"/>
                      </a:endParaRPr>
                    </a:p>
                    <a:p>
                      <a:pPr marL="457200" marR="0" lvl="0" indent="0" algn="l" rtl="0">
                        <a:lnSpc>
                          <a:spcPct val="100000"/>
                        </a:lnSpc>
                        <a:spcBef>
                          <a:spcPts val="0"/>
                        </a:spcBef>
                        <a:spcAft>
                          <a:spcPts val="0"/>
                        </a:spcAft>
                        <a:buClr>
                          <a:srgbClr val="000000"/>
                        </a:buClr>
                        <a:buSzPts val="2300"/>
                        <a:buFont typeface="Arial"/>
                        <a:buNone/>
                      </a:pP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AlternateContent xmlns:mc="http://schemas.openxmlformats.org/markup-compatibility/2006" xmlns:a14="http://schemas.microsoft.com/office/drawing/2010/main">
        <mc:Choice Requires="a14">
          <p:graphicFrame>
            <p:nvGraphicFramePr>
              <p:cNvPr id="7" name="Table 6">
                <a:extLst>
                  <a:ext uri="{FF2B5EF4-FFF2-40B4-BE49-F238E27FC236}">
                    <a16:creationId xmlns:a16="http://schemas.microsoft.com/office/drawing/2014/main" id="{00EE431F-4AFD-B561-7D39-05DDDF873AA3}"/>
                  </a:ext>
                </a:extLst>
              </p:cNvPr>
              <p:cNvGraphicFramePr>
                <a:graphicFrameLocks noGrp="1"/>
              </p:cNvGraphicFramePr>
              <p:nvPr>
                <p:extLst>
                  <p:ext uri="{D42A27DB-BD31-4B8C-83A1-F6EECF244321}">
                    <p14:modId xmlns:p14="http://schemas.microsoft.com/office/powerpoint/2010/main" val="357422675"/>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1+3</m:t>
                              </m:r>
                              <m:r>
                                <a:rPr lang="en-GB" sz="1600" b="0" i="1" smtClean="0">
                                  <a:solidFill>
                                    <a:schemeClr val="tx1"/>
                                  </a:solidFill>
                                  <a:latin typeface="Cambria Math" panose="02040503050406030204" pitchFamily="18" charset="0"/>
                                </a:rPr>
                                <m:t>𝑛</m:t>
                              </m:r>
                            </m:oMath>
                          </a14:m>
                          <a:endParaRPr lang="en-GB" sz="1400" dirty="0">
                            <a:solidFill>
                              <a:schemeClr val="tx1"/>
                            </a:solidFill>
                            <a:latin typeface="Nunito" pitchFamily="2" charset="0"/>
                          </a:endParaRP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3</m:t>
                              </m:r>
                              <m:r>
                                <a:rPr lang="en-GB" sz="1600" b="0" i="1" smtClean="0">
                                  <a:solidFill>
                                    <a:schemeClr val="tx1"/>
                                  </a:solidFill>
                                  <a:latin typeface="Cambria Math" panose="02040503050406030204" pitchFamily="18" charset="0"/>
                                </a:rPr>
                                <m:t>𝑛</m:t>
                              </m:r>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dirty="0">
                              <a:solidFill>
                                <a:schemeClr val="tx1"/>
                              </a:solidFill>
                              <a:latin typeface="Nunito Sans"/>
                              <a:ea typeface="Nunito Sans"/>
                              <a:cs typeface="Nunito Sans"/>
                              <a:sym typeface="Nunito Sans"/>
                            </a:rPr>
                            <a:t>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600" b="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𝑛</m:t>
                              </m:r>
                              <m:r>
                                <a:rPr lang="en-GB" sz="1600" b="0" i="1" smtClean="0">
                                  <a:solidFill>
                                    <a:schemeClr val="tx1"/>
                                  </a:solidFill>
                                  <a:latin typeface="Cambria Math" panose="02040503050406030204" pitchFamily="18" charset="0"/>
                                </a:rPr>
                                <m:t>+3</m:t>
                              </m:r>
                            </m:oMath>
                          </a14:m>
                          <a:endParaRPr lang="en-GB" sz="1400" dirty="0">
                            <a:solidFill>
                              <a:schemeClr val="tx1"/>
                            </a:solidFill>
                            <a:latin typeface="Nunito" pitchFamily="2" charset="0"/>
                          </a:endParaRP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3</m:t>
                              </m:r>
                              <m:r>
                                <a:rPr lang="en-GB" sz="1600" b="0" i="1" smtClean="0">
                                  <a:solidFill>
                                    <a:schemeClr val="tx1"/>
                                  </a:solidFill>
                                  <a:latin typeface="Cambria Math" panose="02040503050406030204" pitchFamily="18" charset="0"/>
                                </a:rPr>
                                <m:t>𝑛</m:t>
                              </m:r>
                              <m:r>
                                <a:rPr lang="en-GB" sz="1600" b="0" i="1" smtClean="0">
                                  <a:solidFill>
                                    <a:schemeClr val="tx1"/>
                                  </a:solidFill>
                                  <a:latin typeface="Cambria Math" panose="02040503050406030204" pitchFamily="18" charset="0"/>
                                </a:rPr>
                                <m:t>−2</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Sans"/>
                              <a:ea typeface="Nunito Sans"/>
                              <a:cs typeface="Nunito Sans"/>
                              <a:sym typeface="Nunito Sans"/>
                            </a:rPr>
                            <a:t>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7" name="Table 6">
                <a:extLst>
                  <a:ext uri="{FF2B5EF4-FFF2-40B4-BE49-F238E27FC236}">
                    <a16:creationId xmlns:a16="http://schemas.microsoft.com/office/drawing/2014/main" id="{00EE431F-4AFD-B561-7D39-05DDDF873AA3}"/>
                  </a:ext>
                </a:extLst>
              </p:cNvPr>
              <p:cNvGraphicFramePr>
                <a:graphicFrameLocks noGrp="1"/>
              </p:cNvGraphicFramePr>
              <p:nvPr>
                <p:extLst>
                  <p:ext uri="{D42A27DB-BD31-4B8C-83A1-F6EECF244321}">
                    <p14:modId xmlns:p14="http://schemas.microsoft.com/office/powerpoint/2010/main" val="357422675"/>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
        <p:nvSpPr>
          <p:cNvPr id="3" name="Google Shape;131;p5">
            <a:extLst>
              <a:ext uri="{FF2B5EF4-FFF2-40B4-BE49-F238E27FC236}">
                <a16:creationId xmlns:a16="http://schemas.microsoft.com/office/drawing/2014/main" id="{0373C055-E632-51D0-60D8-8E2AB4F264F1}"/>
              </a:ext>
            </a:extLst>
          </p:cNvPr>
          <p:cNvSpPr txBox="1"/>
          <p:nvPr/>
        </p:nvSpPr>
        <p:spPr>
          <a:xfrm>
            <a:off x="169849" y="378100"/>
            <a:ext cx="5002785"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N</a:t>
            </a:r>
            <a:r>
              <a:rPr lang="en-US" b="1" baseline="30000" dirty="0">
                <a:solidFill>
                  <a:srgbClr val="FFFFFF"/>
                </a:solidFill>
                <a:latin typeface="Nunito Sans"/>
                <a:ea typeface="Nunito Sans"/>
                <a:cs typeface="Nunito Sans"/>
                <a:sym typeface="Nunito Sans"/>
              </a:rPr>
              <a:t>th</a:t>
            </a:r>
            <a:r>
              <a:rPr lang="en-US" b="1" dirty="0">
                <a:solidFill>
                  <a:srgbClr val="FFFFFF"/>
                </a:solidFill>
                <a:latin typeface="Nunito Sans"/>
                <a:ea typeface="Nunito Sans"/>
                <a:cs typeface="Nunito Sans"/>
                <a:sym typeface="Nunito Sans"/>
              </a:rPr>
              <a:t> Term of a Sequence</a:t>
            </a:r>
            <a:endParaRPr sz="1400" b="1" i="0" u="none" strike="noStrike" cap="none" dirty="0">
              <a:solidFill>
                <a:srgbClr val="FFFFFF"/>
              </a:solidFill>
              <a:latin typeface="Nunito Sans"/>
              <a:ea typeface="Nunito Sans"/>
              <a:cs typeface="Nunito Sans"/>
              <a:sym typeface="Nunito Sans"/>
            </a:endParaRPr>
          </a:p>
        </p:txBody>
      </p:sp>
      <p:pic>
        <p:nvPicPr>
          <p:cNvPr id="5" name="Picture 4">
            <a:extLst>
              <a:ext uri="{FF2B5EF4-FFF2-40B4-BE49-F238E27FC236}">
                <a16:creationId xmlns:a16="http://schemas.microsoft.com/office/drawing/2014/main" id="{1A85DECC-E498-29CB-3DFE-A8DA5E56E76C}"/>
              </a:ext>
            </a:extLst>
          </p:cNvPr>
          <p:cNvPicPr>
            <a:picLocks noChangeAspect="1"/>
          </p:cNvPicPr>
          <p:nvPr/>
        </p:nvPicPr>
        <p:blipFill>
          <a:blip r:embed="rId4"/>
          <a:stretch>
            <a:fillRect/>
          </a:stretch>
        </p:blipFill>
        <p:spPr>
          <a:xfrm>
            <a:off x="952500" y="1124990"/>
            <a:ext cx="4220134" cy="976990"/>
          </a:xfrm>
          <a:prstGeom prst="rect">
            <a:avLst/>
          </a:prstGeom>
        </p:spPr>
      </p:pic>
    </p:spTree>
    <p:extLst>
      <p:ext uri="{BB962C8B-B14F-4D97-AF65-F5344CB8AC3E}">
        <p14:creationId xmlns:p14="http://schemas.microsoft.com/office/powerpoint/2010/main" val="37073771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graphicFrame>
        <p:nvGraphicFramePr>
          <p:cNvPr id="6" name="Google Shape;132;p5">
            <a:extLst>
              <a:ext uri="{FF2B5EF4-FFF2-40B4-BE49-F238E27FC236}">
                <a16:creationId xmlns:a16="http://schemas.microsoft.com/office/drawing/2014/main" id="{CE56ECA4-489F-339B-4A8D-8080DF3BC451}"/>
              </a:ext>
            </a:extLst>
          </p:cNvPr>
          <p:cNvGraphicFramePr/>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14) By finding the nth term, predict how many white tiles will be in pattern 10:</a:t>
                      </a: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r>
                        <a:rPr lang="en-GB" sz="2300" b="0" u="none" strike="noStrike" cap="none" dirty="0">
                          <a:solidFill>
                            <a:schemeClr val="dk1"/>
                          </a:solidFill>
                          <a:cs typeface="Times New Roman"/>
                          <a:sym typeface="Times New Roman"/>
                        </a:rPr>
                        <a:t>  </a:t>
                      </a:r>
                    </a:p>
                    <a:p>
                      <a:pPr marL="457200" marR="0" lvl="0" indent="0" algn="l" rtl="0">
                        <a:lnSpc>
                          <a:spcPct val="100000"/>
                        </a:lnSpc>
                        <a:spcBef>
                          <a:spcPts val="0"/>
                        </a:spcBef>
                        <a:spcAft>
                          <a:spcPts val="0"/>
                        </a:spcAft>
                        <a:buClr>
                          <a:srgbClr val="000000"/>
                        </a:buClr>
                        <a:buSzPts val="2300"/>
                        <a:buFont typeface="Arial"/>
                        <a:buNone/>
                      </a:pP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AlternateContent xmlns:mc="http://schemas.openxmlformats.org/markup-compatibility/2006">
        <mc:Choice xmlns:a14="http://schemas.microsoft.com/office/drawing/2010/main" Requires="a14">
          <p:graphicFrame>
            <p:nvGraphicFramePr>
              <p:cNvPr id="7" name="Table 6">
                <a:extLst>
                  <a:ext uri="{FF2B5EF4-FFF2-40B4-BE49-F238E27FC236}">
                    <a16:creationId xmlns:a16="http://schemas.microsoft.com/office/drawing/2014/main" id="{00EE431F-4AFD-B561-7D39-05DDDF873AA3}"/>
                  </a:ext>
                </a:extLst>
              </p:cNvPr>
              <p:cNvGraphicFramePr>
                <a:graphicFrameLocks noGrp="1"/>
              </p:cNvGraphicFramePr>
              <p:nvPr>
                <p:extLst>
                  <p:ext uri="{D42A27DB-BD31-4B8C-83A1-F6EECF244321}">
                    <p14:modId xmlns:p14="http://schemas.microsoft.com/office/powerpoint/2010/main" val="2376970386"/>
                  </p:ext>
                </p:extLst>
              </p:nvPr>
            </p:nvGraphicFramePr>
            <p:xfrm>
              <a:off x="659757" y="1388962"/>
              <a:ext cx="3619500" cy="2618804"/>
            </p:xfrm>
            <a:graphic>
              <a:graphicData uri="http://schemas.openxmlformats.org/drawingml/2006/table">
                <a:tbl>
                  <a:tblPr firstRow="1" bandRow="1">
                    <a:tableStyleId>{83D3C34C-05C9-46D4-825C-24B45D246992}</a:tableStyleId>
                  </a:tblPr>
                  <a:tblGrid>
                    <a:gridCol w="1809750">
                      <a:extLst>
                        <a:ext uri="{9D8B030D-6E8A-4147-A177-3AD203B41FA5}">
                          <a16:colId xmlns:a16="http://schemas.microsoft.com/office/drawing/2014/main" val="2042600298"/>
                        </a:ext>
                      </a:extLst>
                    </a:gridCol>
                    <a:gridCol w="1809750">
                      <a:extLst>
                        <a:ext uri="{9D8B030D-6E8A-4147-A177-3AD203B41FA5}">
                          <a16:colId xmlns:a16="http://schemas.microsoft.com/office/drawing/2014/main" val="966887997"/>
                        </a:ext>
                      </a:extLst>
                    </a:gridCol>
                  </a:tblGrid>
                  <a:tr h="1309402">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100</m:t>
                              </m:r>
                            </m:oMath>
                          </a14:m>
                          <a:endParaRPr lang="en-GB" sz="1400" dirty="0">
                            <a:solidFill>
                              <a:schemeClr val="tx1"/>
                            </a:solidFill>
                            <a:latin typeface="Nunito" pitchFamily="2" charset="0"/>
                          </a:endParaRP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50</m:t>
                              </m:r>
                            </m:oMath>
                          </a14:m>
                          <a:endParaRPr lang="en-GB" sz="1600" b="0" dirty="0">
                            <a:solidFill>
                              <a:schemeClr val="tx1"/>
                            </a:solidFill>
                            <a:latin typeface="Nunito" pitchFamily="2" charset="0"/>
                          </a:endParaRP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1309402">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46</m:t>
                              </m:r>
                            </m:oMath>
                          </a14:m>
                          <a:endParaRPr lang="en-GB" sz="1400" dirty="0">
                            <a:solidFill>
                              <a:schemeClr val="tx1"/>
                            </a:solidFill>
                            <a:latin typeface="Nunito" pitchFamily="2" charset="0"/>
                          </a:endParaRPr>
                        </a:p>
                        <a:p>
                          <a:pPr marL="0" lvl="0" indent="0" algn="l" rtl="0">
                            <a:lnSpc>
                              <a:spcPct val="115000"/>
                            </a:lnSpc>
                            <a:spcBef>
                              <a:spcPts val="0"/>
                            </a:spcBef>
                            <a:spcAft>
                              <a:spcPts val="0"/>
                            </a:spcAft>
                            <a:buNone/>
                          </a:pPr>
                          <a:r>
                            <a:rPr lang="en-GB" sz="1400" dirty="0">
                              <a:solidFill>
                                <a:schemeClr val="tx1"/>
                              </a:solidFill>
                              <a:latin typeface="Nunito Sans"/>
                              <a:ea typeface="Nunito Sans"/>
                              <a:cs typeface="Nunito Sans"/>
                              <a:sym typeface="Nunito Sans"/>
                            </a:rPr>
                            <a:t>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40</m:t>
                              </m:r>
                            </m:oMath>
                          </a14:m>
                          <a:endParaRPr lang="en-GB" sz="1400" dirty="0">
                            <a:solidFill>
                              <a:schemeClr val="tx1"/>
                            </a:solidFill>
                            <a:latin typeface="Nunito" pitchFamily="2" charset="0"/>
                          </a:endParaRP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p:graphicFrame>
            <p:nvGraphicFramePr>
              <p:cNvPr id="7" name="Table 6">
                <a:extLst>
                  <a:ext uri="{FF2B5EF4-FFF2-40B4-BE49-F238E27FC236}">
                    <a16:creationId xmlns:a16="http://schemas.microsoft.com/office/drawing/2014/main" id="{00EE431F-4AFD-B561-7D39-05DDDF873AA3}"/>
                  </a:ext>
                </a:extLst>
              </p:cNvPr>
              <p:cNvGraphicFramePr>
                <a:graphicFrameLocks noGrp="1"/>
              </p:cNvGraphicFramePr>
              <p:nvPr>
                <p:extLst>
                  <p:ext uri="{D42A27DB-BD31-4B8C-83A1-F6EECF244321}">
                    <p14:modId xmlns:p14="http://schemas.microsoft.com/office/powerpoint/2010/main" val="2376970386"/>
                  </p:ext>
                </p:extLst>
              </p:nvPr>
            </p:nvGraphicFramePr>
            <p:xfrm>
              <a:off x="659757" y="1388962"/>
              <a:ext cx="3619500" cy="2618804"/>
            </p:xfrm>
            <a:graphic>
              <a:graphicData uri="http://schemas.openxmlformats.org/drawingml/2006/table">
                <a:tbl>
                  <a:tblPr firstRow="1" bandRow="1">
                    <a:tableStyleId>{83D3C34C-05C9-46D4-825C-24B45D246992}</a:tableStyleId>
                  </a:tblPr>
                  <a:tblGrid>
                    <a:gridCol w="1809750">
                      <a:extLst>
                        <a:ext uri="{9D8B030D-6E8A-4147-A177-3AD203B41FA5}">
                          <a16:colId xmlns:a16="http://schemas.microsoft.com/office/drawing/2014/main" val="2042600298"/>
                        </a:ext>
                      </a:extLst>
                    </a:gridCol>
                    <a:gridCol w="1809750">
                      <a:extLst>
                        <a:ext uri="{9D8B030D-6E8A-4147-A177-3AD203B41FA5}">
                          <a16:colId xmlns:a16="http://schemas.microsoft.com/office/drawing/2014/main" val="966887997"/>
                        </a:ext>
                      </a:extLst>
                    </a:gridCol>
                  </a:tblGrid>
                  <a:tr h="1309402">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337" t="-463" r="-100673" b="-10046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00337" t="-463" r="-673" b="-100463"/>
                          </a:stretch>
                        </a:blipFill>
                      </a:tcPr>
                    </a:tc>
                    <a:extLst>
                      <a:ext uri="{0D108BD9-81ED-4DB2-BD59-A6C34878D82A}">
                        <a16:rowId xmlns:a16="http://schemas.microsoft.com/office/drawing/2014/main" val="692741909"/>
                      </a:ext>
                    </a:extLst>
                  </a:tr>
                  <a:tr h="1309402">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337" t="-100930" r="-100673" b="-930"/>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00337" t="-100930" r="-673" b="-930"/>
                          </a:stretch>
                        </a:blipFill>
                      </a:tcPr>
                    </a:tc>
                    <a:extLst>
                      <a:ext uri="{0D108BD9-81ED-4DB2-BD59-A6C34878D82A}">
                        <a16:rowId xmlns:a16="http://schemas.microsoft.com/office/drawing/2014/main" val="1990626328"/>
                      </a:ext>
                    </a:extLst>
                  </a:tr>
                </a:tbl>
              </a:graphicData>
            </a:graphic>
          </p:graphicFrame>
        </mc:Fallback>
      </mc:AlternateContent>
      <p:sp>
        <p:nvSpPr>
          <p:cNvPr id="3" name="Google Shape;131;p5">
            <a:extLst>
              <a:ext uri="{FF2B5EF4-FFF2-40B4-BE49-F238E27FC236}">
                <a16:creationId xmlns:a16="http://schemas.microsoft.com/office/drawing/2014/main" id="{9EC76201-A85A-1DCC-6D54-A40A278E025C}"/>
              </a:ext>
            </a:extLst>
          </p:cNvPr>
          <p:cNvSpPr txBox="1"/>
          <p:nvPr/>
        </p:nvSpPr>
        <p:spPr>
          <a:xfrm>
            <a:off x="169849" y="378100"/>
            <a:ext cx="5002785"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N</a:t>
            </a:r>
            <a:r>
              <a:rPr lang="en-US" b="1" baseline="30000" dirty="0">
                <a:solidFill>
                  <a:srgbClr val="FFFFFF"/>
                </a:solidFill>
                <a:latin typeface="Nunito Sans"/>
                <a:ea typeface="Nunito Sans"/>
                <a:cs typeface="Nunito Sans"/>
                <a:sym typeface="Nunito Sans"/>
              </a:rPr>
              <a:t>th</a:t>
            </a:r>
            <a:r>
              <a:rPr lang="en-US" b="1" dirty="0">
                <a:solidFill>
                  <a:srgbClr val="FFFFFF"/>
                </a:solidFill>
                <a:latin typeface="Nunito Sans"/>
                <a:ea typeface="Nunito Sans"/>
                <a:cs typeface="Nunito Sans"/>
                <a:sym typeface="Nunito Sans"/>
              </a:rPr>
              <a:t> Term of a Sequence</a:t>
            </a:r>
            <a:endParaRPr sz="1400" b="1" i="0" u="none" strike="noStrike" cap="none" dirty="0">
              <a:solidFill>
                <a:srgbClr val="FFFFFF"/>
              </a:solidFill>
              <a:latin typeface="Nunito Sans"/>
              <a:ea typeface="Nunito Sans"/>
              <a:cs typeface="Nunito Sans"/>
              <a:sym typeface="Nunito Sans"/>
            </a:endParaRPr>
          </a:p>
        </p:txBody>
      </p:sp>
      <p:pic>
        <p:nvPicPr>
          <p:cNvPr id="5" name="Picture 4">
            <a:extLst>
              <a:ext uri="{FF2B5EF4-FFF2-40B4-BE49-F238E27FC236}">
                <a16:creationId xmlns:a16="http://schemas.microsoft.com/office/drawing/2014/main" id="{6023803A-BA18-D83B-32BC-2B15087177B4}"/>
              </a:ext>
            </a:extLst>
          </p:cNvPr>
          <p:cNvPicPr>
            <a:picLocks noChangeAspect="1"/>
          </p:cNvPicPr>
          <p:nvPr/>
        </p:nvPicPr>
        <p:blipFill>
          <a:blip r:embed="rId4"/>
          <a:stretch>
            <a:fillRect/>
          </a:stretch>
        </p:blipFill>
        <p:spPr>
          <a:xfrm>
            <a:off x="4572000" y="1439509"/>
            <a:ext cx="4259484" cy="1613605"/>
          </a:xfrm>
          <a:prstGeom prst="rect">
            <a:avLst/>
          </a:prstGeom>
        </p:spPr>
      </p:pic>
    </p:spTree>
    <p:extLst>
      <p:ext uri="{BB962C8B-B14F-4D97-AF65-F5344CB8AC3E}">
        <p14:creationId xmlns:p14="http://schemas.microsoft.com/office/powerpoint/2010/main" val="116171008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37"/>
        <p:cNvGrpSpPr/>
        <p:nvPr/>
      </p:nvGrpSpPr>
      <p:grpSpPr>
        <a:xfrm>
          <a:off x="0" y="0"/>
          <a:ext cx="0" cy="0"/>
          <a:chOff x="0" y="0"/>
          <a:chExt cx="0" cy="0"/>
        </a:xfrm>
      </p:grpSpPr>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49" y="378100"/>
            <a:ext cx="5002785"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N</a:t>
            </a:r>
            <a:r>
              <a:rPr lang="en-US" b="1" baseline="30000" dirty="0">
                <a:solidFill>
                  <a:srgbClr val="FFFFFF"/>
                </a:solidFill>
                <a:latin typeface="Nunito Sans"/>
                <a:ea typeface="Nunito Sans"/>
                <a:cs typeface="Nunito Sans"/>
                <a:sym typeface="Nunito Sans"/>
              </a:rPr>
              <a:t>th</a:t>
            </a:r>
            <a:r>
              <a:rPr lang="en-US" b="1" dirty="0">
                <a:solidFill>
                  <a:srgbClr val="FFFFFF"/>
                </a:solidFill>
                <a:latin typeface="Nunito Sans"/>
                <a:ea typeface="Nunito Sans"/>
                <a:cs typeface="Nunito Sans"/>
                <a:sym typeface="Nunito Sans"/>
              </a:rPr>
              <a:t> Term of a Sequence Answers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4" name="Google Shape;132;p5">
                <a:extLst>
                  <a:ext uri="{FF2B5EF4-FFF2-40B4-BE49-F238E27FC236}">
                    <a16:creationId xmlns:a16="http://schemas.microsoft.com/office/drawing/2014/main" id="{EFB54C5D-4AEC-F023-3C5A-B2802004A629}"/>
                  </a:ext>
                </a:extLst>
              </p:cNvPr>
              <p:cNvGraphicFramePr/>
              <p:nvPr>
                <p:extLst>
                  <p:ext uri="{D42A27DB-BD31-4B8C-83A1-F6EECF244321}">
                    <p14:modId xmlns:p14="http://schemas.microsoft.com/office/powerpoint/2010/main" val="3840194678"/>
                  </p:ext>
                </p:extLst>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 Find </a:t>
                          </a:r>
                          <a:r>
                            <a:rPr lang="en-GB" sz="1600" b="0" dirty="0">
                              <a:solidFill>
                                <a:schemeClr val="dk1"/>
                              </a:solidFill>
                              <a:latin typeface="Nunito Sans"/>
                              <a:ea typeface="Nunito Sans"/>
                              <a:cs typeface="Nunito Sans"/>
                              <a:sym typeface="Nunito Sans"/>
                            </a:rPr>
                            <a:t>the first three terms of the sequence with n</a:t>
                          </a:r>
                          <a:r>
                            <a:rPr lang="en-GB" sz="1600" b="0" baseline="30000" dirty="0">
                              <a:solidFill>
                                <a:schemeClr val="dk1"/>
                              </a:solidFill>
                              <a:latin typeface="Nunito Sans"/>
                              <a:ea typeface="Nunito Sans"/>
                              <a:cs typeface="Nunito Sans"/>
                              <a:sym typeface="Nunito Sans"/>
                            </a:rPr>
                            <a:t>th</a:t>
                          </a:r>
                          <a:r>
                            <a:rPr lang="en-GB" sz="1600" b="0" dirty="0">
                              <a:solidFill>
                                <a:schemeClr val="dk1"/>
                              </a:solidFill>
                              <a:latin typeface="Nunito Sans"/>
                              <a:ea typeface="Nunito Sans"/>
                              <a:cs typeface="Nunito Sans"/>
                              <a:sym typeface="Nunito Sans"/>
                            </a:rPr>
                            <a:t> term: </a:t>
                          </a:r>
                          <a:endParaRPr lang="en-GB" sz="16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4</m:t>
                              </m:r>
                              <m:r>
                                <a:rPr lang="en-GB" sz="2300" b="0" i="1" u="none" strike="noStrike" cap="none" smtClean="0">
                                  <a:solidFill>
                                    <a:schemeClr val="dk1"/>
                                  </a:solidFill>
                                  <a:latin typeface="Cambria Math" panose="02040503050406030204" pitchFamily="18" charset="0"/>
                                  <a:cs typeface="Times New Roman"/>
                                  <a:sym typeface="Times New Roman"/>
                                </a:rPr>
                                <m:t>𝑛</m:t>
                              </m:r>
                              <m:r>
                                <a:rPr lang="en-GB" sz="2300" b="0" i="1" u="none" strike="noStrike" cap="none" smtClean="0">
                                  <a:solidFill>
                                    <a:schemeClr val="dk1"/>
                                  </a:solidFill>
                                  <a:latin typeface="Cambria Math" panose="02040503050406030204" pitchFamily="18" charset="0"/>
                                  <a:cs typeface="Times New Roman"/>
                                  <a:sym typeface="Times New Roman"/>
                                </a:rPr>
                                <m:t>+1</m:t>
                              </m:r>
                            </m:oMath>
                          </a14:m>
                          <a:r>
                            <a:rPr lang="en-GB" sz="2300" u="none" strike="noStrike" cap="none" baseline="30000" dirty="0">
                              <a:solidFill>
                                <a:schemeClr val="dk1"/>
                              </a:solidFill>
                              <a:latin typeface="Times New Roman"/>
                              <a:ea typeface="Times New Roman"/>
                              <a:cs typeface="Times New Roman"/>
                              <a:sym typeface="Times New Roman"/>
                            </a:rPr>
                            <a:t> </a:t>
                          </a:r>
                        </a:p>
                        <a:p>
                          <a:pPr marL="457200" marR="0" lvl="0" indent="0" algn="l" rtl="0">
                            <a:lnSpc>
                              <a:spcPct val="100000"/>
                            </a:lnSpc>
                            <a:spcBef>
                              <a:spcPts val="0"/>
                            </a:spcBef>
                            <a:spcAft>
                              <a:spcPts val="0"/>
                            </a:spcAft>
                            <a:buClr>
                              <a:srgbClr val="000000"/>
                            </a:buClr>
                            <a:buSzPts val="2300"/>
                            <a:buFont typeface="Arial"/>
                            <a:buNone/>
                          </a:pP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4" name="Google Shape;132;p5">
                <a:extLst>
                  <a:ext uri="{FF2B5EF4-FFF2-40B4-BE49-F238E27FC236}">
                    <a16:creationId xmlns:a16="http://schemas.microsoft.com/office/drawing/2014/main" id="{EFB54C5D-4AEC-F023-3C5A-B2802004A629}"/>
                  </a:ext>
                </a:extLst>
              </p:cNvPr>
              <p:cNvGraphicFramePr/>
              <p:nvPr>
                <p:extLst>
                  <p:ext uri="{D42A27DB-BD31-4B8C-83A1-F6EECF244321}">
                    <p14:modId xmlns:p14="http://schemas.microsoft.com/office/powerpoint/2010/main" val="3840194678"/>
                  </p:ext>
                </p:extLst>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5" t="-1053" r="-151"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5" name="Table 4">
                <a:extLst>
                  <a:ext uri="{FF2B5EF4-FFF2-40B4-BE49-F238E27FC236}">
                    <a16:creationId xmlns:a16="http://schemas.microsoft.com/office/drawing/2014/main" id="{E34FE1AB-77A8-27A3-3899-3925F4755428}"/>
                  </a:ext>
                </a:extLst>
              </p:cNvPr>
              <p:cNvGraphicFramePr>
                <a:graphicFrameLocks noGrp="1"/>
              </p:cNvGraphicFramePr>
              <p:nvPr>
                <p:extLst>
                  <p:ext uri="{D42A27DB-BD31-4B8C-83A1-F6EECF244321}">
                    <p14:modId xmlns:p14="http://schemas.microsoft.com/office/powerpoint/2010/main" val="152501119"/>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4, 8, 12</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dirty="0">
                              <a:solidFill>
                                <a:schemeClr val="dk1"/>
                              </a:solidFill>
                              <a:latin typeface="Nunito Sans"/>
                              <a:ea typeface="Nunito Sans"/>
                              <a:cs typeface="Nunito Sans"/>
                              <a:sym typeface="Nunito Sans"/>
                            </a:rPr>
                            <a:t>Student forgot add </a:t>
                          </a:r>
                          <a14:m>
                            <m:oMath xmlns:m="http://schemas.openxmlformats.org/officeDocument/2006/math">
                              <m:r>
                                <a:rPr lang="en-US" sz="1400" i="1" dirty="0" smtClean="0">
                                  <a:solidFill>
                                    <a:schemeClr val="dk1"/>
                                  </a:solidFill>
                                  <a:latin typeface="Cambria Math" panose="02040503050406030204" pitchFamily="18" charset="0"/>
                                  <a:ea typeface="Nunito Sans"/>
                                  <a:cs typeface="Nunito Sans"/>
                                  <a:sym typeface="Nunito Sans"/>
                                </a:rPr>
                                <m:t>1</m:t>
                              </m:r>
                            </m:oMath>
                          </a14:m>
                          <a:r>
                            <a:rPr lang="en-US" sz="1400" dirty="0">
                              <a:solidFill>
                                <a:schemeClr val="dk1"/>
                              </a:solidFill>
                              <a:latin typeface="Nunito Sans"/>
                              <a:ea typeface="Nunito Sans"/>
                              <a:cs typeface="Nunito Sans"/>
                              <a:sym typeface="Nunito Sans"/>
                            </a:rPr>
                            <a:t> after multiplying by </a:t>
                          </a:r>
                          <a14:m>
                            <m:oMath xmlns:m="http://schemas.openxmlformats.org/officeDocument/2006/math">
                              <m:r>
                                <a:rPr lang="en-US" sz="1400" i="1" dirty="0" smtClean="0">
                                  <a:solidFill>
                                    <a:schemeClr val="dk1"/>
                                  </a:solidFill>
                                  <a:latin typeface="Cambria Math" panose="02040503050406030204" pitchFamily="18" charset="0"/>
                                  <a:ea typeface="Nunito Sans"/>
                                  <a:cs typeface="Nunito Sans"/>
                                  <a:sym typeface="Nunito Sans"/>
                                </a:rPr>
                                <m:t>4</m:t>
                              </m:r>
                            </m:oMath>
                          </a14:m>
                          <a:endParaRPr lang="en-US" sz="1400" dirty="0">
                            <a:solidFill>
                              <a:schemeClr val="dk1"/>
                            </a:solidFill>
                            <a:latin typeface="Nunito Sans"/>
                            <a:ea typeface="Nunito Sans"/>
                            <a:cs typeface="Nunito Sans"/>
                            <a:sym typeface="Nunito Sans"/>
                          </a:endParaRPr>
                        </a:p>
                        <a:p>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B) </a:t>
                          </a:r>
                          <a14:m>
                            <m:oMath xmlns:m="http://schemas.openxmlformats.org/officeDocument/2006/math">
                              <m:r>
                                <a:rPr lang="en-GB" sz="1600" b="0" i="1" smtClean="0">
                                  <a:solidFill>
                                    <a:srgbClr val="00BC89"/>
                                  </a:solidFill>
                                  <a:latin typeface="Cambria Math" panose="02040503050406030204" pitchFamily="18" charset="0"/>
                                </a:rPr>
                                <m:t>5, 9, 13</m:t>
                              </m:r>
                            </m:oMath>
                          </a14:m>
                          <a:endParaRPr lang="en-GB" sz="1600" b="0" dirty="0">
                            <a:solidFill>
                              <a:srgbClr val="00BC89"/>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rgbClr val="00BC89"/>
                              </a:solidFill>
                              <a:latin typeface="Nunito Sans"/>
                              <a:ea typeface="Nunito Sans"/>
                              <a:cs typeface="Nunito Sans"/>
                              <a:sym typeface="Nunito Sans"/>
                            </a:rPr>
                            <a:t>Correct answer</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600" b="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5, 10, 15</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dirty="0">
                              <a:solidFill>
                                <a:schemeClr val="dk1"/>
                              </a:solidFill>
                              <a:latin typeface="Nunito Sans"/>
                              <a:ea typeface="Nunito Sans"/>
                              <a:cs typeface="Nunito Sans"/>
                              <a:sym typeface="Nunito Sans"/>
                            </a:rPr>
                            <a:t>Student multiplied each position by </a:t>
                          </a:r>
                          <a14:m>
                            <m:oMath xmlns:m="http://schemas.openxmlformats.org/officeDocument/2006/math">
                              <m:r>
                                <a:rPr lang="en-US" sz="1400" i="1" dirty="0" smtClean="0">
                                  <a:solidFill>
                                    <a:schemeClr val="dk1"/>
                                  </a:solidFill>
                                  <a:latin typeface="Cambria Math" panose="02040503050406030204" pitchFamily="18" charset="0"/>
                                  <a:ea typeface="Nunito Sans"/>
                                  <a:cs typeface="Nunito Sans"/>
                                  <a:sym typeface="Nunito Sans"/>
                                </a:rPr>
                                <m:t>5</m:t>
                              </m:r>
                            </m:oMath>
                          </a14:m>
                          <a:r>
                            <a:rPr lang="en-US" sz="1400" dirty="0">
                              <a:solidFill>
                                <a:schemeClr val="dk1"/>
                              </a:solidFill>
                              <a:latin typeface="Nunito Sans"/>
                              <a:ea typeface="Nunito Sans"/>
                              <a:cs typeface="Nunito Sans"/>
                              <a:sym typeface="Nunito Sans"/>
                            </a:rPr>
                            <a:t>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8, 12, 16</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dirty="0">
                              <a:solidFill>
                                <a:srgbClr val="1C1C1C"/>
                              </a:solidFill>
                              <a:latin typeface="Nunito Sans"/>
                              <a:ea typeface="Nunito Sans"/>
                              <a:cs typeface="Nunito Sans"/>
                              <a:sym typeface="Nunito Sans"/>
                            </a:rPr>
                            <a:t>Student worked out </a:t>
                          </a:r>
                          <a14:m>
                            <m:oMath xmlns:m="http://schemas.openxmlformats.org/officeDocument/2006/math">
                              <m:r>
                                <a:rPr lang="en-GB" sz="1400" b="0" i="1" smtClean="0">
                                  <a:solidFill>
                                    <a:srgbClr val="1C1C1C"/>
                                  </a:solidFill>
                                  <a:latin typeface="Cambria Math" panose="02040503050406030204" pitchFamily="18" charset="0"/>
                                  <a:ea typeface="Nunito Sans"/>
                                  <a:cs typeface="Nunito Sans"/>
                                  <a:sym typeface="Nunito Sans"/>
                                </a:rPr>
                                <m:t>4×(</m:t>
                              </m:r>
                              <m:r>
                                <a:rPr lang="en-GB" sz="1400" b="0" i="1" smtClean="0">
                                  <a:solidFill>
                                    <a:srgbClr val="1C1C1C"/>
                                  </a:solidFill>
                                  <a:latin typeface="Cambria Math" panose="02040503050406030204" pitchFamily="18" charset="0"/>
                                  <a:ea typeface="Nunito Sans"/>
                                  <a:cs typeface="Nunito Sans"/>
                                  <a:sym typeface="Nunito Sans"/>
                                </a:rPr>
                                <m:t>𝑛</m:t>
                              </m:r>
                              <m:r>
                                <a:rPr lang="en-GB" sz="1400" b="0" i="1" smtClean="0">
                                  <a:solidFill>
                                    <a:srgbClr val="1C1C1C"/>
                                  </a:solidFill>
                                  <a:latin typeface="Cambria Math" panose="02040503050406030204" pitchFamily="18" charset="0"/>
                                  <a:ea typeface="Nunito Sans"/>
                                  <a:cs typeface="Nunito Sans"/>
                                  <a:sym typeface="Nunito Sans"/>
                                </a:rPr>
                                <m:t>+1)</m:t>
                              </m:r>
                            </m:oMath>
                          </a14:m>
                          <a:endParaRPr lang="en-US" sz="1400" dirty="0">
                            <a:solidFill>
                              <a:schemeClr val="dk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5" name="Table 4">
                <a:extLst>
                  <a:ext uri="{FF2B5EF4-FFF2-40B4-BE49-F238E27FC236}">
                    <a16:creationId xmlns:a16="http://schemas.microsoft.com/office/drawing/2014/main" id="{E34FE1AB-77A8-27A3-3899-3925F4755428}"/>
                  </a:ext>
                </a:extLst>
              </p:cNvPr>
              <p:cNvGraphicFramePr>
                <a:graphicFrameLocks noGrp="1"/>
              </p:cNvGraphicFramePr>
              <p:nvPr>
                <p:extLst>
                  <p:ext uri="{D42A27DB-BD31-4B8C-83A1-F6EECF244321}">
                    <p14:modId xmlns:p14="http://schemas.microsoft.com/office/powerpoint/2010/main" val="152501119"/>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39617251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pic>
        <p:nvPicPr>
          <p:cNvPr id="117" name="Google Shape;117;p3" descr="Graphical user interface, text, application, chat or text message&#10;&#10;Description automatically generated"/>
          <p:cNvPicPr preferRelativeResize="0"/>
          <p:nvPr/>
        </p:nvPicPr>
        <p:blipFill rotWithShape="1">
          <a:blip r:embed="rId3">
            <a:alphaModFix/>
          </a:blip>
          <a:srcRect/>
          <a:stretch/>
        </p:blipFill>
        <p:spPr>
          <a:xfrm>
            <a:off x="5163560" y="963038"/>
            <a:ext cx="3738869" cy="2986392"/>
          </a:xfrm>
          <a:prstGeom prst="rect">
            <a:avLst/>
          </a:prstGeom>
          <a:noFill/>
          <a:ln>
            <a:noFill/>
          </a:ln>
        </p:spPr>
      </p:pic>
      <p:sp>
        <p:nvSpPr>
          <p:cNvPr id="118" name="Google Shape;118;p3"/>
          <p:cNvSpPr txBox="1"/>
          <p:nvPr/>
        </p:nvSpPr>
        <p:spPr>
          <a:xfrm>
            <a:off x="80049" y="361775"/>
            <a:ext cx="3275993"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a:solidFill>
                  <a:srgbClr val="FFFFFF"/>
                </a:solidFill>
                <a:latin typeface="Nunito Sans"/>
                <a:ea typeface="Nunito Sans"/>
                <a:cs typeface="Nunito Sans"/>
                <a:sym typeface="Nunito Sans"/>
              </a:rPr>
              <a:t>This resource in a nutshell</a:t>
            </a:r>
            <a:endParaRPr/>
          </a:p>
        </p:txBody>
      </p:sp>
      <p:sp>
        <p:nvSpPr>
          <p:cNvPr id="119" name="Google Shape;119;p3"/>
          <p:cNvSpPr txBox="1"/>
          <p:nvPr/>
        </p:nvSpPr>
        <p:spPr>
          <a:xfrm>
            <a:off x="80049" y="963038"/>
            <a:ext cx="4669686" cy="3818687"/>
          </a:xfrm>
          <a:prstGeom prst="rect">
            <a:avLst/>
          </a:prstGeom>
          <a:noFill/>
          <a:ln>
            <a:noFill/>
          </a:ln>
        </p:spPr>
        <p:txBody>
          <a:bodyPr spcFirstLastPara="1" wrap="square" lIns="91425" tIns="91425" rIns="91425" bIns="91425" anchor="ctr" anchorCtr="0">
            <a:noAutofit/>
          </a:bodyPr>
          <a:lstStyle/>
          <a:p>
            <a:pPr rtl="0">
              <a:spcBef>
                <a:spcPts val="0"/>
              </a:spcBef>
              <a:spcAft>
                <a:spcPts val="0"/>
              </a:spcAft>
            </a:pPr>
            <a:r>
              <a:rPr lang="en-US" sz="1200" b="0" i="0" u="none" strike="noStrike" dirty="0">
                <a:solidFill>
                  <a:srgbClr val="1C1C1C"/>
                </a:solidFill>
                <a:effectLst/>
                <a:latin typeface="Nunito Sans" pitchFamily="2" charset="0"/>
              </a:rPr>
              <a:t>Diagnostic questions are a quick and easy way of assessing your students’ knowledge and understanding of a particular topic. </a:t>
            </a:r>
            <a:endParaRPr lang="en-US" sz="1200" b="0" dirty="0">
              <a:effectLst/>
            </a:endParaRPr>
          </a:p>
          <a:p>
            <a:br>
              <a:rPr lang="en-US" sz="1200" b="0" dirty="0">
                <a:effectLst/>
              </a:rPr>
            </a:br>
            <a:r>
              <a:rPr lang="en-US" sz="1200" b="0" i="0" u="none" strike="noStrike" dirty="0">
                <a:solidFill>
                  <a:srgbClr val="1C1C1C"/>
                </a:solidFill>
                <a:effectLst/>
                <a:latin typeface="Nunito Sans" pitchFamily="2" charset="0"/>
              </a:rPr>
              <a:t>Students may be struggling with </a:t>
            </a:r>
            <a:r>
              <a:rPr lang="en-US" sz="1200" b="1" i="0" u="none" strike="noStrike" dirty="0">
                <a:solidFill>
                  <a:srgbClr val="1C1C1C"/>
                </a:solidFill>
                <a:effectLst/>
                <a:latin typeface="Nunito Sans" pitchFamily="2" charset="0"/>
              </a:rPr>
              <a:t>n</a:t>
            </a:r>
            <a:r>
              <a:rPr lang="en-US" sz="1200" b="1" i="0" u="none" strike="noStrike" baseline="30000" dirty="0">
                <a:solidFill>
                  <a:srgbClr val="1C1C1C"/>
                </a:solidFill>
                <a:effectLst/>
                <a:latin typeface="Nunito Sans" pitchFamily="2" charset="0"/>
              </a:rPr>
              <a:t>th</a:t>
            </a:r>
            <a:r>
              <a:rPr lang="en-US" sz="1200" b="1" i="0" u="none" strike="noStrike" dirty="0">
                <a:solidFill>
                  <a:srgbClr val="1C1C1C"/>
                </a:solidFill>
                <a:effectLst/>
                <a:latin typeface="Nunito Sans" pitchFamily="2" charset="0"/>
              </a:rPr>
              <a:t> term of a sequence </a:t>
            </a:r>
            <a:r>
              <a:rPr lang="en-US" sz="1200" b="0" i="0" u="none" strike="noStrike" dirty="0">
                <a:solidFill>
                  <a:srgbClr val="1C1C1C"/>
                </a:solidFill>
                <a:effectLst/>
                <a:latin typeface="Nunito Sans" pitchFamily="2" charset="0"/>
              </a:rPr>
              <a:t>for a number of different reasons. Diagnostic questions can help to identify the particular misconception that the student has and help to determine the specific support they will need in order to improve. They are low stakes and support students developing metacognition around how their learning is progressing and what they need to do to improve further.</a:t>
            </a:r>
          </a:p>
          <a:p>
            <a:endParaRPr sz="1200" b="0" i="0" u="none" strike="noStrike" cap="none"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None/>
            </a:pPr>
            <a:r>
              <a:rPr lang="en-GB" sz="1200" b="1" i="0" u="none" strike="noStrike" cap="none" dirty="0">
                <a:solidFill>
                  <a:srgbClr val="1C1C1C"/>
                </a:solidFill>
                <a:latin typeface="Nunito Sans"/>
                <a:ea typeface="Nunito Sans"/>
                <a:cs typeface="Nunito Sans"/>
                <a:sym typeface="Nunito Sans"/>
              </a:rPr>
              <a:t>At Third Space Learning, we use diagnostic questions before and after online tutoring sessions to identify gaps and track progress, an example of this is shown on the right.</a:t>
            </a:r>
            <a:endParaRPr dirty="0"/>
          </a:p>
          <a:p>
            <a:pPr marL="0" marR="0" lvl="0" indent="0" algn="l" rtl="0">
              <a:lnSpc>
                <a:spcPct val="115000"/>
              </a:lnSpc>
              <a:spcBef>
                <a:spcPts val="0"/>
              </a:spcBef>
              <a:spcAft>
                <a:spcPts val="0"/>
              </a:spcAft>
              <a:buClr>
                <a:srgbClr val="000000"/>
              </a:buClr>
              <a:buSzPts val="1200"/>
              <a:buFont typeface="Arial"/>
              <a:buNone/>
            </a:pPr>
            <a:endParaRPr sz="1200" b="0" i="0" u="none" strike="noStrike" cap="none"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100"/>
              <a:buFont typeface="Arial"/>
              <a:buNone/>
            </a:pPr>
            <a:endParaRPr sz="1100" b="0" i="0" u="none" strike="noStrike" cap="none" dirty="0">
              <a:solidFill>
                <a:srgbClr val="1C1C1C"/>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100"/>
              <a:buFont typeface="Arial"/>
              <a:buNone/>
            </a:pPr>
            <a:endParaRPr sz="1100" b="0" i="0" u="none" strike="noStrike" cap="none" dirty="0">
              <a:solidFill>
                <a:srgbClr val="1C1C1C"/>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100"/>
              <a:buFont typeface="Arial"/>
              <a:buNone/>
            </a:pPr>
            <a:endParaRPr sz="1100" b="0" i="0" u="none" strike="noStrike" cap="none" dirty="0">
              <a:solidFill>
                <a:srgbClr val="1C1C1C"/>
              </a:solidFill>
              <a:latin typeface="Arial"/>
              <a:ea typeface="Arial"/>
              <a:cs typeface="Arial"/>
              <a:sym typeface="Arial"/>
            </a:endParaRPr>
          </a:p>
        </p:txBody>
      </p:sp>
      <p:pic>
        <p:nvPicPr>
          <p:cNvPr id="120" name="Google Shape;120;p3" descr="A child wearing headphones&#10;&#10;Description automatically generated with low confidence"/>
          <p:cNvPicPr preferRelativeResize="0"/>
          <p:nvPr/>
        </p:nvPicPr>
        <p:blipFill rotWithShape="1">
          <a:blip r:embed="rId4">
            <a:alphaModFix/>
          </a:blip>
          <a:srcRect/>
          <a:stretch/>
        </p:blipFill>
        <p:spPr>
          <a:xfrm>
            <a:off x="4742099" y="3224610"/>
            <a:ext cx="1565300" cy="1570992"/>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3" name="Google Shape;132;p5">
                <a:extLst>
                  <a:ext uri="{FF2B5EF4-FFF2-40B4-BE49-F238E27FC236}">
                    <a16:creationId xmlns:a16="http://schemas.microsoft.com/office/drawing/2014/main" id="{40C65936-E70B-7D6B-4EDF-6DDB4961A4C7}"/>
                  </a:ext>
                </a:extLst>
              </p:cNvPr>
              <p:cNvGraphicFramePr/>
              <p:nvPr>
                <p:extLst>
                  <p:ext uri="{D42A27DB-BD31-4B8C-83A1-F6EECF244321}">
                    <p14:modId xmlns:p14="http://schemas.microsoft.com/office/powerpoint/2010/main" val="3654976602"/>
                  </p:ext>
                </p:extLst>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2) Find </a:t>
                          </a:r>
                          <a:r>
                            <a:rPr lang="en-GB" sz="1600" b="0" dirty="0">
                              <a:solidFill>
                                <a:schemeClr val="dk1"/>
                              </a:solidFill>
                              <a:latin typeface="Nunito Sans"/>
                              <a:ea typeface="Nunito Sans"/>
                              <a:cs typeface="Nunito Sans"/>
                              <a:sym typeface="Nunito Sans"/>
                            </a:rPr>
                            <a:t>the first three terms of the sequence with n</a:t>
                          </a:r>
                          <a:r>
                            <a:rPr lang="en-GB" sz="1600" b="0" baseline="30000" dirty="0">
                              <a:solidFill>
                                <a:schemeClr val="dk1"/>
                              </a:solidFill>
                              <a:latin typeface="Nunito Sans"/>
                              <a:ea typeface="Nunito Sans"/>
                              <a:cs typeface="Nunito Sans"/>
                              <a:sym typeface="Nunito Sans"/>
                            </a:rPr>
                            <a:t>th</a:t>
                          </a:r>
                          <a:r>
                            <a:rPr lang="en-GB" sz="1600" b="0" dirty="0">
                              <a:solidFill>
                                <a:schemeClr val="dk1"/>
                              </a:solidFill>
                              <a:latin typeface="Nunito Sans"/>
                              <a:ea typeface="Nunito Sans"/>
                              <a:cs typeface="Nunito Sans"/>
                              <a:sym typeface="Nunito Sans"/>
                            </a:rPr>
                            <a:t> term: </a:t>
                          </a:r>
                          <a:endParaRPr lang="en-GB" sz="16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7−3</m:t>
                              </m:r>
                              <m:r>
                                <a:rPr lang="en-GB" sz="2300" b="0" i="1" u="none" strike="noStrike" cap="none" smtClean="0">
                                  <a:solidFill>
                                    <a:schemeClr val="dk1"/>
                                  </a:solidFill>
                                  <a:latin typeface="Cambria Math" panose="02040503050406030204" pitchFamily="18" charset="0"/>
                                  <a:cs typeface="Times New Roman"/>
                                  <a:sym typeface="Times New Roman"/>
                                </a:rPr>
                                <m:t>𝑛</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3" name="Google Shape;132;p5">
                <a:extLst>
                  <a:ext uri="{FF2B5EF4-FFF2-40B4-BE49-F238E27FC236}">
                    <a16:creationId xmlns:a16="http://schemas.microsoft.com/office/drawing/2014/main" id="{40C65936-E70B-7D6B-4EDF-6DDB4961A4C7}"/>
                  </a:ext>
                </a:extLst>
              </p:cNvPr>
              <p:cNvGraphicFramePr/>
              <p:nvPr>
                <p:extLst>
                  <p:ext uri="{D42A27DB-BD31-4B8C-83A1-F6EECF244321}">
                    <p14:modId xmlns:p14="http://schemas.microsoft.com/office/powerpoint/2010/main" val="3654976602"/>
                  </p:ext>
                </p:extLst>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5" t="-1053" r="-151"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5" name="Table 4">
                <a:extLst>
                  <a:ext uri="{FF2B5EF4-FFF2-40B4-BE49-F238E27FC236}">
                    <a16:creationId xmlns:a16="http://schemas.microsoft.com/office/drawing/2014/main" id="{DA68AEE3-BBB7-6433-CB18-5DF144E44CDA}"/>
                  </a:ext>
                </a:extLst>
              </p:cNvPr>
              <p:cNvGraphicFramePr>
                <a:graphicFrameLocks noGrp="1"/>
              </p:cNvGraphicFramePr>
              <p:nvPr>
                <p:extLst>
                  <p:ext uri="{D42A27DB-BD31-4B8C-83A1-F6EECF244321}">
                    <p14:modId xmlns:p14="http://schemas.microsoft.com/office/powerpoint/2010/main" val="1999820096"/>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7, 4, 1</m:t>
                              </m:r>
                            </m:oMath>
                          </a14:m>
                          <a:endParaRPr lang="en-US" sz="1400" dirty="0">
                            <a:solidFill>
                              <a:schemeClr val="dk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chemeClr val="dk1"/>
                              </a:solidFill>
                              <a:latin typeface="Nunito Sans"/>
                              <a:ea typeface="Nunito Sans"/>
                              <a:cs typeface="Nunito Sans"/>
                              <a:sym typeface="Nunito Sans"/>
                            </a:rPr>
                            <a:t>Student began the sequence using </a:t>
                          </a:r>
                          <a14:m>
                            <m:oMath xmlns:m="http://schemas.openxmlformats.org/officeDocument/2006/math">
                              <m:r>
                                <a:rPr lang="en-GB" sz="1400" b="0" i="1" smtClean="0">
                                  <a:solidFill>
                                    <a:schemeClr val="dk1"/>
                                  </a:solidFill>
                                  <a:latin typeface="Cambria Math" panose="02040503050406030204" pitchFamily="18" charset="0"/>
                                  <a:ea typeface="Nunito Sans"/>
                                  <a:cs typeface="Nunito Sans"/>
                                  <a:sym typeface="Nunito Sans"/>
                                </a:rPr>
                                <m:t>𝑛</m:t>
                              </m:r>
                              <m:r>
                                <a:rPr lang="en-GB" sz="1400" b="0" i="1" smtClean="0">
                                  <a:solidFill>
                                    <a:schemeClr val="dk1"/>
                                  </a:solidFill>
                                  <a:latin typeface="Cambria Math" panose="02040503050406030204" pitchFamily="18" charset="0"/>
                                  <a:ea typeface="Nunito Sans"/>
                                  <a:cs typeface="Nunito Sans"/>
                                  <a:sym typeface="Nunito Sans"/>
                                </a:rPr>
                                <m:t>=0</m:t>
                              </m:r>
                            </m:oMath>
                          </a14:m>
                          <a:endParaRPr lang="en-US" sz="1400" dirty="0">
                            <a:solidFill>
                              <a:schemeClr val="dk1"/>
                            </a:solidFill>
                            <a:latin typeface="Nunito Sans"/>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10, 13, 16</m:t>
                              </m:r>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dirty="0">
                              <a:solidFill>
                                <a:schemeClr val="tx1"/>
                              </a:solidFill>
                              <a:latin typeface="Nunito Sans"/>
                              <a:ea typeface="Nunito Sans"/>
                              <a:cs typeface="Nunito Sans"/>
                              <a:sym typeface="Nunito Sans"/>
                            </a:rPr>
                            <a:t>Student added </a:t>
                          </a:r>
                          <a:r>
                            <a:rPr lang="en-US" sz="1400" dirty="0">
                              <a:solidFill>
                                <a:schemeClr val="dk1"/>
                              </a:solidFill>
                              <a:latin typeface="Nunito Sans"/>
                              <a:ea typeface="Nunito Sans"/>
                              <a:cs typeface="Nunito Sans"/>
                              <a:sym typeface="Nunito Sans"/>
                            </a:rPr>
                            <a:t>(rather than subtracted) </a:t>
                          </a:r>
                          <a14:m>
                            <m:oMath xmlns:m="http://schemas.openxmlformats.org/officeDocument/2006/math">
                              <m:r>
                                <a:rPr lang="en-GB" sz="1400" b="0" i="1" smtClean="0">
                                  <a:solidFill>
                                    <a:schemeClr val="dk1"/>
                                  </a:solidFill>
                                  <a:latin typeface="Cambria Math" panose="02040503050406030204" pitchFamily="18" charset="0"/>
                                  <a:ea typeface="Nunito Sans"/>
                                  <a:cs typeface="Nunito Sans"/>
                                  <a:sym typeface="Nunito Sans"/>
                                </a:rPr>
                                <m:t>3</m:t>
                              </m:r>
                              <m:r>
                                <a:rPr lang="en-GB" sz="1400" b="0" i="1" smtClean="0">
                                  <a:solidFill>
                                    <a:schemeClr val="dk1"/>
                                  </a:solidFill>
                                  <a:latin typeface="Cambria Math" panose="02040503050406030204" pitchFamily="18" charset="0"/>
                                  <a:ea typeface="Nunito Sans"/>
                                  <a:cs typeface="Nunito Sans"/>
                                  <a:sym typeface="Nunito Sans"/>
                                </a:rPr>
                                <m:t>𝑛</m:t>
                              </m:r>
                            </m:oMath>
                          </a14:m>
                          <a:endParaRPr lang="en-US" sz="1400" i="1" dirty="0">
                            <a:solidFill>
                              <a:schemeClr val="dk1"/>
                            </a:solidFill>
                            <a:latin typeface="Times New Roman"/>
                            <a:ea typeface="Times New Roman"/>
                            <a:cs typeface="Times New Roman"/>
                            <a:sym typeface="Times New Roman"/>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−3, 4, 11</m:t>
                              </m:r>
                            </m:oMath>
                          </a14:m>
                          <a:endParaRPr lang="en-US" sz="1400" dirty="0">
                            <a:solidFill>
                              <a:schemeClr val="dk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chemeClr val="dk1"/>
                              </a:solidFill>
                              <a:latin typeface="Nunito Sans"/>
                              <a:ea typeface="Nunito Sans"/>
                              <a:cs typeface="Nunito Sans"/>
                              <a:sym typeface="Nunito Sans"/>
                            </a:rPr>
                            <a:t>Student started sequence with </a:t>
                          </a:r>
                          <a14:m>
                            <m:oMath xmlns:m="http://schemas.openxmlformats.org/officeDocument/2006/math">
                              <m:r>
                                <a:rPr lang="en-US" sz="1400" i="1" dirty="0" smtClean="0">
                                  <a:solidFill>
                                    <a:schemeClr val="dk1"/>
                                  </a:solidFill>
                                  <a:latin typeface="Cambria Math" panose="02040503050406030204" pitchFamily="18" charset="0"/>
                                  <a:ea typeface="Nunito Sans"/>
                                  <a:cs typeface="Nunito Sans"/>
                                  <a:sym typeface="Nunito Sans"/>
                                </a:rPr>
                                <m:t>−3</m:t>
                              </m:r>
                            </m:oMath>
                          </a14:m>
                          <a:r>
                            <a:rPr lang="en-US" sz="1400" dirty="0">
                              <a:solidFill>
                                <a:schemeClr val="dk1"/>
                              </a:solidFill>
                              <a:latin typeface="Nunito Sans"/>
                              <a:ea typeface="Nunito Sans"/>
                              <a:cs typeface="Nunito Sans"/>
                              <a:sym typeface="Nunito Sans"/>
                            </a:rPr>
                            <a:t> and added </a:t>
                          </a:r>
                          <a14:m>
                            <m:oMath xmlns:m="http://schemas.openxmlformats.org/officeDocument/2006/math">
                              <m:r>
                                <a:rPr lang="en-US" sz="1400" i="1" dirty="0" smtClean="0">
                                  <a:solidFill>
                                    <a:schemeClr val="dk1"/>
                                  </a:solidFill>
                                  <a:latin typeface="Cambria Math" panose="02040503050406030204" pitchFamily="18" charset="0"/>
                                  <a:ea typeface="Nunito Sans"/>
                                  <a:cs typeface="Nunito Sans"/>
                                  <a:sym typeface="Nunito Sans"/>
                                </a:rPr>
                                <m:t>7</m:t>
                              </m:r>
                            </m:oMath>
                          </a14:m>
                          <a:r>
                            <a:rPr lang="en-US" sz="1400" dirty="0">
                              <a:solidFill>
                                <a:schemeClr val="dk1"/>
                              </a:solidFill>
                              <a:latin typeface="Nunito Sans"/>
                              <a:ea typeface="Nunito Sans"/>
                              <a:cs typeface="Nunito Sans"/>
                              <a:sym typeface="Nunito Sans"/>
                            </a:rPr>
                            <a:t> (twice)</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D) </a:t>
                          </a:r>
                          <a14:m>
                            <m:oMath xmlns:m="http://schemas.openxmlformats.org/officeDocument/2006/math">
                              <m:r>
                                <a:rPr lang="en-GB" sz="1600" b="0" i="1" smtClean="0">
                                  <a:solidFill>
                                    <a:srgbClr val="00BC89"/>
                                  </a:solidFill>
                                  <a:latin typeface="Cambria Math" panose="02040503050406030204" pitchFamily="18" charset="0"/>
                                </a:rPr>
                                <m:t>4, 1, −2</m:t>
                              </m:r>
                            </m:oMath>
                          </a14:m>
                          <a:endParaRPr lang="en-US" sz="1400" dirty="0">
                            <a:solidFill>
                              <a:srgbClr val="00BC89"/>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rgbClr val="00BC89"/>
                              </a:solidFill>
                              <a:latin typeface="Nunito Sans"/>
                              <a:ea typeface="Nunito Sans"/>
                              <a:cs typeface="Nunito Sans"/>
                              <a:sym typeface="Nunito Sans"/>
                            </a:rPr>
                            <a:t>Correct answer</a:t>
                          </a:r>
                          <a:endParaRPr lang="en-US" sz="1400" dirty="0">
                            <a:solidFill>
                              <a:srgbClr val="00BC89"/>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400" dirty="0">
                            <a:solidFill>
                              <a:srgbClr val="00BC89"/>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5" name="Table 4">
                <a:extLst>
                  <a:ext uri="{FF2B5EF4-FFF2-40B4-BE49-F238E27FC236}">
                    <a16:creationId xmlns:a16="http://schemas.microsoft.com/office/drawing/2014/main" id="{DA68AEE3-BBB7-6433-CB18-5DF144E44CDA}"/>
                  </a:ext>
                </a:extLst>
              </p:cNvPr>
              <p:cNvGraphicFramePr>
                <a:graphicFrameLocks noGrp="1"/>
              </p:cNvGraphicFramePr>
              <p:nvPr>
                <p:extLst>
                  <p:ext uri="{D42A27DB-BD31-4B8C-83A1-F6EECF244321}">
                    <p14:modId xmlns:p14="http://schemas.microsoft.com/office/powerpoint/2010/main" val="1999820096"/>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
        <p:nvSpPr>
          <p:cNvPr id="6" name="Google Shape;131;p5">
            <a:extLst>
              <a:ext uri="{FF2B5EF4-FFF2-40B4-BE49-F238E27FC236}">
                <a16:creationId xmlns:a16="http://schemas.microsoft.com/office/drawing/2014/main" id="{ECF21388-AFED-5D03-FE79-256A0A35B74F}"/>
              </a:ext>
            </a:extLst>
          </p:cNvPr>
          <p:cNvSpPr txBox="1"/>
          <p:nvPr/>
        </p:nvSpPr>
        <p:spPr>
          <a:xfrm>
            <a:off x="169849" y="378100"/>
            <a:ext cx="5002785"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N</a:t>
            </a:r>
            <a:r>
              <a:rPr lang="en-US" b="1" baseline="30000" dirty="0">
                <a:solidFill>
                  <a:srgbClr val="FFFFFF"/>
                </a:solidFill>
                <a:latin typeface="Nunito Sans"/>
                <a:ea typeface="Nunito Sans"/>
                <a:cs typeface="Nunito Sans"/>
                <a:sym typeface="Nunito Sans"/>
              </a:rPr>
              <a:t>th</a:t>
            </a:r>
            <a:r>
              <a:rPr lang="en-US" b="1" dirty="0">
                <a:solidFill>
                  <a:srgbClr val="FFFFFF"/>
                </a:solidFill>
                <a:latin typeface="Nunito Sans"/>
                <a:ea typeface="Nunito Sans"/>
                <a:cs typeface="Nunito Sans"/>
                <a:sym typeface="Nunito Sans"/>
              </a:rPr>
              <a:t> Term of a Sequence Answers</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301301009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6" name="Google Shape;132;p5">
                <a:extLst>
                  <a:ext uri="{FF2B5EF4-FFF2-40B4-BE49-F238E27FC236}">
                    <a16:creationId xmlns:a16="http://schemas.microsoft.com/office/drawing/2014/main" id="{CE56ECA4-489F-339B-4A8D-8080DF3BC451}"/>
                  </a:ext>
                </a:extLst>
              </p:cNvPr>
              <p:cNvGraphicFramePr/>
              <p:nvPr>
                <p:extLst>
                  <p:ext uri="{D42A27DB-BD31-4B8C-83A1-F6EECF244321}">
                    <p14:modId xmlns:p14="http://schemas.microsoft.com/office/powerpoint/2010/main" val="3589535947"/>
                  </p:ext>
                </p:extLst>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3) Find </a:t>
                          </a:r>
                          <a:r>
                            <a:rPr lang="en-GB" sz="1600" b="0" dirty="0">
                              <a:solidFill>
                                <a:schemeClr val="dk1"/>
                              </a:solidFill>
                              <a:latin typeface="Nunito Sans"/>
                              <a:ea typeface="Nunito Sans"/>
                              <a:cs typeface="Nunito Sans"/>
                              <a:sym typeface="Nunito Sans"/>
                            </a:rPr>
                            <a:t>the first three terms of the sequence with n</a:t>
                          </a:r>
                          <a:r>
                            <a:rPr lang="en-GB" sz="1600" b="0" baseline="30000" dirty="0">
                              <a:solidFill>
                                <a:schemeClr val="dk1"/>
                              </a:solidFill>
                              <a:latin typeface="Nunito Sans"/>
                              <a:ea typeface="Nunito Sans"/>
                              <a:cs typeface="Nunito Sans"/>
                              <a:sym typeface="Nunito Sans"/>
                            </a:rPr>
                            <a:t>th</a:t>
                          </a:r>
                          <a:r>
                            <a:rPr lang="en-GB" sz="1600" b="0" dirty="0">
                              <a:solidFill>
                                <a:schemeClr val="dk1"/>
                              </a:solidFill>
                              <a:latin typeface="Nunito Sans"/>
                              <a:ea typeface="Nunito Sans"/>
                              <a:cs typeface="Nunito Sans"/>
                              <a:sym typeface="Nunito Sans"/>
                            </a:rPr>
                            <a:t> term: </a:t>
                          </a:r>
                          <a:endParaRPr lang="en-GB" sz="16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8</m:t>
                              </m:r>
                              <m:r>
                                <a:rPr lang="en-GB" sz="2300" b="0" i="1" u="none" strike="noStrike" cap="none" smtClean="0">
                                  <a:solidFill>
                                    <a:schemeClr val="dk1"/>
                                  </a:solidFill>
                                  <a:latin typeface="Cambria Math" panose="02040503050406030204" pitchFamily="18" charset="0"/>
                                  <a:cs typeface="Times New Roman"/>
                                  <a:sym typeface="Times New Roman"/>
                                </a:rPr>
                                <m:t>𝑛</m:t>
                              </m:r>
                              <m:r>
                                <a:rPr lang="en-GB" sz="2300" b="0" i="1" u="none" strike="noStrike" cap="none" smtClean="0">
                                  <a:solidFill>
                                    <a:schemeClr val="dk1"/>
                                  </a:solidFill>
                                  <a:latin typeface="Cambria Math" panose="02040503050406030204" pitchFamily="18" charset="0"/>
                                  <a:cs typeface="Times New Roman"/>
                                  <a:sym typeface="Times New Roman"/>
                                </a:rPr>
                                <m:t>−3</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6" name="Google Shape;132;p5">
                <a:extLst>
                  <a:ext uri="{FF2B5EF4-FFF2-40B4-BE49-F238E27FC236}">
                    <a16:creationId xmlns:a16="http://schemas.microsoft.com/office/drawing/2014/main" id="{CE56ECA4-489F-339B-4A8D-8080DF3BC451}"/>
                  </a:ext>
                </a:extLst>
              </p:cNvPr>
              <p:cNvGraphicFramePr/>
              <p:nvPr>
                <p:extLst>
                  <p:ext uri="{D42A27DB-BD31-4B8C-83A1-F6EECF244321}">
                    <p14:modId xmlns:p14="http://schemas.microsoft.com/office/powerpoint/2010/main" val="3589535947"/>
                  </p:ext>
                </p:extLst>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5" t="-1053" r="-151"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7" name="Table 6">
                <a:extLst>
                  <a:ext uri="{FF2B5EF4-FFF2-40B4-BE49-F238E27FC236}">
                    <a16:creationId xmlns:a16="http://schemas.microsoft.com/office/drawing/2014/main" id="{00EE431F-4AFD-B561-7D39-05DDDF873AA3}"/>
                  </a:ext>
                </a:extLst>
              </p:cNvPr>
              <p:cNvGraphicFramePr>
                <a:graphicFrameLocks noGrp="1"/>
              </p:cNvGraphicFramePr>
              <p:nvPr>
                <p:extLst>
                  <p:ext uri="{D42A27DB-BD31-4B8C-83A1-F6EECF244321}">
                    <p14:modId xmlns:p14="http://schemas.microsoft.com/office/powerpoint/2010/main" val="4010957020"/>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11, 19, 267</m:t>
                              </m:r>
                            </m:oMath>
                          </a14:m>
                          <a:endParaRPr lang="en-US" sz="1400" dirty="0">
                            <a:solidFill>
                              <a:schemeClr val="dk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chemeClr val="dk1"/>
                              </a:solidFill>
                              <a:latin typeface="Nunito Sans"/>
                              <a:ea typeface="Nunito Sans"/>
                              <a:cs typeface="Nunito Sans"/>
                              <a:sym typeface="Nunito Sans"/>
                            </a:rPr>
                            <a:t>Student added </a:t>
                          </a:r>
                          <a14:m>
                            <m:oMath xmlns:m="http://schemas.openxmlformats.org/officeDocument/2006/math">
                              <m:r>
                                <a:rPr lang="en-US" sz="1400" i="1" dirty="0" smtClean="0">
                                  <a:solidFill>
                                    <a:schemeClr val="dk1"/>
                                  </a:solidFill>
                                  <a:latin typeface="Cambria Math" panose="02040503050406030204" pitchFamily="18" charset="0"/>
                                  <a:ea typeface="Nunito Sans"/>
                                  <a:cs typeface="Nunito Sans"/>
                                  <a:sym typeface="Nunito Sans"/>
                                </a:rPr>
                                <m:t>3</m:t>
                              </m:r>
                            </m:oMath>
                          </a14:m>
                          <a:r>
                            <a:rPr lang="en-US" sz="1400" dirty="0">
                              <a:solidFill>
                                <a:schemeClr val="dk1"/>
                              </a:solidFill>
                              <a:latin typeface="Nunito Sans"/>
                              <a:ea typeface="Nunito Sans"/>
                              <a:cs typeface="Nunito Sans"/>
                              <a:sym typeface="Nunito Sans"/>
                            </a:rPr>
                            <a:t>, instead of subtracting </a:t>
                          </a:r>
                          <a14:m>
                            <m:oMath xmlns:m="http://schemas.openxmlformats.org/officeDocument/2006/math">
                              <m:r>
                                <a:rPr lang="en-US" sz="1400" i="1" dirty="0" smtClean="0">
                                  <a:solidFill>
                                    <a:schemeClr val="dk1"/>
                                  </a:solidFill>
                                  <a:latin typeface="Cambria Math" panose="02040503050406030204" pitchFamily="18" charset="0"/>
                                  <a:ea typeface="Nunito Sans"/>
                                  <a:cs typeface="Nunito Sans"/>
                                  <a:sym typeface="Nunito Sans"/>
                                </a:rPr>
                                <m:t>3</m:t>
                              </m:r>
                            </m:oMath>
                          </a14:m>
                          <a:endParaRPr lang="en-US" sz="1400" dirty="0">
                            <a:solidFill>
                              <a:schemeClr val="dk1"/>
                            </a:solidFill>
                            <a:latin typeface="Nunito Sans"/>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−3, 5, 13</m:t>
                              </m:r>
                            </m:oMath>
                          </a14:m>
                          <a:endParaRPr lang="en-GB" sz="1600" b="0" dirty="0">
                            <a:solidFill>
                              <a:schemeClr val="tx1"/>
                            </a:solidFill>
                            <a:latin typeface="Nunito" pitchFamily="2" charset="0"/>
                          </a:endParaRP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Student </a:t>
                          </a:r>
                          <a:r>
                            <a:rPr lang="en-US" sz="1400" dirty="0">
                              <a:solidFill>
                                <a:schemeClr val="dk1"/>
                              </a:solidFill>
                              <a:latin typeface="Nunito Sans"/>
                              <a:ea typeface="Nunito Sans"/>
                              <a:cs typeface="Nunito Sans"/>
                              <a:sym typeface="Nunito Sans"/>
                            </a:rPr>
                            <a:t>started sequence with </a:t>
                          </a:r>
                          <a14:m>
                            <m:oMath xmlns:m="http://schemas.openxmlformats.org/officeDocument/2006/math">
                              <m:r>
                                <a:rPr lang="en-US" sz="1400" i="1" dirty="0" smtClean="0">
                                  <a:solidFill>
                                    <a:schemeClr val="dk1"/>
                                  </a:solidFill>
                                  <a:latin typeface="Cambria Math" panose="02040503050406030204" pitchFamily="18" charset="0"/>
                                  <a:ea typeface="Nunito Sans"/>
                                  <a:cs typeface="Nunito Sans"/>
                                  <a:sym typeface="Nunito Sans"/>
                                </a:rPr>
                                <m:t>−3</m:t>
                              </m:r>
                            </m:oMath>
                          </a14:m>
                          <a:r>
                            <a:rPr lang="en-US" sz="1400" dirty="0">
                              <a:solidFill>
                                <a:schemeClr val="dk1"/>
                              </a:solidFill>
                              <a:latin typeface="Nunito Sans"/>
                              <a:ea typeface="Nunito Sans"/>
                              <a:cs typeface="Nunito Sans"/>
                              <a:sym typeface="Nunito Sans"/>
                            </a:rPr>
                            <a:t> and added </a:t>
                          </a:r>
                          <a14:m>
                            <m:oMath xmlns:m="http://schemas.openxmlformats.org/officeDocument/2006/math">
                              <m:r>
                                <a:rPr lang="en-US" sz="1400" i="1" dirty="0" smtClean="0">
                                  <a:solidFill>
                                    <a:schemeClr val="dk1"/>
                                  </a:solidFill>
                                  <a:latin typeface="Cambria Math" panose="02040503050406030204" pitchFamily="18" charset="0"/>
                                  <a:ea typeface="Nunito Sans"/>
                                  <a:cs typeface="Nunito Sans"/>
                                  <a:sym typeface="Nunito Sans"/>
                                </a:rPr>
                                <m:t>8</m:t>
                              </m:r>
                            </m:oMath>
                          </a14:m>
                          <a:r>
                            <a:rPr lang="en-US" sz="1400" dirty="0">
                              <a:solidFill>
                                <a:schemeClr val="dk1"/>
                              </a:solidFill>
                              <a:latin typeface="Nunito Sans"/>
                              <a:ea typeface="Nunito Sans"/>
                              <a:cs typeface="Nunito Sans"/>
                              <a:sym typeface="Nunito Sans"/>
                            </a:rPr>
                            <a:t> (twice)</a:t>
                          </a:r>
                          <a:endParaRPr lang="en-US" sz="1400" dirty="0">
                            <a:latin typeface="Nunito Sans"/>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C) </a:t>
                          </a:r>
                          <a14:m>
                            <m:oMath xmlns:m="http://schemas.openxmlformats.org/officeDocument/2006/math">
                              <m:r>
                                <a:rPr lang="en-GB" sz="1600" b="0" i="1" smtClean="0">
                                  <a:solidFill>
                                    <a:srgbClr val="00BC89"/>
                                  </a:solidFill>
                                  <a:latin typeface="Cambria Math" panose="02040503050406030204" pitchFamily="18" charset="0"/>
                                </a:rPr>
                                <m:t>5, 13, 21</m:t>
                              </m:r>
                            </m:oMath>
                          </a14:m>
                          <a:endParaRPr lang="en-GB" sz="1400" dirty="0">
                            <a:solidFill>
                              <a:srgbClr val="00BC89"/>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rgbClr val="00BC89"/>
                              </a:solidFill>
                              <a:latin typeface="Nunito Sans"/>
                              <a:ea typeface="Nunito Sans"/>
                              <a:cs typeface="Nunito Sans"/>
                              <a:sym typeface="Nunito Sans"/>
                            </a:rPr>
                            <a:t>Correct answer</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8, 5, 2</m:t>
                              </m:r>
                            </m:oMath>
                          </a14:m>
                          <a:endParaRPr lang="en-GB" sz="1400" dirty="0">
                            <a:solidFill>
                              <a:schemeClr val="tx1"/>
                            </a:solidFill>
                            <a:latin typeface="Nunito" pitchFamily="2" charset="0"/>
                          </a:endParaRPr>
                        </a:p>
                        <a:p>
                          <a:pPr marL="0" lvl="0" indent="0" algn="l" rtl="0">
                            <a:lnSpc>
                              <a:spcPct val="115000"/>
                            </a:lnSpc>
                            <a:spcBef>
                              <a:spcPts val="0"/>
                            </a:spcBef>
                            <a:spcAft>
                              <a:spcPts val="0"/>
                            </a:spcAft>
                            <a:buNone/>
                          </a:pPr>
                          <a:r>
                            <a:rPr lang="en-US" sz="1400" dirty="0">
                              <a:solidFill>
                                <a:schemeClr val="dk1"/>
                              </a:solidFill>
                              <a:latin typeface="Nunito Sans"/>
                              <a:ea typeface="Nunito Sans"/>
                              <a:cs typeface="Nunito Sans"/>
                              <a:sym typeface="Nunito Sans"/>
                            </a:rPr>
                            <a:t>Student started sequence with </a:t>
                          </a:r>
                          <a14:m>
                            <m:oMath xmlns:m="http://schemas.openxmlformats.org/officeDocument/2006/math">
                              <m:r>
                                <a:rPr lang="en-US" sz="1400" i="1" dirty="0" smtClean="0">
                                  <a:solidFill>
                                    <a:schemeClr val="dk1"/>
                                  </a:solidFill>
                                  <a:latin typeface="Cambria Math" panose="02040503050406030204" pitchFamily="18" charset="0"/>
                                  <a:ea typeface="Nunito Sans"/>
                                  <a:cs typeface="Nunito Sans"/>
                                  <a:sym typeface="Nunito Sans"/>
                                </a:rPr>
                                <m:t>8</m:t>
                              </m:r>
                            </m:oMath>
                          </a14:m>
                          <a:r>
                            <a:rPr lang="en-US" sz="1400" dirty="0">
                              <a:solidFill>
                                <a:schemeClr val="dk1"/>
                              </a:solidFill>
                              <a:latin typeface="Nunito Sans"/>
                              <a:ea typeface="Nunito Sans"/>
                              <a:cs typeface="Nunito Sans"/>
                              <a:sym typeface="Nunito Sans"/>
                            </a:rPr>
                            <a:t> and subtracted </a:t>
                          </a:r>
                          <a14:m>
                            <m:oMath xmlns:m="http://schemas.openxmlformats.org/officeDocument/2006/math">
                              <m:r>
                                <a:rPr lang="en-US" sz="1400" i="1" dirty="0" smtClean="0">
                                  <a:solidFill>
                                    <a:schemeClr val="dk1"/>
                                  </a:solidFill>
                                  <a:latin typeface="Cambria Math" panose="02040503050406030204" pitchFamily="18" charset="0"/>
                                  <a:ea typeface="Nunito Sans"/>
                                  <a:cs typeface="Nunito Sans"/>
                                  <a:sym typeface="Nunito Sans"/>
                                </a:rPr>
                                <m:t>3</m:t>
                              </m:r>
                            </m:oMath>
                          </a14:m>
                          <a:r>
                            <a:rPr lang="en-US" sz="1400" dirty="0">
                              <a:solidFill>
                                <a:schemeClr val="dk1"/>
                              </a:solidFill>
                              <a:latin typeface="Nunito Sans"/>
                              <a:ea typeface="Nunito Sans"/>
                              <a:cs typeface="Nunito Sans"/>
                              <a:sym typeface="Nunito Sans"/>
                            </a:rPr>
                            <a:t> (twice)</a:t>
                          </a:r>
                          <a:endParaRPr lang="en-US" sz="1400" dirty="0">
                            <a:latin typeface="Nunito Sans"/>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7" name="Table 6">
                <a:extLst>
                  <a:ext uri="{FF2B5EF4-FFF2-40B4-BE49-F238E27FC236}">
                    <a16:creationId xmlns:a16="http://schemas.microsoft.com/office/drawing/2014/main" id="{00EE431F-4AFD-B561-7D39-05DDDF873AA3}"/>
                  </a:ext>
                </a:extLst>
              </p:cNvPr>
              <p:cNvGraphicFramePr>
                <a:graphicFrameLocks noGrp="1"/>
              </p:cNvGraphicFramePr>
              <p:nvPr>
                <p:extLst>
                  <p:ext uri="{D42A27DB-BD31-4B8C-83A1-F6EECF244321}">
                    <p14:modId xmlns:p14="http://schemas.microsoft.com/office/powerpoint/2010/main" val="4010957020"/>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
        <p:nvSpPr>
          <p:cNvPr id="8" name="Google Shape;131;p5">
            <a:extLst>
              <a:ext uri="{FF2B5EF4-FFF2-40B4-BE49-F238E27FC236}">
                <a16:creationId xmlns:a16="http://schemas.microsoft.com/office/drawing/2014/main" id="{0D7C4B3C-E756-74D0-1FB9-195D3B0FF894}"/>
              </a:ext>
            </a:extLst>
          </p:cNvPr>
          <p:cNvSpPr txBox="1"/>
          <p:nvPr/>
        </p:nvSpPr>
        <p:spPr>
          <a:xfrm>
            <a:off x="169849" y="378100"/>
            <a:ext cx="5002785"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N</a:t>
            </a:r>
            <a:r>
              <a:rPr lang="en-US" b="1" baseline="30000" dirty="0">
                <a:solidFill>
                  <a:srgbClr val="FFFFFF"/>
                </a:solidFill>
                <a:latin typeface="Nunito Sans"/>
                <a:ea typeface="Nunito Sans"/>
                <a:cs typeface="Nunito Sans"/>
                <a:sym typeface="Nunito Sans"/>
              </a:rPr>
              <a:t>th</a:t>
            </a:r>
            <a:r>
              <a:rPr lang="en-US" b="1" dirty="0">
                <a:solidFill>
                  <a:srgbClr val="FFFFFF"/>
                </a:solidFill>
                <a:latin typeface="Nunito Sans"/>
                <a:ea typeface="Nunito Sans"/>
                <a:cs typeface="Nunito Sans"/>
                <a:sym typeface="Nunito Sans"/>
              </a:rPr>
              <a:t> Term of a Sequence Answers</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10915672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6" name="Google Shape;132;p5">
                <a:extLst>
                  <a:ext uri="{FF2B5EF4-FFF2-40B4-BE49-F238E27FC236}">
                    <a16:creationId xmlns:a16="http://schemas.microsoft.com/office/drawing/2014/main" id="{CE56ECA4-489F-339B-4A8D-8080DF3BC451}"/>
                  </a:ext>
                </a:extLst>
              </p:cNvPr>
              <p:cNvGraphicFramePr/>
              <p:nvPr>
                <p:extLst>
                  <p:ext uri="{D42A27DB-BD31-4B8C-83A1-F6EECF244321}">
                    <p14:modId xmlns:p14="http://schemas.microsoft.com/office/powerpoint/2010/main" val="2816760443"/>
                  </p:ext>
                </p:extLst>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4) Find </a:t>
                          </a:r>
                          <a:r>
                            <a:rPr lang="en-GB" sz="1600" b="0" dirty="0">
                              <a:solidFill>
                                <a:schemeClr val="dk1"/>
                              </a:solidFill>
                              <a:latin typeface="Nunito Sans"/>
                              <a:ea typeface="Nunito Sans"/>
                              <a:cs typeface="Nunito Sans"/>
                              <a:sym typeface="Nunito Sans"/>
                            </a:rPr>
                            <a:t>the first three terms of the sequence with n</a:t>
                          </a:r>
                          <a:r>
                            <a:rPr lang="en-GB" sz="1600" b="0" baseline="30000" dirty="0">
                              <a:solidFill>
                                <a:schemeClr val="dk1"/>
                              </a:solidFill>
                              <a:latin typeface="Nunito Sans"/>
                              <a:ea typeface="Nunito Sans"/>
                              <a:cs typeface="Nunito Sans"/>
                              <a:sym typeface="Nunito Sans"/>
                            </a:rPr>
                            <a:t>th</a:t>
                          </a:r>
                          <a:r>
                            <a:rPr lang="en-GB" sz="1600" b="0" dirty="0">
                              <a:solidFill>
                                <a:schemeClr val="dk1"/>
                              </a:solidFill>
                              <a:latin typeface="Nunito Sans"/>
                              <a:ea typeface="Nunito Sans"/>
                              <a:cs typeface="Nunito Sans"/>
                              <a:sym typeface="Nunito Sans"/>
                            </a:rPr>
                            <a:t> term: </a:t>
                          </a:r>
                          <a:endParaRPr lang="en-GB" sz="16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f>
                                <m:fPr>
                                  <m:ctrlPr>
                                    <a:rPr lang="en-GB" sz="2300" b="0" i="1" u="none" strike="noStrike" cap="none" smtClean="0">
                                      <a:solidFill>
                                        <a:schemeClr val="dk1"/>
                                      </a:solidFill>
                                      <a:latin typeface="Cambria Math" panose="02040503050406030204" pitchFamily="18" charset="0"/>
                                      <a:cs typeface="Times New Roman"/>
                                      <a:sym typeface="Times New Roman"/>
                                    </a:rPr>
                                  </m:ctrlPr>
                                </m:fPr>
                                <m:num>
                                  <m:r>
                                    <a:rPr lang="en-GB" sz="2300" b="0" i="1" u="none" strike="noStrike" cap="none" smtClean="0">
                                      <a:solidFill>
                                        <a:schemeClr val="dk1"/>
                                      </a:solidFill>
                                      <a:latin typeface="Cambria Math" panose="02040503050406030204" pitchFamily="18" charset="0"/>
                                      <a:cs typeface="Times New Roman"/>
                                      <a:sym typeface="Times New Roman"/>
                                    </a:rPr>
                                    <m:t>𝑛</m:t>
                                  </m:r>
                                </m:num>
                                <m:den>
                                  <m:r>
                                    <a:rPr lang="en-GB" sz="2300" b="0" i="1" u="none" strike="noStrike" cap="none" smtClean="0">
                                      <a:solidFill>
                                        <a:schemeClr val="dk1"/>
                                      </a:solidFill>
                                      <a:latin typeface="Cambria Math" panose="02040503050406030204" pitchFamily="18" charset="0"/>
                                      <a:cs typeface="Times New Roman"/>
                                      <a:sym typeface="Times New Roman"/>
                                    </a:rPr>
                                    <m:t>2</m:t>
                                  </m:r>
                                </m:den>
                              </m:f>
                              <m:r>
                                <a:rPr lang="en-GB" sz="2300" b="0" i="1" u="none" strike="noStrike" cap="none" smtClean="0">
                                  <a:solidFill>
                                    <a:schemeClr val="dk1"/>
                                  </a:solidFill>
                                  <a:latin typeface="Cambria Math" panose="02040503050406030204" pitchFamily="18" charset="0"/>
                                  <a:cs typeface="Times New Roman"/>
                                  <a:sym typeface="Times New Roman"/>
                                </a:rPr>
                                <m:t>+5</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6" name="Google Shape;132;p5">
                <a:extLst>
                  <a:ext uri="{FF2B5EF4-FFF2-40B4-BE49-F238E27FC236}">
                    <a16:creationId xmlns:a16="http://schemas.microsoft.com/office/drawing/2014/main" id="{CE56ECA4-489F-339B-4A8D-8080DF3BC451}"/>
                  </a:ext>
                </a:extLst>
              </p:cNvPr>
              <p:cNvGraphicFramePr/>
              <p:nvPr>
                <p:extLst>
                  <p:ext uri="{D42A27DB-BD31-4B8C-83A1-F6EECF244321}">
                    <p14:modId xmlns:p14="http://schemas.microsoft.com/office/powerpoint/2010/main" val="2816760443"/>
                  </p:ext>
                </p:extLst>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5" t="-1053" r="-151"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7" name="Table 6">
                <a:extLst>
                  <a:ext uri="{FF2B5EF4-FFF2-40B4-BE49-F238E27FC236}">
                    <a16:creationId xmlns:a16="http://schemas.microsoft.com/office/drawing/2014/main" id="{00EE431F-4AFD-B561-7D39-05DDDF873AA3}"/>
                  </a:ext>
                </a:extLst>
              </p:cNvPr>
              <p:cNvGraphicFramePr>
                <a:graphicFrameLocks noGrp="1"/>
              </p:cNvGraphicFramePr>
              <p:nvPr>
                <p:extLst>
                  <p:ext uri="{D42A27DB-BD31-4B8C-83A1-F6EECF244321}">
                    <p14:modId xmlns:p14="http://schemas.microsoft.com/office/powerpoint/2010/main" val="1865845167"/>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3, 3</m:t>
                              </m:r>
                              <m:f>
                                <m:fPr>
                                  <m:ctrlPr>
                                    <a:rPr lang="en-GB" sz="1600" b="0" i="1" smtClean="0">
                                      <a:solidFill>
                                        <a:schemeClr val="tx1"/>
                                      </a:solidFill>
                                      <a:latin typeface="Cambria Math" panose="02040503050406030204" pitchFamily="18" charset="0"/>
                                    </a:rPr>
                                  </m:ctrlPr>
                                </m:fPr>
                                <m:num>
                                  <m:r>
                                    <a:rPr lang="en-GB" sz="1600" b="0" i="1" smtClean="0">
                                      <a:solidFill>
                                        <a:schemeClr val="tx1"/>
                                      </a:solidFill>
                                      <a:latin typeface="Cambria Math" panose="02040503050406030204" pitchFamily="18" charset="0"/>
                                    </a:rPr>
                                    <m:t>1</m:t>
                                  </m:r>
                                </m:num>
                                <m:den>
                                  <m:r>
                                    <a:rPr lang="en-GB" sz="1600" b="0" i="1" smtClean="0">
                                      <a:solidFill>
                                        <a:schemeClr val="tx1"/>
                                      </a:solidFill>
                                      <a:latin typeface="Cambria Math" panose="02040503050406030204" pitchFamily="18" charset="0"/>
                                    </a:rPr>
                                    <m:t>2</m:t>
                                  </m:r>
                                </m:den>
                              </m:f>
                              <m:r>
                                <a:rPr lang="en-GB" sz="1600" b="0" i="1" smtClean="0">
                                  <a:solidFill>
                                    <a:schemeClr val="tx1"/>
                                  </a:solidFill>
                                  <a:latin typeface="Cambria Math" panose="02040503050406030204" pitchFamily="18" charset="0"/>
                                </a:rPr>
                                <m:t>, 4</m:t>
                              </m:r>
                            </m:oMath>
                          </a14:m>
                          <a:endParaRPr lang="en-GB" sz="1400" dirty="0">
                            <a:solidFill>
                              <a:schemeClr val="tx1"/>
                            </a:solidFill>
                            <a:latin typeface="Nunito" pitchFamily="2" charset="0"/>
                          </a:endParaRP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Student added </a:t>
                          </a:r>
                          <a14:m>
                            <m:oMath xmlns:m="http://schemas.openxmlformats.org/officeDocument/2006/math">
                              <m:r>
                                <a:rPr lang="en-US" sz="1400" i="1" dirty="0" smtClean="0">
                                  <a:solidFill>
                                    <a:schemeClr val="tx1"/>
                                  </a:solidFill>
                                  <a:latin typeface="Cambria Math" panose="02040503050406030204" pitchFamily="18" charset="0"/>
                                  <a:ea typeface="Nunito Sans"/>
                                  <a:cs typeface="Nunito Sans"/>
                                  <a:sym typeface="Nunito Sans"/>
                                </a:rPr>
                                <m:t>5</m:t>
                              </m:r>
                            </m:oMath>
                          </a14:m>
                          <a:r>
                            <a:rPr lang="en-US" sz="1400" dirty="0">
                              <a:solidFill>
                                <a:schemeClr val="tx1"/>
                              </a:solidFill>
                              <a:latin typeface="Nunito Sans"/>
                              <a:ea typeface="Nunito Sans"/>
                              <a:cs typeface="Nunito Sans"/>
                              <a:sym typeface="Nunito Sans"/>
                            </a:rPr>
                            <a:t> to </a:t>
                          </a:r>
                          <a14:m>
                            <m:oMath xmlns:m="http://schemas.openxmlformats.org/officeDocument/2006/math">
                              <m:r>
                                <a:rPr lang="en-US" sz="1400" i="1" dirty="0" smtClean="0">
                                  <a:solidFill>
                                    <a:schemeClr val="tx1"/>
                                  </a:solidFill>
                                  <a:latin typeface="Cambria Math" panose="02040503050406030204" pitchFamily="18" charset="0"/>
                                  <a:ea typeface="Times New Roman"/>
                                  <a:cs typeface="Times New Roman"/>
                                  <a:sym typeface="Times New Roman"/>
                                </a:rPr>
                                <m:t>𝑛</m:t>
                              </m:r>
                            </m:oMath>
                          </a14:m>
                          <a:r>
                            <a:rPr lang="en-US" sz="1400" dirty="0">
                              <a:solidFill>
                                <a:schemeClr val="tx1"/>
                              </a:solidFill>
                              <a:latin typeface="Nunito Sans"/>
                              <a:ea typeface="Nunito Sans"/>
                              <a:cs typeface="Nunito Sans"/>
                              <a:sym typeface="Nunito Sans"/>
                            </a:rPr>
                            <a:t> before dividing by </a:t>
                          </a:r>
                          <a14:m>
                            <m:oMath xmlns:m="http://schemas.openxmlformats.org/officeDocument/2006/math">
                              <m:r>
                                <a:rPr lang="en-US" sz="1400" i="1" dirty="0" smtClean="0">
                                  <a:solidFill>
                                    <a:schemeClr val="tx1"/>
                                  </a:solidFill>
                                  <a:latin typeface="Cambria Math" panose="02040503050406030204" pitchFamily="18" charset="0"/>
                                  <a:ea typeface="Nunito Sans"/>
                                  <a:cs typeface="Nunito Sans"/>
                                  <a:sym typeface="Nunito Sans"/>
                                </a:rPr>
                                <m:t>2</m:t>
                              </m:r>
                            </m:oMath>
                          </a14:m>
                          <a:endParaRPr lang="en-US" sz="1400" dirty="0">
                            <a:solidFill>
                              <a:schemeClr val="tx1"/>
                            </a:solidFill>
                            <a:latin typeface="Nunito Sans"/>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f>
                                <m:fPr>
                                  <m:ctrlPr>
                                    <a:rPr lang="en-GB" sz="1600" b="0" i="1" smtClean="0">
                                      <a:solidFill>
                                        <a:schemeClr val="tx1"/>
                                      </a:solidFill>
                                      <a:latin typeface="Cambria Math" panose="02040503050406030204" pitchFamily="18" charset="0"/>
                                    </a:rPr>
                                  </m:ctrlPr>
                                </m:fPr>
                                <m:num>
                                  <m:r>
                                    <a:rPr lang="en-GB" sz="1600" b="0" i="1" smtClean="0">
                                      <a:solidFill>
                                        <a:schemeClr val="tx1"/>
                                      </a:solidFill>
                                      <a:latin typeface="Cambria Math" panose="02040503050406030204" pitchFamily="18" charset="0"/>
                                    </a:rPr>
                                    <m:t>1</m:t>
                                  </m:r>
                                </m:num>
                                <m:den>
                                  <m:r>
                                    <a:rPr lang="en-GB" sz="1600" b="0" i="1" smtClean="0">
                                      <a:solidFill>
                                        <a:schemeClr val="tx1"/>
                                      </a:solidFill>
                                      <a:latin typeface="Cambria Math" panose="02040503050406030204" pitchFamily="18" charset="0"/>
                                    </a:rPr>
                                    <m:t>2</m:t>
                                  </m:r>
                                </m:den>
                              </m:f>
                              <m:r>
                                <a:rPr lang="en-GB" sz="1600" b="0" i="1" smtClean="0">
                                  <a:solidFill>
                                    <a:schemeClr val="tx1"/>
                                  </a:solidFill>
                                  <a:latin typeface="Cambria Math" panose="02040503050406030204" pitchFamily="18" charset="0"/>
                                </a:rPr>
                                <m:t>, 1, 1</m:t>
                              </m:r>
                              <m:f>
                                <m:fPr>
                                  <m:ctrlPr>
                                    <a:rPr lang="en-GB" sz="1600" b="0" i="1" smtClean="0">
                                      <a:solidFill>
                                        <a:schemeClr val="tx1"/>
                                      </a:solidFill>
                                      <a:latin typeface="Cambria Math" panose="02040503050406030204" pitchFamily="18" charset="0"/>
                                    </a:rPr>
                                  </m:ctrlPr>
                                </m:fPr>
                                <m:num>
                                  <m:r>
                                    <a:rPr lang="en-GB" sz="1600" b="0" i="1" smtClean="0">
                                      <a:solidFill>
                                        <a:schemeClr val="tx1"/>
                                      </a:solidFill>
                                      <a:latin typeface="Cambria Math" panose="02040503050406030204" pitchFamily="18" charset="0"/>
                                    </a:rPr>
                                    <m:t>1</m:t>
                                  </m:r>
                                </m:num>
                                <m:den>
                                  <m:r>
                                    <a:rPr lang="en-GB" sz="1600" b="0" i="1" smtClean="0">
                                      <a:solidFill>
                                        <a:schemeClr val="tx1"/>
                                      </a:solidFill>
                                      <a:latin typeface="Cambria Math" panose="02040503050406030204" pitchFamily="18" charset="0"/>
                                    </a:rPr>
                                    <m:t>2</m:t>
                                  </m:r>
                                </m:den>
                              </m:f>
                            </m:oMath>
                          </a14:m>
                          <a:endParaRPr lang="en-GB" sz="1600" b="0" dirty="0">
                            <a:solidFill>
                              <a:schemeClr val="tx1"/>
                            </a:solidFill>
                            <a:latin typeface="Nunito" pitchFamily="2" charset="0"/>
                          </a:endParaRP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Student forgot to add </a:t>
                          </a:r>
                          <a14:m>
                            <m:oMath xmlns:m="http://schemas.openxmlformats.org/officeDocument/2006/math">
                              <m:r>
                                <a:rPr lang="en-US" sz="1400" i="1" dirty="0" smtClean="0">
                                  <a:solidFill>
                                    <a:schemeClr val="tx1"/>
                                  </a:solidFill>
                                  <a:latin typeface="Cambria Math" panose="02040503050406030204" pitchFamily="18" charset="0"/>
                                  <a:ea typeface="Nunito Sans"/>
                                  <a:cs typeface="Nunito Sans"/>
                                  <a:sym typeface="Nunito Sans"/>
                                </a:rPr>
                                <m:t>5</m:t>
                              </m:r>
                            </m:oMath>
                          </a14:m>
                          <a:endParaRPr lang="en-US" sz="1400" dirty="0">
                            <a:solidFill>
                              <a:schemeClr val="tx1"/>
                            </a:solidFill>
                            <a:latin typeface="Nunito Sans"/>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6, 7, 8</m:t>
                              </m:r>
                            </m:oMath>
                          </a14:m>
                          <a:endParaRPr lang="en-US" sz="1400" dirty="0">
                            <a:solidFill>
                              <a:schemeClr val="dk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chemeClr val="dk1"/>
                              </a:solidFill>
                              <a:latin typeface="Nunito Sans"/>
                              <a:ea typeface="Nunito Sans"/>
                              <a:cs typeface="Nunito Sans"/>
                              <a:sym typeface="Nunito Sans"/>
                            </a:rPr>
                            <a:t>Student forgot to divide </a:t>
                          </a:r>
                          <a14:m>
                            <m:oMath xmlns:m="http://schemas.openxmlformats.org/officeDocument/2006/math">
                              <m:r>
                                <a:rPr lang="en-US" sz="1400" i="1" dirty="0" smtClean="0">
                                  <a:solidFill>
                                    <a:schemeClr val="dk1"/>
                                  </a:solidFill>
                                  <a:latin typeface="Cambria Math" panose="02040503050406030204" pitchFamily="18" charset="0"/>
                                  <a:ea typeface="Times New Roman"/>
                                  <a:cs typeface="Times New Roman"/>
                                  <a:sym typeface="Times New Roman"/>
                                </a:rPr>
                                <m:t>𝑛</m:t>
                              </m:r>
                            </m:oMath>
                          </a14:m>
                          <a:r>
                            <a:rPr lang="en-US" sz="1400" dirty="0">
                              <a:solidFill>
                                <a:schemeClr val="dk1"/>
                              </a:solidFill>
                              <a:latin typeface="Nunito Sans"/>
                              <a:ea typeface="Nunito Sans"/>
                              <a:cs typeface="Nunito Sans"/>
                              <a:sym typeface="Nunito Sans"/>
                            </a:rPr>
                            <a:t> by </a:t>
                          </a:r>
                          <a14:m>
                            <m:oMath xmlns:m="http://schemas.openxmlformats.org/officeDocument/2006/math">
                              <m:r>
                                <a:rPr lang="en-US" sz="1400" i="1" dirty="0" smtClean="0">
                                  <a:solidFill>
                                    <a:schemeClr val="dk1"/>
                                  </a:solidFill>
                                  <a:latin typeface="Cambria Math" panose="02040503050406030204" pitchFamily="18" charset="0"/>
                                  <a:ea typeface="Nunito Sans"/>
                                  <a:cs typeface="Nunito Sans"/>
                                  <a:sym typeface="Nunito Sans"/>
                                </a:rPr>
                                <m:t>2</m:t>
                              </m:r>
                            </m:oMath>
                          </a14:m>
                          <a:endParaRPr lang="en-US" sz="1400" dirty="0">
                            <a:solidFill>
                              <a:schemeClr val="dk1"/>
                            </a:solidFill>
                            <a:latin typeface="Nunito Sans"/>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D) </a:t>
                          </a:r>
                          <a14:m>
                            <m:oMath xmlns:m="http://schemas.openxmlformats.org/officeDocument/2006/math">
                              <m:r>
                                <a:rPr lang="en-GB" sz="1600" b="0" i="1" smtClean="0">
                                  <a:solidFill>
                                    <a:srgbClr val="00BC89"/>
                                  </a:solidFill>
                                  <a:latin typeface="Cambria Math" panose="02040503050406030204" pitchFamily="18" charset="0"/>
                                </a:rPr>
                                <m:t>5</m:t>
                              </m:r>
                              <m:f>
                                <m:fPr>
                                  <m:ctrlPr>
                                    <a:rPr lang="en-GB" sz="1600" b="0" i="1" smtClean="0">
                                      <a:solidFill>
                                        <a:srgbClr val="00BC89"/>
                                      </a:solidFill>
                                      <a:latin typeface="Cambria Math" panose="02040503050406030204" pitchFamily="18" charset="0"/>
                                    </a:rPr>
                                  </m:ctrlPr>
                                </m:fPr>
                                <m:num>
                                  <m:r>
                                    <a:rPr lang="en-GB" sz="1600" b="0" i="1" smtClean="0">
                                      <a:solidFill>
                                        <a:srgbClr val="00BC89"/>
                                      </a:solidFill>
                                      <a:latin typeface="Cambria Math" panose="02040503050406030204" pitchFamily="18" charset="0"/>
                                    </a:rPr>
                                    <m:t>1</m:t>
                                  </m:r>
                                </m:num>
                                <m:den>
                                  <m:r>
                                    <a:rPr lang="en-GB" sz="1600" b="0" i="1" smtClean="0">
                                      <a:solidFill>
                                        <a:srgbClr val="00BC89"/>
                                      </a:solidFill>
                                      <a:latin typeface="Cambria Math" panose="02040503050406030204" pitchFamily="18" charset="0"/>
                                    </a:rPr>
                                    <m:t>2</m:t>
                                  </m:r>
                                </m:den>
                              </m:f>
                              <m:r>
                                <a:rPr lang="en-GB" sz="1600" b="0" i="1" smtClean="0">
                                  <a:solidFill>
                                    <a:srgbClr val="00BC89"/>
                                  </a:solidFill>
                                  <a:latin typeface="Cambria Math" panose="02040503050406030204" pitchFamily="18" charset="0"/>
                                </a:rPr>
                                <m:t>, 6, 6</m:t>
                              </m:r>
                              <m:f>
                                <m:fPr>
                                  <m:ctrlPr>
                                    <a:rPr lang="en-GB" sz="1600" b="0" i="1" smtClean="0">
                                      <a:solidFill>
                                        <a:srgbClr val="00BC89"/>
                                      </a:solidFill>
                                      <a:latin typeface="Cambria Math" panose="02040503050406030204" pitchFamily="18" charset="0"/>
                                    </a:rPr>
                                  </m:ctrlPr>
                                </m:fPr>
                                <m:num>
                                  <m:r>
                                    <a:rPr lang="en-GB" sz="1600" b="0" i="1" smtClean="0">
                                      <a:solidFill>
                                        <a:srgbClr val="00BC89"/>
                                      </a:solidFill>
                                      <a:latin typeface="Cambria Math" panose="02040503050406030204" pitchFamily="18" charset="0"/>
                                    </a:rPr>
                                    <m:t>1</m:t>
                                  </m:r>
                                </m:num>
                                <m:den>
                                  <m:r>
                                    <a:rPr lang="en-GB" sz="1600" b="0" i="1" smtClean="0">
                                      <a:solidFill>
                                        <a:srgbClr val="00BC89"/>
                                      </a:solidFill>
                                      <a:latin typeface="Cambria Math" panose="02040503050406030204" pitchFamily="18" charset="0"/>
                                    </a:rPr>
                                    <m:t>2</m:t>
                                  </m:r>
                                </m:den>
                              </m:f>
                            </m:oMath>
                          </a14:m>
                          <a:endParaRPr lang="en-GB" sz="1400" dirty="0">
                            <a:solidFill>
                              <a:srgbClr val="00BC89"/>
                            </a:solidFill>
                            <a:latin typeface="Nunito" pitchFamily="2" charset="0"/>
                          </a:endParaRPr>
                        </a:p>
                        <a:p>
                          <a:pPr marL="0" lvl="0" indent="0" algn="l" rtl="0">
                            <a:lnSpc>
                              <a:spcPct val="115000"/>
                            </a:lnSpc>
                            <a:spcBef>
                              <a:spcPts val="0"/>
                            </a:spcBef>
                            <a:spcAft>
                              <a:spcPts val="0"/>
                            </a:spcAft>
                            <a:buNone/>
                          </a:pPr>
                          <a:r>
                            <a:rPr lang="en-GB" sz="1400" dirty="0">
                              <a:solidFill>
                                <a:srgbClr val="00BC89"/>
                              </a:solidFill>
                              <a:latin typeface="Nunito Sans"/>
                              <a:ea typeface="Nunito Sans"/>
                              <a:cs typeface="Nunito Sans"/>
                              <a:sym typeface="Nunito Sans"/>
                            </a:rPr>
                            <a:t>Correct answer</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7" name="Table 6">
                <a:extLst>
                  <a:ext uri="{FF2B5EF4-FFF2-40B4-BE49-F238E27FC236}">
                    <a16:creationId xmlns:a16="http://schemas.microsoft.com/office/drawing/2014/main" id="{00EE431F-4AFD-B561-7D39-05DDDF873AA3}"/>
                  </a:ext>
                </a:extLst>
              </p:cNvPr>
              <p:cNvGraphicFramePr>
                <a:graphicFrameLocks noGrp="1"/>
              </p:cNvGraphicFramePr>
              <p:nvPr>
                <p:extLst>
                  <p:ext uri="{D42A27DB-BD31-4B8C-83A1-F6EECF244321}">
                    <p14:modId xmlns:p14="http://schemas.microsoft.com/office/powerpoint/2010/main" val="1865845167"/>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0637"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0637" r="-337" b="-1274"/>
                          </a:stretch>
                        </a:blipFill>
                      </a:tcPr>
                    </a:tc>
                    <a:extLst>
                      <a:ext uri="{0D108BD9-81ED-4DB2-BD59-A6C34878D82A}">
                        <a16:rowId xmlns:a16="http://schemas.microsoft.com/office/drawing/2014/main" val="1990626328"/>
                      </a:ext>
                    </a:extLst>
                  </a:tr>
                </a:tbl>
              </a:graphicData>
            </a:graphic>
          </p:graphicFrame>
        </mc:Fallback>
      </mc:AlternateContent>
      <p:sp>
        <p:nvSpPr>
          <p:cNvPr id="2" name="Google Shape;131;p5">
            <a:extLst>
              <a:ext uri="{FF2B5EF4-FFF2-40B4-BE49-F238E27FC236}">
                <a16:creationId xmlns:a16="http://schemas.microsoft.com/office/drawing/2014/main" id="{917E9CF1-BD04-10E6-2472-20D6DB37794F}"/>
              </a:ext>
            </a:extLst>
          </p:cNvPr>
          <p:cNvSpPr txBox="1"/>
          <p:nvPr/>
        </p:nvSpPr>
        <p:spPr>
          <a:xfrm>
            <a:off x="169849" y="378100"/>
            <a:ext cx="5002785"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N</a:t>
            </a:r>
            <a:r>
              <a:rPr lang="en-US" b="1" baseline="30000" dirty="0">
                <a:solidFill>
                  <a:srgbClr val="FFFFFF"/>
                </a:solidFill>
                <a:latin typeface="Nunito Sans"/>
                <a:ea typeface="Nunito Sans"/>
                <a:cs typeface="Nunito Sans"/>
                <a:sym typeface="Nunito Sans"/>
              </a:rPr>
              <a:t>th</a:t>
            </a:r>
            <a:r>
              <a:rPr lang="en-US" b="1" dirty="0">
                <a:solidFill>
                  <a:srgbClr val="FFFFFF"/>
                </a:solidFill>
                <a:latin typeface="Nunito Sans"/>
                <a:ea typeface="Nunito Sans"/>
                <a:cs typeface="Nunito Sans"/>
                <a:sym typeface="Nunito Sans"/>
              </a:rPr>
              <a:t> Term of a Sequence Answers</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202330662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6" name="Google Shape;132;p5">
                <a:extLst>
                  <a:ext uri="{FF2B5EF4-FFF2-40B4-BE49-F238E27FC236}">
                    <a16:creationId xmlns:a16="http://schemas.microsoft.com/office/drawing/2014/main" id="{CE56ECA4-489F-339B-4A8D-8080DF3BC451}"/>
                  </a:ext>
                </a:extLst>
              </p:cNvPr>
              <p:cNvGraphicFramePr/>
              <p:nvPr>
                <p:extLst>
                  <p:ext uri="{D42A27DB-BD31-4B8C-83A1-F6EECF244321}">
                    <p14:modId xmlns:p14="http://schemas.microsoft.com/office/powerpoint/2010/main" val="810996125"/>
                  </p:ext>
                </p:extLst>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5) Find </a:t>
                          </a:r>
                          <a:r>
                            <a:rPr lang="en-GB" sz="1600" b="0" dirty="0">
                              <a:solidFill>
                                <a:schemeClr val="dk1"/>
                              </a:solidFill>
                              <a:latin typeface="Nunito Sans"/>
                              <a:ea typeface="Nunito Sans"/>
                              <a:cs typeface="Nunito Sans"/>
                              <a:sym typeface="Nunito Sans"/>
                            </a:rPr>
                            <a:t>the first three terms of the sequence with n</a:t>
                          </a:r>
                          <a:r>
                            <a:rPr lang="en-GB" sz="1600" b="0" baseline="30000" dirty="0">
                              <a:solidFill>
                                <a:schemeClr val="dk1"/>
                              </a:solidFill>
                              <a:latin typeface="Nunito Sans"/>
                              <a:ea typeface="Nunito Sans"/>
                              <a:cs typeface="Nunito Sans"/>
                              <a:sym typeface="Nunito Sans"/>
                            </a:rPr>
                            <a:t>th</a:t>
                          </a:r>
                          <a:r>
                            <a:rPr lang="en-GB" sz="1600" b="0" dirty="0">
                              <a:solidFill>
                                <a:schemeClr val="dk1"/>
                              </a:solidFill>
                              <a:latin typeface="Nunito Sans"/>
                              <a:ea typeface="Nunito Sans"/>
                              <a:cs typeface="Nunito Sans"/>
                              <a:sym typeface="Nunito Sans"/>
                            </a:rPr>
                            <a:t> term: </a:t>
                          </a:r>
                          <a:endParaRPr lang="en-GB" sz="16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9.5−1.5</m:t>
                              </m:r>
                              <m:r>
                                <a:rPr lang="en-GB" sz="2300" b="0" i="1" u="none" strike="noStrike" cap="none" smtClean="0">
                                  <a:solidFill>
                                    <a:schemeClr val="dk1"/>
                                  </a:solidFill>
                                  <a:latin typeface="Cambria Math" panose="02040503050406030204" pitchFamily="18" charset="0"/>
                                  <a:cs typeface="Times New Roman"/>
                                  <a:sym typeface="Times New Roman"/>
                                </a:rPr>
                                <m:t>𝑛</m:t>
                              </m:r>
                            </m:oMath>
                          </a14:m>
                          <a:r>
                            <a:rPr lang="en-GB" sz="2300" u="none" strike="noStrike" cap="none" baseline="30000" dirty="0">
                              <a:solidFill>
                                <a:schemeClr val="dk1"/>
                              </a:solidFill>
                              <a:latin typeface="Times New Roman"/>
                              <a:ea typeface="Times New Roman"/>
                              <a:cs typeface="Times New Roman"/>
                              <a:sym typeface="Times New Roman"/>
                            </a:rPr>
                            <a:t> </a:t>
                          </a:r>
                        </a:p>
                        <a:p>
                          <a:pPr marL="457200" marR="0" lvl="0" indent="0" algn="l" rtl="0">
                            <a:lnSpc>
                              <a:spcPct val="100000"/>
                            </a:lnSpc>
                            <a:spcBef>
                              <a:spcPts val="0"/>
                            </a:spcBef>
                            <a:spcAft>
                              <a:spcPts val="0"/>
                            </a:spcAft>
                            <a:buClr>
                              <a:srgbClr val="000000"/>
                            </a:buClr>
                            <a:buSzPts val="2300"/>
                            <a:buFont typeface="Arial"/>
                            <a:buNone/>
                          </a:pP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6" name="Google Shape;132;p5">
                <a:extLst>
                  <a:ext uri="{FF2B5EF4-FFF2-40B4-BE49-F238E27FC236}">
                    <a16:creationId xmlns:a16="http://schemas.microsoft.com/office/drawing/2014/main" id="{CE56ECA4-489F-339B-4A8D-8080DF3BC451}"/>
                  </a:ext>
                </a:extLst>
              </p:cNvPr>
              <p:cNvGraphicFramePr/>
              <p:nvPr>
                <p:extLst>
                  <p:ext uri="{D42A27DB-BD31-4B8C-83A1-F6EECF244321}">
                    <p14:modId xmlns:p14="http://schemas.microsoft.com/office/powerpoint/2010/main" val="810996125"/>
                  </p:ext>
                </p:extLst>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5" t="-1053" r="-151"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7" name="Table 6">
                <a:extLst>
                  <a:ext uri="{FF2B5EF4-FFF2-40B4-BE49-F238E27FC236}">
                    <a16:creationId xmlns:a16="http://schemas.microsoft.com/office/drawing/2014/main" id="{00EE431F-4AFD-B561-7D39-05DDDF873AA3}"/>
                  </a:ext>
                </a:extLst>
              </p:cNvPr>
              <p:cNvGraphicFramePr>
                <a:graphicFrameLocks noGrp="1"/>
              </p:cNvGraphicFramePr>
              <p:nvPr>
                <p:extLst>
                  <p:ext uri="{D42A27DB-BD31-4B8C-83A1-F6EECF244321}">
                    <p14:modId xmlns:p14="http://schemas.microsoft.com/office/powerpoint/2010/main" val="3956832942"/>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11, 12.5, 14</m:t>
                              </m:r>
                            </m:oMath>
                          </a14:m>
                          <a:endParaRPr lang="en-GB" sz="1400" dirty="0">
                            <a:solidFill>
                              <a:schemeClr val="tx1"/>
                            </a:solidFill>
                            <a:latin typeface="Nunito" pitchFamily="2" charset="0"/>
                          </a:endParaRPr>
                        </a:p>
                        <a:p>
                          <a:pPr marL="0" lvl="0" indent="0" algn="l" rtl="0">
                            <a:lnSpc>
                              <a:spcPct val="115000"/>
                            </a:lnSpc>
                            <a:spcBef>
                              <a:spcPts val="0"/>
                            </a:spcBef>
                            <a:spcAft>
                              <a:spcPts val="0"/>
                            </a:spcAft>
                            <a:buNone/>
                          </a:pPr>
                          <a:r>
                            <a:rPr lang="en-US" sz="1400" dirty="0">
                              <a:solidFill>
                                <a:schemeClr val="dk1"/>
                              </a:solidFill>
                              <a:latin typeface="Nunito Sans"/>
                              <a:ea typeface="Nunito Sans"/>
                              <a:cs typeface="Nunito Sans"/>
                              <a:sym typeface="Nunito Sans"/>
                            </a:rPr>
                            <a:t>Student performed addition instead of subtraction</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8, 16, 24</m:t>
                              </m:r>
                            </m:oMath>
                          </a14:m>
                          <a:endParaRPr lang="en-GB" sz="1600" b="0" dirty="0">
                            <a:solidFill>
                              <a:schemeClr val="tx1"/>
                            </a:solidFill>
                            <a:latin typeface="Nunito" pitchFamily="2" charset="0"/>
                          </a:endParaRP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Student simplified </a:t>
                          </a:r>
                          <a:r>
                            <a:rPr lang="en-US" sz="1400" dirty="0">
                              <a:solidFill>
                                <a:schemeClr val="dk1"/>
                              </a:solidFill>
                              <a:latin typeface="Nunito Sans"/>
                              <a:ea typeface="Nunito Sans"/>
                              <a:cs typeface="Nunito Sans"/>
                              <a:sym typeface="Nunito Sans"/>
                            </a:rPr>
                            <a:t>to </a:t>
                          </a:r>
                          <a14:m>
                            <m:oMath xmlns:m="http://schemas.openxmlformats.org/officeDocument/2006/math">
                              <m:r>
                                <a:rPr lang="en-GB" sz="1400" b="0" i="1" dirty="0" smtClean="0">
                                  <a:solidFill>
                                    <a:schemeClr val="dk1"/>
                                  </a:solidFill>
                                  <a:latin typeface="Cambria Math" panose="02040503050406030204" pitchFamily="18" charset="0"/>
                                  <a:ea typeface="Nunito Sans"/>
                                  <a:cs typeface="Nunito Sans"/>
                                  <a:sym typeface="Nunito Sans"/>
                                </a:rPr>
                                <m:t>8</m:t>
                              </m:r>
                              <m:r>
                                <a:rPr lang="en-GB" sz="1400" b="0" i="1" dirty="0" smtClean="0">
                                  <a:solidFill>
                                    <a:schemeClr val="dk1"/>
                                  </a:solidFill>
                                  <a:latin typeface="Cambria Math" panose="02040503050406030204" pitchFamily="18" charset="0"/>
                                  <a:ea typeface="Nunito Sans"/>
                                  <a:cs typeface="Nunito Sans"/>
                                  <a:sym typeface="Nunito Sans"/>
                                </a:rPr>
                                <m:t>𝑛</m:t>
                              </m:r>
                            </m:oMath>
                          </a14:m>
                          <a:r>
                            <a:rPr lang="en-US" sz="1400" dirty="0">
                              <a:solidFill>
                                <a:schemeClr val="dk1"/>
                              </a:solidFill>
                              <a:latin typeface="Nunito Sans"/>
                              <a:ea typeface="Nunito Sans"/>
                              <a:cs typeface="Nunito Sans"/>
                              <a:sym typeface="Nunito Sans"/>
                            </a:rPr>
                            <a:t> before calculating</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4.5, −0.5, −5.5</m:t>
                              </m:r>
                            </m:oMath>
                          </a14:m>
                          <a:endParaRPr lang="en-GB" sz="1400" dirty="0">
                            <a:solidFill>
                              <a:schemeClr val="tx1"/>
                            </a:solidFill>
                            <a:latin typeface="Nunito" pitchFamily="2" charset="0"/>
                          </a:endParaRPr>
                        </a:p>
                        <a:p>
                          <a:pPr marL="0" lvl="0" indent="0" algn="l" rtl="0">
                            <a:lnSpc>
                              <a:spcPct val="115000"/>
                            </a:lnSpc>
                            <a:spcBef>
                              <a:spcPts val="0"/>
                            </a:spcBef>
                            <a:spcAft>
                              <a:spcPts val="0"/>
                            </a:spcAft>
                            <a:buNone/>
                          </a:pPr>
                          <a:r>
                            <a:rPr lang="en-US" sz="1400" dirty="0">
                              <a:solidFill>
                                <a:schemeClr val="dk1"/>
                              </a:solidFill>
                              <a:latin typeface="Nunito Sans"/>
                              <a:ea typeface="Nunito Sans"/>
                              <a:cs typeface="Nunito Sans"/>
                              <a:sym typeface="Nunito Sans"/>
                            </a:rPr>
                            <a:t>Student subtracted </a:t>
                          </a:r>
                          <a14:m>
                            <m:oMath xmlns:m="http://schemas.openxmlformats.org/officeDocument/2006/math">
                              <m:r>
                                <a:rPr lang="en-GB" sz="1400" b="0" i="1" dirty="0" smtClean="0">
                                  <a:solidFill>
                                    <a:schemeClr val="dk1"/>
                                  </a:solidFill>
                                  <a:latin typeface="Cambria Math" panose="02040503050406030204" pitchFamily="18" charset="0"/>
                                  <a:ea typeface="Nunito Sans"/>
                                  <a:cs typeface="Nunito Sans"/>
                                  <a:sym typeface="Nunito Sans"/>
                                </a:rPr>
                                <m:t>5</m:t>
                              </m:r>
                              <m:r>
                                <a:rPr lang="en-GB" sz="1400" b="0" i="1" dirty="0" smtClean="0">
                                  <a:solidFill>
                                    <a:schemeClr val="dk1"/>
                                  </a:solidFill>
                                  <a:latin typeface="Cambria Math" panose="02040503050406030204" pitchFamily="18" charset="0"/>
                                  <a:ea typeface="Nunito Sans"/>
                                  <a:cs typeface="Nunito Sans"/>
                                  <a:sym typeface="Nunito Sans"/>
                                </a:rPr>
                                <m:t>𝑛</m:t>
                              </m:r>
                            </m:oMath>
                          </a14:m>
                          <a:r>
                            <a:rPr lang="en-US" sz="1400" dirty="0">
                              <a:solidFill>
                                <a:schemeClr val="dk1"/>
                              </a:solidFill>
                              <a:latin typeface="Nunito Sans"/>
                              <a:ea typeface="Nunito Sans"/>
                              <a:cs typeface="Nunito Sans"/>
                              <a:sym typeface="Nunito Sans"/>
                            </a:rPr>
                            <a:t> rather than </a:t>
                          </a:r>
                          <a14:m>
                            <m:oMath xmlns:m="http://schemas.openxmlformats.org/officeDocument/2006/math">
                              <m:r>
                                <a:rPr lang="en-GB" sz="1400" b="0" i="1" dirty="0" smtClean="0">
                                  <a:solidFill>
                                    <a:schemeClr val="dk1"/>
                                  </a:solidFill>
                                  <a:latin typeface="Cambria Math" panose="02040503050406030204" pitchFamily="18" charset="0"/>
                                  <a:ea typeface="Nunito Sans"/>
                                  <a:cs typeface="Nunito Sans"/>
                                  <a:sym typeface="Nunito Sans"/>
                                </a:rPr>
                                <m:t>1.5</m:t>
                              </m:r>
                              <m:r>
                                <a:rPr lang="en-GB" sz="1400" b="0" i="1" dirty="0" smtClean="0">
                                  <a:solidFill>
                                    <a:schemeClr val="dk1"/>
                                  </a:solidFill>
                                  <a:latin typeface="Cambria Math" panose="02040503050406030204" pitchFamily="18" charset="0"/>
                                  <a:ea typeface="Nunito Sans"/>
                                  <a:cs typeface="Nunito Sans"/>
                                  <a:sym typeface="Nunito Sans"/>
                                </a:rPr>
                                <m:t>𝑛</m:t>
                              </m:r>
                            </m:oMath>
                          </a14:m>
                          <a:endParaRPr lang="en-US" sz="1400" i="1" dirty="0">
                            <a:solidFill>
                              <a:schemeClr val="dk1"/>
                            </a:solidFill>
                            <a:latin typeface="Times New Roman"/>
                            <a:ea typeface="Times New Roman"/>
                            <a:cs typeface="Times New Roman"/>
                            <a:sym typeface="Times New Roman"/>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D) </a:t>
                          </a:r>
                          <a14:m>
                            <m:oMath xmlns:m="http://schemas.openxmlformats.org/officeDocument/2006/math">
                              <m:r>
                                <a:rPr lang="en-GB" sz="1600" b="0" i="1" smtClean="0">
                                  <a:solidFill>
                                    <a:srgbClr val="00BC89"/>
                                  </a:solidFill>
                                  <a:latin typeface="Cambria Math" panose="02040503050406030204" pitchFamily="18" charset="0"/>
                                </a:rPr>
                                <m:t>8, 6.5, 5</m:t>
                              </m:r>
                            </m:oMath>
                          </a14:m>
                          <a:endParaRPr lang="en-GB" sz="1400" dirty="0">
                            <a:solidFill>
                              <a:srgbClr val="00BC89"/>
                            </a:solidFill>
                            <a:latin typeface="Nunito" pitchFamily="2" charset="0"/>
                          </a:endParaRPr>
                        </a:p>
                        <a:p>
                          <a:pPr marL="0" lvl="0" indent="0" algn="l" rtl="0">
                            <a:lnSpc>
                              <a:spcPct val="115000"/>
                            </a:lnSpc>
                            <a:spcBef>
                              <a:spcPts val="0"/>
                            </a:spcBef>
                            <a:spcAft>
                              <a:spcPts val="0"/>
                            </a:spcAft>
                            <a:buNone/>
                          </a:pPr>
                          <a:r>
                            <a:rPr lang="en-GB" sz="1400" dirty="0">
                              <a:solidFill>
                                <a:srgbClr val="00BC89"/>
                              </a:solidFill>
                              <a:latin typeface="Nunito Sans"/>
                              <a:ea typeface="Nunito Sans"/>
                              <a:cs typeface="Nunito Sans"/>
                              <a:sym typeface="Nunito Sans"/>
                            </a:rPr>
                            <a:t>Correct answer</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7" name="Table 6">
                <a:extLst>
                  <a:ext uri="{FF2B5EF4-FFF2-40B4-BE49-F238E27FC236}">
                    <a16:creationId xmlns:a16="http://schemas.microsoft.com/office/drawing/2014/main" id="{00EE431F-4AFD-B561-7D39-05DDDF873AA3}"/>
                  </a:ext>
                </a:extLst>
              </p:cNvPr>
              <p:cNvGraphicFramePr>
                <a:graphicFrameLocks noGrp="1"/>
              </p:cNvGraphicFramePr>
              <p:nvPr>
                <p:extLst>
                  <p:ext uri="{D42A27DB-BD31-4B8C-83A1-F6EECF244321}">
                    <p14:modId xmlns:p14="http://schemas.microsoft.com/office/powerpoint/2010/main" val="3956832942"/>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
        <p:nvSpPr>
          <p:cNvPr id="2" name="Google Shape;131;p5">
            <a:extLst>
              <a:ext uri="{FF2B5EF4-FFF2-40B4-BE49-F238E27FC236}">
                <a16:creationId xmlns:a16="http://schemas.microsoft.com/office/drawing/2014/main" id="{AD1FF515-4086-7B3D-6DDC-7775F2125157}"/>
              </a:ext>
            </a:extLst>
          </p:cNvPr>
          <p:cNvSpPr txBox="1"/>
          <p:nvPr/>
        </p:nvSpPr>
        <p:spPr>
          <a:xfrm>
            <a:off x="169849" y="378100"/>
            <a:ext cx="5002785"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N</a:t>
            </a:r>
            <a:r>
              <a:rPr lang="en-US" b="1" baseline="30000" dirty="0">
                <a:solidFill>
                  <a:srgbClr val="FFFFFF"/>
                </a:solidFill>
                <a:latin typeface="Nunito Sans"/>
                <a:ea typeface="Nunito Sans"/>
                <a:cs typeface="Nunito Sans"/>
                <a:sym typeface="Nunito Sans"/>
              </a:rPr>
              <a:t>th</a:t>
            </a:r>
            <a:r>
              <a:rPr lang="en-US" b="1" dirty="0">
                <a:solidFill>
                  <a:srgbClr val="FFFFFF"/>
                </a:solidFill>
                <a:latin typeface="Nunito Sans"/>
                <a:ea typeface="Nunito Sans"/>
                <a:cs typeface="Nunito Sans"/>
                <a:sym typeface="Nunito Sans"/>
              </a:rPr>
              <a:t> Term of a Sequence Answers</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399743077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6" name="Google Shape;132;p5">
                <a:extLst>
                  <a:ext uri="{FF2B5EF4-FFF2-40B4-BE49-F238E27FC236}">
                    <a16:creationId xmlns:a16="http://schemas.microsoft.com/office/drawing/2014/main" id="{CE56ECA4-489F-339B-4A8D-8080DF3BC451}"/>
                  </a:ext>
                </a:extLst>
              </p:cNvPr>
              <p:cNvGraphicFramePr/>
              <p:nvPr>
                <p:extLst>
                  <p:ext uri="{D42A27DB-BD31-4B8C-83A1-F6EECF244321}">
                    <p14:modId xmlns:p14="http://schemas.microsoft.com/office/powerpoint/2010/main" val="3806208144"/>
                  </p:ext>
                </p:extLst>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6) Find </a:t>
                          </a:r>
                          <a:r>
                            <a:rPr lang="en-GB" sz="1600" b="0" dirty="0">
                              <a:solidFill>
                                <a:schemeClr val="dk1"/>
                              </a:solidFill>
                              <a:latin typeface="Nunito Sans"/>
                              <a:ea typeface="Nunito Sans"/>
                              <a:cs typeface="Nunito Sans"/>
                              <a:sym typeface="Nunito Sans"/>
                            </a:rPr>
                            <a:t>the first three terms of the sequence with n</a:t>
                          </a:r>
                          <a:r>
                            <a:rPr lang="en-GB" sz="1600" b="0" baseline="30000" dirty="0">
                              <a:solidFill>
                                <a:schemeClr val="dk1"/>
                              </a:solidFill>
                              <a:latin typeface="Nunito Sans"/>
                              <a:ea typeface="Nunito Sans"/>
                              <a:cs typeface="Nunito Sans"/>
                              <a:sym typeface="Nunito Sans"/>
                            </a:rPr>
                            <a:t>th</a:t>
                          </a:r>
                          <a:r>
                            <a:rPr lang="en-GB" sz="1600" b="0" dirty="0">
                              <a:solidFill>
                                <a:schemeClr val="dk1"/>
                              </a:solidFill>
                              <a:latin typeface="Nunito Sans"/>
                              <a:ea typeface="Nunito Sans"/>
                              <a:cs typeface="Nunito Sans"/>
                              <a:sym typeface="Nunito Sans"/>
                            </a:rPr>
                            <a:t> term: </a:t>
                          </a:r>
                          <a:endParaRPr lang="en-GB" sz="16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0.7</m:t>
                              </m:r>
                              <m:r>
                                <a:rPr lang="en-GB" sz="2300" b="0" i="1" u="none" strike="noStrike" cap="none" smtClean="0">
                                  <a:solidFill>
                                    <a:schemeClr val="dk1"/>
                                  </a:solidFill>
                                  <a:latin typeface="Cambria Math" panose="02040503050406030204" pitchFamily="18" charset="0"/>
                                  <a:cs typeface="Times New Roman"/>
                                  <a:sym typeface="Times New Roman"/>
                                </a:rPr>
                                <m:t>𝑛</m:t>
                              </m:r>
                              <m:r>
                                <a:rPr lang="en-GB" sz="2300" b="0" i="1" u="none" strike="noStrike" cap="none" smtClean="0">
                                  <a:solidFill>
                                    <a:schemeClr val="dk1"/>
                                  </a:solidFill>
                                  <a:latin typeface="Cambria Math" panose="02040503050406030204" pitchFamily="18" charset="0"/>
                                  <a:cs typeface="Times New Roman"/>
                                  <a:sym typeface="Times New Roman"/>
                                </a:rPr>
                                <m:t>+0.2</m:t>
                              </m:r>
                            </m:oMath>
                          </a14:m>
                          <a:r>
                            <a:rPr lang="en-GB" sz="2300" u="none" strike="noStrike" cap="none" baseline="30000" dirty="0">
                              <a:solidFill>
                                <a:schemeClr val="dk1"/>
                              </a:solidFill>
                              <a:latin typeface="Times New Roman"/>
                              <a:ea typeface="Times New Roman"/>
                              <a:cs typeface="Times New Roman"/>
                              <a:sym typeface="Times New Roman"/>
                            </a:rPr>
                            <a:t> </a:t>
                          </a:r>
                        </a:p>
                        <a:p>
                          <a:pPr marL="457200" marR="0" lvl="0" indent="0" algn="l" rtl="0">
                            <a:lnSpc>
                              <a:spcPct val="100000"/>
                            </a:lnSpc>
                            <a:spcBef>
                              <a:spcPts val="0"/>
                            </a:spcBef>
                            <a:spcAft>
                              <a:spcPts val="0"/>
                            </a:spcAft>
                            <a:buClr>
                              <a:srgbClr val="000000"/>
                            </a:buClr>
                            <a:buSzPts val="2300"/>
                            <a:buFont typeface="Arial"/>
                            <a:buNone/>
                          </a:pP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6" name="Google Shape;132;p5">
                <a:extLst>
                  <a:ext uri="{FF2B5EF4-FFF2-40B4-BE49-F238E27FC236}">
                    <a16:creationId xmlns:a16="http://schemas.microsoft.com/office/drawing/2014/main" id="{CE56ECA4-489F-339B-4A8D-8080DF3BC451}"/>
                  </a:ext>
                </a:extLst>
              </p:cNvPr>
              <p:cNvGraphicFramePr/>
              <p:nvPr>
                <p:extLst>
                  <p:ext uri="{D42A27DB-BD31-4B8C-83A1-F6EECF244321}">
                    <p14:modId xmlns:p14="http://schemas.microsoft.com/office/powerpoint/2010/main" val="3806208144"/>
                  </p:ext>
                </p:extLst>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5" t="-1053" r="-151"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7" name="Table 6">
                <a:extLst>
                  <a:ext uri="{FF2B5EF4-FFF2-40B4-BE49-F238E27FC236}">
                    <a16:creationId xmlns:a16="http://schemas.microsoft.com/office/drawing/2014/main" id="{00EE431F-4AFD-B561-7D39-05DDDF873AA3}"/>
                  </a:ext>
                </a:extLst>
              </p:cNvPr>
              <p:cNvGraphicFramePr>
                <a:graphicFrameLocks noGrp="1"/>
              </p:cNvGraphicFramePr>
              <p:nvPr>
                <p:extLst>
                  <p:ext uri="{D42A27DB-BD31-4B8C-83A1-F6EECF244321}">
                    <p14:modId xmlns:p14="http://schemas.microsoft.com/office/powerpoint/2010/main" val="1608285242"/>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9, 16, 23</m:t>
                              </m:r>
                            </m:oMath>
                          </a14:m>
                          <a:endParaRPr lang="en-GB" sz="1400" dirty="0">
                            <a:solidFill>
                              <a:schemeClr val="tx1"/>
                            </a:solidFill>
                            <a:latin typeface="Nunito" pitchFamily="2" charset="0"/>
                          </a:endParaRPr>
                        </a:p>
                        <a:p>
                          <a:pPr marL="0" lvl="0" indent="0" algn="l" rtl="0">
                            <a:lnSpc>
                              <a:spcPct val="115000"/>
                            </a:lnSpc>
                            <a:spcBef>
                              <a:spcPts val="0"/>
                            </a:spcBef>
                            <a:spcAft>
                              <a:spcPts val="0"/>
                            </a:spcAft>
                            <a:buNone/>
                          </a:pPr>
                          <a:r>
                            <a:rPr lang="en-US" sz="1400" dirty="0">
                              <a:solidFill>
                                <a:schemeClr val="dk1"/>
                              </a:solidFill>
                              <a:latin typeface="Nunito Sans"/>
                              <a:ea typeface="Nunito Sans"/>
                              <a:cs typeface="Nunito Sans"/>
                              <a:sym typeface="Nunito Sans"/>
                            </a:rPr>
                            <a:t>Student found terms using the rule </a:t>
                          </a:r>
                          <a14:m>
                            <m:oMath xmlns:m="http://schemas.openxmlformats.org/officeDocument/2006/math">
                              <m:r>
                                <a:rPr lang="en-GB" sz="1400" b="0" i="1" smtClean="0">
                                  <a:solidFill>
                                    <a:schemeClr val="dk1"/>
                                  </a:solidFill>
                                  <a:latin typeface="Cambria Math" panose="02040503050406030204" pitchFamily="18" charset="0"/>
                                  <a:ea typeface="Nunito Sans"/>
                                  <a:cs typeface="Nunito Sans"/>
                                  <a:sym typeface="Nunito Sans"/>
                                </a:rPr>
                                <m:t>7</m:t>
                              </m:r>
                              <m:r>
                                <a:rPr lang="en-GB" sz="1400" b="0" i="1" smtClean="0">
                                  <a:solidFill>
                                    <a:schemeClr val="dk1"/>
                                  </a:solidFill>
                                  <a:latin typeface="Cambria Math" panose="02040503050406030204" pitchFamily="18" charset="0"/>
                                  <a:ea typeface="Nunito Sans"/>
                                  <a:cs typeface="Nunito Sans"/>
                                  <a:sym typeface="Nunito Sans"/>
                                </a:rPr>
                                <m:t>𝑛</m:t>
                              </m:r>
                              <m:r>
                                <a:rPr lang="en-GB" sz="1400" b="0" i="1" smtClean="0">
                                  <a:solidFill>
                                    <a:schemeClr val="dk1"/>
                                  </a:solidFill>
                                  <a:latin typeface="Cambria Math" panose="02040503050406030204" pitchFamily="18" charset="0"/>
                                  <a:ea typeface="Nunito Sans"/>
                                  <a:cs typeface="Nunito Sans"/>
                                  <a:sym typeface="Nunito Sans"/>
                                </a:rPr>
                                <m:t>+2</m:t>
                              </m:r>
                            </m:oMath>
                          </a14:m>
                          <a:endParaRPr lang="en-US" sz="1400" dirty="0">
                            <a:solidFill>
                              <a:schemeClr val="dk1"/>
                            </a:solidFill>
                            <a:latin typeface="Nunito Sans"/>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B) </a:t>
                          </a:r>
                          <a14:m>
                            <m:oMath xmlns:m="http://schemas.openxmlformats.org/officeDocument/2006/math">
                              <m:r>
                                <a:rPr lang="en-GB" sz="1600" b="0" i="1" smtClean="0">
                                  <a:solidFill>
                                    <a:srgbClr val="00BC89"/>
                                  </a:solidFill>
                                  <a:latin typeface="Cambria Math" panose="02040503050406030204" pitchFamily="18" charset="0"/>
                                </a:rPr>
                                <m:t>0.9, 1.6, 2.3 </m:t>
                              </m:r>
                            </m:oMath>
                          </a14:m>
                          <a:endParaRPr lang="en-GB" sz="1600" b="0" dirty="0">
                            <a:solidFill>
                              <a:srgbClr val="00BC89"/>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rgbClr val="00BC89"/>
                              </a:solidFill>
                              <a:latin typeface="Nunito Sans"/>
                              <a:ea typeface="Nunito Sans"/>
                              <a:cs typeface="Nunito Sans"/>
                              <a:sym typeface="Nunito Sans"/>
                            </a:rPr>
                            <a:t>Correct answer</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600" b="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2.7, 3.4, 2.1 </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dirty="0">
                              <a:solidFill>
                                <a:schemeClr val="dk1"/>
                              </a:solidFill>
                              <a:latin typeface="Nunito Sans"/>
                              <a:ea typeface="Nunito Sans"/>
                              <a:cs typeface="Nunito Sans"/>
                              <a:sym typeface="Nunito Sans"/>
                            </a:rPr>
                            <a:t>Student added </a:t>
                          </a:r>
                          <a14:m>
                            <m:oMath xmlns:m="http://schemas.openxmlformats.org/officeDocument/2006/math">
                              <m:r>
                                <a:rPr lang="en-GB" sz="1400" b="0" i="1" smtClean="0">
                                  <a:solidFill>
                                    <a:schemeClr val="dk1"/>
                                  </a:solidFill>
                                  <a:latin typeface="Cambria Math" panose="02040503050406030204" pitchFamily="18" charset="0"/>
                                  <a:ea typeface="Nunito Sans"/>
                                  <a:cs typeface="Nunito Sans"/>
                                  <a:sym typeface="Nunito Sans"/>
                                </a:rPr>
                                <m:t>2</m:t>
                              </m:r>
                            </m:oMath>
                          </a14:m>
                          <a:r>
                            <a:rPr lang="en-US" sz="1400" dirty="0">
                              <a:solidFill>
                                <a:schemeClr val="dk1"/>
                              </a:solidFill>
                              <a:latin typeface="Nunito Sans"/>
                              <a:ea typeface="Nunito Sans"/>
                              <a:cs typeface="Nunito Sans"/>
                              <a:sym typeface="Nunito Sans"/>
                            </a:rPr>
                            <a:t> instead of </a:t>
                          </a:r>
                          <a14:m>
                            <m:oMath xmlns:m="http://schemas.openxmlformats.org/officeDocument/2006/math">
                              <m:r>
                                <a:rPr lang="en-GB" sz="1400" b="0" i="1" smtClean="0">
                                  <a:solidFill>
                                    <a:schemeClr val="dk1"/>
                                  </a:solidFill>
                                  <a:latin typeface="Cambria Math" panose="02040503050406030204" pitchFamily="18" charset="0"/>
                                  <a:ea typeface="Nunito Sans"/>
                                  <a:cs typeface="Nunito Sans"/>
                                  <a:sym typeface="Nunito Sans"/>
                                </a:rPr>
                                <m:t>0.2</m:t>
                              </m:r>
                            </m:oMath>
                          </a14:m>
                          <a:endParaRPr lang="en-US" sz="1400" dirty="0">
                            <a:solidFill>
                              <a:schemeClr val="dk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0.7, 0.9, 1.1</m:t>
                              </m:r>
                            </m:oMath>
                          </a14:m>
                          <a:endParaRPr lang="en-US" sz="1400" dirty="0">
                            <a:solidFill>
                              <a:srgbClr val="1C1C1C"/>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chemeClr val="dk1"/>
                              </a:solidFill>
                              <a:latin typeface="Nunito Sans"/>
                              <a:ea typeface="Nunito Sans"/>
                              <a:cs typeface="Nunito Sans"/>
                              <a:sym typeface="Nunito Sans"/>
                            </a:rPr>
                            <a:t>Student used </a:t>
                          </a:r>
                          <a14:m>
                            <m:oMath xmlns:m="http://schemas.openxmlformats.org/officeDocument/2006/math">
                              <m:r>
                                <a:rPr lang="en-GB" sz="1400" b="0" i="1" smtClean="0">
                                  <a:solidFill>
                                    <a:schemeClr val="dk1"/>
                                  </a:solidFill>
                                  <a:latin typeface="Cambria Math" panose="02040503050406030204" pitchFamily="18" charset="0"/>
                                  <a:ea typeface="Nunito Sans"/>
                                  <a:cs typeface="Nunito Sans"/>
                                  <a:sym typeface="Nunito Sans"/>
                                </a:rPr>
                                <m:t>0.7</m:t>
                              </m:r>
                            </m:oMath>
                          </a14:m>
                          <a:r>
                            <a:rPr lang="en-US" sz="1400" dirty="0">
                              <a:solidFill>
                                <a:schemeClr val="dk1"/>
                              </a:solidFill>
                              <a:latin typeface="Nunito Sans"/>
                              <a:ea typeface="Nunito Sans"/>
                              <a:cs typeface="Nunito Sans"/>
                              <a:sym typeface="Nunito Sans"/>
                            </a:rPr>
                            <a:t> as first term and </a:t>
                          </a:r>
                          <a14:m>
                            <m:oMath xmlns:m="http://schemas.openxmlformats.org/officeDocument/2006/math">
                              <m:r>
                                <a:rPr lang="en-GB" sz="1400" b="0" i="1" dirty="0" smtClean="0">
                                  <a:solidFill>
                                    <a:schemeClr val="dk1"/>
                                  </a:solidFill>
                                  <a:latin typeface="Cambria Math" panose="02040503050406030204" pitchFamily="18" charset="0"/>
                                  <a:ea typeface="Nunito Sans"/>
                                  <a:cs typeface="Nunito Sans"/>
                                  <a:sym typeface="Nunito Sans"/>
                                </a:rPr>
                                <m:t>0.2</m:t>
                              </m:r>
                            </m:oMath>
                          </a14:m>
                          <a:r>
                            <a:rPr lang="en-US" sz="1400" dirty="0">
                              <a:solidFill>
                                <a:schemeClr val="dk1"/>
                              </a:solidFill>
                              <a:latin typeface="Nunito Sans"/>
                              <a:ea typeface="Nunito Sans"/>
                              <a:cs typeface="Nunito Sans"/>
                              <a:sym typeface="Nunito Sans"/>
                            </a:rPr>
                            <a:t> as common difference</a:t>
                          </a:r>
                          <a:endParaRPr lang="en-US" sz="1400" dirty="0">
                            <a:latin typeface="Nunito Sans"/>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p:graphicFrame>
            <p:nvGraphicFramePr>
              <p:cNvPr id="7" name="Table 6">
                <a:extLst>
                  <a:ext uri="{FF2B5EF4-FFF2-40B4-BE49-F238E27FC236}">
                    <a16:creationId xmlns:a16="http://schemas.microsoft.com/office/drawing/2014/main" id="{00EE431F-4AFD-B561-7D39-05DDDF873AA3}"/>
                  </a:ext>
                </a:extLst>
              </p:cNvPr>
              <p:cNvGraphicFramePr>
                <a:graphicFrameLocks noGrp="1"/>
              </p:cNvGraphicFramePr>
              <p:nvPr>
                <p:extLst>
                  <p:ext uri="{D42A27DB-BD31-4B8C-83A1-F6EECF244321}">
                    <p14:modId xmlns:p14="http://schemas.microsoft.com/office/powerpoint/2010/main" val="1608285242"/>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
        <p:nvSpPr>
          <p:cNvPr id="2" name="Google Shape;131;p5">
            <a:extLst>
              <a:ext uri="{FF2B5EF4-FFF2-40B4-BE49-F238E27FC236}">
                <a16:creationId xmlns:a16="http://schemas.microsoft.com/office/drawing/2014/main" id="{80087D79-5F9D-06AA-E7A8-0EF7272D73D7}"/>
              </a:ext>
            </a:extLst>
          </p:cNvPr>
          <p:cNvSpPr txBox="1"/>
          <p:nvPr/>
        </p:nvSpPr>
        <p:spPr>
          <a:xfrm>
            <a:off x="169849" y="378100"/>
            <a:ext cx="5002785"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N</a:t>
            </a:r>
            <a:r>
              <a:rPr lang="en-US" b="1" baseline="30000" dirty="0">
                <a:solidFill>
                  <a:srgbClr val="FFFFFF"/>
                </a:solidFill>
                <a:latin typeface="Nunito Sans"/>
                <a:ea typeface="Nunito Sans"/>
                <a:cs typeface="Nunito Sans"/>
                <a:sym typeface="Nunito Sans"/>
              </a:rPr>
              <a:t>th</a:t>
            </a:r>
            <a:r>
              <a:rPr lang="en-US" b="1" dirty="0">
                <a:solidFill>
                  <a:srgbClr val="FFFFFF"/>
                </a:solidFill>
                <a:latin typeface="Nunito Sans"/>
                <a:ea typeface="Nunito Sans"/>
                <a:cs typeface="Nunito Sans"/>
                <a:sym typeface="Nunito Sans"/>
              </a:rPr>
              <a:t> Term of a Sequence Answers</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61537191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6" name="Google Shape;132;p5">
                <a:extLst>
                  <a:ext uri="{FF2B5EF4-FFF2-40B4-BE49-F238E27FC236}">
                    <a16:creationId xmlns:a16="http://schemas.microsoft.com/office/drawing/2014/main" id="{CE56ECA4-489F-339B-4A8D-8080DF3BC451}"/>
                  </a:ext>
                </a:extLst>
              </p:cNvPr>
              <p:cNvGraphicFramePr/>
              <p:nvPr>
                <p:extLst>
                  <p:ext uri="{D42A27DB-BD31-4B8C-83A1-F6EECF244321}">
                    <p14:modId xmlns:p14="http://schemas.microsoft.com/office/powerpoint/2010/main" val="1772948341"/>
                  </p:ext>
                </p:extLst>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7) Find </a:t>
                          </a:r>
                          <a:r>
                            <a:rPr lang="en-GB" sz="1600" b="0" dirty="0">
                              <a:solidFill>
                                <a:schemeClr val="dk1"/>
                              </a:solidFill>
                              <a:latin typeface="Nunito Sans"/>
                              <a:ea typeface="Nunito Sans"/>
                              <a:cs typeface="Nunito Sans"/>
                              <a:sym typeface="Nunito Sans"/>
                            </a:rPr>
                            <a:t>the n</a:t>
                          </a:r>
                          <a:r>
                            <a:rPr lang="en-GB" sz="1600" b="0" baseline="30000" dirty="0">
                              <a:solidFill>
                                <a:schemeClr val="dk1"/>
                              </a:solidFill>
                              <a:latin typeface="Nunito Sans"/>
                              <a:ea typeface="Nunito Sans"/>
                              <a:cs typeface="Nunito Sans"/>
                              <a:sym typeface="Nunito Sans"/>
                            </a:rPr>
                            <a:t>th</a:t>
                          </a:r>
                          <a:r>
                            <a:rPr lang="en-GB" sz="1600" b="0" dirty="0">
                              <a:solidFill>
                                <a:schemeClr val="dk1"/>
                              </a:solidFill>
                              <a:latin typeface="Nunito Sans"/>
                              <a:ea typeface="Nunito Sans"/>
                              <a:cs typeface="Nunito Sans"/>
                              <a:sym typeface="Nunito Sans"/>
                            </a:rPr>
                            <a:t> term rule for the sequence with the first five terms: </a:t>
                          </a:r>
                          <a:endParaRPr lang="en-GB" sz="16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4,  7,  10,  13,  16</m:t>
                              </m:r>
                            </m:oMath>
                          </a14:m>
                          <a:r>
                            <a:rPr lang="en-GB" sz="2300" u="none" strike="noStrike" cap="none" baseline="30000" dirty="0">
                              <a:solidFill>
                                <a:schemeClr val="dk1"/>
                              </a:solidFill>
                              <a:latin typeface="Times New Roman"/>
                              <a:ea typeface="Times New Roman"/>
                              <a:cs typeface="Times New Roman"/>
                              <a:sym typeface="Times New Roman"/>
                            </a:rPr>
                            <a:t> </a:t>
                          </a:r>
                        </a:p>
                        <a:p>
                          <a:pPr marL="457200" marR="0" lvl="0" indent="0" algn="l" rtl="0">
                            <a:lnSpc>
                              <a:spcPct val="100000"/>
                            </a:lnSpc>
                            <a:spcBef>
                              <a:spcPts val="0"/>
                            </a:spcBef>
                            <a:spcAft>
                              <a:spcPts val="0"/>
                            </a:spcAft>
                            <a:buClr>
                              <a:srgbClr val="000000"/>
                            </a:buClr>
                            <a:buSzPts val="2300"/>
                            <a:buFont typeface="Arial"/>
                            <a:buNone/>
                          </a:pP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6" name="Google Shape;132;p5">
                <a:extLst>
                  <a:ext uri="{FF2B5EF4-FFF2-40B4-BE49-F238E27FC236}">
                    <a16:creationId xmlns:a16="http://schemas.microsoft.com/office/drawing/2014/main" id="{CE56ECA4-489F-339B-4A8D-8080DF3BC451}"/>
                  </a:ext>
                </a:extLst>
              </p:cNvPr>
              <p:cNvGraphicFramePr/>
              <p:nvPr>
                <p:extLst>
                  <p:ext uri="{D42A27DB-BD31-4B8C-83A1-F6EECF244321}">
                    <p14:modId xmlns:p14="http://schemas.microsoft.com/office/powerpoint/2010/main" val="1772948341"/>
                  </p:ext>
                </p:extLst>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5" t="-1053" r="-151"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7" name="Table 6">
                <a:extLst>
                  <a:ext uri="{FF2B5EF4-FFF2-40B4-BE49-F238E27FC236}">
                    <a16:creationId xmlns:a16="http://schemas.microsoft.com/office/drawing/2014/main" id="{00EE431F-4AFD-B561-7D39-05DDDF873AA3}"/>
                  </a:ext>
                </a:extLst>
              </p:cNvPr>
              <p:cNvGraphicFramePr>
                <a:graphicFrameLocks noGrp="1"/>
              </p:cNvGraphicFramePr>
              <p:nvPr>
                <p:extLst>
                  <p:ext uri="{D42A27DB-BD31-4B8C-83A1-F6EECF244321}">
                    <p14:modId xmlns:p14="http://schemas.microsoft.com/office/powerpoint/2010/main" val="3045278333"/>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4</m:t>
                              </m:r>
                              <m:r>
                                <a:rPr lang="en-GB" sz="1600" b="0" i="1" smtClean="0">
                                  <a:solidFill>
                                    <a:schemeClr val="tx1"/>
                                  </a:solidFill>
                                  <a:latin typeface="Cambria Math" panose="02040503050406030204" pitchFamily="18" charset="0"/>
                                </a:rPr>
                                <m:t>𝑛</m:t>
                              </m:r>
                              <m:r>
                                <a:rPr lang="en-GB" sz="1600" b="0" i="1" smtClean="0">
                                  <a:solidFill>
                                    <a:schemeClr val="tx1"/>
                                  </a:solidFill>
                                  <a:latin typeface="Cambria Math" panose="02040503050406030204" pitchFamily="18" charset="0"/>
                                </a:rPr>
                                <m:t>+3</m:t>
                              </m:r>
                            </m:oMath>
                          </a14:m>
                          <a:endParaRPr lang="en-US" sz="1400" dirty="0">
                            <a:solidFill>
                              <a:schemeClr val="dk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chemeClr val="dk1"/>
                              </a:solidFill>
                              <a:latin typeface="Nunito Sans"/>
                              <a:ea typeface="Nunito Sans"/>
                              <a:cs typeface="Nunito Sans"/>
                              <a:sym typeface="Nunito Sans"/>
                            </a:rPr>
                            <a:t>Student used common difference incorrectly</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4</m:t>
                              </m:r>
                              <m:r>
                                <a:rPr lang="en-GB" sz="1600" b="0" i="1" smtClean="0">
                                  <a:solidFill>
                                    <a:schemeClr val="tx1"/>
                                  </a:solidFill>
                                  <a:latin typeface="Cambria Math" panose="02040503050406030204" pitchFamily="18" charset="0"/>
                                </a:rPr>
                                <m:t>𝑛</m:t>
                              </m:r>
                            </m:oMath>
                          </a14:m>
                          <a:endParaRPr lang="en-US"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dirty="0">
                              <a:solidFill>
                                <a:schemeClr val="tx1"/>
                              </a:solidFill>
                              <a:latin typeface="Nunito Sans"/>
                              <a:ea typeface="Nunito Sans"/>
                              <a:cs typeface="Nunito Sans"/>
                              <a:sym typeface="Nunito Sans"/>
                            </a:rPr>
                            <a:t>Student </a:t>
                          </a:r>
                          <a:r>
                            <a:rPr lang="en-US" sz="1400" dirty="0">
                              <a:solidFill>
                                <a:schemeClr val="dk1"/>
                              </a:solidFill>
                              <a:latin typeface="Nunito Sans"/>
                              <a:ea typeface="Nunito Sans"/>
                              <a:cs typeface="Nunito Sans"/>
                              <a:sym typeface="Nunito Sans"/>
                            </a:rPr>
                            <a:t>incorrectly attempted to simplify the n</a:t>
                          </a:r>
                          <a:r>
                            <a:rPr lang="en-US" sz="1400" baseline="30000" dirty="0">
                              <a:solidFill>
                                <a:schemeClr val="dk1"/>
                              </a:solidFill>
                              <a:latin typeface="Nunito Sans"/>
                              <a:ea typeface="Nunito Sans"/>
                              <a:cs typeface="Nunito Sans"/>
                              <a:sym typeface="Nunito Sans"/>
                            </a:rPr>
                            <a:t>th</a:t>
                          </a:r>
                          <a:r>
                            <a:rPr lang="en-US" sz="1400" dirty="0">
                              <a:solidFill>
                                <a:schemeClr val="dk1"/>
                              </a:solidFill>
                              <a:latin typeface="Nunito Sans"/>
                              <a:ea typeface="Nunito Sans"/>
                              <a:cs typeface="Nunito Sans"/>
                              <a:sym typeface="Nunito Sans"/>
                            </a:rPr>
                            <a:t> term rule</a:t>
                          </a:r>
                          <a:endParaRPr lang="en-US" sz="1400" dirty="0">
                            <a:latin typeface="Nunito Sans"/>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C) </a:t>
                          </a:r>
                          <a14:m>
                            <m:oMath xmlns:m="http://schemas.openxmlformats.org/officeDocument/2006/math">
                              <m:r>
                                <a:rPr lang="en-GB" sz="1600" b="0" i="1" smtClean="0">
                                  <a:solidFill>
                                    <a:srgbClr val="00BC89"/>
                                  </a:solidFill>
                                  <a:latin typeface="Cambria Math" panose="02040503050406030204" pitchFamily="18" charset="0"/>
                                </a:rPr>
                                <m:t>3</m:t>
                              </m:r>
                              <m:r>
                                <a:rPr lang="en-GB" sz="1600" b="0" i="1" smtClean="0">
                                  <a:solidFill>
                                    <a:srgbClr val="00BC89"/>
                                  </a:solidFill>
                                  <a:latin typeface="Cambria Math" panose="02040503050406030204" pitchFamily="18" charset="0"/>
                                </a:rPr>
                                <m:t>𝑛</m:t>
                              </m:r>
                              <m:r>
                                <a:rPr lang="en-GB" sz="1600" b="0" i="1" smtClean="0">
                                  <a:solidFill>
                                    <a:srgbClr val="00BC89"/>
                                  </a:solidFill>
                                  <a:latin typeface="Cambria Math" panose="02040503050406030204" pitchFamily="18" charset="0"/>
                                </a:rPr>
                                <m:t>+1</m:t>
                              </m:r>
                            </m:oMath>
                          </a14:m>
                          <a:endParaRPr lang="en-US" sz="1400" dirty="0">
                            <a:solidFill>
                              <a:srgbClr val="00BC89"/>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dirty="0">
                              <a:solidFill>
                                <a:srgbClr val="00BC89"/>
                              </a:solidFill>
                              <a:latin typeface="Nunito Sans"/>
                              <a:ea typeface="Nunito Sans"/>
                              <a:cs typeface="Nunito Sans"/>
                              <a:sym typeface="Nunito Sans"/>
                            </a:rPr>
                            <a:t>Correct answer</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3</m:t>
                              </m:r>
                              <m:r>
                                <a:rPr lang="en-GB" sz="1600" b="0" i="1" smtClean="0">
                                  <a:solidFill>
                                    <a:schemeClr val="tx1"/>
                                  </a:solidFill>
                                  <a:latin typeface="Cambria Math" panose="02040503050406030204" pitchFamily="18" charset="0"/>
                                </a:rPr>
                                <m:t>𝑛</m:t>
                              </m:r>
                            </m:oMath>
                          </a14:m>
                          <a:endParaRPr lang="en-US" sz="1400" dirty="0">
                            <a:solidFill>
                              <a:srgbClr val="1C1C1C"/>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rgbClr val="1C1C1C"/>
                              </a:solidFill>
                              <a:latin typeface="Nunito Sans"/>
                              <a:ea typeface="Nunito Sans"/>
                              <a:cs typeface="Nunito Sans"/>
                              <a:sym typeface="Nunito Sans"/>
                            </a:rPr>
                            <a:t>Student found the common difference but not the constant</a:t>
                          </a:r>
                          <a:endParaRPr lang="en-US" sz="1400" dirty="0">
                            <a:latin typeface="Nunito Sans"/>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7" name="Table 6">
                <a:extLst>
                  <a:ext uri="{FF2B5EF4-FFF2-40B4-BE49-F238E27FC236}">
                    <a16:creationId xmlns:a16="http://schemas.microsoft.com/office/drawing/2014/main" id="{00EE431F-4AFD-B561-7D39-05DDDF873AA3}"/>
                  </a:ext>
                </a:extLst>
              </p:cNvPr>
              <p:cNvGraphicFramePr>
                <a:graphicFrameLocks noGrp="1"/>
              </p:cNvGraphicFramePr>
              <p:nvPr>
                <p:extLst>
                  <p:ext uri="{D42A27DB-BD31-4B8C-83A1-F6EECF244321}">
                    <p14:modId xmlns:p14="http://schemas.microsoft.com/office/powerpoint/2010/main" val="3045278333"/>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
        <p:nvSpPr>
          <p:cNvPr id="2" name="Google Shape;131;p5">
            <a:extLst>
              <a:ext uri="{FF2B5EF4-FFF2-40B4-BE49-F238E27FC236}">
                <a16:creationId xmlns:a16="http://schemas.microsoft.com/office/drawing/2014/main" id="{C06DB0C0-0591-B4CC-60AB-FE416E478997}"/>
              </a:ext>
            </a:extLst>
          </p:cNvPr>
          <p:cNvSpPr txBox="1"/>
          <p:nvPr/>
        </p:nvSpPr>
        <p:spPr>
          <a:xfrm>
            <a:off x="169849" y="378100"/>
            <a:ext cx="5002785"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N</a:t>
            </a:r>
            <a:r>
              <a:rPr lang="en-US" b="1" baseline="30000" dirty="0">
                <a:solidFill>
                  <a:srgbClr val="FFFFFF"/>
                </a:solidFill>
                <a:latin typeface="Nunito Sans"/>
                <a:ea typeface="Nunito Sans"/>
                <a:cs typeface="Nunito Sans"/>
                <a:sym typeface="Nunito Sans"/>
              </a:rPr>
              <a:t>th</a:t>
            </a:r>
            <a:r>
              <a:rPr lang="en-US" b="1" dirty="0">
                <a:solidFill>
                  <a:srgbClr val="FFFFFF"/>
                </a:solidFill>
                <a:latin typeface="Nunito Sans"/>
                <a:ea typeface="Nunito Sans"/>
                <a:cs typeface="Nunito Sans"/>
                <a:sym typeface="Nunito Sans"/>
              </a:rPr>
              <a:t> Term of a Sequence Answers</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365593863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6" name="Google Shape;132;p5">
                <a:extLst>
                  <a:ext uri="{FF2B5EF4-FFF2-40B4-BE49-F238E27FC236}">
                    <a16:creationId xmlns:a16="http://schemas.microsoft.com/office/drawing/2014/main" id="{CE56ECA4-489F-339B-4A8D-8080DF3BC451}"/>
                  </a:ext>
                </a:extLst>
              </p:cNvPr>
              <p:cNvGraphicFramePr/>
              <p:nvPr>
                <p:extLst>
                  <p:ext uri="{D42A27DB-BD31-4B8C-83A1-F6EECF244321}">
                    <p14:modId xmlns:p14="http://schemas.microsoft.com/office/powerpoint/2010/main" val="3481341753"/>
                  </p:ext>
                </p:extLst>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8) Find </a:t>
                          </a:r>
                          <a:r>
                            <a:rPr lang="en-GB" sz="1600" b="0" dirty="0">
                              <a:solidFill>
                                <a:schemeClr val="dk1"/>
                              </a:solidFill>
                              <a:latin typeface="Nunito Sans"/>
                              <a:ea typeface="Nunito Sans"/>
                              <a:cs typeface="Nunito Sans"/>
                              <a:sym typeface="Nunito Sans"/>
                            </a:rPr>
                            <a:t>the n</a:t>
                          </a:r>
                          <a:r>
                            <a:rPr lang="en-GB" sz="1600" b="0" baseline="30000" dirty="0">
                              <a:solidFill>
                                <a:schemeClr val="dk1"/>
                              </a:solidFill>
                              <a:latin typeface="Nunito Sans"/>
                              <a:ea typeface="Nunito Sans"/>
                              <a:cs typeface="Nunito Sans"/>
                              <a:sym typeface="Nunito Sans"/>
                            </a:rPr>
                            <a:t>th</a:t>
                          </a:r>
                          <a:r>
                            <a:rPr lang="en-GB" sz="1600" b="0" dirty="0">
                              <a:solidFill>
                                <a:schemeClr val="dk1"/>
                              </a:solidFill>
                              <a:latin typeface="Nunito Sans"/>
                              <a:ea typeface="Nunito Sans"/>
                              <a:cs typeface="Nunito Sans"/>
                              <a:sym typeface="Nunito Sans"/>
                            </a:rPr>
                            <a:t> term rule for the sequence with the first five terms: </a:t>
                          </a:r>
                        </a:p>
                        <a:p>
                          <a:pPr marL="127000" marR="0" lvl="0" indent="0" algn="l" rtl="0">
                            <a:lnSpc>
                              <a:spcPct val="100000"/>
                            </a:lnSpc>
                            <a:spcBef>
                              <a:spcPts val="0"/>
                            </a:spcBef>
                            <a:spcAft>
                              <a:spcPts val="0"/>
                            </a:spcAft>
                            <a:buClr>
                              <a:schemeClr val="dk1"/>
                            </a:buClr>
                            <a:buSzPts val="1600"/>
                            <a:buFont typeface="Nunito Sans"/>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19,  12,  5,  −2,  −9</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6" name="Google Shape;132;p5">
                <a:extLst>
                  <a:ext uri="{FF2B5EF4-FFF2-40B4-BE49-F238E27FC236}">
                    <a16:creationId xmlns:a16="http://schemas.microsoft.com/office/drawing/2014/main" id="{CE56ECA4-489F-339B-4A8D-8080DF3BC451}"/>
                  </a:ext>
                </a:extLst>
              </p:cNvPr>
              <p:cNvGraphicFramePr/>
              <p:nvPr>
                <p:extLst>
                  <p:ext uri="{D42A27DB-BD31-4B8C-83A1-F6EECF244321}">
                    <p14:modId xmlns:p14="http://schemas.microsoft.com/office/powerpoint/2010/main" val="3481341753"/>
                  </p:ext>
                </p:extLst>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5" t="-1053" r="-151"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7" name="Table 6">
                <a:extLst>
                  <a:ext uri="{FF2B5EF4-FFF2-40B4-BE49-F238E27FC236}">
                    <a16:creationId xmlns:a16="http://schemas.microsoft.com/office/drawing/2014/main" id="{00EE431F-4AFD-B561-7D39-05DDDF873AA3}"/>
                  </a:ext>
                </a:extLst>
              </p:cNvPr>
              <p:cNvGraphicFramePr>
                <a:graphicFrameLocks noGrp="1"/>
              </p:cNvGraphicFramePr>
              <p:nvPr>
                <p:extLst>
                  <p:ext uri="{D42A27DB-BD31-4B8C-83A1-F6EECF244321}">
                    <p14:modId xmlns:p14="http://schemas.microsoft.com/office/powerpoint/2010/main" val="3401468378"/>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19−7</m:t>
                              </m:r>
                              <m:r>
                                <a:rPr lang="en-GB" sz="1600" b="0" i="1" smtClean="0">
                                  <a:solidFill>
                                    <a:schemeClr val="tx1"/>
                                  </a:solidFill>
                                  <a:latin typeface="Cambria Math" panose="02040503050406030204" pitchFamily="18" charset="0"/>
                                </a:rPr>
                                <m:t>𝑛</m:t>
                              </m:r>
                            </m:oMath>
                          </a14:m>
                          <a:endParaRPr lang="en-GB" sz="1400" dirty="0">
                            <a:solidFill>
                              <a:schemeClr val="tx1"/>
                            </a:solidFill>
                            <a:latin typeface="Nunito" pitchFamily="2" charset="0"/>
                          </a:endParaRPr>
                        </a:p>
                        <a:p>
                          <a:pPr marL="0" lvl="0" indent="0" algn="l" rtl="0">
                            <a:lnSpc>
                              <a:spcPct val="115000"/>
                            </a:lnSpc>
                            <a:spcBef>
                              <a:spcPts val="0"/>
                            </a:spcBef>
                            <a:spcAft>
                              <a:spcPts val="0"/>
                            </a:spcAft>
                            <a:buNone/>
                          </a:pPr>
                          <a:r>
                            <a:rPr lang="en-US" sz="1400" dirty="0">
                              <a:solidFill>
                                <a:schemeClr val="dk1"/>
                              </a:solidFill>
                              <a:latin typeface="Nunito Sans"/>
                              <a:ea typeface="Nunito Sans"/>
                              <a:cs typeface="Nunito Sans"/>
                              <a:sym typeface="Nunito Sans"/>
                            </a:rPr>
                            <a:t>Student found the value of the constant incorrectly</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19</m:t>
                              </m:r>
                              <m:r>
                                <a:rPr lang="en-GB" sz="1600" b="0" i="1" smtClean="0">
                                  <a:solidFill>
                                    <a:schemeClr val="tx1"/>
                                  </a:solidFill>
                                  <a:latin typeface="Cambria Math" panose="02040503050406030204" pitchFamily="18" charset="0"/>
                                </a:rPr>
                                <m:t>𝑛</m:t>
                              </m:r>
                            </m:oMath>
                          </a14:m>
                          <a:endParaRPr lang="en-US"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dirty="0">
                              <a:solidFill>
                                <a:schemeClr val="tx1"/>
                              </a:solidFill>
                              <a:latin typeface="Nunito Sans"/>
                              <a:ea typeface="Nunito Sans"/>
                              <a:cs typeface="Nunito Sans"/>
                              <a:sym typeface="Nunito Sans"/>
                            </a:rPr>
                            <a:t>Student incorrectly attempted to simplify the n</a:t>
                          </a:r>
                          <a:r>
                            <a:rPr lang="en-US" sz="1400" baseline="30000" dirty="0">
                              <a:solidFill>
                                <a:schemeClr val="tx1"/>
                              </a:solidFill>
                              <a:latin typeface="Nunito Sans"/>
                              <a:ea typeface="Nunito Sans"/>
                              <a:cs typeface="Nunito Sans"/>
                              <a:sym typeface="Nunito Sans"/>
                            </a:rPr>
                            <a:t>th</a:t>
                          </a:r>
                          <a:r>
                            <a:rPr lang="en-US" sz="1400" dirty="0">
                              <a:solidFill>
                                <a:schemeClr val="tx1"/>
                              </a:solidFill>
                              <a:latin typeface="Nunito Sans"/>
                              <a:ea typeface="Nunito Sans"/>
                              <a:cs typeface="Nunito Sans"/>
                              <a:sym typeface="Nunito Sans"/>
                            </a:rPr>
                            <a:t> </a:t>
                          </a:r>
                          <a:r>
                            <a:rPr lang="en-US" sz="1400" dirty="0">
                              <a:solidFill>
                                <a:schemeClr val="dk1"/>
                              </a:solidFill>
                              <a:latin typeface="Nunito Sans"/>
                              <a:ea typeface="Nunito Sans"/>
                              <a:cs typeface="Nunito Sans"/>
                              <a:sym typeface="Nunito Sans"/>
                            </a:rPr>
                            <a:t>term rule</a:t>
                          </a:r>
                          <a:endParaRPr lang="en-US" sz="1400" dirty="0">
                            <a:latin typeface="Nunito Sans"/>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−7</m:t>
                              </m:r>
                              <m:r>
                                <a:rPr lang="en-GB" sz="1600" b="0" i="1" smtClean="0">
                                  <a:solidFill>
                                    <a:schemeClr val="tx1"/>
                                  </a:solidFill>
                                  <a:latin typeface="Cambria Math" panose="02040503050406030204" pitchFamily="18" charset="0"/>
                                </a:rPr>
                                <m:t>𝑛</m:t>
                              </m:r>
                            </m:oMath>
                          </a14:m>
                          <a:endParaRPr lang="en-US" sz="1400" dirty="0">
                            <a:solidFill>
                              <a:schemeClr val="dk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chemeClr val="dk1"/>
                              </a:solidFill>
                              <a:latin typeface="Nunito Sans"/>
                              <a:ea typeface="Nunito Sans"/>
                              <a:cs typeface="Nunito Sans"/>
                              <a:sym typeface="Nunito Sans"/>
                            </a:rPr>
                            <a:t>Student </a:t>
                          </a:r>
                          <a:r>
                            <a:rPr lang="en-US" sz="1400" dirty="0">
                              <a:solidFill>
                                <a:srgbClr val="1C1C1C"/>
                              </a:solidFill>
                              <a:latin typeface="Nunito Sans"/>
                              <a:ea typeface="Nunito Sans"/>
                              <a:cs typeface="Nunito Sans"/>
                              <a:sym typeface="Nunito Sans"/>
                            </a:rPr>
                            <a:t>found the common difference but not the constant</a:t>
                          </a:r>
                          <a:endParaRPr lang="en-US" sz="1400" dirty="0">
                            <a:solidFill>
                              <a:schemeClr val="dk1"/>
                            </a:solidFill>
                            <a:latin typeface="Nunito Sans"/>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D) </a:t>
                          </a:r>
                          <a14:m>
                            <m:oMath xmlns:m="http://schemas.openxmlformats.org/officeDocument/2006/math">
                              <m:r>
                                <a:rPr lang="en-GB" sz="1600" b="0" i="1" smtClean="0">
                                  <a:solidFill>
                                    <a:srgbClr val="00BC89"/>
                                  </a:solidFill>
                                  <a:latin typeface="Cambria Math" panose="02040503050406030204" pitchFamily="18" charset="0"/>
                                </a:rPr>
                                <m:t>26−7</m:t>
                              </m:r>
                              <m:r>
                                <a:rPr lang="en-GB" sz="1600" b="0" i="1" smtClean="0">
                                  <a:solidFill>
                                    <a:srgbClr val="00BC89"/>
                                  </a:solidFill>
                                  <a:latin typeface="Cambria Math" panose="02040503050406030204" pitchFamily="18" charset="0"/>
                                </a:rPr>
                                <m:t>𝑛</m:t>
                              </m:r>
                            </m:oMath>
                          </a14:m>
                          <a:endParaRPr lang="en-GB" sz="1400" dirty="0">
                            <a:solidFill>
                              <a:srgbClr val="00BC89"/>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rgbClr val="00BC89"/>
                              </a:solidFill>
                              <a:latin typeface="Nunito Sans"/>
                              <a:ea typeface="Nunito Sans"/>
                              <a:cs typeface="Nunito Sans"/>
                              <a:sym typeface="Nunito Sans"/>
                            </a:rPr>
                            <a:t>Correct answer</a:t>
                          </a:r>
                          <a:endParaRPr lang="en-US" sz="1400" dirty="0">
                            <a:solidFill>
                              <a:srgbClr val="00BC89"/>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400" dirty="0">
                            <a:solidFill>
                              <a:srgbClr val="00BC89"/>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7" name="Table 6">
                <a:extLst>
                  <a:ext uri="{FF2B5EF4-FFF2-40B4-BE49-F238E27FC236}">
                    <a16:creationId xmlns:a16="http://schemas.microsoft.com/office/drawing/2014/main" id="{00EE431F-4AFD-B561-7D39-05DDDF873AA3}"/>
                  </a:ext>
                </a:extLst>
              </p:cNvPr>
              <p:cNvGraphicFramePr>
                <a:graphicFrameLocks noGrp="1"/>
              </p:cNvGraphicFramePr>
              <p:nvPr>
                <p:extLst>
                  <p:ext uri="{D42A27DB-BD31-4B8C-83A1-F6EECF244321}">
                    <p14:modId xmlns:p14="http://schemas.microsoft.com/office/powerpoint/2010/main" val="3401468378"/>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
        <p:nvSpPr>
          <p:cNvPr id="2" name="Google Shape;131;p5">
            <a:extLst>
              <a:ext uri="{FF2B5EF4-FFF2-40B4-BE49-F238E27FC236}">
                <a16:creationId xmlns:a16="http://schemas.microsoft.com/office/drawing/2014/main" id="{CC189D30-66B4-E32F-08DB-37DDDC20E1F2}"/>
              </a:ext>
            </a:extLst>
          </p:cNvPr>
          <p:cNvSpPr txBox="1"/>
          <p:nvPr/>
        </p:nvSpPr>
        <p:spPr>
          <a:xfrm>
            <a:off x="169849" y="378100"/>
            <a:ext cx="5002785"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N</a:t>
            </a:r>
            <a:r>
              <a:rPr lang="en-US" b="1" baseline="30000" dirty="0">
                <a:solidFill>
                  <a:srgbClr val="FFFFFF"/>
                </a:solidFill>
                <a:latin typeface="Nunito Sans"/>
                <a:ea typeface="Nunito Sans"/>
                <a:cs typeface="Nunito Sans"/>
                <a:sym typeface="Nunito Sans"/>
              </a:rPr>
              <a:t>th</a:t>
            </a:r>
            <a:r>
              <a:rPr lang="en-US" b="1" dirty="0">
                <a:solidFill>
                  <a:srgbClr val="FFFFFF"/>
                </a:solidFill>
                <a:latin typeface="Nunito Sans"/>
                <a:ea typeface="Nunito Sans"/>
                <a:cs typeface="Nunito Sans"/>
                <a:sym typeface="Nunito Sans"/>
              </a:rPr>
              <a:t> Term of a Sequence Answers</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257873397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6" name="Google Shape;132;p5">
                <a:extLst>
                  <a:ext uri="{FF2B5EF4-FFF2-40B4-BE49-F238E27FC236}">
                    <a16:creationId xmlns:a16="http://schemas.microsoft.com/office/drawing/2014/main" id="{CE56ECA4-489F-339B-4A8D-8080DF3BC451}"/>
                  </a:ext>
                </a:extLst>
              </p:cNvPr>
              <p:cNvGraphicFramePr/>
              <p:nvPr>
                <p:extLst>
                  <p:ext uri="{D42A27DB-BD31-4B8C-83A1-F6EECF244321}">
                    <p14:modId xmlns:p14="http://schemas.microsoft.com/office/powerpoint/2010/main" val="1695927151"/>
                  </p:ext>
                </p:extLst>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9) Find </a:t>
                          </a:r>
                          <a:r>
                            <a:rPr lang="en-GB" sz="1600" b="0" dirty="0">
                              <a:solidFill>
                                <a:schemeClr val="dk1"/>
                              </a:solidFill>
                              <a:latin typeface="Nunito Sans"/>
                              <a:ea typeface="Nunito Sans"/>
                              <a:cs typeface="Nunito Sans"/>
                              <a:sym typeface="Nunito Sans"/>
                            </a:rPr>
                            <a:t>the n</a:t>
                          </a:r>
                          <a:r>
                            <a:rPr lang="en-GB" sz="1600" b="0" baseline="30000" dirty="0">
                              <a:solidFill>
                                <a:schemeClr val="dk1"/>
                              </a:solidFill>
                              <a:latin typeface="Nunito Sans"/>
                              <a:ea typeface="Nunito Sans"/>
                              <a:cs typeface="Nunito Sans"/>
                              <a:sym typeface="Nunito Sans"/>
                            </a:rPr>
                            <a:t>th</a:t>
                          </a:r>
                          <a:r>
                            <a:rPr lang="en-GB" sz="1600" b="0" dirty="0">
                              <a:solidFill>
                                <a:schemeClr val="dk1"/>
                              </a:solidFill>
                              <a:latin typeface="Nunito Sans"/>
                              <a:ea typeface="Nunito Sans"/>
                              <a:cs typeface="Nunito Sans"/>
                              <a:sym typeface="Nunito Sans"/>
                            </a:rPr>
                            <a:t> term rule for the sequence with the first five terms: </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−6,  −1,  4,  9,  14</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6" name="Google Shape;132;p5">
                <a:extLst>
                  <a:ext uri="{FF2B5EF4-FFF2-40B4-BE49-F238E27FC236}">
                    <a16:creationId xmlns:a16="http://schemas.microsoft.com/office/drawing/2014/main" id="{CE56ECA4-489F-339B-4A8D-8080DF3BC451}"/>
                  </a:ext>
                </a:extLst>
              </p:cNvPr>
              <p:cNvGraphicFramePr/>
              <p:nvPr>
                <p:extLst>
                  <p:ext uri="{D42A27DB-BD31-4B8C-83A1-F6EECF244321}">
                    <p14:modId xmlns:p14="http://schemas.microsoft.com/office/powerpoint/2010/main" val="1695927151"/>
                  </p:ext>
                </p:extLst>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5" t="-1053" r="-151"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7" name="Table 6">
                <a:extLst>
                  <a:ext uri="{FF2B5EF4-FFF2-40B4-BE49-F238E27FC236}">
                    <a16:creationId xmlns:a16="http://schemas.microsoft.com/office/drawing/2014/main" id="{00EE431F-4AFD-B561-7D39-05DDDF873AA3}"/>
                  </a:ext>
                </a:extLst>
              </p:cNvPr>
              <p:cNvGraphicFramePr>
                <a:graphicFrameLocks noGrp="1"/>
              </p:cNvGraphicFramePr>
              <p:nvPr>
                <p:extLst>
                  <p:ext uri="{D42A27DB-BD31-4B8C-83A1-F6EECF244321}">
                    <p14:modId xmlns:p14="http://schemas.microsoft.com/office/powerpoint/2010/main" val="3652187892"/>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rgbClr val="00BC89"/>
                              </a:solidFill>
                              <a:latin typeface="Nunito" pitchFamily="2" charset="0"/>
                            </a:rPr>
                            <a:t>A) </a:t>
                          </a:r>
                          <a14:m>
                            <m:oMath xmlns:m="http://schemas.openxmlformats.org/officeDocument/2006/math">
                              <m:r>
                                <a:rPr lang="en-GB" sz="1600" b="0" i="1" smtClean="0">
                                  <a:solidFill>
                                    <a:srgbClr val="00BC89"/>
                                  </a:solidFill>
                                  <a:latin typeface="Cambria Math" panose="02040503050406030204" pitchFamily="18" charset="0"/>
                                </a:rPr>
                                <m:t>5</m:t>
                              </m:r>
                              <m:r>
                                <a:rPr lang="en-GB" sz="1600" b="0" i="1" smtClean="0">
                                  <a:solidFill>
                                    <a:srgbClr val="00BC89"/>
                                  </a:solidFill>
                                  <a:latin typeface="Cambria Math" panose="02040503050406030204" pitchFamily="18" charset="0"/>
                                </a:rPr>
                                <m:t>𝑛</m:t>
                              </m:r>
                              <m:r>
                                <a:rPr lang="en-GB" sz="1600" b="0" i="1" smtClean="0">
                                  <a:solidFill>
                                    <a:srgbClr val="00BC89"/>
                                  </a:solidFill>
                                  <a:latin typeface="Cambria Math" panose="02040503050406030204" pitchFamily="18" charset="0"/>
                                </a:rPr>
                                <m:t>−11</m:t>
                              </m:r>
                            </m:oMath>
                          </a14:m>
                          <a:endParaRPr lang="en-US" sz="1400" dirty="0">
                            <a:solidFill>
                              <a:srgbClr val="00BC89"/>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rgbClr val="00BC89"/>
                              </a:solidFill>
                              <a:latin typeface="Nunito Sans"/>
                              <a:ea typeface="Nunito Sans"/>
                              <a:cs typeface="Nunito Sans"/>
                              <a:sym typeface="Nunito Sans"/>
                            </a:rPr>
                            <a:t>Correct answer</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5</m:t>
                              </m:r>
                              <m:r>
                                <a:rPr lang="en-GB" sz="1600" b="0" i="1" smtClean="0">
                                  <a:solidFill>
                                    <a:schemeClr val="tx1"/>
                                  </a:solidFill>
                                  <a:latin typeface="Cambria Math" panose="02040503050406030204" pitchFamily="18" charset="0"/>
                                </a:rPr>
                                <m:t>𝑛</m:t>
                              </m:r>
                              <m:r>
                                <a:rPr lang="en-GB" sz="1600" b="0" i="1" smtClean="0">
                                  <a:solidFill>
                                    <a:schemeClr val="tx1"/>
                                  </a:solidFill>
                                  <a:latin typeface="Cambria Math" panose="02040503050406030204" pitchFamily="18" charset="0"/>
                                </a:rPr>
                                <m:t>−6</m:t>
                              </m:r>
                            </m:oMath>
                          </a14:m>
                          <a:endParaRPr lang="en-GB" sz="1600" b="0" dirty="0">
                            <a:solidFill>
                              <a:schemeClr val="tx1"/>
                            </a:solidFill>
                            <a:latin typeface="Nunito" pitchFamily="2" charset="0"/>
                          </a:endParaRP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Student found </a:t>
                          </a:r>
                          <a:r>
                            <a:rPr lang="en-US" sz="1400" dirty="0">
                              <a:solidFill>
                                <a:schemeClr val="dk1"/>
                              </a:solidFill>
                              <a:latin typeface="Nunito Sans"/>
                              <a:ea typeface="Nunito Sans"/>
                              <a:cs typeface="Nunito Sans"/>
                              <a:sym typeface="Nunito Sans"/>
                            </a:rPr>
                            <a:t>the value of the constant incorrectly</a:t>
                          </a:r>
                          <a:endParaRPr lang="en-US" sz="1400" dirty="0">
                            <a:latin typeface="Nunito Sans"/>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−5</m:t>
                              </m:r>
                              <m:r>
                                <a:rPr lang="en-GB" sz="1600" b="0" i="1" smtClean="0">
                                  <a:solidFill>
                                    <a:schemeClr val="tx1"/>
                                  </a:solidFill>
                                  <a:latin typeface="Cambria Math" panose="02040503050406030204" pitchFamily="18" charset="0"/>
                                </a:rPr>
                                <m:t>𝑛</m:t>
                              </m:r>
                              <m:r>
                                <a:rPr lang="en-GB" sz="1600" b="0" i="1" smtClean="0">
                                  <a:solidFill>
                                    <a:schemeClr val="tx1"/>
                                  </a:solidFill>
                                  <a:latin typeface="Cambria Math" panose="02040503050406030204" pitchFamily="18" charset="0"/>
                                </a:rPr>
                                <m:t>−1</m:t>
                              </m:r>
                            </m:oMath>
                          </a14:m>
                          <a:endParaRPr lang="en-GB" sz="1400" dirty="0">
                            <a:solidFill>
                              <a:schemeClr val="tx1"/>
                            </a:solidFill>
                            <a:latin typeface="Nunito" pitchFamily="2" charset="0"/>
                          </a:endParaRPr>
                        </a:p>
                        <a:p>
                          <a:pPr marL="0" lvl="0" indent="0" algn="l" rtl="0">
                            <a:lnSpc>
                              <a:spcPct val="115000"/>
                            </a:lnSpc>
                            <a:spcBef>
                              <a:spcPts val="0"/>
                            </a:spcBef>
                            <a:spcAft>
                              <a:spcPts val="0"/>
                            </a:spcAft>
                            <a:buNone/>
                          </a:pPr>
                          <a:r>
                            <a:rPr lang="en-US" sz="1400" dirty="0">
                              <a:solidFill>
                                <a:schemeClr val="dk1"/>
                              </a:solidFill>
                              <a:latin typeface="Nunito Sans"/>
                              <a:ea typeface="Nunito Sans"/>
                              <a:cs typeface="Nunito Sans"/>
                              <a:sym typeface="Nunito Sans"/>
                            </a:rPr>
                            <a:t>Student only considered the first term</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−6</m:t>
                              </m:r>
                              <m:r>
                                <a:rPr lang="en-GB" sz="1600" b="0" i="1" smtClean="0">
                                  <a:solidFill>
                                    <a:schemeClr val="tx1"/>
                                  </a:solidFill>
                                  <a:latin typeface="Cambria Math" panose="02040503050406030204" pitchFamily="18" charset="0"/>
                                </a:rPr>
                                <m:t>𝑛</m:t>
                              </m:r>
                            </m:oMath>
                          </a14:m>
                          <a:endParaRPr lang="en-GB" sz="1400" dirty="0">
                            <a:solidFill>
                              <a:schemeClr val="tx1"/>
                            </a:solidFill>
                            <a:latin typeface="Nunito" pitchFamily="2" charset="0"/>
                          </a:endParaRPr>
                        </a:p>
                        <a:p>
                          <a:pPr marL="0" lvl="0" indent="0" algn="l" rtl="0">
                            <a:lnSpc>
                              <a:spcPct val="115000"/>
                            </a:lnSpc>
                            <a:spcBef>
                              <a:spcPts val="0"/>
                            </a:spcBef>
                            <a:spcAft>
                              <a:spcPts val="0"/>
                            </a:spcAft>
                            <a:buNone/>
                          </a:pPr>
                          <a:r>
                            <a:rPr lang="en-US" sz="1400" dirty="0">
                              <a:solidFill>
                                <a:schemeClr val="dk1"/>
                              </a:solidFill>
                              <a:latin typeface="Nunito Sans"/>
                              <a:ea typeface="Nunito Sans"/>
                              <a:cs typeface="Nunito Sans"/>
                              <a:sym typeface="Nunito Sans"/>
                            </a:rPr>
                            <a:t>Student incorrectly attempted to simplify the n</a:t>
                          </a:r>
                          <a:r>
                            <a:rPr lang="en-US" sz="1400" baseline="30000" dirty="0">
                              <a:solidFill>
                                <a:schemeClr val="dk1"/>
                              </a:solidFill>
                              <a:latin typeface="Nunito Sans"/>
                              <a:ea typeface="Nunito Sans"/>
                              <a:cs typeface="Nunito Sans"/>
                              <a:sym typeface="Nunito Sans"/>
                            </a:rPr>
                            <a:t>th</a:t>
                          </a:r>
                          <a:r>
                            <a:rPr lang="en-US" sz="1400" dirty="0">
                              <a:solidFill>
                                <a:schemeClr val="dk1"/>
                              </a:solidFill>
                              <a:latin typeface="Nunito Sans"/>
                              <a:ea typeface="Nunito Sans"/>
                              <a:cs typeface="Nunito Sans"/>
                              <a:sym typeface="Nunito Sans"/>
                            </a:rPr>
                            <a:t> term rule</a:t>
                          </a:r>
                          <a:endParaRPr lang="en-US" sz="1400" dirty="0">
                            <a:latin typeface="Nunito Sans"/>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7" name="Table 6">
                <a:extLst>
                  <a:ext uri="{FF2B5EF4-FFF2-40B4-BE49-F238E27FC236}">
                    <a16:creationId xmlns:a16="http://schemas.microsoft.com/office/drawing/2014/main" id="{00EE431F-4AFD-B561-7D39-05DDDF873AA3}"/>
                  </a:ext>
                </a:extLst>
              </p:cNvPr>
              <p:cNvGraphicFramePr>
                <a:graphicFrameLocks noGrp="1"/>
              </p:cNvGraphicFramePr>
              <p:nvPr>
                <p:extLst>
                  <p:ext uri="{D42A27DB-BD31-4B8C-83A1-F6EECF244321}">
                    <p14:modId xmlns:p14="http://schemas.microsoft.com/office/powerpoint/2010/main" val="3652187892"/>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
        <p:nvSpPr>
          <p:cNvPr id="2" name="Google Shape;131;p5">
            <a:extLst>
              <a:ext uri="{FF2B5EF4-FFF2-40B4-BE49-F238E27FC236}">
                <a16:creationId xmlns:a16="http://schemas.microsoft.com/office/drawing/2014/main" id="{C87A625F-6228-8B2B-BD72-59F690698647}"/>
              </a:ext>
            </a:extLst>
          </p:cNvPr>
          <p:cNvSpPr txBox="1"/>
          <p:nvPr/>
        </p:nvSpPr>
        <p:spPr>
          <a:xfrm>
            <a:off x="169849" y="378100"/>
            <a:ext cx="5002785"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N</a:t>
            </a:r>
            <a:r>
              <a:rPr lang="en-US" b="1" baseline="30000" dirty="0">
                <a:solidFill>
                  <a:srgbClr val="FFFFFF"/>
                </a:solidFill>
                <a:latin typeface="Nunito Sans"/>
                <a:ea typeface="Nunito Sans"/>
                <a:cs typeface="Nunito Sans"/>
                <a:sym typeface="Nunito Sans"/>
              </a:rPr>
              <a:t>th</a:t>
            </a:r>
            <a:r>
              <a:rPr lang="en-US" b="1" dirty="0">
                <a:solidFill>
                  <a:srgbClr val="FFFFFF"/>
                </a:solidFill>
                <a:latin typeface="Nunito Sans"/>
                <a:ea typeface="Nunito Sans"/>
                <a:cs typeface="Nunito Sans"/>
                <a:sym typeface="Nunito Sans"/>
              </a:rPr>
              <a:t> Term of a Sequence Answers</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200430768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6" name="Google Shape;132;p5">
                <a:extLst>
                  <a:ext uri="{FF2B5EF4-FFF2-40B4-BE49-F238E27FC236}">
                    <a16:creationId xmlns:a16="http://schemas.microsoft.com/office/drawing/2014/main" id="{CE56ECA4-489F-339B-4A8D-8080DF3BC451}"/>
                  </a:ext>
                </a:extLst>
              </p:cNvPr>
              <p:cNvGraphicFramePr/>
              <p:nvPr>
                <p:extLst>
                  <p:ext uri="{D42A27DB-BD31-4B8C-83A1-F6EECF244321}">
                    <p14:modId xmlns:p14="http://schemas.microsoft.com/office/powerpoint/2010/main" val="1728790380"/>
                  </p:ext>
                </p:extLst>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10) Find the </a:t>
                          </a:r>
                          <a:r>
                            <a:rPr lang="en-GB" sz="1600" b="0" dirty="0">
                              <a:solidFill>
                                <a:schemeClr val="dk1"/>
                              </a:solidFill>
                              <a:latin typeface="Nunito Sans"/>
                              <a:ea typeface="Nunito Sans"/>
                              <a:cs typeface="Nunito Sans"/>
                              <a:sym typeface="Nunito Sans"/>
                            </a:rPr>
                            <a:t>n</a:t>
                          </a:r>
                          <a:r>
                            <a:rPr lang="en-GB" sz="1600" b="0" baseline="30000" dirty="0">
                              <a:solidFill>
                                <a:schemeClr val="dk1"/>
                              </a:solidFill>
                              <a:latin typeface="Nunito Sans"/>
                              <a:ea typeface="Nunito Sans"/>
                              <a:cs typeface="Nunito Sans"/>
                              <a:sym typeface="Nunito Sans"/>
                            </a:rPr>
                            <a:t>th</a:t>
                          </a:r>
                          <a:r>
                            <a:rPr lang="en-GB" sz="1600" b="0" dirty="0">
                              <a:solidFill>
                                <a:schemeClr val="dk1"/>
                              </a:solidFill>
                              <a:latin typeface="Nunito Sans"/>
                              <a:ea typeface="Nunito Sans"/>
                              <a:cs typeface="Nunito Sans"/>
                              <a:sym typeface="Nunito Sans"/>
                            </a:rPr>
                            <a:t> term rule for the sequence with the first five terms: </a:t>
                          </a:r>
                        </a:p>
                        <a:p>
                          <a:pPr marL="127000" marR="0" lvl="0" indent="0" algn="l" rtl="0">
                            <a:lnSpc>
                              <a:spcPct val="100000"/>
                            </a:lnSpc>
                            <a:spcBef>
                              <a:spcPts val="0"/>
                            </a:spcBef>
                            <a:spcAft>
                              <a:spcPts val="0"/>
                            </a:spcAft>
                            <a:buClr>
                              <a:schemeClr val="dk1"/>
                            </a:buClr>
                            <a:buSzPts val="1600"/>
                            <a:buFont typeface="Nunito Sans"/>
                            <a:buNone/>
                          </a:pPr>
                          <a:endParaRPr lang="en-GB" sz="1000" b="0"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r>
                            <a:rPr lang="en-GB" sz="2300" b="0" u="none" strike="noStrike" cap="none" dirty="0">
                              <a:solidFill>
                                <a:schemeClr val="dk1"/>
                              </a:solidFill>
                              <a:cs typeface="Times New Roman"/>
                              <a:sym typeface="Times New Roman"/>
                            </a:rPr>
                            <a:t>  </a:t>
                          </a: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1.7,  2.2,  2.7,  3.2,  3.7</m:t>
                              </m:r>
                            </m:oMath>
                          </a14:m>
                          <a:r>
                            <a:rPr lang="en-GB" sz="2300" u="none" strike="noStrike" cap="none" baseline="30000" dirty="0">
                              <a:solidFill>
                                <a:schemeClr val="dk1"/>
                              </a:solidFill>
                              <a:latin typeface="Times New Roman"/>
                              <a:ea typeface="Times New Roman"/>
                              <a:cs typeface="Times New Roman"/>
                              <a:sym typeface="Times New Roman"/>
                            </a:rPr>
                            <a:t> </a:t>
                          </a:r>
                        </a:p>
                        <a:p>
                          <a:pPr marL="457200" marR="0" lvl="0" indent="0" algn="l" rtl="0">
                            <a:lnSpc>
                              <a:spcPct val="100000"/>
                            </a:lnSpc>
                            <a:spcBef>
                              <a:spcPts val="0"/>
                            </a:spcBef>
                            <a:spcAft>
                              <a:spcPts val="0"/>
                            </a:spcAft>
                            <a:buClr>
                              <a:srgbClr val="000000"/>
                            </a:buClr>
                            <a:buSzPts val="2300"/>
                            <a:buFont typeface="Arial"/>
                            <a:buNone/>
                          </a:pP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6" name="Google Shape;132;p5">
                <a:extLst>
                  <a:ext uri="{FF2B5EF4-FFF2-40B4-BE49-F238E27FC236}">
                    <a16:creationId xmlns:a16="http://schemas.microsoft.com/office/drawing/2014/main" id="{CE56ECA4-489F-339B-4A8D-8080DF3BC451}"/>
                  </a:ext>
                </a:extLst>
              </p:cNvPr>
              <p:cNvGraphicFramePr/>
              <p:nvPr>
                <p:extLst>
                  <p:ext uri="{D42A27DB-BD31-4B8C-83A1-F6EECF244321}">
                    <p14:modId xmlns:p14="http://schemas.microsoft.com/office/powerpoint/2010/main" val="1728790380"/>
                  </p:ext>
                </p:extLst>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5" t="-1053" r="-151"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7" name="Table 6">
                <a:extLst>
                  <a:ext uri="{FF2B5EF4-FFF2-40B4-BE49-F238E27FC236}">
                    <a16:creationId xmlns:a16="http://schemas.microsoft.com/office/drawing/2014/main" id="{00EE431F-4AFD-B561-7D39-05DDDF873AA3}"/>
                  </a:ext>
                </a:extLst>
              </p:cNvPr>
              <p:cNvGraphicFramePr>
                <a:graphicFrameLocks noGrp="1"/>
              </p:cNvGraphicFramePr>
              <p:nvPr>
                <p:extLst>
                  <p:ext uri="{D42A27DB-BD31-4B8C-83A1-F6EECF244321}">
                    <p14:modId xmlns:p14="http://schemas.microsoft.com/office/powerpoint/2010/main" val="833438424"/>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0.5</m:t>
                              </m:r>
                              <m:r>
                                <a:rPr lang="en-GB" sz="1600" b="0" i="1" smtClean="0">
                                  <a:solidFill>
                                    <a:schemeClr val="tx1"/>
                                  </a:solidFill>
                                  <a:latin typeface="Cambria Math" panose="02040503050406030204" pitchFamily="18" charset="0"/>
                                </a:rPr>
                                <m:t>𝑛</m:t>
                              </m:r>
                              <m:r>
                                <a:rPr lang="en-GB" sz="1600" b="0" i="1" smtClean="0">
                                  <a:solidFill>
                                    <a:schemeClr val="tx1"/>
                                  </a:solidFill>
                                  <a:latin typeface="Cambria Math" panose="02040503050406030204" pitchFamily="18" charset="0"/>
                                </a:rPr>
                                <m:t>+1.7</m:t>
                              </m:r>
                            </m:oMath>
                          </a14:m>
                          <a:endParaRPr lang="en-US" sz="1400" dirty="0">
                            <a:solidFill>
                              <a:schemeClr val="dk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chemeClr val="dk1"/>
                              </a:solidFill>
                              <a:latin typeface="Nunito Sans"/>
                              <a:ea typeface="Nunito Sans"/>
                              <a:cs typeface="Nunito Sans"/>
                              <a:sym typeface="Nunito Sans"/>
                            </a:rPr>
                            <a:t>Student found the value of the constant incorrectly</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1.7</m:t>
                              </m:r>
                              <m:r>
                                <a:rPr lang="en-GB" sz="1600" b="0" i="1" smtClean="0">
                                  <a:solidFill>
                                    <a:schemeClr val="tx1"/>
                                  </a:solidFill>
                                  <a:latin typeface="Cambria Math" panose="02040503050406030204" pitchFamily="18" charset="0"/>
                                </a:rPr>
                                <m:t>𝑛</m:t>
                              </m:r>
                              <m:r>
                                <a:rPr lang="en-GB" sz="1600" b="0" i="1" smtClean="0">
                                  <a:solidFill>
                                    <a:schemeClr val="tx1"/>
                                  </a:solidFill>
                                  <a:latin typeface="Cambria Math" panose="02040503050406030204" pitchFamily="18" charset="0"/>
                                </a:rPr>
                                <m:t>+0.5</m:t>
                              </m:r>
                            </m:oMath>
                          </a14:m>
                          <a:endParaRPr lang="en-US"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dirty="0">
                              <a:solidFill>
                                <a:schemeClr val="tx1"/>
                              </a:solidFill>
                              <a:latin typeface="Nunito Sans"/>
                              <a:ea typeface="Nunito Sans"/>
                              <a:cs typeface="Nunito Sans"/>
                              <a:sym typeface="Nunito Sans"/>
                            </a:rPr>
                            <a:t>Student misinterpreted the common difference</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C) </a:t>
                          </a:r>
                          <a14:m>
                            <m:oMath xmlns:m="http://schemas.openxmlformats.org/officeDocument/2006/math">
                              <m:r>
                                <a:rPr lang="en-GB" sz="1600" b="0" i="1" smtClean="0">
                                  <a:solidFill>
                                    <a:srgbClr val="00BC89"/>
                                  </a:solidFill>
                                  <a:latin typeface="Cambria Math" panose="02040503050406030204" pitchFamily="18" charset="0"/>
                                </a:rPr>
                                <m:t>0.5</m:t>
                              </m:r>
                              <m:r>
                                <a:rPr lang="en-GB" sz="1600" b="0" i="1" smtClean="0">
                                  <a:solidFill>
                                    <a:srgbClr val="00BC89"/>
                                  </a:solidFill>
                                  <a:latin typeface="Cambria Math" panose="02040503050406030204" pitchFamily="18" charset="0"/>
                                </a:rPr>
                                <m:t>𝑛</m:t>
                              </m:r>
                              <m:r>
                                <a:rPr lang="en-GB" sz="1600" b="0" i="1" smtClean="0">
                                  <a:solidFill>
                                    <a:srgbClr val="00BC89"/>
                                  </a:solidFill>
                                  <a:latin typeface="Cambria Math" panose="02040503050406030204" pitchFamily="18" charset="0"/>
                                </a:rPr>
                                <m:t>+1.2</m:t>
                              </m:r>
                            </m:oMath>
                          </a14:m>
                          <a:endParaRPr lang="en-US" sz="1400" dirty="0">
                            <a:solidFill>
                              <a:srgbClr val="00BC89"/>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dirty="0">
                              <a:solidFill>
                                <a:srgbClr val="00BC89"/>
                              </a:solidFill>
                              <a:latin typeface="Nunito Sans"/>
                              <a:ea typeface="Nunito Sans"/>
                              <a:cs typeface="Nunito Sans"/>
                              <a:sym typeface="Nunito Sans"/>
                            </a:rPr>
                            <a:t>Correct answer</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1.2</m:t>
                              </m:r>
                              <m:r>
                                <a:rPr lang="en-GB" sz="1600" b="0" i="1" smtClean="0">
                                  <a:solidFill>
                                    <a:schemeClr val="tx1"/>
                                  </a:solidFill>
                                  <a:latin typeface="Cambria Math" panose="02040503050406030204" pitchFamily="18" charset="0"/>
                                </a:rPr>
                                <m:t>𝑛</m:t>
                              </m:r>
                              <m:r>
                                <a:rPr lang="en-GB" sz="1600" b="0" i="1" smtClean="0">
                                  <a:solidFill>
                                    <a:schemeClr val="tx1"/>
                                  </a:solidFill>
                                  <a:latin typeface="Cambria Math" panose="02040503050406030204" pitchFamily="18" charset="0"/>
                                </a:rPr>
                                <m:t>+0.5</m:t>
                              </m:r>
                            </m:oMath>
                          </a14:m>
                          <a:endParaRPr lang="en-US" sz="1400" dirty="0">
                            <a:solidFill>
                              <a:srgbClr val="1C1C1C"/>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rgbClr val="1C1C1C"/>
                              </a:solidFill>
                              <a:latin typeface="Nunito Sans"/>
                              <a:ea typeface="Nunito Sans"/>
                              <a:cs typeface="Nunito Sans"/>
                              <a:sym typeface="Nunito Sans"/>
                            </a:rPr>
                            <a:t>Student interchanged common difference with constant </a:t>
                          </a:r>
                          <a:endParaRPr lang="en-US" sz="1400" dirty="0">
                            <a:latin typeface="Nunito Sans"/>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7" name="Table 6">
                <a:extLst>
                  <a:ext uri="{FF2B5EF4-FFF2-40B4-BE49-F238E27FC236}">
                    <a16:creationId xmlns:a16="http://schemas.microsoft.com/office/drawing/2014/main" id="{00EE431F-4AFD-B561-7D39-05DDDF873AA3}"/>
                  </a:ext>
                </a:extLst>
              </p:cNvPr>
              <p:cNvGraphicFramePr>
                <a:graphicFrameLocks noGrp="1"/>
              </p:cNvGraphicFramePr>
              <p:nvPr>
                <p:extLst>
                  <p:ext uri="{D42A27DB-BD31-4B8C-83A1-F6EECF244321}">
                    <p14:modId xmlns:p14="http://schemas.microsoft.com/office/powerpoint/2010/main" val="833438424"/>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
        <p:nvSpPr>
          <p:cNvPr id="2" name="Google Shape;131;p5">
            <a:extLst>
              <a:ext uri="{FF2B5EF4-FFF2-40B4-BE49-F238E27FC236}">
                <a16:creationId xmlns:a16="http://schemas.microsoft.com/office/drawing/2014/main" id="{BBFB81A2-9E2D-07CD-ED7F-64159E6975D1}"/>
              </a:ext>
            </a:extLst>
          </p:cNvPr>
          <p:cNvSpPr txBox="1"/>
          <p:nvPr/>
        </p:nvSpPr>
        <p:spPr>
          <a:xfrm>
            <a:off x="169849" y="378100"/>
            <a:ext cx="5002785"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N</a:t>
            </a:r>
            <a:r>
              <a:rPr lang="en-US" b="1" baseline="30000" dirty="0">
                <a:solidFill>
                  <a:srgbClr val="FFFFFF"/>
                </a:solidFill>
                <a:latin typeface="Nunito Sans"/>
                <a:ea typeface="Nunito Sans"/>
                <a:cs typeface="Nunito Sans"/>
                <a:sym typeface="Nunito Sans"/>
              </a:rPr>
              <a:t>th</a:t>
            </a:r>
            <a:r>
              <a:rPr lang="en-US" b="1" dirty="0">
                <a:solidFill>
                  <a:srgbClr val="FFFFFF"/>
                </a:solidFill>
                <a:latin typeface="Nunito Sans"/>
                <a:ea typeface="Nunito Sans"/>
                <a:cs typeface="Nunito Sans"/>
                <a:sym typeface="Nunito Sans"/>
              </a:rPr>
              <a:t> Term of a Sequence Answers</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202857928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6" name="Google Shape;132;p5">
                <a:extLst>
                  <a:ext uri="{FF2B5EF4-FFF2-40B4-BE49-F238E27FC236}">
                    <a16:creationId xmlns:a16="http://schemas.microsoft.com/office/drawing/2014/main" id="{CE56ECA4-489F-339B-4A8D-8080DF3BC451}"/>
                  </a:ext>
                </a:extLst>
              </p:cNvPr>
              <p:cNvGraphicFramePr/>
              <p:nvPr>
                <p:extLst>
                  <p:ext uri="{D42A27DB-BD31-4B8C-83A1-F6EECF244321}">
                    <p14:modId xmlns:p14="http://schemas.microsoft.com/office/powerpoint/2010/main" val="3268288758"/>
                  </p:ext>
                </p:extLst>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11) Find the </a:t>
                          </a:r>
                          <a:r>
                            <a:rPr lang="en-GB" sz="1600" b="0" dirty="0">
                              <a:solidFill>
                                <a:schemeClr val="dk1"/>
                              </a:solidFill>
                              <a:latin typeface="Nunito Sans"/>
                              <a:ea typeface="Nunito Sans"/>
                              <a:cs typeface="Nunito Sans"/>
                              <a:sym typeface="Nunito Sans"/>
                            </a:rPr>
                            <a:t>n</a:t>
                          </a:r>
                          <a:r>
                            <a:rPr lang="en-GB" sz="1600" b="0" baseline="30000" dirty="0">
                              <a:solidFill>
                                <a:schemeClr val="dk1"/>
                              </a:solidFill>
                              <a:latin typeface="Nunito Sans"/>
                              <a:ea typeface="Nunito Sans"/>
                              <a:cs typeface="Nunito Sans"/>
                              <a:sym typeface="Nunito Sans"/>
                            </a:rPr>
                            <a:t>th</a:t>
                          </a:r>
                          <a:r>
                            <a:rPr lang="en-GB" sz="1600" b="0" dirty="0">
                              <a:solidFill>
                                <a:schemeClr val="dk1"/>
                              </a:solidFill>
                              <a:latin typeface="Nunito Sans"/>
                              <a:ea typeface="Nunito Sans"/>
                              <a:cs typeface="Nunito Sans"/>
                              <a:sym typeface="Nunito Sans"/>
                            </a:rPr>
                            <a:t> term rule for the sequence with the first five terms: </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r>
                            <a:rPr lang="en-GB" sz="2300" b="0" u="none" strike="noStrike" cap="none" dirty="0">
                              <a:solidFill>
                                <a:schemeClr val="dk1"/>
                              </a:solidFill>
                              <a:cs typeface="Times New Roman"/>
                              <a:sym typeface="Times New Roman"/>
                            </a:rPr>
                            <a:t> </a:t>
                          </a:r>
                          <a:r>
                            <a:rPr lang="en-GB" sz="2300" b="0" u="none" strike="noStrike" cap="none" baseline="0" dirty="0">
                              <a:solidFill>
                                <a:schemeClr val="dk1"/>
                              </a:solidFill>
                              <a:cs typeface="Times New Roman"/>
                              <a:sym typeface="Times New Roman"/>
                            </a:rPr>
                            <a:t> </a:t>
                          </a: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1.1,  0.5,  −0.1,  −0.7,  −1.3</m:t>
                              </m:r>
                            </m:oMath>
                          </a14:m>
                          <a:endParaRPr lang="en-GB" sz="2300" u="none" strike="noStrike" cap="none" baseline="30000" dirty="0">
                            <a:solidFill>
                              <a:schemeClr val="dk1"/>
                            </a:solidFill>
                            <a:latin typeface="Times New Roman"/>
                            <a:ea typeface="Times New Roman"/>
                            <a:cs typeface="Times New Roman"/>
                            <a:sym typeface="Times New Roman"/>
                          </a:endParaRPr>
                        </a:p>
                        <a:p>
                          <a:pPr marL="457200" marR="0" lvl="0" indent="0" algn="l" rtl="0">
                            <a:lnSpc>
                              <a:spcPct val="100000"/>
                            </a:lnSpc>
                            <a:spcBef>
                              <a:spcPts val="0"/>
                            </a:spcBef>
                            <a:spcAft>
                              <a:spcPts val="0"/>
                            </a:spcAft>
                            <a:buClr>
                              <a:srgbClr val="000000"/>
                            </a:buClr>
                            <a:buSzPts val="2300"/>
                            <a:buFont typeface="Arial"/>
                            <a:buNone/>
                          </a:pP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6" name="Google Shape;132;p5">
                <a:extLst>
                  <a:ext uri="{FF2B5EF4-FFF2-40B4-BE49-F238E27FC236}">
                    <a16:creationId xmlns:a16="http://schemas.microsoft.com/office/drawing/2014/main" id="{CE56ECA4-489F-339B-4A8D-8080DF3BC451}"/>
                  </a:ext>
                </a:extLst>
              </p:cNvPr>
              <p:cNvGraphicFramePr/>
              <p:nvPr>
                <p:extLst>
                  <p:ext uri="{D42A27DB-BD31-4B8C-83A1-F6EECF244321}">
                    <p14:modId xmlns:p14="http://schemas.microsoft.com/office/powerpoint/2010/main" val="3268288758"/>
                  </p:ext>
                </p:extLst>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5" t="-1053" r="-151"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7" name="Table 6">
                <a:extLst>
                  <a:ext uri="{FF2B5EF4-FFF2-40B4-BE49-F238E27FC236}">
                    <a16:creationId xmlns:a16="http://schemas.microsoft.com/office/drawing/2014/main" id="{00EE431F-4AFD-B561-7D39-05DDDF873AA3}"/>
                  </a:ext>
                </a:extLst>
              </p:cNvPr>
              <p:cNvGraphicFramePr>
                <a:graphicFrameLocks noGrp="1"/>
              </p:cNvGraphicFramePr>
              <p:nvPr>
                <p:extLst>
                  <p:ext uri="{D42A27DB-BD31-4B8C-83A1-F6EECF244321}">
                    <p14:modId xmlns:p14="http://schemas.microsoft.com/office/powerpoint/2010/main" val="744064026"/>
                  </p:ext>
                </p:extLst>
              </p:nvPr>
            </p:nvGraphicFramePr>
            <p:xfrm>
              <a:off x="952500" y="2187466"/>
              <a:ext cx="7239000" cy="2019819"/>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rgbClr val="00BC89"/>
                              </a:solidFill>
                              <a:latin typeface="Nunito" pitchFamily="2" charset="0"/>
                            </a:rPr>
                            <a:t>A) </a:t>
                          </a:r>
                          <a14:m>
                            <m:oMath xmlns:m="http://schemas.openxmlformats.org/officeDocument/2006/math">
                              <m:r>
                                <a:rPr lang="en-GB" sz="1600" b="0" i="1" smtClean="0">
                                  <a:solidFill>
                                    <a:srgbClr val="00BC89"/>
                                  </a:solidFill>
                                  <a:latin typeface="Cambria Math" panose="02040503050406030204" pitchFamily="18" charset="0"/>
                                </a:rPr>
                                <m:t>1.7−0.6</m:t>
                              </m:r>
                              <m:r>
                                <a:rPr lang="en-GB" sz="1600" b="0" i="1" smtClean="0">
                                  <a:solidFill>
                                    <a:srgbClr val="00BC89"/>
                                  </a:solidFill>
                                  <a:latin typeface="Cambria Math" panose="02040503050406030204" pitchFamily="18" charset="0"/>
                                </a:rPr>
                                <m:t>𝑛</m:t>
                              </m:r>
                            </m:oMath>
                          </a14:m>
                          <a:endParaRPr lang="en-GB" sz="1400" dirty="0">
                            <a:solidFill>
                              <a:srgbClr val="00BC89"/>
                            </a:solidFill>
                            <a:latin typeface="Nunito Sans"/>
                            <a:ea typeface="Nunito Sans"/>
                            <a:cs typeface="Nunito Sans"/>
                            <a:sym typeface="Nunito Sans"/>
                          </a:endParaRPr>
                        </a:p>
                        <a:p>
                          <a:r>
                            <a:rPr lang="en-GB" sz="1400" dirty="0">
                              <a:solidFill>
                                <a:srgbClr val="00BC89"/>
                              </a:solidFill>
                              <a:latin typeface="Nunito Sans"/>
                              <a:ea typeface="Nunito Sans"/>
                              <a:cs typeface="Nunito Sans"/>
                              <a:sym typeface="Nunito Sans"/>
                            </a:rPr>
                            <a:t>Correct answer</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0.6</m:t>
                              </m:r>
                              <m:r>
                                <a:rPr lang="en-GB" sz="1600" b="0" i="1" smtClean="0">
                                  <a:solidFill>
                                    <a:schemeClr val="tx1"/>
                                  </a:solidFill>
                                  <a:latin typeface="Cambria Math" panose="02040503050406030204" pitchFamily="18" charset="0"/>
                                </a:rPr>
                                <m:t>𝑛</m:t>
                              </m:r>
                              <m:r>
                                <a:rPr lang="en-GB" sz="1600" b="0" i="1" smtClean="0">
                                  <a:solidFill>
                                    <a:schemeClr val="tx1"/>
                                  </a:solidFill>
                                  <a:latin typeface="Cambria Math" panose="02040503050406030204" pitchFamily="18" charset="0"/>
                                </a:rPr>
                                <m:t>+0.5</m:t>
                              </m:r>
                            </m:oMath>
                          </a14:m>
                          <a:endParaRPr lang="en-GB" sz="1600" b="0" dirty="0">
                            <a:solidFill>
                              <a:schemeClr val="tx1"/>
                            </a:solidFill>
                            <a:latin typeface="Nunito" pitchFamily="2" charset="0"/>
                          </a:endParaRP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Student does not understand how to use the common difference </a:t>
                          </a:r>
                          <a:r>
                            <a:rPr lang="en-US" sz="1400" dirty="0">
                              <a:solidFill>
                                <a:schemeClr val="dk1"/>
                              </a:solidFill>
                              <a:latin typeface="Nunito Sans"/>
                              <a:ea typeface="Nunito Sans"/>
                              <a:cs typeface="Nunito Sans"/>
                              <a:sym typeface="Nunito Sans"/>
                            </a:rPr>
                            <a:t>for a decreasing sequence</a:t>
                          </a:r>
                          <a:endParaRPr lang="en-US" sz="1400" dirty="0">
                            <a:latin typeface="Nunito Sans"/>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1.1−0.6</m:t>
                              </m:r>
                              <m:r>
                                <a:rPr lang="en-GB" sz="1600" b="0" i="1" smtClean="0">
                                  <a:solidFill>
                                    <a:schemeClr val="tx1"/>
                                  </a:solidFill>
                                  <a:latin typeface="Cambria Math" panose="02040503050406030204" pitchFamily="18" charset="0"/>
                                </a:rPr>
                                <m:t>𝑛</m:t>
                              </m:r>
                            </m:oMath>
                          </a14:m>
                          <a:endParaRPr lang="en-GB" sz="1400" dirty="0">
                            <a:solidFill>
                              <a:schemeClr val="tx1"/>
                            </a:solidFill>
                            <a:latin typeface="Nunito" pitchFamily="2" charset="0"/>
                          </a:endParaRPr>
                        </a:p>
                        <a:p>
                          <a:pPr marL="0" lvl="0" indent="0" algn="l" rtl="0">
                            <a:lnSpc>
                              <a:spcPct val="115000"/>
                            </a:lnSpc>
                            <a:spcBef>
                              <a:spcPts val="0"/>
                            </a:spcBef>
                            <a:spcAft>
                              <a:spcPts val="0"/>
                            </a:spcAft>
                            <a:buNone/>
                          </a:pPr>
                          <a:r>
                            <a:rPr lang="en-US" sz="1400" dirty="0">
                              <a:solidFill>
                                <a:schemeClr val="dk1"/>
                              </a:solidFill>
                              <a:latin typeface="Nunito Sans"/>
                              <a:ea typeface="Nunito Sans"/>
                              <a:cs typeface="Nunito Sans"/>
                              <a:sym typeface="Nunito Sans"/>
                            </a:rPr>
                            <a:t>Student found the value of the constant incorrectly</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−0.6</m:t>
                              </m:r>
                              <m:r>
                                <a:rPr lang="en-GB" sz="1600" b="0" i="1" smtClean="0">
                                  <a:solidFill>
                                    <a:schemeClr val="tx1"/>
                                  </a:solidFill>
                                  <a:latin typeface="Cambria Math" panose="02040503050406030204" pitchFamily="18" charset="0"/>
                                </a:rPr>
                                <m:t>𝑛</m:t>
                              </m:r>
                              <m:r>
                                <a:rPr lang="en-GB" sz="1600" b="0" i="1" smtClean="0">
                                  <a:solidFill>
                                    <a:schemeClr val="tx1"/>
                                  </a:solidFill>
                                  <a:latin typeface="Cambria Math" panose="02040503050406030204" pitchFamily="18" charset="0"/>
                                </a:rPr>
                                <m:t>−0.5</m:t>
                              </m:r>
                            </m:oMath>
                          </a14:m>
                          <a:endParaRPr lang="en-US" sz="1400" dirty="0">
                            <a:solidFill>
                              <a:schemeClr val="dk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dirty="0">
                              <a:solidFill>
                                <a:schemeClr val="dk1"/>
                              </a:solidFill>
                              <a:latin typeface="Nunito Sans"/>
                              <a:ea typeface="Nunito Sans"/>
                              <a:cs typeface="Nunito Sans"/>
                              <a:sym typeface="Nunito Sans"/>
                            </a:rPr>
                            <a:t>Student found the value of the constant incorrectly</a:t>
                          </a:r>
                          <a:endParaRPr lang="en-US" sz="1400" dirty="0">
                            <a:latin typeface="Nunito Sans"/>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7" name="Table 6">
                <a:extLst>
                  <a:ext uri="{FF2B5EF4-FFF2-40B4-BE49-F238E27FC236}">
                    <a16:creationId xmlns:a16="http://schemas.microsoft.com/office/drawing/2014/main" id="{00EE431F-4AFD-B561-7D39-05DDDF873AA3}"/>
                  </a:ext>
                </a:extLst>
              </p:cNvPr>
              <p:cNvGraphicFramePr>
                <a:graphicFrameLocks noGrp="1"/>
              </p:cNvGraphicFramePr>
              <p:nvPr>
                <p:extLst>
                  <p:ext uri="{D42A27DB-BD31-4B8C-83A1-F6EECF244321}">
                    <p14:modId xmlns:p14="http://schemas.microsoft.com/office/powerpoint/2010/main" val="744064026"/>
                  </p:ext>
                </p:extLst>
              </p:nvPr>
            </p:nvGraphicFramePr>
            <p:xfrm>
              <a:off x="952500" y="2187466"/>
              <a:ext cx="7239000" cy="2019819"/>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1063371">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571" r="-100337" b="-90857"/>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571" r="-337" b="-90857"/>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11392" r="-100337" b="-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11392" r="-337" b="-633"/>
                          </a:stretch>
                        </a:blipFill>
                      </a:tcPr>
                    </a:tc>
                    <a:extLst>
                      <a:ext uri="{0D108BD9-81ED-4DB2-BD59-A6C34878D82A}">
                        <a16:rowId xmlns:a16="http://schemas.microsoft.com/office/drawing/2014/main" val="1990626328"/>
                      </a:ext>
                    </a:extLst>
                  </a:tr>
                </a:tbl>
              </a:graphicData>
            </a:graphic>
          </p:graphicFrame>
        </mc:Fallback>
      </mc:AlternateContent>
      <p:sp>
        <p:nvSpPr>
          <p:cNvPr id="2" name="Google Shape;131;p5">
            <a:extLst>
              <a:ext uri="{FF2B5EF4-FFF2-40B4-BE49-F238E27FC236}">
                <a16:creationId xmlns:a16="http://schemas.microsoft.com/office/drawing/2014/main" id="{93708CDE-87F0-8EFB-4129-1D971F6B483B}"/>
              </a:ext>
            </a:extLst>
          </p:cNvPr>
          <p:cNvSpPr txBox="1"/>
          <p:nvPr/>
        </p:nvSpPr>
        <p:spPr>
          <a:xfrm>
            <a:off x="169849" y="378100"/>
            <a:ext cx="5002785"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N</a:t>
            </a:r>
            <a:r>
              <a:rPr lang="en-US" b="1" baseline="30000" dirty="0">
                <a:solidFill>
                  <a:srgbClr val="FFFFFF"/>
                </a:solidFill>
                <a:latin typeface="Nunito Sans"/>
                <a:ea typeface="Nunito Sans"/>
                <a:cs typeface="Nunito Sans"/>
                <a:sym typeface="Nunito Sans"/>
              </a:rPr>
              <a:t>th</a:t>
            </a:r>
            <a:r>
              <a:rPr lang="en-US" b="1" dirty="0">
                <a:solidFill>
                  <a:srgbClr val="FFFFFF"/>
                </a:solidFill>
                <a:latin typeface="Nunito Sans"/>
                <a:ea typeface="Nunito Sans"/>
                <a:cs typeface="Nunito Sans"/>
                <a:sym typeface="Nunito Sans"/>
              </a:rPr>
              <a:t> Term of a Sequence Answers</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29115557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Google Shape;125;p4"/>
          <p:cNvSpPr txBox="1"/>
          <p:nvPr/>
        </p:nvSpPr>
        <p:spPr>
          <a:xfrm>
            <a:off x="80049" y="361775"/>
            <a:ext cx="3927747"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a:solidFill>
                  <a:srgbClr val="FFFFFF"/>
                </a:solidFill>
                <a:latin typeface="Nunito Sans"/>
                <a:ea typeface="Nunito Sans"/>
                <a:cs typeface="Nunito Sans"/>
                <a:sym typeface="Nunito Sans"/>
              </a:rPr>
              <a:t>How to use the questions in this resource</a:t>
            </a:r>
            <a:endParaRPr/>
          </a:p>
        </p:txBody>
      </p:sp>
      <p:sp>
        <p:nvSpPr>
          <p:cNvPr id="126" name="Google Shape;126;p4"/>
          <p:cNvSpPr txBox="1"/>
          <p:nvPr/>
        </p:nvSpPr>
        <p:spPr>
          <a:xfrm>
            <a:off x="80049" y="920867"/>
            <a:ext cx="8468691" cy="3409086"/>
          </a:xfrm>
          <a:prstGeom prst="rect">
            <a:avLst/>
          </a:prstGeom>
          <a:noFill/>
          <a:ln>
            <a:noFill/>
          </a:ln>
        </p:spPr>
        <p:txBody>
          <a:bodyPr spcFirstLastPara="1" wrap="square" lIns="91425" tIns="91425" rIns="91425" bIns="91425" anchor="ctr" anchorCtr="0">
            <a:noAutofit/>
          </a:bodyPr>
          <a:lstStyle/>
          <a:p>
            <a:pPr rtl="0">
              <a:spcBef>
                <a:spcPts val="0"/>
              </a:spcBef>
              <a:spcAft>
                <a:spcPts val="0"/>
              </a:spcAft>
            </a:pPr>
            <a:r>
              <a:rPr lang="en-US" sz="1200" b="0" i="0" u="none" strike="noStrike" dirty="0">
                <a:solidFill>
                  <a:srgbClr val="1C1C1C"/>
                </a:solidFill>
                <a:effectLst/>
                <a:latin typeface="Nunito Sans" pitchFamily="2" charset="0"/>
              </a:rPr>
              <a:t>There are 14 multiple choice questions, each designed to assess each of the key skills required to master the </a:t>
            </a:r>
            <a:r>
              <a:rPr lang="en-US" sz="1200" b="1" i="0" u="none" strike="noStrike" dirty="0">
                <a:solidFill>
                  <a:srgbClr val="1C1C1C"/>
                </a:solidFill>
                <a:effectLst/>
                <a:latin typeface="Nunito Sans" pitchFamily="2" charset="0"/>
              </a:rPr>
              <a:t>n</a:t>
            </a:r>
            <a:r>
              <a:rPr lang="en-US" sz="1200" b="1" i="0" u="none" strike="noStrike" baseline="30000" dirty="0">
                <a:solidFill>
                  <a:srgbClr val="1C1C1C"/>
                </a:solidFill>
                <a:effectLst/>
                <a:latin typeface="Nunito Sans" pitchFamily="2" charset="0"/>
              </a:rPr>
              <a:t>th</a:t>
            </a:r>
            <a:r>
              <a:rPr lang="en-US" sz="1200" b="1" i="0" u="none" strike="noStrike" dirty="0">
                <a:solidFill>
                  <a:srgbClr val="1C1C1C"/>
                </a:solidFill>
                <a:effectLst/>
                <a:latin typeface="Nunito Sans" pitchFamily="2" charset="0"/>
              </a:rPr>
              <a:t> term of a sequence</a:t>
            </a:r>
            <a:r>
              <a:rPr lang="en-US" sz="1200" i="0" u="none" strike="noStrike" dirty="0">
                <a:solidFill>
                  <a:srgbClr val="1C1C1C"/>
                </a:solidFill>
                <a:effectLst/>
                <a:latin typeface="Nunito Sans" pitchFamily="2" charset="0"/>
              </a:rPr>
              <a:t>.</a:t>
            </a:r>
            <a:endParaRPr lang="en-US" sz="1200" dirty="0">
              <a:effectLst/>
            </a:endParaRPr>
          </a:p>
          <a:p>
            <a:pPr rtl="0">
              <a:spcBef>
                <a:spcPts val="0"/>
              </a:spcBef>
              <a:spcAft>
                <a:spcPts val="0"/>
              </a:spcAft>
            </a:pPr>
            <a:br>
              <a:rPr lang="en-US" sz="1200" b="0" dirty="0">
                <a:effectLst/>
              </a:rPr>
            </a:br>
            <a:r>
              <a:rPr lang="en-US" sz="1200" b="0" i="0" u="none" strike="noStrike" dirty="0">
                <a:solidFill>
                  <a:srgbClr val="1C1C1C"/>
                </a:solidFill>
                <a:effectLst/>
                <a:latin typeface="Nunito Sans" pitchFamily="2" charset="0"/>
              </a:rPr>
              <a:t>Each question has one correct answer and three carefully chosen incorrect answers that are designed to identify and highlight fundamental misconceptions, including:</a:t>
            </a:r>
            <a:r>
              <a:rPr lang="en-US" sz="1200" b="0" i="0" u="none" strike="noStrike" dirty="0">
                <a:solidFill>
                  <a:srgbClr val="000000"/>
                </a:solidFill>
                <a:effectLst/>
                <a:latin typeface="Nunito Sans" pitchFamily="2" charset="0"/>
              </a:rPr>
              <a:t> </a:t>
            </a:r>
            <a:r>
              <a:rPr lang="en-US" sz="1200" b="1" i="0" u="none" strike="noStrike" dirty="0">
                <a:solidFill>
                  <a:srgbClr val="000000"/>
                </a:solidFill>
                <a:effectLst/>
                <a:latin typeface="Nunito Sans" pitchFamily="2" charset="0"/>
              </a:rPr>
              <a:t>Substitution, Order of operations, Ordering decimals, </a:t>
            </a:r>
            <a:r>
              <a:rPr lang="en-US" sz="1200" b="1" dirty="0">
                <a:latin typeface="Nunito Sans" pitchFamily="2" charset="0"/>
              </a:rPr>
              <a:t>Calculations with negative numbers, </a:t>
            </a:r>
            <a:r>
              <a:rPr lang="en-US" sz="1200" dirty="0">
                <a:latin typeface="Nunito Sans" pitchFamily="2" charset="0"/>
              </a:rPr>
              <a:t>and </a:t>
            </a:r>
            <a:r>
              <a:rPr lang="en-US" sz="1200" b="1" i="0" u="none" strike="noStrike" dirty="0">
                <a:solidFill>
                  <a:srgbClr val="000000"/>
                </a:solidFill>
                <a:effectLst/>
                <a:latin typeface="Nunito Sans" pitchFamily="2" charset="0"/>
              </a:rPr>
              <a:t>Collecting like terms.</a:t>
            </a:r>
            <a:endParaRPr lang="en-US" sz="1200" b="0" dirty="0">
              <a:effectLst/>
            </a:endParaRPr>
          </a:p>
          <a:p>
            <a:pPr rtl="0">
              <a:spcBef>
                <a:spcPts val="0"/>
              </a:spcBef>
              <a:spcAft>
                <a:spcPts val="0"/>
              </a:spcAft>
            </a:pPr>
            <a:br>
              <a:rPr lang="en-US" sz="1200" b="0" dirty="0">
                <a:effectLst/>
              </a:rPr>
            </a:br>
            <a:r>
              <a:rPr lang="en-US" sz="1200" b="0" i="0" u="none" strike="noStrike" dirty="0">
                <a:solidFill>
                  <a:srgbClr val="1C1C1C"/>
                </a:solidFill>
                <a:effectLst/>
                <a:latin typeface="Nunito Sans" pitchFamily="2" charset="0"/>
              </a:rPr>
              <a:t>When answering these questions, students should be encouraged to explain why they have chosen a particular answer, and why the other three answers are incorrect. This can be done verbally in small groups, or written down on the worksheet or in their books.</a:t>
            </a:r>
            <a:endParaRPr lang="en-US" sz="1200" b="0" dirty="0">
              <a:effectLst/>
            </a:endParaRPr>
          </a:p>
          <a:p>
            <a:pPr rtl="0">
              <a:spcBef>
                <a:spcPts val="0"/>
              </a:spcBef>
              <a:spcAft>
                <a:spcPts val="0"/>
              </a:spcAft>
            </a:pPr>
            <a:br>
              <a:rPr lang="en-US" sz="1200" b="0" dirty="0">
                <a:effectLst/>
              </a:rPr>
            </a:br>
            <a:r>
              <a:rPr lang="en-US" sz="1200" b="0" i="0" u="none" strike="noStrike" dirty="0">
                <a:solidFill>
                  <a:srgbClr val="1C1C1C"/>
                </a:solidFill>
                <a:effectLst/>
                <a:latin typeface="Nunito Sans" pitchFamily="2" charset="0"/>
              </a:rPr>
              <a:t>This resource has been designed to be as flexible as possible with questions that can be easily chopped up and reordered, and come with a separate answer sheet that details all of the misconceptions highlighted in the answers.</a:t>
            </a:r>
            <a:endParaRPr lang="en-US" sz="1200" b="0" dirty="0">
              <a:effectLst/>
            </a:endParaRPr>
          </a:p>
          <a:p>
            <a:br>
              <a:rPr lang="en-US" sz="1600" dirty="0"/>
            </a:br>
            <a:endParaRPr sz="1100" b="0" i="0" u="none" strike="noStrike" cap="none" dirty="0">
              <a:solidFill>
                <a:srgbClr val="1C1C1C"/>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100"/>
              <a:buFont typeface="Arial"/>
              <a:buNone/>
            </a:pPr>
            <a:endParaRPr sz="1100" b="0" i="0" u="none" strike="noStrike" cap="none" dirty="0">
              <a:solidFill>
                <a:srgbClr val="1C1C1C"/>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100"/>
              <a:buFont typeface="Arial"/>
              <a:buNone/>
            </a:pPr>
            <a:endParaRPr sz="1100" b="0" i="0" u="none" strike="noStrike" cap="none" dirty="0">
              <a:solidFill>
                <a:srgbClr val="1C1C1C"/>
              </a:solidFill>
              <a:latin typeface="Arial"/>
              <a:ea typeface="Arial"/>
              <a:cs typeface="Arial"/>
              <a:sym typeface="Arial"/>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6" name="Google Shape;132;p5">
                <a:extLst>
                  <a:ext uri="{FF2B5EF4-FFF2-40B4-BE49-F238E27FC236}">
                    <a16:creationId xmlns:a16="http://schemas.microsoft.com/office/drawing/2014/main" id="{CE56ECA4-489F-339B-4A8D-8080DF3BC451}"/>
                  </a:ext>
                </a:extLst>
              </p:cNvPr>
              <p:cNvGraphicFramePr/>
              <p:nvPr>
                <p:extLst>
                  <p:ext uri="{D42A27DB-BD31-4B8C-83A1-F6EECF244321}">
                    <p14:modId xmlns:p14="http://schemas.microsoft.com/office/powerpoint/2010/main" val="3046094297"/>
                  </p:ext>
                </p:extLst>
              </p:nvPr>
            </p:nvGraphicFramePr>
            <p:xfrm>
              <a:off x="108044" y="862525"/>
              <a:ext cx="8083456" cy="121698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pPr marL="127000" marR="0" lvl="0" indent="0" algn="l" defTabSz="914400" rtl="0" eaLnBrk="1" fontAlgn="auto" latinLnBrk="0" hangingPunct="1">
                            <a:lnSpc>
                              <a:spcPct val="100000"/>
                            </a:lnSpc>
                            <a:spcBef>
                              <a:spcPts val="0"/>
                            </a:spcBef>
                            <a:spcAft>
                              <a:spcPts val="0"/>
                            </a:spcAft>
                            <a:buClr>
                              <a:schemeClr val="dk1"/>
                            </a:buClr>
                            <a:buSzPts val="1600"/>
                            <a:buFont typeface="Nunito Sans"/>
                            <a:buNone/>
                            <a:tabLst/>
                            <a:defRPr/>
                          </a:pPr>
                          <a:r>
                            <a:rPr lang="en-GB" sz="1600" b="0" u="none" strike="noStrike" cap="none" dirty="0">
                              <a:solidFill>
                                <a:schemeClr val="dk1"/>
                              </a:solidFill>
                              <a:latin typeface="Nunito Sans"/>
                              <a:ea typeface="Nunito Sans"/>
                              <a:cs typeface="Nunito Sans"/>
                              <a:sym typeface="Nunito Sans"/>
                            </a:rPr>
                            <a:t>12) Find </a:t>
                          </a:r>
                          <a:r>
                            <a:rPr lang="en-GB" sz="1600" b="0" dirty="0">
                              <a:solidFill>
                                <a:schemeClr val="dk1"/>
                              </a:solidFill>
                              <a:latin typeface="Nunito Sans"/>
                              <a:ea typeface="Nunito Sans"/>
                              <a:cs typeface="Nunito Sans"/>
                              <a:sym typeface="Nunito Sans"/>
                            </a:rPr>
                            <a:t>the n</a:t>
                          </a:r>
                          <a:r>
                            <a:rPr lang="en-GB" sz="1600" b="0" baseline="30000" dirty="0">
                              <a:solidFill>
                                <a:schemeClr val="dk1"/>
                              </a:solidFill>
                              <a:latin typeface="Nunito Sans"/>
                              <a:ea typeface="Nunito Sans"/>
                              <a:cs typeface="Nunito Sans"/>
                              <a:sym typeface="Nunito Sans"/>
                            </a:rPr>
                            <a:t>th</a:t>
                          </a:r>
                          <a:r>
                            <a:rPr lang="en-GB" sz="1600" b="0" dirty="0">
                              <a:solidFill>
                                <a:schemeClr val="dk1"/>
                              </a:solidFill>
                              <a:latin typeface="Nunito Sans"/>
                              <a:ea typeface="Nunito Sans"/>
                              <a:cs typeface="Nunito Sans"/>
                              <a:sym typeface="Nunito Sans"/>
                            </a:rPr>
                            <a:t> term rule for the sequence with the first five terms:  </a:t>
                          </a:r>
                          <a:endParaRPr lang="en-GB" sz="16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r>
                            <a:rPr lang="en-GB" sz="2300" b="0" u="none" strike="noStrike" cap="none" dirty="0">
                              <a:solidFill>
                                <a:schemeClr val="dk1"/>
                              </a:solidFill>
                              <a:cs typeface="Times New Roman"/>
                              <a:sym typeface="Times New Roman"/>
                            </a:rPr>
                            <a:t>  </a:t>
                          </a:r>
                          <a14:m>
                            <m:oMath xmlns:m="http://schemas.openxmlformats.org/officeDocument/2006/math">
                              <m:f>
                                <m:fPr>
                                  <m:ctrlPr>
                                    <a:rPr lang="en-GB" sz="2300" b="0" i="1" u="none" strike="noStrike" cap="none" smtClean="0">
                                      <a:solidFill>
                                        <a:schemeClr val="dk1"/>
                                      </a:solidFill>
                                      <a:latin typeface="Cambria Math" panose="02040503050406030204" pitchFamily="18" charset="0"/>
                                      <a:cs typeface="Times New Roman"/>
                                      <a:sym typeface="Times New Roman"/>
                                    </a:rPr>
                                  </m:ctrlPr>
                                </m:fPr>
                                <m:num>
                                  <m:r>
                                    <a:rPr lang="en-GB" sz="2300" b="0" i="1" u="none" strike="noStrike" cap="none" smtClean="0">
                                      <a:solidFill>
                                        <a:schemeClr val="dk1"/>
                                      </a:solidFill>
                                      <a:latin typeface="Cambria Math" panose="02040503050406030204" pitchFamily="18" charset="0"/>
                                      <a:cs typeface="Times New Roman"/>
                                      <a:sym typeface="Times New Roman"/>
                                    </a:rPr>
                                    <m:t>1</m:t>
                                  </m:r>
                                </m:num>
                                <m:den>
                                  <m:r>
                                    <a:rPr lang="en-GB" sz="2300" b="0" i="1" u="none" strike="noStrike" cap="none" smtClean="0">
                                      <a:solidFill>
                                        <a:schemeClr val="dk1"/>
                                      </a:solidFill>
                                      <a:latin typeface="Cambria Math" panose="02040503050406030204" pitchFamily="18" charset="0"/>
                                      <a:cs typeface="Times New Roman"/>
                                      <a:sym typeface="Times New Roman"/>
                                    </a:rPr>
                                    <m:t>2</m:t>
                                  </m:r>
                                </m:den>
                              </m:f>
                              <m:r>
                                <a:rPr lang="en-GB" sz="2300" b="0" i="1" u="none" strike="noStrike" cap="none" smtClean="0">
                                  <a:solidFill>
                                    <a:schemeClr val="dk1"/>
                                  </a:solidFill>
                                  <a:latin typeface="Cambria Math" panose="02040503050406030204" pitchFamily="18" charset="0"/>
                                  <a:cs typeface="Times New Roman"/>
                                  <a:sym typeface="Times New Roman"/>
                                </a:rPr>
                                <m:t>,  1</m:t>
                              </m:r>
                              <m:f>
                                <m:fPr>
                                  <m:ctrlPr>
                                    <a:rPr lang="en-GB" sz="2300" b="0" i="1" u="none" strike="noStrike" cap="none" smtClean="0">
                                      <a:solidFill>
                                        <a:schemeClr val="dk1"/>
                                      </a:solidFill>
                                      <a:latin typeface="Cambria Math" panose="02040503050406030204" pitchFamily="18" charset="0"/>
                                      <a:cs typeface="Times New Roman"/>
                                      <a:sym typeface="Times New Roman"/>
                                    </a:rPr>
                                  </m:ctrlPr>
                                </m:fPr>
                                <m:num>
                                  <m:r>
                                    <a:rPr lang="en-GB" sz="2300" b="0" i="1" u="none" strike="noStrike" cap="none" smtClean="0">
                                      <a:solidFill>
                                        <a:schemeClr val="dk1"/>
                                      </a:solidFill>
                                      <a:latin typeface="Cambria Math" panose="02040503050406030204" pitchFamily="18" charset="0"/>
                                      <a:cs typeface="Times New Roman"/>
                                      <a:sym typeface="Times New Roman"/>
                                    </a:rPr>
                                    <m:t>1</m:t>
                                  </m:r>
                                </m:num>
                                <m:den>
                                  <m:r>
                                    <a:rPr lang="en-GB" sz="2300" b="0" i="1" u="none" strike="noStrike" cap="none" smtClean="0">
                                      <a:solidFill>
                                        <a:schemeClr val="dk1"/>
                                      </a:solidFill>
                                      <a:latin typeface="Cambria Math" panose="02040503050406030204" pitchFamily="18" charset="0"/>
                                      <a:cs typeface="Times New Roman"/>
                                      <a:sym typeface="Times New Roman"/>
                                    </a:rPr>
                                    <m:t>4</m:t>
                                  </m:r>
                                </m:den>
                              </m:f>
                              <m:r>
                                <a:rPr lang="en-GB" sz="2300" b="0" i="1" u="none" strike="noStrike" cap="none" smtClean="0">
                                  <a:solidFill>
                                    <a:schemeClr val="dk1"/>
                                  </a:solidFill>
                                  <a:latin typeface="Cambria Math" panose="02040503050406030204" pitchFamily="18" charset="0"/>
                                  <a:cs typeface="Times New Roman"/>
                                  <a:sym typeface="Times New Roman"/>
                                </a:rPr>
                                <m:t>,  2,  2</m:t>
                              </m:r>
                              <m:f>
                                <m:fPr>
                                  <m:ctrlPr>
                                    <a:rPr lang="en-GB" sz="2300" b="0" i="1" u="none" strike="noStrike" cap="none" smtClean="0">
                                      <a:solidFill>
                                        <a:schemeClr val="dk1"/>
                                      </a:solidFill>
                                      <a:latin typeface="Cambria Math" panose="02040503050406030204" pitchFamily="18" charset="0"/>
                                      <a:cs typeface="Times New Roman"/>
                                      <a:sym typeface="Times New Roman"/>
                                    </a:rPr>
                                  </m:ctrlPr>
                                </m:fPr>
                                <m:num>
                                  <m:r>
                                    <a:rPr lang="en-GB" sz="2300" b="0" i="1" u="none" strike="noStrike" cap="none" smtClean="0">
                                      <a:solidFill>
                                        <a:schemeClr val="dk1"/>
                                      </a:solidFill>
                                      <a:latin typeface="Cambria Math" panose="02040503050406030204" pitchFamily="18" charset="0"/>
                                      <a:cs typeface="Times New Roman"/>
                                      <a:sym typeface="Times New Roman"/>
                                    </a:rPr>
                                    <m:t>3</m:t>
                                  </m:r>
                                </m:num>
                                <m:den>
                                  <m:r>
                                    <a:rPr lang="en-GB" sz="2300" b="0" i="1" u="none" strike="noStrike" cap="none" smtClean="0">
                                      <a:solidFill>
                                        <a:schemeClr val="dk1"/>
                                      </a:solidFill>
                                      <a:latin typeface="Cambria Math" panose="02040503050406030204" pitchFamily="18" charset="0"/>
                                      <a:cs typeface="Times New Roman"/>
                                      <a:sym typeface="Times New Roman"/>
                                    </a:rPr>
                                    <m:t>4</m:t>
                                  </m:r>
                                </m:den>
                              </m:f>
                              <m:r>
                                <a:rPr lang="en-GB" sz="2300" b="0" i="1" u="none" strike="noStrike" cap="none" smtClean="0">
                                  <a:solidFill>
                                    <a:schemeClr val="dk1"/>
                                  </a:solidFill>
                                  <a:latin typeface="Cambria Math" panose="02040503050406030204" pitchFamily="18" charset="0"/>
                                  <a:cs typeface="Times New Roman"/>
                                  <a:sym typeface="Times New Roman"/>
                                </a:rPr>
                                <m:t>,  3</m:t>
                              </m:r>
                              <m:f>
                                <m:fPr>
                                  <m:ctrlPr>
                                    <a:rPr lang="en-GB" sz="2300" b="0" i="1" u="none" strike="noStrike" cap="none" smtClean="0">
                                      <a:solidFill>
                                        <a:schemeClr val="dk1"/>
                                      </a:solidFill>
                                      <a:latin typeface="Cambria Math" panose="02040503050406030204" pitchFamily="18" charset="0"/>
                                      <a:cs typeface="Times New Roman"/>
                                      <a:sym typeface="Times New Roman"/>
                                    </a:rPr>
                                  </m:ctrlPr>
                                </m:fPr>
                                <m:num>
                                  <m:r>
                                    <a:rPr lang="en-GB" sz="2300" b="0" i="1" u="none" strike="noStrike" cap="none" smtClean="0">
                                      <a:solidFill>
                                        <a:schemeClr val="dk1"/>
                                      </a:solidFill>
                                      <a:latin typeface="Cambria Math" panose="02040503050406030204" pitchFamily="18" charset="0"/>
                                      <a:cs typeface="Times New Roman"/>
                                      <a:sym typeface="Times New Roman"/>
                                    </a:rPr>
                                    <m:t>1</m:t>
                                  </m:r>
                                </m:num>
                                <m:den>
                                  <m:r>
                                    <a:rPr lang="en-GB" sz="2300" b="0" i="1" u="none" strike="noStrike" cap="none" smtClean="0">
                                      <a:solidFill>
                                        <a:schemeClr val="dk1"/>
                                      </a:solidFill>
                                      <a:latin typeface="Cambria Math" panose="02040503050406030204" pitchFamily="18" charset="0"/>
                                      <a:cs typeface="Times New Roman"/>
                                      <a:sym typeface="Times New Roman"/>
                                    </a:rPr>
                                    <m:t>2</m:t>
                                  </m:r>
                                </m:den>
                              </m:f>
                            </m:oMath>
                          </a14:m>
                          <a:endParaRPr lang="en-GB" sz="2300" u="none" strike="noStrike" cap="none" baseline="30000" dirty="0">
                            <a:solidFill>
                              <a:schemeClr val="dk1"/>
                            </a:solidFill>
                            <a:latin typeface="Times New Roman"/>
                            <a:ea typeface="Times New Roman"/>
                            <a:cs typeface="Times New Roman"/>
                            <a:sym typeface="Times New Roman"/>
                          </a:endParaRPr>
                        </a:p>
                        <a:p>
                          <a:pPr marL="457200" marR="0" lvl="0" indent="0" algn="l" rtl="0">
                            <a:lnSpc>
                              <a:spcPct val="100000"/>
                            </a:lnSpc>
                            <a:spcBef>
                              <a:spcPts val="0"/>
                            </a:spcBef>
                            <a:spcAft>
                              <a:spcPts val="0"/>
                            </a:spcAft>
                            <a:buClr>
                              <a:srgbClr val="000000"/>
                            </a:buClr>
                            <a:buSzPts val="2300"/>
                            <a:buFont typeface="Arial"/>
                            <a:buNone/>
                          </a:pP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6" name="Google Shape;132;p5">
                <a:extLst>
                  <a:ext uri="{FF2B5EF4-FFF2-40B4-BE49-F238E27FC236}">
                    <a16:creationId xmlns:a16="http://schemas.microsoft.com/office/drawing/2014/main" id="{CE56ECA4-489F-339B-4A8D-8080DF3BC451}"/>
                  </a:ext>
                </a:extLst>
              </p:cNvPr>
              <p:cNvGraphicFramePr/>
              <p:nvPr>
                <p:extLst>
                  <p:ext uri="{D42A27DB-BD31-4B8C-83A1-F6EECF244321}">
                    <p14:modId xmlns:p14="http://schemas.microsoft.com/office/powerpoint/2010/main" val="3046094297"/>
                  </p:ext>
                </p:extLst>
              </p:nvPr>
            </p:nvGraphicFramePr>
            <p:xfrm>
              <a:off x="108044" y="862525"/>
              <a:ext cx="8083456" cy="121698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21698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5" t="-995" r="-151" b="-995"/>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7" name="Table 6">
                <a:extLst>
                  <a:ext uri="{FF2B5EF4-FFF2-40B4-BE49-F238E27FC236}">
                    <a16:creationId xmlns:a16="http://schemas.microsoft.com/office/drawing/2014/main" id="{00EE431F-4AFD-B561-7D39-05DDDF873AA3}"/>
                  </a:ext>
                </a:extLst>
              </p:cNvPr>
              <p:cNvGraphicFramePr>
                <a:graphicFrameLocks noGrp="1"/>
              </p:cNvGraphicFramePr>
              <p:nvPr>
                <p:extLst>
                  <p:ext uri="{D42A27DB-BD31-4B8C-83A1-F6EECF244321}">
                    <p14:modId xmlns:p14="http://schemas.microsoft.com/office/powerpoint/2010/main" val="1007747404"/>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f>
                                <m:fPr>
                                  <m:ctrlPr>
                                    <a:rPr lang="en-GB" sz="1600" b="0" i="1" smtClean="0">
                                      <a:solidFill>
                                        <a:schemeClr val="tx1"/>
                                      </a:solidFill>
                                      <a:latin typeface="Cambria Math" panose="02040503050406030204" pitchFamily="18" charset="0"/>
                                    </a:rPr>
                                  </m:ctrlPr>
                                </m:fPr>
                                <m:num>
                                  <m:r>
                                    <a:rPr lang="en-GB" sz="1600" b="0" i="1" smtClean="0">
                                      <a:solidFill>
                                        <a:schemeClr val="tx1"/>
                                      </a:solidFill>
                                      <a:latin typeface="Cambria Math" panose="02040503050406030204" pitchFamily="18" charset="0"/>
                                    </a:rPr>
                                    <m:t>1</m:t>
                                  </m:r>
                                </m:num>
                                <m:den>
                                  <m:r>
                                    <a:rPr lang="en-GB" sz="1600" b="0" i="1" smtClean="0">
                                      <a:solidFill>
                                        <a:schemeClr val="tx1"/>
                                      </a:solidFill>
                                      <a:latin typeface="Cambria Math" panose="02040503050406030204" pitchFamily="18" charset="0"/>
                                    </a:rPr>
                                    <m:t>2</m:t>
                                  </m:r>
                                </m:den>
                              </m:f>
                              <m:r>
                                <a:rPr lang="en-GB" sz="1600" b="0" i="1" smtClean="0">
                                  <a:solidFill>
                                    <a:schemeClr val="tx1"/>
                                  </a:solidFill>
                                  <a:latin typeface="Cambria Math" panose="02040503050406030204" pitchFamily="18" charset="0"/>
                                </a:rPr>
                                <m:t>𝑛</m:t>
                              </m:r>
                              <m:r>
                                <a:rPr lang="en-GB" sz="1600" b="0" i="1" smtClean="0">
                                  <a:solidFill>
                                    <a:schemeClr val="tx1"/>
                                  </a:solidFill>
                                  <a:latin typeface="Cambria Math" panose="02040503050406030204" pitchFamily="18" charset="0"/>
                                </a:rPr>
                                <m:t>+</m:t>
                              </m:r>
                              <m:f>
                                <m:fPr>
                                  <m:ctrlPr>
                                    <a:rPr lang="en-GB" sz="1600" b="0" i="1" smtClean="0">
                                      <a:solidFill>
                                        <a:schemeClr val="tx1"/>
                                      </a:solidFill>
                                      <a:latin typeface="Cambria Math" panose="02040503050406030204" pitchFamily="18" charset="0"/>
                                    </a:rPr>
                                  </m:ctrlPr>
                                </m:fPr>
                                <m:num>
                                  <m:r>
                                    <a:rPr lang="en-GB" sz="1600" b="0" i="1" smtClean="0">
                                      <a:solidFill>
                                        <a:schemeClr val="tx1"/>
                                      </a:solidFill>
                                      <a:latin typeface="Cambria Math" panose="02040503050406030204" pitchFamily="18" charset="0"/>
                                    </a:rPr>
                                    <m:t>3</m:t>
                                  </m:r>
                                </m:num>
                                <m:den>
                                  <m:r>
                                    <a:rPr lang="en-GB" sz="1600" b="0" i="1" smtClean="0">
                                      <a:solidFill>
                                        <a:schemeClr val="tx1"/>
                                      </a:solidFill>
                                      <a:latin typeface="Cambria Math" panose="02040503050406030204" pitchFamily="18" charset="0"/>
                                    </a:rPr>
                                    <m:t>4</m:t>
                                  </m:r>
                                </m:den>
                              </m:f>
                            </m:oMath>
                          </a14:m>
                          <a:endParaRPr lang="en-GB" sz="1400" dirty="0">
                            <a:solidFill>
                              <a:schemeClr val="tx1"/>
                            </a:solidFill>
                            <a:latin typeface="Nunito" pitchFamily="2" charset="0"/>
                          </a:endParaRPr>
                        </a:p>
                        <a:p>
                          <a:pPr marL="0" lvl="0" indent="0" algn="l" rtl="0">
                            <a:lnSpc>
                              <a:spcPct val="115000"/>
                            </a:lnSpc>
                            <a:spcBef>
                              <a:spcPts val="0"/>
                            </a:spcBef>
                            <a:spcAft>
                              <a:spcPts val="0"/>
                            </a:spcAft>
                            <a:buNone/>
                          </a:pPr>
                          <a:r>
                            <a:rPr lang="en-US" sz="1400" dirty="0">
                              <a:solidFill>
                                <a:schemeClr val="dk1"/>
                              </a:solidFill>
                              <a:latin typeface="Nunito Sans"/>
                              <a:ea typeface="Nunito Sans"/>
                              <a:cs typeface="Nunito Sans"/>
                              <a:sym typeface="Nunito Sans"/>
                            </a:rPr>
                            <a:t>Student does not understand how to use the common difference</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B) </a:t>
                          </a:r>
                          <a14:m>
                            <m:oMath xmlns:m="http://schemas.openxmlformats.org/officeDocument/2006/math">
                              <m:f>
                                <m:fPr>
                                  <m:ctrlPr>
                                    <a:rPr lang="en-GB" sz="1600" b="0" i="1" smtClean="0">
                                      <a:solidFill>
                                        <a:srgbClr val="00BC89"/>
                                      </a:solidFill>
                                      <a:latin typeface="Cambria Math" panose="02040503050406030204" pitchFamily="18" charset="0"/>
                                    </a:rPr>
                                  </m:ctrlPr>
                                </m:fPr>
                                <m:num>
                                  <m:r>
                                    <a:rPr lang="en-GB" sz="1600" b="0" i="1" smtClean="0">
                                      <a:solidFill>
                                        <a:srgbClr val="00BC89"/>
                                      </a:solidFill>
                                      <a:latin typeface="Cambria Math" panose="02040503050406030204" pitchFamily="18" charset="0"/>
                                    </a:rPr>
                                    <m:t>3</m:t>
                                  </m:r>
                                </m:num>
                                <m:den>
                                  <m:r>
                                    <a:rPr lang="en-GB" sz="1600" b="0" i="1" smtClean="0">
                                      <a:solidFill>
                                        <a:srgbClr val="00BC89"/>
                                      </a:solidFill>
                                      <a:latin typeface="Cambria Math" panose="02040503050406030204" pitchFamily="18" charset="0"/>
                                    </a:rPr>
                                    <m:t>4</m:t>
                                  </m:r>
                                </m:den>
                              </m:f>
                              <m:r>
                                <a:rPr lang="en-GB" sz="1600" b="0" i="1" smtClean="0">
                                  <a:solidFill>
                                    <a:srgbClr val="00BC89"/>
                                  </a:solidFill>
                                  <a:latin typeface="Cambria Math" panose="02040503050406030204" pitchFamily="18" charset="0"/>
                                </a:rPr>
                                <m:t>𝑛</m:t>
                              </m:r>
                              <m:r>
                                <a:rPr lang="en-GB" sz="1600" b="0" i="1" smtClean="0">
                                  <a:solidFill>
                                    <a:srgbClr val="00BC89"/>
                                  </a:solidFill>
                                  <a:latin typeface="Cambria Math" panose="02040503050406030204" pitchFamily="18" charset="0"/>
                                </a:rPr>
                                <m:t>−</m:t>
                              </m:r>
                              <m:f>
                                <m:fPr>
                                  <m:ctrlPr>
                                    <a:rPr lang="en-GB" sz="1600" b="0" i="1" smtClean="0">
                                      <a:solidFill>
                                        <a:srgbClr val="00BC89"/>
                                      </a:solidFill>
                                      <a:latin typeface="Cambria Math" panose="02040503050406030204" pitchFamily="18" charset="0"/>
                                    </a:rPr>
                                  </m:ctrlPr>
                                </m:fPr>
                                <m:num>
                                  <m:r>
                                    <a:rPr lang="en-GB" sz="1600" b="0" i="1" smtClean="0">
                                      <a:solidFill>
                                        <a:srgbClr val="00BC89"/>
                                      </a:solidFill>
                                      <a:latin typeface="Cambria Math" panose="02040503050406030204" pitchFamily="18" charset="0"/>
                                    </a:rPr>
                                    <m:t>1</m:t>
                                  </m:r>
                                </m:num>
                                <m:den>
                                  <m:r>
                                    <a:rPr lang="en-GB" sz="1600" b="0" i="1" smtClean="0">
                                      <a:solidFill>
                                        <a:srgbClr val="00BC89"/>
                                      </a:solidFill>
                                      <a:latin typeface="Cambria Math" panose="02040503050406030204" pitchFamily="18" charset="0"/>
                                    </a:rPr>
                                    <m:t>4</m:t>
                                  </m:r>
                                </m:den>
                              </m:f>
                            </m:oMath>
                          </a14:m>
                          <a:endParaRPr lang="en-GB" sz="1400" dirty="0">
                            <a:solidFill>
                              <a:srgbClr val="00BC89"/>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rgbClr val="00BC89"/>
                              </a:solidFill>
                              <a:latin typeface="Nunito Sans"/>
                              <a:ea typeface="Nunito Sans"/>
                              <a:cs typeface="Nunito Sans"/>
                              <a:sym typeface="Nunito Sans"/>
                            </a:rPr>
                            <a:t>Correct answer</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600" b="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f>
                                <m:fPr>
                                  <m:ctrlPr>
                                    <a:rPr lang="en-GB" sz="1600" b="0" i="1" smtClean="0">
                                      <a:solidFill>
                                        <a:schemeClr val="tx1"/>
                                      </a:solidFill>
                                      <a:latin typeface="Cambria Math" panose="02040503050406030204" pitchFamily="18" charset="0"/>
                                    </a:rPr>
                                  </m:ctrlPr>
                                </m:fPr>
                                <m:num>
                                  <m:r>
                                    <a:rPr lang="en-GB" sz="1600" b="0" i="1" smtClean="0">
                                      <a:solidFill>
                                        <a:schemeClr val="tx1"/>
                                      </a:solidFill>
                                      <a:latin typeface="Cambria Math" panose="02040503050406030204" pitchFamily="18" charset="0"/>
                                    </a:rPr>
                                    <m:t>1</m:t>
                                  </m:r>
                                </m:num>
                                <m:den>
                                  <m:r>
                                    <a:rPr lang="en-GB" sz="1600" b="0" i="1" smtClean="0">
                                      <a:solidFill>
                                        <a:schemeClr val="tx1"/>
                                      </a:solidFill>
                                      <a:latin typeface="Cambria Math" panose="02040503050406030204" pitchFamily="18" charset="0"/>
                                    </a:rPr>
                                    <m:t>4</m:t>
                                  </m:r>
                                </m:den>
                              </m:f>
                              <m:r>
                                <a:rPr lang="en-GB" sz="1600" b="0" i="1" smtClean="0">
                                  <a:solidFill>
                                    <a:schemeClr val="tx1"/>
                                  </a:solidFill>
                                  <a:latin typeface="Cambria Math" panose="02040503050406030204" pitchFamily="18" charset="0"/>
                                </a:rPr>
                                <m:t>𝑛</m:t>
                              </m:r>
                              <m:r>
                                <a:rPr lang="en-GB" sz="1600" b="0" i="1" smtClean="0">
                                  <a:solidFill>
                                    <a:schemeClr val="tx1"/>
                                  </a:solidFill>
                                  <a:latin typeface="Cambria Math" panose="02040503050406030204" pitchFamily="18" charset="0"/>
                                </a:rPr>
                                <m:t>+</m:t>
                              </m:r>
                              <m:f>
                                <m:fPr>
                                  <m:ctrlPr>
                                    <a:rPr lang="en-GB" sz="1600" b="0" i="1" smtClean="0">
                                      <a:solidFill>
                                        <a:schemeClr val="tx1"/>
                                      </a:solidFill>
                                      <a:latin typeface="Cambria Math" panose="02040503050406030204" pitchFamily="18" charset="0"/>
                                    </a:rPr>
                                  </m:ctrlPr>
                                </m:fPr>
                                <m:num>
                                  <m:r>
                                    <a:rPr lang="en-GB" sz="1600" b="0" i="1" smtClean="0">
                                      <a:solidFill>
                                        <a:schemeClr val="tx1"/>
                                      </a:solidFill>
                                      <a:latin typeface="Cambria Math" panose="02040503050406030204" pitchFamily="18" charset="0"/>
                                    </a:rPr>
                                    <m:t>1</m:t>
                                  </m:r>
                                </m:num>
                                <m:den>
                                  <m:r>
                                    <a:rPr lang="en-GB" sz="1600" b="0" i="1" smtClean="0">
                                      <a:solidFill>
                                        <a:schemeClr val="tx1"/>
                                      </a:solidFill>
                                      <a:latin typeface="Cambria Math" panose="02040503050406030204" pitchFamily="18" charset="0"/>
                                    </a:rPr>
                                    <m:t>4</m:t>
                                  </m:r>
                                </m:den>
                              </m:f>
                            </m:oMath>
                          </a14:m>
                          <a:endParaRPr lang="en-GB" sz="1400" dirty="0">
                            <a:solidFill>
                              <a:schemeClr val="tx1"/>
                            </a:solidFill>
                            <a:latin typeface="Nunito" pitchFamily="2" charset="0"/>
                          </a:endParaRPr>
                        </a:p>
                        <a:p>
                          <a:pPr marL="0" lvl="0" indent="0" algn="l" rtl="0">
                            <a:lnSpc>
                              <a:spcPct val="115000"/>
                            </a:lnSpc>
                            <a:spcBef>
                              <a:spcPts val="0"/>
                            </a:spcBef>
                            <a:spcAft>
                              <a:spcPts val="0"/>
                            </a:spcAft>
                            <a:buNone/>
                          </a:pPr>
                          <a:r>
                            <a:rPr lang="en-US" sz="1400" dirty="0">
                              <a:solidFill>
                                <a:schemeClr val="dk1"/>
                              </a:solidFill>
                              <a:latin typeface="Nunito Sans"/>
                              <a:ea typeface="Nunito Sans"/>
                              <a:cs typeface="Nunito Sans"/>
                              <a:sym typeface="Nunito Sans"/>
                            </a:rPr>
                            <a:t>Student does not understand how to find the common difference</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f>
                                <m:fPr>
                                  <m:ctrlPr>
                                    <a:rPr lang="en-GB" sz="1600" b="0" i="1" smtClean="0">
                                      <a:solidFill>
                                        <a:schemeClr val="tx1"/>
                                      </a:solidFill>
                                      <a:latin typeface="Cambria Math" panose="02040503050406030204" pitchFamily="18" charset="0"/>
                                    </a:rPr>
                                  </m:ctrlPr>
                                </m:fPr>
                                <m:num>
                                  <m:r>
                                    <a:rPr lang="en-GB" sz="1600" b="0" i="1" smtClean="0">
                                      <a:solidFill>
                                        <a:schemeClr val="tx1"/>
                                      </a:solidFill>
                                      <a:latin typeface="Cambria Math" panose="02040503050406030204" pitchFamily="18" charset="0"/>
                                    </a:rPr>
                                    <m:t>3</m:t>
                                  </m:r>
                                </m:num>
                                <m:den>
                                  <m:r>
                                    <a:rPr lang="en-GB" sz="1600" b="0" i="1" smtClean="0">
                                      <a:solidFill>
                                        <a:schemeClr val="tx1"/>
                                      </a:solidFill>
                                      <a:latin typeface="Cambria Math" panose="02040503050406030204" pitchFamily="18" charset="0"/>
                                    </a:rPr>
                                    <m:t>4</m:t>
                                  </m:r>
                                </m:den>
                              </m:f>
                              <m:r>
                                <a:rPr lang="en-GB" sz="1600" b="0" i="1" smtClean="0">
                                  <a:solidFill>
                                    <a:schemeClr val="tx1"/>
                                  </a:solidFill>
                                  <a:latin typeface="Cambria Math" panose="02040503050406030204" pitchFamily="18" charset="0"/>
                                </a:rPr>
                                <m:t>𝑛</m:t>
                              </m:r>
                              <m:r>
                                <a:rPr lang="en-GB" sz="1600" b="0" i="1" smtClean="0">
                                  <a:solidFill>
                                    <a:schemeClr val="tx1"/>
                                  </a:solidFill>
                                  <a:latin typeface="Cambria Math" panose="02040503050406030204" pitchFamily="18" charset="0"/>
                                </a:rPr>
                                <m:t>+</m:t>
                              </m:r>
                              <m:f>
                                <m:fPr>
                                  <m:ctrlPr>
                                    <a:rPr lang="en-GB" sz="1600" b="0" i="1" smtClean="0">
                                      <a:solidFill>
                                        <a:schemeClr val="tx1"/>
                                      </a:solidFill>
                                      <a:latin typeface="Cambria Math" panose="02040503050406030204" pitchFamily="18" charset="0"/>
                                    </a:rPr>
                                  </m:ctrlPr>
                                </m:fPr>
                                <m:num>
                                  <m:r>
                                    <a:rPr lang="en-GB" sz="1600" b="0" i="1" smtClean="0">
                                      <a:solidFill>
                                        <a:schemeClr val="tx1"/>
                                      </a:solidFill>
                                      <a:latin typeface="Cambria Math" panose="02040503050406030204" pitchFamily="18" charset="0"/>
                                    </a:rPr>
                                    <m:t>1</m:t>
                                  </m:r>
                                </m:num>
                                <m:den>
                                  <m:r>
                                    <a:rPr lang="en-GB" sz="1600" b="0" i="1" smtClean="0">
                                      <a:solidFill>
                                        <a:schemeClr val="tx1"/>
                                      </a:solidFill>
                                      <a:latin typeface="Cambria Math" panose="02040503050406030204" pitchFamily="18" charset="0"/>
                                    </a:rPr>
                                    <m:t>4</m:t>
                                  </m:r>
                                </m:den>
                              </m:f>
                            </m:oMath>
                          </a14:m>
                          <a:endParaRPr lang="en-GB" sz="1400" dirty="0">
                            <a:solidFill>
                              <a:schemeClr val="tx1"/>
                            </a:solidFill>
                            <a:latin typeface="Nunito" pitchFamily="2" charset="0"/>
                          </a:endParaRPr>
                        </a:p>
                        <a:p>
                          <a:pPr marL="0" lvl="0" indent="0" algn="l" rtl="0">
                            <a:lnSpc>
                              <a:spcPct val="115000"/>
                            </a:lnSpc>
                            <a:spcBef>
                              <a:spcPts val="0"/>
                            </a:spcBef>
                            <a:spcAft>
                              <a:spcPts val="0"/>
                            </a:spcAft>
                            <a:buNone/>
                          </a:pPr>
                          <a:r>
                            <a:rPr lang="en-US" sz="1400" dirty="0">
                              <a:solidFill>
                                <a:schemeClr val="dk1"/>
                              </a:solidFill>
                              <a:latin typeface="Nunito Sans"/>
                              <a:ea typeface="Nunito Sans"/>
                              <a:cs typeface="Nunito Sans"/>
                              <a:sym typeface="Nunito Sans"/>
                            </a:rPr>
                            <a:t>Student forgot to subtract the constant</a:t>
                          </a:r>
                          <a:endParaRPr lang="en-US" sz="1400" dirty="0">
                            <a:latin typeface="Nunito Sans"/>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7" name="Table 6">
                <a:extLst>
                  <a:ext uri="{FF2B5EF4-FFF2-40B4-BE49-F238E27FC236}">
                    <a16:creationId xmlns:a16="http://schemas.microsoft.com/office/drawing/2014/main" id="{00EE431F-4AFD-B561-7D39-05DDDF873AA3}"/>
                  </a:ext>
                </a:extLst>
              </p:cNvPr>
              <p:cNvGraphicFramePr>
                <a:graphicFrameLocks noGrp="1"/>
              </p:cNvGraphicFramePr>
              <p:nvPr>
                <p:extLst>
                  <p:ext uri="{D42A27DB-BD31-4B8C-83A1-F6EECF244321}">
                    <p14:modId xmlns:p14="http://schemas.microsoft.com/office/powerpoint/2010/main" val="1007747404"/>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r="-100337" b="-101899"/>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r="-337" b="-101899"/>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0637" r="-100337" b="-2548"/>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0637" r="-337" b="-2548"/>
                          </a:stretch>
                        </a:blipFill>
                      </a:tcPr>
                    </a:tc>
                    <a:extLst>
                      <a:ext uri="{0D108BD9-81ED-4DB2-BD59-A6C34878D82A}">
                        <a16:rowId xmlns:a16="http://schemas.microsoft.com/office/drawing/2014/main" val="1990626328"/>
                      </a:ext>
                    </a:extLst>
                  </a:tr>
                </a:tbl>
              </a:graphicData>
            </a:graphic>
          </p:graphicFrame>
        </mc:Fallback>
      </mc:AlternateContent>
      <p:sp>
        <p:nvSpPr>
          <p:cNvPr id="2" name="Google Shape;131;p5">
            <a:extLst>
              <a:ext uri="{FF2B5EF4-FFF2-40B4-BE49-F238E27FC236}">
                <a16:creationId xmlns:a16="http://schemas.microsoft.com/office/drawing/2014/main" id="{71F81939-D842-2710-756F-150DD9666043}"/>
              </a:ext>
            </a:extLst>
          </p:cNvPr>
          <p:cNvSpPr txBox="1"/>
          <p:nvPr/>
        </p:nvSpPr>
        <p:spPr>
          <a:xfrm>
            <a:off x="169849" y="378100"/>
            <a:ext cx="5002785"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N</a:t>
            </a:r>
            <a:r>
              <a:rPr lang="en-US" b="1" baseline="30000" dirty="0">
                <a:solidFill>
                  <a:srgbClr val="FFFFFF"/>
                </a:solidFill>
                <a:latin typeface="Nunito Sans"/>
                <a:ea typeface="Nunito Sans"/>
                <a:cs typeface="Nunito Sans"/>
                <a:sym typeface="Nunito Sans"/>
              </a:rPr>
              <a:t>th</a:t>
            </a:r>
            <a:r>
              <a:rPr lang="en-US" b="1" dirty="0">
                <a:solidFill>
                  <a:srgbClr val="FFFFFF"/>
                </a:solidFill>
                <a:latin typeface="Nunito Sans"/>
                <a:ea typeface="Nunito Sans"/>
                <a:cs typeface="Nunito Sans"/>
                <a:sym typeface="Nunito Sans"/>
              </a:rPr>
              <a:t> Term of a Sequence Answers</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94272568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graphicFrame>
        <p:nvGraphicFramePr>
          <p:cNvPr id="6" name="Google Shape;132;p5">
            <a:extLst>
              <a:ext uri="{FF2B5EF4-FFF2-40B4-BE49-F238E27FC236}">
                <a16:creationId xmlns:a16="http://schemas.microsoft.com/office/drawing/2014/main" id="{CE56ECA4-489F-339B-4A8D-8080DF3BC451}"/>
              </a:ext>
            </a:extLst>
          </p:cNvPr>
          <p:cNvGraphicFramePr/>
          <p:nvPr>
            <p:extLst>
              <p:ext uri="{D42A27DB-BD31-4B8C-83A1-F6EECF244321}">
                <p14:modId xmlns:p14="http://schemas.microsoft.com/office/powerpoint/2010/main" val="3363340146"/>
              </p:ext>
            </p:extLst>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13) Find </a:t>
                      </a:r>
                      <a:r>
                        <a:rPr lang="en-GB" sz="1600" b="0" dirty="0">
                          <a:solidFill>
                            <a:schemeClr val="dk1"/>
                          </a:solidFill>
                          <a:latin typeface="Nunito Sans"/>
                          <a:ea typeface="Nunito Sans"/>
                          <a:cs typeface="Nunito Sans"/>
                          <a:sym typeface="Nunito Sans"/>
                        </a:rPr>
                        <a:t>the n</a:t>
                      </a:r>
                      <a:r>
                        <a:rPr lang="en-GB" sz="1600" b="0" baseline="30000" dirty="0">
                          <a:solidFill>
                            <a:schemeClr val="dk1"/>
                          </a:solidFill>
                          <a:latin typeface="Nunito Sans"/>
                          <a:ea typeface="Nunito Sans"/>
                          <a:cs typeface="Nunito Sans"/>
                          <a:sym typeface="Nunito Sans"/>
                        </a:rPr>
                        <a:t>th</a:t>
                      </a:r>
                      <a:r>
                        <a:rPr lang="en-GB" sz="1600" b="0" dirty="0">
                          <a:solidFill>
                            <a:schemeClr val="dk1"/>
                          </a:solidFill>
                          <a:latin typeface="Nunito Sans"/>
                          <a:ea typeface="Nunito Sans"/>
                          <a:cs typeface="Nunito Sans"/>
                          <a:sym typeface="Nunito Sans"/>
                        </a:rPr>
                        <a:t> term rule for the number of hexagons in the sequence of patterns: </a:t>
                      </a: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r>
                        <a:rPr lang="en-GB" sz="2300" b="0" u="none" strike="noStrike" cap="none" dirty="0">
                          <a:solidFill>
                            <a:schemeClr val="dk1"/>
                          </a:solidFill>
                          <a:cs typeface="Times New Roman"/>
                          <a:sym typeface="Times New Roman"/>
                        </a:rPr>
                        <a:t>  </a:t>
                      </a:r>
                      <a:endParaRPr lang="en-GB" sz="2300" u="none" strike="noStrike" cap="none" baseline="30000" dirty="0">
                        <a:solidFill>
                          <a:schemeClr val="dk1"/>
                        </a:solidFill>
                        <a:latin typeface="Times New Roman"/>
                        <a:ea typeface="Times New Roman"/>
                        <a:cs typeface="Times New Roman"/>
                        <a:sym typeface="Times New Roman"/>
                      </a:endParaRPr>
                    </a:p>
                    <a:p>
                      <a:pPr marL="457200" marR="0" lvl="0" indent="0" algn="l" rtl="0">
                        <a:lnSpc>
                          <a:spcPct val="100000"/>
                        </a:lnSpc>
                        <a:spcBef>
                          <a:spcPts val="0"/>
                        </a:spcBef>
                        <a:spcAft>
                          <a:spcPts val="0"/>
                        </a:spcAft>
                        <a:buClr>
                          <a:srgbClr val="000000"/>
                        </a:buClr>
                        <a:buSzPts val="2300"/>
                        <a:buFont typeface="Arial"/>
                        <a:buNone/>
                      </a:pP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AlternateContent xmlns:mc="http://schemas.openxmlformats.org/markup-compatibility/2006" xmlns:a14="http://schemas.microsoft.com/office/drawing/2010/main">
        <mc:Choice Requires="a14">
          <p:graphicFrame>
            <p:nvGraphicFramePr>
              <p:cNvPr id="7" name="Table 6">
                <a:extLst>
                  <a:ext uri="{FF2B5EF4-FFF2-40B4-BE49-F238E27FC236}">
                    <a16:creationId xmlns:a16="http://schemas.microsoft.com/office/drawing/2014/main" id="{00EE431F-4AFD-B561-7D39-05DDDF873AA3}"/>
                  </a:ext>
                </a:extLst>
              </p:cNvPr>
              <p:cNvGraphicFramePr>
                <a:graphicFrameLocks noGrp="1"/>
              </p:cNvGraphicFramePr>
              <p:nvPr>
                <p:extLst>
                  <p:ext uri="{D42A27DB-BD31-4B8C-83A1-F6EECF244321}">
                    <p14:modId xmlns:p14="http://schemas.microsoft.com/office/powerpoint/2010/main" val="3671955806"/>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1+3</m:t>
                              </m:r>
                              <m:r>
                                <a:rPr lang="en-GB" sz="1600" b="0" i="1" smtClean="0">
                                  <a:solidFill>
                                    <a:schemeClr val="tx1"/>
                                  </a:solidFill>
                                  <a:latin typeface="Cambria Math" panose="02040503050406030204" pitchFamily="18" charset="0"/>
                                </a:rPr>
                                <m:t>𝑛</m:t>
                              </m:r>
                            </m:oMath>
                          </a14:m>
                          <a:endParaRPr lang="en-GB" sz="1400" dirty="0">
                            <a:solidFill>
                              <a:schemeClr val="tx1"/>
                            </a:solidFill>
                            <a:latin typeface="Nunito" pitchFamily="2" charset="0"/>
                          </a:endParaRP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Student found the value of the constant incorrectly</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3</m:t>
                              </m:r>
                              <m:r>
                                <a:rPr lang="en-GB" sz="1600" b="0" i="1" smtClean="0">
                                  <a:solidFill>
                                    <a:schemeClr val="tx1"/>
                                  </a:solidFill>
                                  <a:latin typeface="Cambria Math" panose="02040503050406030204" pitchFamily="18" charset="0"/>
                                </a:rPr>
                                <m:t>𝑛</m:t>
                              </m:r>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dirty="0">
                              <a:solidFill>
                                <a:schemeClr val="tx1"/>
                              </a:solidFill>
                              <a:latin typeface="Nunito Sans"/>
                              <a:ea typeface="Nunito Sans"/>
                              <a:cs typeface="Nunito Sans"/>
                              <a:sym typeface="Nunito Sans"/>
                            </a:rPr>
                            <a:t>Student forgot to find the constant</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600" b="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𝑛</m:t>
                              </m:r>
                              <m:r>
                                <a:rPr lang="en-GB" sz="1600" b="0" i="1" smtClean="0">
                                  <a:solidFill>
                                    <a:schemeClr val="tx1"/>
                                  </a:solidFill>
                                  <a:latin typeface="Cambria Math" panose="02040503050406030204" pitchFamily="18" charset="0"/>
                                </a:rPr>
                                <m:t>+3</m:t>
                              </m:r>
                            </m:oMath>
                          </a14:m>
                          <a:endParaRPr lang="en-GB" sz="1400" dirty="0">
                            <a:solidFill>
                              <a:schemeClr val="tx1"/>
                            </a:solidFill>
                            <a:latin typeface="Nunito" pitchFamily="2" charset="0"/>
                          </a:endParaRPr>
                        </a:p>
                        <a:p>
                          <a:pPr marL="0" lvl="0" indent="0" algn="l" rtl="0">
                            <a:lnSpc>
                              <a:spcPct val="115000"/>
                            </a:lnSpc>
                            <a:spcBef>
                              <a:spcPts val="0"/>
                            </a:spcBef>
                            <a:spcAft>
                              <a:spcPts val="0"/>
                            </a:spcAft>
                            <a:buNone/>
                          </a:pPr>
                          <a:r>
                            <a:rPr lang="en-US" sz="1400" dirty="0">
                              <a:solidFill>
                                <a:schemeClr val="dk1"/>
                              </a:solidFill>
                              <a:latin typeface="Nunito Sans"/>
                              <a:ea typeface="Nunito Sans"/>
                              <a:cs typeface="Nunito Sans"/>
                              <a:sym typeface="Nunito Sans"/>
                            </a:rPr>
                            <a:t>Student does not understand how to use the common difference</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D) </a:t>
                          </a:r>
                          <a14:m>
                            <m:oMath xmlns:m="http://schemas.openxmlformats.org/officeDocument/2006/math">
                              <m:r>
                                <a:rPr lang="en-GB" sz="1600" b="0" i="1" smtClean="0">
                                  <a:solidFill>
                                    <a:srgbClr val="00BC89"/>
                                  </a:solidFill>
                                  <a:latin typeface="Cambria Math" panose="02040503050406030204" pitchFamily="18" charset="0"/>
                                </a:rPr>
                                <m:t>3</m:t>
                              </m:r>
                              <m:r>
                                <a:rPr lang="en-GB" sz="1600" b="0" i="1" smtClean="0">
                                  <a:solidFill>
                                    <a:srgbClr val="00BC89"/>
                                  </a:solidFill>
                                  <a:latin typeface="Cambria Math" panose="02040503050406030204" pitchFamily="18" charset="0"/>
                                </a:rPr>
                                <m:t>𝑛</m:t>
                              </m:r>
                              <m:r>
                                <a:rPr lang="en-GB" sz="1600" b="0" i="1" smtClean="0">
                                  <a:solidFill>
                                    <a:srgbClr val="00BC89"/>
                                  </a:solidFill>
                                  <a:latin typeface="Cambria Math" panose="02040503050406030204" pitchFamily="18" charset="0"/>
                                </a:rPr>
                                <m:t>−2</m:t>
                              </m:r>
                            </m:oMath>
                          </a14:m>
                          <a:endParaRPr lang="en-GB" sz="1400" dirty="0">
                            <a:solidFill>
                              <a:srgbClr val="00BC89"/>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rgbClr val="00BC89"/>
                              </a:solidFill>
                              <a:latin typeface="Nunito Sans"/>
                              <a:ea typeface="Nunito Sans"/>
                              <a:cs typeface="Nunito Sans"/>
                              <a:sym typeface="Nunito Sans"/>
                            </a:rPr>
                            <a:t>Correct answer</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7" name="Table 6">
                <a:extLst>
                  <a:ext uri="{FF2B5EF4-FFF2-40B4-BE49-F238E27FC236}">
                    <a16:creationId xmlns:a16="http://schemas.microsoft.com/office/drawing/2014/main" id="{00EE431F-4AFD-B561-7D39-05DDDF873AA3}"/>
                  </a:ext>
                </a:extLst>
              </p:cNvPr>
              <p:cNvGraphicFramePr>
                <a:graphicFrameLocks noGrp="1"/>
              </p:cNvGraphicFramePr>
              <p:nvPr>
                <p:extLst>
                  <p:ext uri="{D42A27DB-BD31-4B8C-83A1-F6EECF244321}">
                    <p14:modId xmlns:p14="http://schemas.microsoft.com/office/powerpoint/2010/main" val="3671955806"/>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
        <p:nvSpPr>
          <p:cNvPr id="3" name="Google Shape;131;p5">
            <a:extLst>
              <a:ext uri="{FF2B5EF4-FFF2-40B4-BE49-F238E27FC236}">
                <a16:creationId xmlns:a16="http://schemas.microsoft.com/office/drawing/2014/main" id="{0373C055-E632-51D0-60D8-8E2AB4F264F1}"/>
              </a:ext>
            </a:extLst>
          </p:cNvPr>
          <p:cNvSpPr txBox="1"/>
          <p:nvPr/>
        </p:nvSpPr>
        <p:spPr>
          <a:xfrm>
            <a:off x="169849" y="378100"/>
            <a:ext cx="5002785"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N</a:t>
            </a:r>
            <a:r>
              <a:rPr lang="en-US" b="1" baseline="30000" dirty="0">
                <a:solidFill>
                  <a:srgbClr val="FFFFFF"/>
                </a:solidFill>
                <a:latin typeface="Nunito Sans"/>
                <a:ea typeface="Nunito Sans"/>
                <a:cs typeface="Nunito Sans"/>
                <a:sym typeface="Nunito Sans"/>
              </a:rPr>
              <a:t>th</a:t>
            </a:r>
            <a:r>
              <a:rPr lang="en-US" b="1" dirty="0">
                <a:solidFill>
                  <a:srgbClr val="FFFFFF"/>
                </a:solidFill>
                <a:latin typeface="Nunito Sans"/>
                <a:ea typeface="Nunito Sans"/>
                <a:cs typeface="Nunito Sans"/>
                <a:sym typeface="Nunito Sans"/>
              </a:rPr>
              <a:t> Term of a Sequence Answers</a:t>
            </a:r>
            <a:endParaRPr sz="1400" b="1" i="0" u="none" strike="noStrike" cap="none" dirty="0">
              <a:solidFill>
                <a:srgbClr val="FFFFFF"/>
              </a:solidFill>
              <a:latin typeface="Nunito Sans"/>
              <a:ea typeface="Nunito Sans"/>
              <a:cs typeface="Nunito Sans"/>
              <a:sym typeface="Nunito Sans"/>
            </a:endParaRPr>
          </a:p>
        </p:txBody>
      </p:sp>
      <p:pic>
        <p:nvPicPr>
          <p:cNvPr id="4" name="Picture 3">
            <a:extLst>
              <a:ext uri="{FF2B5EF4-FFF2-40B4-BE49-F238E27FC236}">
                <a16:creationId xmlns:a16="http://schemas.microsoft.com/office/drawing/2014/main" id="{5BE9BCA3-56D0-BF4F-6580-C97AAFAAD2C5}"/>
              </a:ext>
            </a:extLst>
          </p:cNvPr>
          <p:cNvPicPr>
            <a:picLocks noChangeAspect="1"/>
          </p:cNvPicPr>
          <p:nvPr/>
        </p:nvPicPr>
        <p:blipFill>
          <a:blip r:embed="rId4"/>
          <a:stretch>
            <a:fillRect/>
          </a:stretch>
        </p:blipFill>
        <p:spPr>
          <a:xfrm>
            <a:off x="952500" y="1124990"/>
            <a:ext cx="4220134" cy="976990"/>
          </a:xfrm>
          <a:prstGeom prst="rect">
            <a:avLst/>
          </a:prstGeom>
        </p:spPr>
      </p:pic>
    </p:spTree>
    <p:extLst>
      <p:ext uri="{BB962C8B-B14F-4D97-AF65-F5344CB8AC3E}">
        <p14:creationId xmlns:p14="http://schemas.microsoft.com/office/powerpoint/2010/main" val="133290864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graphicFrame>
        <p:nvGraphicFramePr>
          <p:cNvPr id="6" name="Google Shape;132;p5">
            <a:extLst>
              <a:ext uri="{FF2B5EF4-FFF2-40B4-BE49-F238E27FC236}">
                <a16:creationId xmlns:a16="http://schemas.microsoft.com/office/drawing/2014/main" id="{CE56ECA4-489F-339B-4A8D-8080DF3BC451}"/>
              </a:ext>
            </a:extLst>
          </p:cNvPr>
          <p:cNvGraphicFramePr/>
          <p:nvPr>
            <p:extLst>
              <p:ext uri="{D42A27DB-BD31-4B8C-83A1-F6EECF244321}">
                <p14:modId xmlns:p14="http://schemas.microsoft.com/office/powerpoint/2010/main" val="1327633955"/>
              </p:ext>
            </p:extLst>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14) By finding the nth term, predict how many white tiles will be in pattern 10:</a:t>
                      </a: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r>
                        <a:rPr lang="en-GB" sz="2300" b="0" u="none" strike="noStrike" cap="none" dirty="0">
                          <a:solidFill>
                            <a:schemeClr val="dk1"/>
                          </a:solidFill>
                          <a:cs typeface="Times New Roman"/>
                          <a:sym typeface="Times New Roman"/>
                        </a:rPr>
                        <a:t>  </a:t>
                      </a:r>
                    </a:p>
                    <a:p>
                      <a:pPr marL="457200" marR="0" lvl="0" indent="0" algn="l" rtl="0">
                        <a:lnSpc>
                          <a:spcPct val="100000"/>
                        </a:lnSpc>
                        <a:spcBef>
                          <a:spcPts val="0"/>
                        </a:spcBef>
                        <a:spcAft>
                          <a:spcPts val="0"/>
                        </a:spcAft>
                        <a:buClr>
                          <a:srgbClr val="000000"/>
                        </a:buClr>
                        <a:buSzPts val="2300"/>
                        <a:buFont typeface="Arial"/>
                        <a:buNone/>
                      </a:pP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p:sp>
        <p:nvSpPr>
          <p:cNvPr id="3" name="Google Shape;131;p5">
            <a:extLst>
              <a:ext uri="{FF2B5EF4-FFF2-40B4-BE49-F238E27FC236}">
                <a16:creationId xmlns:a16="http://schemas.microsoft.com/office/drawing/2014/main" id="{9EC76201-A85A-1DCC-6D54-A40A278E025C}"/>
              </a:ext>
            </a:extLst>
          </p:cNvPr>
          <p:cNvSpPr txBox="1"/>
          <p:nvPr/>
        </p:nvSpPr>
        <p:spPr>
          <a:xfrm>
            <a:off x="169849" y="378100"/>
            <a:ext cx="5002785"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N</a:t>
            </a:r>
            <a:r>
              <a:rPr lang="en-US" b="1" baseline="30000" dirty="0">
                <a:solidFill>
                  <a:srgbClr val="FFFFFF"/>
                </a:solidFill>
                <a:latin typeface="Nunito Sans"/>
                <a:ea typeface="Nunito Sans"/>
                <a:cs typeface="Nunito Sans"/>
                <a:sym typeface="Nunito Sans"/>
              </a:rPr>
              <a:t>th</a:t>
            </a:r>
            <a:r>
              <a:rPr lang="en-US" b="1" dirty="0">
                <a:solidFill>
                  <a:srgbClr val="FFFFFF"/>
                </a:solidFill>
                <a:latin typeface="Nunito Sans"/>
                <a:ea typeface="Nunito Sans"/>
                <a:cs typeface="Nunito Sans"/>
                <a:sym typeface="Nunito Sans"/>
              </a:rPr>
              <a:t> Term of a Sequence Answers</a:t>
            </a:r>
            <a:endParaRPr sz="1400" b="1" i="0" u="none" strike="noStrike" cap="none" dirty="0">
              <a:solidFill>
                <a:srgbClr val="FFFFFF"/>
              </a:solidFill>
              <a:latin typeface="Nunito Sans"/>
              <a:ea typeface="Nunito Sans"/>
              <a:cs typeface="Nunito Sans"/>
              <a:sym typeface="Nunito Sans"/>
            </a:endParaRPr>
          </a:p>
        </p:txBody>
      </p:sp>
      <p:pic>
        <p:nvPicPr>
          <p:cNvPr id="4" name="Picture 3">
            <a:extLst>
              <a:ext uri="{FF2B5EF4-FFF2-40B4-BE49-F238E27FC236}">
                <a16:creationId xmlns:a16="http://schemas.microsoft.com/office/drawing/2014/main" id="{A14491C7-BAC2-DF79-9ED7-A843C34C008F}"/>
              </a:ext>
            </a:extLst>
          </p:cNvPr>
          <p:cNvPicPr>
            <a:picLocks noChangeAspect="1"/>
          </p:cNvPicPr>
          <p:nvPr/>
        </p:nvPicPr>
        <p:blipFill>
          <a:blip r:embed="rId3"/>
          <a:stretch>
            <a:fillRect/>
          </a:stretch>
        </p:blipFill>
        <p:spPr>
          <a:xfrm>
            <a:off x="4572000" y="1439509"/>
            <a:ext cx="4259484" cy="1613605"/>
          </a:xfrm>
          <a:prstGeom prst="rect">
            <a:avLst/>
          </a:prstGeom>
        </p:spPr>
      </p:pic>
      <mc:AlternateContent xmlns:mc="http://schemas.openxmlformats.org/markup-compatibility/2006">
        <mc:Choice xmlns:a14="http://schemas.microsoft.com/office/drawing/2010/main" Requires="a14">
          <p:graphicFrame>
            <p:nvGraphicFramePr>
              <p:cNvPr id="5" name="Table 4">
                <a:extLst>
                  <a:ext uri="{FF2B5EF4-FFF2-40B4-BE49-F238E27FC236}">
                    <a16:creationId xmlns:a16="http://schemas.microsoft.com/office/drawing/2014/main" id="{EC61A82F-969D-61FB-2F57-667F046A0C27}"/>
                  </a:ext>
                </a:extLst>
              </p:cNvPr>
              <p:cNvGraphicFramePr>
                <a:graphicFrameLocks noGrp="1"/>
              </p:cNvGraphicFramePr>
              <p:nvPr>
                <p:extLst>
                  <p:ext uri="{D42A27DB-BD31-4B8C-83A1-F6EECF244321}">
                    <p14:modId xmlns:p14="http://schemas.microsoft.com/office/powerpoint/2010/main" val="463644206"/>
                  </p:ext>
                </p:extLst>
              </p:nvPr>
            </p:nvGraphicFramePr>
            <p:xfrm>
              <a:off x="659757" y="1388962"/>
              <a:ext cx="3619500" cy="2888664"/>
            </p:xfrm>
            <a:graphic>
              <a:graphicData uri="http://schemas.openxmlformats.org/drawingml/2006/table">
                <a:tbl>
                  <a:tblPr firstRow="1" bandRow="1">
                    <a:tableStyleId>{83D3C34C-05C9-46D4-825C-24B45D246992}</a:tableStyleId>
                  </a:tblPr>
                  <a:tblGrid>
                    <a:gridCol w="1809750">
                      <a:extLst>
                        <a:ext uri="{9D8B030D-6E8A-4147-A177-3AD203B41FA5}">
                          <a16:colId xmlns:a16="http://schemas.microsoft.com/office/drawing/2014/main" val="2042600298"/>
                        </a:ext>
                      </a:extLst>
                    </a:gridCol>
                    <a:gridCol w="1809750">
                      <a:extLst>
                        <a:ext uri="{9D8B030D-6E8A-4147-A177-3AD203B41FA5}">
                          <a16:colId xmlns:a16="http://schemas.microsoft.com/office/drawing/2014/main" val="966887997"/>
                        </a:ext>
                      </a:extLst>
                    </a:gridCol>
                  </a:tblGrid>
                  <a:tr h="148375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100</m:t>
                              </m:r>
                            </m:oMath>
                          </a14:m>
                          <a:endParaRPr lang="en-GB" sz="1400" dirty="0">
                            <a:solidFill>
                              <a:schemeClr val="tx1"/>
                            </a:solidFill>
                            <a:latin typeface="Nunito" pitchFamily="2" charset="0"/>
                          </a:endParaRPr>
                        </a:p>
                        <a:p>
                          <a:pPr marL="0" lvl="0" indent="0" algn="l" rtl="0">
                            <a:lnSpc>
                              <a:spcPct val="115000"/>
                            </a:lnSpc>
                            <a:spcBef>
                              <a:spcPts val="0"/>
                            </a:spcBef>
                            <a:spcAft>
                              <a:spcPts val="0"/>
                            </a:spcAft>
                            <a:buNone/>
                          </a:pPr>
                          <a:r>
                            <a:rPr lang="en-US" sz="1400" dirty="0">
                              <a:solidFill>
                                <a:schemeClr val="dk1"/>
                              </a:solidFill>
                              <a:latin typeface="Nunito Sans"/>
                              <a:ea typeface="Nunito Sans"/>
                              <a:cs typeface="Nunito Sans"/>
                              <a:sym typeface="Nunito Sans"/>
                            </a:rPr>
                            <a:t>Student multiplied number of tiles in pattern 1 by </a:t>
                          </a:r>
                          <a14:m>
                            <m:oMath xmlns:m="http://schemas.openxmlformats.org/officeDocument/2006/math">
                              <m:r>
                                <a:rPr lang="en-GB" sz="1400" b="0" i="1" dirty="0" smtClean="0">
                                  <a:solidFill>
                                    <a:schemeClr val="dk1"/>
                                  </a:solidFill>
                                  <a:latin typeface="Cambria Math" panose="02040503050406030204" pitchFamily="18" charset="0"/>
                                  <a:ea typeface="Nunito Sans"/>
                                  <a:cs typeface="Nunito Sans"/>
                                  <a:sym typeface="Nunito Sans"/>
                                </a:rPr>
                                <m:t>10</m:t>
                              </m:r>
                            </m:oMath>
                          </a14:m>
                          <a:endParaRPr lang="en-US" sz="1400" dirty="0">
                            <a:solidFill>
                              <a:schemeClr val="dk1"/>
                            </a:solidFill>
                            <a:latin typeface="Nunito Sans"/>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50</m:t>
                              </m:r>
                            </m:oMath>
                          </a14:m>
                          <a:endParaRPr lang="en-GB" sz="1600" b="0" dirty="0">
                            <a:solidFill>
                              <a:schemeClr val="tx1"/>
                            </a:solidFill>
                            <a:latin typeface="Nunito" pitchFamily="2" charset="0"/>
                          </a:endParaRP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Student multiplied common difference by </a:t>
                          </a:r>
                          <a14:m>
                            <m:oMath xmlns:m="http://schemas.openxmlformats.org/officeDocument/2006/math">
                              <m:r>
                                <a:rPr lang="en-GB" sz="1400" b="0" i="1" dirty="0" smtClean="0">
                                  <a:solidFill>
                                    <a:schemeClr val="tx1"/>
                                  </a:solidFill>
                                  <a:latin typeface="Cambria Math" panose="02040503050406030204" pitchFamily="18" charset="0"/>
                                  <a:ea typeface="Nunito Sans"/>
                                  <a:cs typeface="Nunito Sans"/>
                                  <a:sym typeface="Nunito Sans"/>
                                </a:rPr>
                                <m:t>10</m:t>
                              </m:r>
                            </m:oMath>
                          </a14:m>
                          <a:r>
                            <a:rPr lang="en-US" sz="1400" dirty="0">
                              <a:solidFill>
                                <a:schemeClr val="tx1"/>
                              </a:solidFill>
                              <a:latin typeface="Nunito Sans"/>
                              <a:ea typeface="Nunito Sans"/>
                              <a:cs typeface="Nunito Sans"/>
                              <a:sym typeface="Nunito Sans"/>
                            </a:rPr>
                            <a:t> and </a:t>
                          </a:r>
                          <a:r>
                            <a:rPr lang="en-US" sz="1400" dirty="0">
                              <a:solidFill>
                                <a:schemeClr val="dk1"/>
                              </a:solidFill>
                              <a:latin typeface="Nunito Sans"/>
                              <a:ea typeface="Nunito Sans"/>
                              <a:cs typeface="Nunito Sans"/>
                              <a:sym typeface="Nunito Sans"/>
                            </a:rPr>
                            <a:t>added to number of tiles in pattern 1</a:t>
                          </a:r>
                          <a:endParaRPr lang="en-US" sz="1400" dirty="0">
                            <a:latin typeface="Nunito Sans"/>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1334565">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C) </a:t>
                          </a:r>
                          <a14:m>
                            <m:oMath xmlns:m="http://schemas.openxmlformats.org/officeDocument/2006/math">
                              <m:r>
                                <a:rPr lang="en-GB" sz="1600" b="0" i="1" smtClean="0">
                                  <a:solidFill>
                                    <a:srgbClr val="00BC89"/>
                                  </a:solidFill>
                                  <a:latin typeface="Cambria Math" panose="02040503050406030204" pitchFamily="18" charset="0"/>
                                </a:rPr>
                                <m:t>46</m:t>
                              </m:r>
                            </m:oMath>
                          </a14:m>
                          <a:endParaRPr lang="en-GB" sz="1400" dirty="0">
                            <a:solidFill>
                              <a:srgbClr val="00BC89"/>
                            </a:solidFill>
                            <a:latin typeface="Nunito" pitchFamily="2" charset="0"/>
                          </a:endParaRPr>
                        </a:p>
                        <a:p>
                          <a:pPr marL="0" lvl="0" indent="0" algn="l" rtl="0">
                            <a:lnSpc>
                              <a:spcPct val="115000"/>
                            </a:lnSpc>
                            <a:spcBef>
                              <a:spcPts val="0"/>
                            </a:spcBef>
                            <a:spcAft>
                              <a:spcPts val="0"/>
                            </a:spcAft>
                            <a:buNone/>
                          </a:pPr>
                          <a:r>
                            <a:rPr lang="en-GB" sz="1400" dirty="0">
                              <a:solidFill>
                                <a:srgbClr val="00BC89"/>
                              </a:solidFill>
                              <a:latin typeface="Nunito Sans"/>
                              <a:ea typeface="Nunito Sans"/>
                              <a:cs typeface="Nunito Sans"/>
                              <a:sym typeface="Nunito Sans"/>
                            </a:rPr>
                            <a:t>Correct answer</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40</m:t>
                              </m:r>
                            </m:oMath>
                          </a14:m>
                          <a:endParaRPr lang="en-GB" sz="1400" dirty="0">
                            <a:solidFill>
                              <a:schemeClr val="tx1"/>
                            </a:solidFill>
                            <a:latin typeface="Nunito" pitchFamily="2" charset="0"/>
                          </a:endParaRPr>
                        </a:p>
                        <a:p>
                          <a:pPr marL="0" lvl="0" indent="0" algn="l" rtl="0">
                            <a:lnSpc>
                              <a:spcPct val="115000"/>
                            </a:lnSpc>
                            <a:spcBef>
                              <a:spcPts val="0"/>
                            </a:spcBef>
                            <a:spcAft>
                              <a:spcPts val="0"/>
                            </a:spcAft>
                            <a:buNone/>
                          </a:pPr>
                          <a:r>
                            <a:rPr lang="en-US" sz="1400" dirty="0">
                              <a:solidFill>
                                <a:schemeClr val="dk1"/>
                              </a:solidFill>
                              <a:latin typeface="Nunito Sans"/>
                              <a:ea typeface="Nunito Sans"/>
                              <a:cs typeface="Nunito Sans"/>
                              <a:sym typeface="Nunito Sans"/>
                            </a:rPr>
                            <a:t>Student multiplied </a:t>
                          </a:r>
                          <a14:m>
                            <m:oMath xmlns:m="http://schemas.openxmlformats.org/officeDocument/2006/math">
                              <m:r>
                                <a:rPr lang="en-US" sz="1400" i="1" dirty="0" smtClean="0">
                                  <a:solidFill>
                                    <a:schemeClr val="dk1"/>
                                  </a:solidFill>
                                  <a:latin typeface="Cambria Math" panose="02040503050406030204" pitchFamily="18" charset="0"/>
                                  <a:ea typeface="Nunito Sans"/>
                                  <a:cs typeface="Nunito Sans"/>
                                  <a:sym typeface="Nunito Sans"/>
                                </a:rPr>
                                <m:t>10</m:t>
                              </m:r>
                            </m:oMath>
                          </a14:m>
                          <a:r>
                            <a:rPr lang="en-US" sz="1400" dirty="0">
                              <a:solidFill>
                                <a:schemeClr val="dk1"/>
                              </a:solidFill>
                              <a:latin typeface="Nunito Sans"/>
                              <a:ea typeface="Nunito Sans"/>
                              <a:cs typeface="Nunito Sans"/>
                              <a:sym typeface="Nunito Sans"/>
                            </a:rPr>
                            <a:t> by the common difference</a:t>
                          </a:r>
                          <a:endParaRPr lang="en-US" sz="1400" dirty="0">
                            <a:latin typeface="Nunito Sans"/>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p:graphicFrame>
            <p:nvGraphicFramePr>
              <p:cNvPr id="5" name="Table 4">
                <a:extLst>
                  <a:ext uri="{FF2B5EF4-FFF2-40B4-BE49-F238E27FC236}">
                    <a16:creationId xmlns:a16="http://schemas.microsoft.com/office/drawing/2014/main" id="{EC61A82F-969D-61FB-2F57-667F046A0C27}"/>
                  </a:ext>
                </a:extLst>
              </p:cNvPr>
              <p:cNvGraphicFramePr>
                <a:graphicFrameLocks noGrp="1"/>
              </p:cNvGraphicFramePr>
              <p:nvPr>
                <p:extLst>
                  <p:ext uri="{D42A27DB-BD31-4B8C-83A1-F6EECF244321}">
                    <p14:modId xmlns:p14="http://schemas.microsoft.com/office/powerpoint/2010/main" val="463644206"/>
                  </p:ext>
                </p:extLst>
              </p:nvPr>
            </p:nvGraphicFramePr>
            <p:xfrm>
              <a:off x="659757" y="1388962"/>
              <a:ext cx="3619500" cy="2888664"/>
            </p:xfrm>
            <a:graphic>
              <a:graphicData uri="http://schemas.openxmlformats.org/drawingml/2006/table">
                <a:tbl>
                  <a:tblPr firstRow="1" bandRow="1">
                    <a:tableStyleId>{83D3C34C-05C9-46D4-825C-24B45D246992}</a:tableStyleId>
                  </a:tblPr>
                  <a:tblGrid>
                    <a:gridCol w="1809750">
                      <a:extLst>
                        <a:ext uri="{9D8B030D-6E8A-4147-A177-3AD203B41FA5}">
                          <a16:colId xmlns:a16="http://schemas.microsoft.com/office/drawing/2014/main" val="2042600298"/>
                        </a:ext>
                      </a:extLst>
                    </a:gridCol>
                    <a:gridCol w="1809750">
                      <a:extLst>
                        <a:ext uri="{9D8B030D-6E8A-4147-A177-3AD203B41FA5}">
                          <a16:colId xmlns:a16="http://schemas.microsoft.com/office/drawing/2014/main" val="966887997"/>
                        </a:ext>
                      </a:extLst>
                    </a:gridCol>
                  </a:tblGrid>
                  <a:tr h="1554099">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337" t="-391" r="-100673" b="-86328"/>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337" t="-391" r="-673" b="-86328"/>
                          </a:stretch>
                        </a:blipFill>
                      </a:tcPr>
                    </a:tc>
                    <a:extLst>
                      <a:ext uri="{0D108BD9-81ED-4DB2-BD59-A6C34878D82A}">
                        <a16:rowId xmlns:a16="http://schemas.microsoft.com/office/drawing/2014/main" val="692741909"/>
                      </a:ext>
                    </a:extLst>
                  </a:tr>
                  <a:tr h="1334565">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337" t="-117352" r="-100673" b="-91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337" t="-117352" r="-673" b="-913"/>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341605258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49" y="378100"/>
            <a:ext cx="5002785"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N</a:t>
            </a:r>
            <a:r>
              <a:rPr lang="en-US" b="1" baseline="30000" dirty="0">
                <a:solidFill>
                  <a:srgbClr val="FFFFFF"/>
                </a:solidFill>
                <a:latin typeface="Nunito Sans"/>
                <a:ea typeface="Nunito Sans"/>
                <a:cs typeface="Nunito Sans"/>
                <a:sym typeface="Nunito Sans"/>
              </a:rPr>
              <a:t>th</a:t>
            </a:r>
            <a:r>
              <a:rPr lang="en-US" b="1" dirty="0">
                <a:solidFill>
                  <a:srgbClr val="FFFFFF"/>
                </a:solidFill>
                <a:latin typeface="Nunito Sans"/>
                <a:ea typeface="Nunito Sans"/>
                <a:cs typeface="Nunito Sans"/>
                <a:sym typeface="Nunito Sans"/>
              </a:rPr>
              <a:t> Term of a Sequence</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4" name="Google Shape;132;p5">
                <a:extLst>
                  <a:ext uri="{FF2B5EF4-FFF2-40B4-BE49-F238E27FC236}">
                    <a16:creationId xmlns:a16="http://schemas.microsoft.com/office/drawing/2014/main" id="{EFB54C5D-4AEC-F023-3C5A-B2802004A629}"/>
                  </a:ext>
                </a:extLst>
              </p:cNvPr>
              <p:cNvGraphicFramePr/>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 Find </a:t>
                          </a:r>
                          <a:r>
                            <a:rPr lang="en-GB" sz="1600" b="0" dirty="0">
                              <a:solidFill>
                                <a:schemeClr val="dk1"/>
                              </a:solidFill>
                              <a:latin typeface="Nunito Sans"/>
                              <a:ea typeface="Nunito Sans"/>
                              <a:cs typeface="Nunito Sans"/>
                              <a:sym typeface="Nunito Sans"/>
                            </a:rPr>
                            <a:t>the first three terms of the sequence with n</a:t>
                          </a:r>
                          <a:r>
                            <a:rPr lang="en-GB" sz="1600" b="0" baseline="30000" dirty="0">
                              <a:solidFill>
                                <a:schemeClr val="dk1"/>
                              </a:solidFill>
                              <a:latin typeface="Nunito Sans"/>
                              <a:ea typeface="Nunito Sans"/>
                              <a:cs typeface="Nunito Sans"/>
                              <a:sym typeface="Nunito Sans"/>
                            </a:rPr>
                            <a:t>th</a:t>
                          </a:r>
                          <a:r>
                            <a:rPr lang="en-GB" sz="1600" b="0" dirty="0">
                              <a:solidFill>
                                <a:schemeClr val="dk1"/>
                              </a:solidFill>
                              <a:latin typeface="Nunito Sans"/>
                              <a:ea typeface="Nunito Sans"/>
                              <a:cs typeface="Nunito Sans"/>
                              <a:sym typeface="Nunito Sans"/>
                            </a:rPr>
                            <a:t> term: </a:t>
                          </a:r>
                          <a:endParaRPr lang="en-GB" sz="16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4</m:t>
                              </m:r>
                              <m:r>
                                <a:rPr lang="en-GB" sz="2300" b="0" i="1" u="none" strike="noStrike" cap="none" smtClean="0">
                                  <a:solidFill>
                                    <a:schemeClr val="dk1"/>
                                  </a:solidFill>
                                  <a:latin typeface="Cambria Math" panose="02040503050406030204" pitchFamily="18" charset="0"/>
                                  <a:cs typeface="Times New Roman"/>
                                  <a:sym typeface="Times New Roman"/>
                                </a:rPr>
                                <m:t>𝑛</m:t>
                              </m:r>
                              <m:r>
                                <a:rPr lang="en-GB" sz="2300" b="0" i="1" u="none" strike="noStrike" cap="none" smtClean="0">
                                  <a:solidFill>
                                    <a:schemeClr val="dk1"/>
                                  </a:solidFill>
                                  <a:latin typeface="Cambria Math" panose="02040503050406030204" pitchFamily="18" charset="0"/>
                                  <a:cs typeface="Times New Roman"/>
                                  <a:sym typeface="Times New Roman"/>
                                </a:rPr>
                                <m:t>+1</m:t>
                              </m:r>
                            </m:oMath>
                          </a14:m>
                          <a:r>
                            <a:rPr lang="en-GB" sz="2300" u="none" strike="noStrike" cap="none" baseline="30000" dirty="0">
                              <a:solidFill>
                                <a:schemeClr val="dk1"/>
                              </a:solidFill>
                              <a:latin typeface="Times New Roman"/>
                              <a:ea typeface="Times New Roman"/>
                              <a:cs typeface="Times New Roman"/>
                              <a:sym typeface="Times New Roman"/>
                            </a:rPr>
                            <a:t> </a:t>
                          </a:r>
                        </a:p>
                        <a:p>
                          <a:pPr marL="457200" marR="0" lvl="0" indent="0" algn="l" rtl="0">
                            <a:lnSpc>
                              <a:spcPct val="100000"/>
                            </a:lnSpc>
                            <a:spcBef>
                              <a:spcPts val="0"/>
                            </a:spcBef>
                            <a:spcAft>
                              <a:spcPts val="0"/>
                            </a:spcAft>
                            <a:buClr>
                              <a:srgbClr val="000000"/>
                            </a:buClr>
                            <a:buSzPts val="2300"/>
                            <a:buFont typeface="Arial"/>
                            <a:buNone/>
                          </a:pP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4" name="Google Shape;132;p5">
                <a:extLst>
                  <a:ext uri="{FF2B5EF4-FFF2-40B4-BE49-F238E27FC236}">
                    <a16:creationId xmlns:a16="http://schemas.microsoft.com/office/drawing/2014/main" id="{EFB54C5D-4AEC-F023-3C5A-B2802004A629}"/>
                  </a:ext>
                </a:extLst>
              </p:cNvPr>
              <p:cNvGraphicFramePr/>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5" t="-1053" r="-151"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5" name="Table 4">
                <a:extLst>
                  <a:ext uri="{FF2B5EF4-FFF2-40B4-BE49-F238E27FC236}">
                    <a16:creationId xmlns:a16="http://schemas.microsoft.com/office/drawing/2014/main" id="{E34FE1AB-77A8-27A3-3899-3925F4755428}"/>
                  </a:ext>
                </a:extLst>
              </p:cNvPr>
              <p:cNvGraphicFramePr>
                <a:graphicFrameLocks noGrp="1"/>
              </p:cNvGraphicFramePr>
              <p:nvPr>
                <p:extLst>
                  <p:ext uri="{D42A27DB-BD31-4B8C-83A1-F6EECF244321}">
                    <p14:modId xmlns:p14="http://schemas.microsoft.com/office/powerpoint/2010/main" val="2308392617"/>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4, 8, 12</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dirty="0">
                              <a:solidFill>
                                <a:schemeClr val="tx1"/>
                              </a:solidFill>
                              <a:latin typeface="Nunito Sans"/>
                              <a:ea typeface="Nunito Sans"/>
                              <a:cs typeface="Nunito Sans"/>
                              <a:sym typeface="Nunito Sans"/>
                            </a:rPr>
                            <a:t> </a:t>
                          </a:r>
                        </a:p>
                        <a:p>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5, 9, 13</m:t>
                              </m:r>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Sans"/>
                              <a:ea typeface="Nunito Sans"/>
                              <a:cs typeface="Nunito Sans"/>
                              <a:sym typeface="Nunito Sans"/>
                            </a:rPr>
                            <a:t>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600" b="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5, 10, 15</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dirty="0">
                              <a:solidFill>
                                <a:schemeClr val="tx1"/>
                              </a:solidFill>
                              <a:latin typeface="Nunito Sans"/>
                              <a:ea typeface="Nunito Sans"/>
                              <a:cs typeface="Nunito Sans"/>
                              <a:sym typeface="Nunito Sans"/>
                            </a:rPr>
                            <a:t>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8, 12, 16</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Sans"/>
                              <a:ea typeface="Nunito Sans"/>
                              <a:cs typeface="Nunito Sans"/>
                              <a:sym typeface="Nunito Sans"/>
                            </a:rPr>
                            <a:t> </a:t>
                          </a:r>
                          <a:endParaRPr lang="en-US"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5" name="Table 4">
                <a:extLst>
                  <a:ext uri="{FF2B5EF4-FFF2-40B4-BE49-F238E27FC236}">
                    <a16:creationId xmlns:a16="http://schemas.microsoft.com/office/drawing/2014/main" id="{E34FE1AB-77A8-27A3-3899-3925F4755428}"/>
                  </a:ext>
                </a:extLst>
              </p:cNvPr>
              <p:cNvGraphicFramePr>
                <a:graphicFrameLocks noGrp="1"/>
              </p:cNvGraphicFramePr>
              <p:nvPr>
                <p:extLst>
                  <p:ext uri="{D42A27DB-BD31-4B8C-83A1-F6EECF244321}">
                    <p14:modId xmlns:p14="http://schemas.microsoft.com/office/powerpoint/2010/main" val="2308392617"/>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22679084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3" name="Google Shape;132;p5">
                <a:extLst>
                  <a:ext uri="{FF2B5EF4-FFF2-40B4-BE49-F238E27FC236}">
                    <a16:creationId xmlns:a16="http://schemas.microsoft.com/office/drawing/2014/main" id="{40C65936-E70B-7D6B-4EDF-6DDB4961A4C7}"/>
                  </a:ext>
                </a:extLst>
              </p:cNvPr>
              <p:cNvGraphicFramePr/>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2) Find </a:t>
                          </a:r>
                          <a:r>
                            <a:rPr lang="en-GB" sz="1600" b="0" dirty="0">
                              <a:solidFill>
                                <a:schemeClr val="dk1"/>
                              </a:solidFill>
                              <a:latin typeface="Nunito Sans"/>
                              <a:ea typeface="Nunito Sans"/>
                              <a:cs typeface="Nunito Sans"/>
                              <a:sym typeface="Nunito Sans"/>
                            </a:rPr>
                            <a:t>the first three terms of the sequence with n</a:t>
                          </a:r>
                          <a:r>
                            <a:rPr lang="en-GB" sz="1600" b="0" baseline="30000" dirty="0">
                              <a:solidFill>
                                <a:schemeClr val="dk1"/>
                              </a:solidFill>
                              <a:latin typeface="Nunito Sans"/>
                              <a:ea typeface="Nunito Sans"/>
                              <a:cs typeface="Nunito Sans"/>
                              <a:sym typeface="Nunito Sans"/>
                            </a:rPr>
                            <a:t>th</a:t>
                          </a:r>
                          <a:r>
                            <a:rPr lang="en-GB" sz="1600" b="0" dirty="0">
                              <a:solidFill>
                                <a:schemeClr val="dk1"/>
                              </a:solidFill>
                              <a:latin typeface="Nunito Sans"/>
                              <a:ea typeface="Nunito Sans"/>
                              <a:cs typeface="Nunito Sans"/>
                              <a:sym typeface="Nunito Sans"/>
                            </a:rPr>
                            <a:t> term: </a:t>
                          </a:r>
                          <a:endParaRPr lang="en-GB" sz="16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7−3</m:t>
                              </m:r>
                              <m:r>
                                <a:rPr lang="en-GB" sz="2300" b="0" i="1" u="none" strike="noStrike" cap="none" smtClean="0">
                                  <a:solidFill>
                                    <a:schemeClr val="dk1"/>
                                  </a:solidFill>
                                  <a:latin typeface="Cambria Math" panose="02040503050406030204" pitchFamily="18" charset="0"/>
                                  <a:cs typeface="Times New Roman"/>
                                  <a:sym typeface="Times New Roman"/>
                                </a:rPr>
                                <m:t>𝑛</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3" name="Google Shape;132;p5">
                <a:extLst>
                  <a:ext uri="{FF2B5EF4-FFF2-40B4-BE49-F238E27FC236}">
                    <a16:creationId xmlns:a16="http://schemas.microsoft.com/office/drawing/2014/main" id="{40C65936-E70B-7D6B-4EDF-6DDB4961A4C7}"/>
                  </a:ext>
                </a:extLst>
              </p:cNvPr>
              <p:cNvGraphicFramePr/>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5" t="-1053" r="-151"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5" name="Table 4">
                <a:extLst>
                  <a:ext uri="{FF2B5EF4-FFF2-40B4-BE49-F238E27FC236}">
                    <a16:creationId xmlns:a16="http://schemas.microsoft.com/office/drawing/2014/main" id="{DA68AEE3-BBB7-6433-CB18-5DF144E44CDA}"/>
                  </a:ext>
                </a:extLst>
              </p:cNvPr>
              <p:cNvGraphicFramePr>
                <a:graphicFrameLocks noGrp="1"/>
              </p:cNvGraphicFramePr>
              <p:nvPr>
                <p:extLst>
                  <p:ext uri="{D42A27DB-BD31-4B8C-83A1-F6EECF244321}">
                    <p14:modId xmlns:p14="http://schemas.microsoft.com/office/powerpoint/2010/main" val="1155582617"/>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7, 4, 1</m:t>
                              </m:r>
                            </m:oMath>
                          </a14:m>
                          <a:endParaRPr lang="en-US" sz="14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chemeClr val="tx1"/>
                              </a:solidFill>
                              <a:latin typeface="Nunito Sans"/>
                              <a:ea typeface="Nunito Sans"/>
                              <a:cs typeface="Nunito Sans"/>
                              <a:sym typeface="Nunito Sans"/>
                            </a:rPr>
                            <a:t> </a:t>
                          </a:r>
                          <a:endParaRPr lang="en-US" sz="1400" dirty="0">
                            <a:solidFill>
                              <a:schemeClr val="tx1"/>
                            </a:solidFill>
                            <a:latin typeface="Nunito Sans"/>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10, 13, 16</m:t>
                              </m:r>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Sans"/>
                              <a:ea typeface="Nunito Sans"/>
                              <a:cs typeface="Nunito Sans"/>
                              <a:sym typeface="Nunito Sans"/>
                            </a:rPr>
                            <a:t> </a:t>
                          </a:r>
                          <a:endParaRPr lang="en-US" sz="1400" i="1" dirty="0">
                            <a:solidFill>
                              <a:schemeClr val="tx1"/>
                            </a:solidFill>
                            <a:latin typeface="Times New Roman"/>
                            <a:ea typeface="Times New Roman"/>
                            <a:cs typeface="Times New Roman"/>
                            <a:sym typeface="Times New Roman"/>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−3, 4, 11</m:t>
                              </m:r>
                            </m:oMath>
                          </a14:m>
                          <a:endParaRPr lang="en-US" sz="14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4, 1, −2</m:t>
                              </m:r>
                            </m:oMath>
                          </a14:m>
                          <a:endParaRPr lang="en-US"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Sans"/>
                              <a:ea typeface="Nunito Sans"/>
                              <a:cs typeface="Nunito Sans"/>
                              <a:sym typeface="Nunito Sans"/>
                            </a:rPr>
                            <a:t> </a:t>
                          </a:r>
                          <a:endParaRPr lang="en-US"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5" name="Table 4">
                <a:extLst>
                  <a:ext uri="{FF2B5EF4-FFF2-40B4-BE49-F238E27FC236}">
                    <a16:creationId xmlns:a16="http://schemas.microsoft.com/office/drawing/2014/main" id="{DA68AEE3-BBB7-6433-CB18-5DF144E44CDA}"/>
                  </a:ext>
                </a:extLst>
              </p:cNvPr>
              <p:cNvGraphicFramePr>
                <a:graphicFrameLocks noGrp="1"/>
              </p:cNvGraphicFramePr>
              <p:nvPr>
                <p:extLst>
                  <p:ext uri="{D42A27DB-BD31-4B8C-83A1-F6EECF244321}">
                    <p14:modId xmlns:p14="http://schemas.microsoft.com/office/powerpoint/2010/main" val="1155582617"/>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
        <p:nvSpPr>
          <p:cNvPr id="6" name="Google Shape;131;p5">
            <a:extLst>
              <a:ext uri="{FF2B5EF4-FFF2-40B4-BE49-F238E27FC236}">
                <a16:creationId xmlns:a16="http://schemas.microsoft.com/office/drawing/2014/main" id="{ECF21388-AFED-5D03-FE79-256A0A35B74F}"/>
              </a:ext>
            </a:extLst>
          </p:cNvPr>
          <p:cNvSpPr txBox="1"/>
          <p:nvPr/>
        </p:nvSpPr>
        <p:spPr>
          <a:xfrm>
            <a:off x="169849" y="378100"/>
            <a:ext cx="5002785"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N</a:t>
            </a:r>
            <a:r>
              <a:rPr lang="en-US" b="1" baseline="30000" dirty="0">
                <a:solidFill>
                  <a:srgbClr val="FFFFFF"/>
                </a:solidFill>
                <a:latin typeface="Nunito Sans"/>
                <a:ea typeface="Nunito Sans"/>
                <a:cs typeface="Nunito Sans"/>
                <a:sym typeface="Nunito Sans"/>
              </a:rPr>
              <a:t>th</a:t>
            </a:r>
            <a:r>
              <a:rPr lang="en-US" b="1" dirty="0">
                <a:solidFill>
                  <a:srgbClr val="FFFFFF"/>
                </a:solidFill>
                <a:latin typeface="Nunito Sans"/>
                <a:ea typeface="Nunito Sans"/>
                <a:cs typeface="Nunito Sans"/>
                <a:sym typeface="Nunito Sans"/>
              </a:rPr>
              <a:t> Term of a Sequence</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35538442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6" name="Google Shape;132;p5">
                <a:extLst>
                  <a:ext uri="{FF2B5EF4-FFF2-40B4-BE49-F238E27FC236}">
                    <a16:creationId xmlns:a16="http://schemas.microsoft.com/office/drawing/2014/main" id="{CE56ECA4-489F-339B-4A8D-8080DF3BC451}"/>
                  </a:ext>
                </a:extLst>
              </p:cNvPr>
              <p:cNvGraphicFramePr/>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3) Find </a:t>
                          </a:r>
                          <a:r>
                            <a:rPr lang="en-GB" sz="1600" b="0" dirty="0">
                              <a:solidFill>
                                <a:schemeClr val="dk1"/>
                              </a:solidFill>
                              <a:latin typeface="Nunito Sans"/>
                              <a:ea typeface="Nunito Sans"/>
                              <a:cs typeface="Nunito Sans"/>
                              <a:sym typeface="Nunito Sans"/>
                            </a:rPr>
                            <a:t>the first three terms of the sequence with n</a:t>
                          </a:r>
                          <a:r>
                            <a:rPr lang="en-GB" sz="1600" b="0" baseline="30000" dirty="0">
                              <a:solidFill>
                                <a:schemeClr val="dk1"/>
                              </a:solidFill>
                              <a:latin typeface="Nunito Sans"/>
                              <a:ea typeface="Nunito Sans"/>
                              <a:cs typeface="Nunito Sans"/>
                              <a:sym typeface="Nunito Sans"/>
                            </a:rPr>
                            <a:t>th</a:t>
                          </a:r>
                          <a:r>
                            <a:rPr lang="en-GB" sz="1600" b="0" dirty="0">
                              <a:solidFill>
                                <a:schemeClr val="dk1"/>
                              </a:solidFill>
                              <a:latin typeface="Nunito Sans"/>
                              <a:ea typeface="Nunito Sans"/>
                              <a:cs typeface="Nunito Sans"/>
                              <a:sym typeface="Nunito Sans"/>
                            </a:rPr>
                            <a:t> term: </a:t>
                          </a:r>
                          <a:endParaRPr lang="en-GB" sz="16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8</m:t>
                              </m:r>
                              <m:r>
                                <a:rPr lang="en-GB" sz="2300" b="0" i="1" u="none" strike="noStrike" cap="none" smtClean="0">
                                  <a:solidFill>
                                    <a:schemeClr val="dk1"/>
                                  </a:solidFill>
                                  <a:latin typeface="Cambria Math" panose="02040503050406030204" pitchFamily="18" charset="0"/>
                                  <a:cs typeface="Times New Roman"/>
                                  <a:sym typeface="Times New Roman"/>
                                </a:rPr>
                                <m:t>𝑛</m:t>
                              </m:r>
                              <m:r>
                                <a:rPr lang="en-GB" sz="2300" b="0" i="1" u="none" strike="noStrike" cap="none" smtClean="0">
                                  <a:solidFill>
                                    <a:schemeClr val="dk1"/>
                                  </a:solidFill>
                                  <a:latin typeface="Cambria Math" panose="02040503050406030204" pitchFamily="18" charset="0"/>
                                  <a:cs typeface="Times New Roman"/>
                                  <a:sym typeface="Times New Roman"/>
                                </a:rPr>
                                <m:t>−3</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6" name="Google Shape;132;p5">
                <a:extLst>
                  <a:ext uri="{FF2B5EF4-FFF2-40B4-BE49-F238E27FC236}">
                    <a16:creationId xmlns:a16="http://schemas.microsoft.com/office/drawing/2014/main" id="{CE56ECA4-489F-339B-4A8D-8080DF3BC451}"/>
                  </a:ext>
                </a:extLst>
              </p:cNvPr>
              <p:cNvGraphicFramePr/>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5" t="-1053" r="-151"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7" name="Table 6">
                <a:extLst>
                  <a:ext uri="{FF2B5EF4-FFF2-40B4-BE49-F238E27FC236}">
                    <a16:creationId xmlns:a16="http://schemas.microsoft.com/office/drawing/2014/main" id="{00EE431F-4AFD-B561-7D39-05DDDF873AA3}"/>
                  </a:ext>
                </a:extLst>
              </p:cNvPr>
              <p:cNvGraphicFramePr>
                <a:graphicFrameLocks noGrp="1"/>
              </p:cNvGraphicFramePr>
              <p:nvPr>
                <p:extLst>
                  <p:ext uri="{D42A27DB-BD31-4B8C-83A1-F6EECF244321}">
                    <p14:modId xmlns:p14="http://schemas.microsoft.com/office/powerpoint/2010/main" val="3162544610"/>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11, 19, 27</m:t>
                              </m:r>
                            </m:oMath>
                          </a14:m>
                          <a:endParaRPr lang="en-US" sz="14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−3, 5, 13</m:t>
                              </m:r>
                            </m:oMath>
                          </a14:m>
                          <a:endParaRPr lang="en-GB" sz="1600" b="0" dirty="0">
                            <a:solidFill>
                              <a:schemeClr val="tx1"/>
                            </a:solidFill>
                            <a:latin typeface="Nunito" pitchFamily="2" charset="0"/>
                          </a:endParaRP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5, 13, 21</m:t>
                              </m:r>
                            </m:oMath>
                          </a14:m>
                          <a:endParaRPr lang="en-GB"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Sans"/>
                              <a:ea typeface="Nunito Sans"/>
                              <a:cs typeface="Nunito Sans"/>
                              <a:sym typeface="Nunito Sans"/>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8, 5, 2</m:t>
                              </m:r>
                            </m:oMath>
                          </a14:m>
                          <a:endParaRPr lang="en-GB" sz="1400" dirty="0">
                            <a:solidFill>
                              <a:schemeClr val="tx1"/>
                            </a:solidFill>
                            <a:latin typeface="Nunito" pitchFamily="2" charset="0"/>
                          </a:endParaRP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p:graphicFrame>
            <p:nvGraphicFramePr>
              <p:cNvPr id="7" name="Table 6">
                <a:extLst>
                  <a:ext uri="{FF2B5EF4-FFF2-40B4-BE49-F238E27FC236}">
                    <a16:creationId xmlns:a16="http://schemas.microsoft.com/office/drawing/2014/main" id="{00EE431F-4AFD-B561-7D39-05DDDF873AA3}"/>
                  </a:ext>
                </a:extLst>
              </p:cNvPr>
              <p:cNvGraphicFramePr>
                <a:graphicFrameLocks noGrp="1"/>
              </p:cNvGraphicFramePr>
              <p:nvPr>
                <p:extLst>
                  <p:ext uri="{D42A27DB-BD31-4B8C-83A1-F6EECF244321}">
                    <p14:modId xmlns:p14="http://schemas.microsoft.com/office/powerpoint/2010/main" val="3162544610"/>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
        <p:nvSpPr>
          <p:cNvPr id="8" name="Google Shape;131;p5">
            <a:extLst>
              <a:ext uri="{FF2B5EF4-FFF2-40B4-BE49-F238E27FC236}">
                <a16:creationId xmlns:a16="http://schemas.microsoft.com/office/drawing/2014/main" id="{0D7C4B3C-E756-74D0-1FB9-195D3B0FF894}"/>
              </a:ext>
            </a:extLst>
          </p:cNvPr>
          <p:cNvSpPr txBox="1"/>
          <p:nvPr/>
        </p:nvSpPr>
        <p:spPr>
          <a:xfrm>
            <a:off x="169849" y="378100"/>
            <a:ext cx="5002785"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N</a:t>
            </a:r>
            <a:r>
              <a:rPr lang="en-US" b="1" baseline="30000" dirty="0">
                <a:solidFill>
                  <a:srgbClr val="FFFFFF"/>
                </a:solidFill>
                <a:latin typeface="Nunito Sans"/>
                <a:ea typeface="Nunito Sans"/>
                <a:cs typeface="Nunito Sans"/>
                <a:sym typeface="Nunito Sans"/>
              </a:rPr>
              <a:t>th</a:t>
            </a:r>
            <a:r>
              <a:rPr lang="en-US" b="1" dirty="0">
                <a:solidFill>
                  <a:srgbClr val="FFFFFF"/>
                </a:solidFill>
                <a:latin typeface="Nunito Sans"/>
                <a:ea typeface="Nunito Sans"/>
                <a:cs typeface="Nunito Sans"/>
                <a:sym typeface="Nunito Sans"/>
              </a:rPr>
              <a:t> Term of a Sequence</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42005548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6" name="Google Shape;132;p5">
                <a:extLst>
                  <a:ext uri="{FF2B5EF4-FFF2-40B4-BE49-F238E27FC236}">
                    <a16:creationId xmlns:a16="http://schemas.microsoft.com/office/drawing/2014/main" id="{CE56ECA4-489F-339B-4A8D-8080DF3BC451}"/>
                  </a:ext>
                </a:extLst>
              </p:cNvPr>
              <p:cNvGraphicFramePr/>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4) Find </a:t>
                          </a:r>
                          <a:r>
                            <a:rPr lang="en-GB" sz="1600" b="0" dirty="0">
                              <a:solidFill>
                                <a:schemeClr val="dk1"/>
                              </a:solidFill>
                              <a:latin typeface="Nunito Sans"/>
                              <a:ea typeface="Nunito Sans"/>
                              <a:cs typeface="Nunito Sans"/>
                              <a:sym typeface="Nunito Sans"/>
                            </a:rPr>
                            <a:t>the first three terms of the sequence with n</a:t>
                          </a:r>
                          <a:r>
                            <a:rPr lang="en-GB" sz="1600" b="0" baseline="30000" dirty="0">
                              <a:solidFill>
                                <a:schemeClr val="dk1"/>
                              </a:solidFill>
                              <a:latin typeface="Nunito Sans"/>
                              <a:ea typeface="Nunito Sans"/>
                              <a:cs typeface="Nunito Sans"/>
                              <a:sym typeface="Nunito Sans"/>
                            </a:rPr>
                            <a:t>th</a:t>
                          </a:r>
                          <a:r>
                            <a:rPr lang="en-GB" sz="1600" b="0" dirty="0">
                              <a:solidFill>
                                <a:schemeClr val="dk1"/>
                              </a:solidFill>
                              <a:latin typeface="Nunito Sans"/>
                              <a:ea typeface="Nunito Sans"/>
                              <a:cs typeface="Nunito Sans"/>
                              <a:sym typeface="Nunito Sans"/>
                            </a:rPr>
                            <a:t> term: </a:t>
                          </a:r>
                          <a:endParaRPr lang="en-GB" sz="16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f>
                                <m:fPr>
                                  <m:ctrlPr>
                                    <a:rPr lang="en-GB" sz="2300" b="0" i="1" u="none" strike="noStrike" cap="none" smtClean="0">
                                      <a:solidFill>
                                        <a:schemeClr val="dk1"/>
                                      </a:solidFill>
                                      <a:latin typeface="Cambria Math" panose="02040503050406030204" pitchFamily="18" charset="0"/>
                                      <a:cs typeface="Times New Roman"/>
                                      <a:sym typeface="Times New Roman"/>
                                    </a:rPr>
                                  </m:ctrlPr>
                                </m:fPr>
                                <m:num>
                                  <m:r>
                                    <a:rPr lang="en-GB" sz="2300" b="0" i="1" u="none" strike="noStrike" cap="none" smtClean="0">
                                      <a:solidFill>
                                        <a:schemeClr val="dk1"/>
                                      </a:solidFill>
                                      <a:latin typeface="Cambria Math" panose="02040503050406030204" pitchFamily="18" charset="0"/>
                                      <a:cs typeface="Times New Roman"/>
                                      <a:sym typeface="Times New Roman"/>
                                    </a:rPr>
                                    <m:t>𝑛</m:t>
                                  </m:r>
                                </m:num>
                                <m:den>
                                  <m:r>
                                    <a:rPr lang="en-GB" sz="2300" b="0" i="1" u="none" strike="noStrike" cap="none" smtClean="0">
                                      <a:solidFill>
                                        <a:schemeClr val="dk1"/>
                                      </a:solidFill>
                                      <a:latin typeface="Cambria Math" panose="02040503050406030204" pitchFamily="18" charset="0"/>
                                      <a:cs typeface="Times New Roman"/>
                                      <a:sym typeface="Times New Roman"/>
                                    </a:rPr>
                                    <m:t>2</m:t>
                                  </m:r>
                                </m:den>
                              </m:f>
                              <m:r>
                                <a:rPr lang="en-GB" sz="2300" b="0" i="1" u="none" strike="noStrike" cap="none" smtClean="0">
                                  <a:solidFill>
                                    <a:schemeClr val="dk1"/>
                                  </a:solidFill>
                                  <a:latin typeface="Cambria Math" panose="02040503050406030204" pitchFamily="18" charset="0"/>
                                  <a:cs typeface="Times New Roman"/>
                                  <a:sym typeface="Times New Roman"/>
                                </a:rPr>
                                <m:t>+5</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6" name="Google Shape;132;p5">
                <a:extLst>
                  <a:ext uri="{FF2B5EF4-FFF2-40B4-BE49-F238E27FC236}">
                    <a16:creationId xmlns:a16="http://schemas.microsoft.com/office/drawing/2014/main" id="{CE56ECA4-489F-339B-4A8D-8080DF3BC451}"/>
                  </a:ext>
                </a:extLst>
              </p:cNvPr>
              <p:cNvGraphicFramePr/>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5" t="-1053" r="-151"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7" name="Table 6">
                <a:extLst>
                  <a:ext uri="{FF2B5EF4-FFF2-40B4-BE49-F238E27FC236}">
                    <a16:creationId xmlns:a16="http://schemas.microsoft.com/office/drawing/2014/main" id="{00EE431F-4AFD-B561-7D39-05DDDF873AA3}"/>
                  </a:ext>
                </a:extLst>
              </p:cNvPr>
              <p:cNvGraphicFramePr>
                <a:graphicFrameLocks noGrp="1"/>
              </p:cNvGraphicFramePr>
              <p:nvPr>
                <p:extLst>
                  <p:ext uri="{D42A27DB-BD31-4B8C-83A1-F6EECF244321}">
                    <p14:modId xmlns:p14="http://schemas.microsoft.com/office/powerpoint/2010/main" val="166783589"/>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3, 3</m:t>
                              </m:r>
                              <m:f>
                                <m:fPr>
                                  <m:ctrlPr>
                                    <a:rPr lang="en-GB" sz="1600" b="0" i="1" smtClean="0">
                                      <a:solidFill>
                                        <a:schemeClr val="tx1"/>
                                      </a:solidFill>
                                      <a:latin typeface="Cambria Math" panose="02040503050406030204" pitchFamily="18" charset="0"/>
                                    </a:rPr>
                                  </m:ctrlPr>
                                </m:fPr>
                                <m:num>
                                  <m:r>
                                    <a:rPr lang="en-GB" sz="1600" b="0" i="1" smtClean="0">
                                      <a:solidFill>
                                        <a:schemeClr val="tx1"/>
                                      </a:solidFill>
                                      <a:latin typeface="Cambria Math" panose="02040503050406030204" pitchFamily="18" charset="0"/>
                                    </a:rPr>
                                    <m:t>1</m:t>
                                  </m:r>
                                </m:num>
                                <m:den>
                                  <m:r>
                                    <a:rPr lang="en-GB" sz="1600" b="0" i="1" smtClean="0">
                                      <a:solidFill>
                                        <a:schemeClr val="tx1"/>
                                      </a:solidFill>
                                      <a:latin typeface="Cambria Math" panose="02040503050406030204" pitchFamily="18" charset="0"/>
                                    </a:rPr>
                                    <m:t>2</m:t>
                                  </m:r>
                                </m:den>
                              </m:f>
                              <m:r>
                                <a:rPr lang="en-GB" sz="1600" b="0" i="1" smtClean="0">
                                  <a:solidFill>
                                    <a:schemeClr val="tx1"/>
                                  </a:solidFill>
                                  <a:latin typeface="Cambria Math" panose="02040503050406030204" pitchFamily="18" charset="0"/>
                                </a:rPr>
                                <m:t>, 4</m:t>
                              </m:r>
                            </m:oMath>
                          </a14:m>
                          <a:endParaRPr lang="en-GB" sz="1400" dirty="0">
                            <a:solidFill>
                              <a:schemeClr val="tx1"/>
                            </a:solidFill>
                            <a:latin typeface="Nunito" pitchFamily="2" charset="0"/>
                          </a:endParaRP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f>
                                <m:fPr>
                                  <m:ctrlPr>
                                    <a:rPr lang="en-GB" sz="1600" b="0" i="1" smtClean="0">
                                      <a:solidFill>
                                        <a:schemeClr val="tx1"/>
                                      </a:solidFill>
                                      <a:latin typeface="Cambria Math" panose="02040503050406030204" pitchFamily="18" charset="0"/>
                                    </a:rPr>
                                  </m:ctrlPr>
                                </m:fPr>
                                <m:num>
                                  <m:r>
                                    <a:rPr lang="en-GB" sz="1600" b="0" i="1" smtClean="0">
                                      <a:solidFill>
                                        <a:schemeClr val="tx1"/>
                                      </a:solidFill>
                                      <a:latin typeface="Cambria Math" panose="02040503050406030204" pitchFamily="18" charset="0"/>
                                    </a:rPr>
                                    <m:t>1</m:t>
                                  </m:r>
                                </m:num>
                                <m:den>
                                  <m:r>
                                    <a:rPr lang="en-GB" sz="1600" b="0" i="1" smtClean="0">
                                      <a:solidFill>
                                        <a:schemeClr val="tx1"/>
                                      </a:solidFill>
                                      <a:latin typeface="Cambria Math" panose="02040503050406030204" pitchFamily="18" charset="0"/>
                                    </a:rPr>
                                    <m:t>2</m:t>
                                  </m:r>
                                </m:den>
                              </m:f>
                              <m:r>
                                <a:rPr lang="en-GB" sz="1600" b="0" i="1" smtClean="0">
                                  <a:solidFill>
                                    <a:schemeClr val="tx1"/>
                                  </a:solidFill>
                                  <a:latin typeface="Cambria Math" panose="02040503050406030204" pitchFamily="18" charset="0"/>
                                </a:rPr>
                                <m:t>, 1, 1</m:t>
                              </m:r>
                              <m:f>
                                <m:fPr>
                                  <m:ctrlPr>
                                    <a:rPr lang="en-GB" sz="1600" b="0" i="1" smtClean="0">
                                      <a:solidFill>
                                        <a:schemeClr val="tx1"/>
                                      </a:solidFill>
                                      <a:latin typeface="Cambria Math" panose="02040503050406030204" pitchFamily="18" charset="0"/>
                                    </a:rPr>
                                  </m:ctrlPr>
                                </m:fPr>
                                <m:num>
                                  <m:r>
                                    <a:rPr lang="en-GB" sz="1600" b="0" i="1" smtClean="0">
                                      <a:solidFill>
                                        <a:schemeClr val="tx1"/>
                                      </a:solidFill>
                                      <a:latin typeface="Cambria Math" panose="02040503050406030204" pitchFamily="18" charset="0"/>
                                    </a:rPr>
                                    <m:t>1</m:t>
                                  </m:r>
                                </m:num>
                                <m:den>
                                  <m:r>
                                    <a:rPr lang="en-GB" sz="1600" b="0" i="1" smtClean="0">
                                      <a:solidFill>
                                        <a:schemeClr val="tx1"/>
                                      </a:solidFill>
                                      <a:latin typeface="Cambria Math" panose="02040503050406030204" pitchFamily="18" charset="0"/>
                                    </a:rPr>
                                    <m:t>2</m:t>
                                  </m:r>
                                </m:den>
                              </m:f>
                            </m:oMath>
                          </a14:m>
                          <a:endParaRPr lang="en-GB" sz="1600" b="0" dirty="0">
                            <a:solidFill>
                              <a:schemeClr val="tx1"/>
                            </a:solidFill>
                            <a:latin typeface="Nunito" pitchFamily="2" charset="0"/>
                          </a:endParaRP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6, 7, 8</m:t>
                              </m:r>
                            </m:oMath>
                          </a14:m>
                          <a:endParaRPr lang="en-US" sz="14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5</m:t>
                              </m:r>
                              <m:f>
                                <m:fPr>
                                  <m:ctrlPr>
                                    <a:rPr lang="en-GB" sz="1600" b="0" i="1" smtClean="0">
                                      <a:solidFill>
                                        <a:schemeClr val="tx1"/>
                                      </a:solidFill>
                                      <a:latin typeface="Cambria Math" panose="02040503050406030204" pitchFamily="18" charset="0"/>
                                    </a:rPr>
                                  </m:ctrlPr>
                                </m:fPr>
                                <m:num>
                                  <m:r>
                                    <a:rPr lang="en-GB" sz="1600" b="0" i="1" smtClean="0">
                                      <a:solidFill>
                                        <a:schemeClr val="tx1"/>
                                      </a:solidFill>
                                      <a:latin typeface="Cambria Math" panose="02040503050406030204" pitchFamily="18" charset="0"/>
                                    </a:rPr>
                                    <m:t>1</m:t>
                                  </m:r>
                                </m:num>
                                <m:den>
                                  <m:r>
                                    <a:rPr lang="en-GB" sz="1600" b="0" i="1" smtClean="0">
                                      <a:solidFill>
                                        <a:schemeClr val="tx1"/>
                                      </a:solidFill>
                                      <a:latin typeface="Cambria Math" panose="02040503050406030204" pitchFamily="18" charset="0"/>
                                    </a:rPr>
                                    <m:t>2</m:t>
                                  </m:r>
                                </m:den>
                              </m:f>
                              <m:r>
                                <a:rPr lang="en-GB" sz="1600" b="0" i="1" smtClean="0">
                                  <a:solidFill>
                                    <a:schemeClr val="tx1"/>
                                  </a:solidFill>
                                  <a:latin typeface="Cambria Math" panose="02040503050406030204" pitchFamily="18" charset="0"/>
                                </a:rPr>
                                <m:t>, 6, 6</m:t>
                              </m:r>
                              <m:f>
                                <m:fPr>
                                  <m:ctrlPr>
                                    <a:rPr lang="en-GB" sz="1600" b="0" i="1" smtClean="0">
                                      <a:solidFill>
                                        <a:schemeClr val="tx1"/>
                                      </a:solidFill>
                                      <a:latin typeface="Cambria Math" panose="02040503050406030204" pitchFamily="18" charset="0"/>
                                    </a:rPr>
                                  </m:ctrlPr>
                                </m:fPr>
                                <m:num>
                                  <m:r>
                                    <a:rPr lang="en-GB" sz="1600" b="0" i="1" smtClean="0">
                                      <a:solidFill>
                                        <a:schemeClr val="tx1"/>
                                      </a:solidFill>
                                      <a:latin typeface="Cambria Math" panose="02040503050406030204" pitchFamily="18" charset="0"/>
                                    </a:rPr>
                                    <m:t>1</m:t>
                                  </m:r>
                                </m:num>
                                <m:den>
                                  <m:r>
                                    <a:rPr lang="en-GB" sz="1600" b="0" i="1" smtClean="0">
                                      <a:solidFill>
                                        <a:schemeClr val="tx1"/>
                                      </a:solidFill>
                                      <a:latin typeface="Cambria Math" panose="02040503050406030204" pitchFamily="18" charset="0"/>
                                    </a:rPr>
                                    <m:t>2</m:t>
                                  </m:r>
                                </m:den>
                              </m:f>
                            </m:oMath>
                          </a14:m>
                          <a:endParaRPr lang="en-GB" sz="1400" dirty="0">
                            <a:solidFill>
                              <a:schemeClr val="tx1"/>
                            </a:solidFill>
                            <a:latin typeface="Nunito" pitchFamily="2" charset="0"/>
                          </a:endParaRPr>
                        </a:p>
                        <a:p>
                          <a:pPr marL="0" lvl="0" indent="0" algn="l" rtl="0">
                            <a:lnSpc>
                              <a:spcPct val="115000"/>
                            </a:lnSpc>
                            <a:spcBef>
                              <a:spcPts val="0"/>
                            </a:spcBef>
                            <a:spcAft>
                              <a:spcPts val="0"/>
                            </a:spcAft>
                            <a:buNone/>
                          </a:pPr>
                          <a:r>
                            <a:rPr lang="en-GB" sz="1400" dirty="0">
                              <a:solidFill>
                                <a:schemeClr val="tx1"/>
                              </a:solidFill>
                              <a:latin typeface="Nunito Sans"/>
                              <a:ea typeface="Nunito Sans"/>
                              <a:cs typeface="Nunito Sans"/>
                              <a:sym typeface="Nunito Sans"/>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7" name="Table 6">
                <a:extLst>
                  <a:ext uri="{FF2B5EF4-FFF2-40B4-BE49-F238E27FC236}">
                    <a16:creationId xmlns:a16="http://schemas.microsoft.com/office/drawing/2014/main" id="{00EE431F-4AFD-B561-7D39-05DDDF873AA3}"/>
                  </a:ext>
                </a:extLst>
              </p:cNvPr>
              <p:cNvGraphicFramePr>
                <a:graphicFrameLocks noGrp="1"/>
              </p:cNvGraphicFramePr>
              <p:nvPr>
                <p:extLst>
                  <p:ext uri="{D42A27DB-BD31-4B8C-83A1-F6EECF244321}">
                    <p14:modId xmlns:p14="http://schemas.microsoft.com/office/powerpoint/2010/main" val="166783589"/>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0637"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0637" r="-337" b="-1274"/>
                          </a:stretch>
                        </a:blipFill>
                      </a:tcPr>
                    </a:tc>
                    <a:extLst>
                      <a:ext uri="{0D108BD9-81ED-4DB2-BD59-A6C34878D82A}">
                        <a16:rowId xmlns:a16="http://schemas.microsoft.com/office/drawing/2014/main" val="1990626328"/>
                      </a:ext>
                    </a:extLst>
                  </a:tr>
                </a:tbl>
              </a:graphicData>
            </a:graphic>
          </p:graphicFrame>
        </mc:Fallback>
      </mc:AlternateContent>
      <p:sp>
        <p:nvSpPr>
          <p:cNvPr id="2" name="Google Shape;131;p5">
            <a:extLst>
              <a:ext uri="{FF2B5EF4-FFF2-40B4-BE49-F238E27FC236}">
                <a16:creationId xmlns:a16="http://schemas.microsoft.com/office/drawing/2014/main" id="{917E9CF1-BD04-10E6-2472-20D6DB37794F}"/>
              </a:ext>
            </a:extLst>
          </p:cNvPr>
          <p:cNvSpPr txBox="1"/>
          <p:nvPr/>
        </p:nvSpPr>
        <p:spPr>
          <a:xfrm>
            <a:off x="169849" y="378100"/>
            <a:ext cx="5002785"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N</a:t>
            </a:r>
            <a:r>
              <a:rPr lang="en-US" b="1" baseline="30000" dirty="0">
                <a:solidFill>
                  <a:srgbClr val="FFFFFF"/>
                </a:solidFill>
                <a:latin typeface="Nunito Sans"/>
                <a:ea typeface="Nunito Sans"/>
                <a:cs typeface="Nunito Sans"/>
                <a:sym typeface="Nunito Sans"/>
              </a:rPr>
              <a:t>th</a:t>
            </a:r>
            <a:r>
              <a:rPr lang="en-US" b="1" dirty="0">
                <a:solidFill>
                  <a:srgbClr val="FFFFFF"/>
                </a:solidFill>
                <a:latin typeface="Nunito Sans"/>
                <a:ea typeface="Nunito Sans"/>
                <a:cs typeface="Nunito Sans"/>
                <a:sym typeface="Nunito Sans"/>
              </a:rPr>
              <a:t> Term of a Sequence</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6659754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6" name="Google Shape;132;p5">
                <a:extLst>
                  <a:ext uri="{FF2B5EF4-FFF2-40B4-BE49-F238E27FC236}">
                    <a16:creationId xmlns:a16="http://schemas.microsoft.com/office/drawing/2014/main" id="{CE56ECA4-489F-339B-4A8D-8080DF3BC451}"/>
                  </a:ext>
                </a:extLst>
              </p:cNvPr>
              <p:cNvGraphicFramePr/>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5) Find </a:t>
                          </a:r>
                          <a:r>
                            <a:rPr lang="en-GB" sz="1600" b="0" dirty="0">
                              <a:solidFill>
                                <a:schemeClr val="dk1"/>
                              </a:solidFill>
                              <a:latin typeface="Nunito Sans"/>
                              <a:ea typeface="Nunito Sans"/>
                              <a:cs typeface="Nunito Sans"/>
                              <a:sym typeface="Nunito Sans"/>
                            </a:rPr>
                            <a:t>the first three terms of the sequence with n</a:t>
                          </a:r>
                          <a:r>
                            <a:rPr lang="en-GB" sz="1600" b="0" baseline="30000" dirty="0">
                              <a:solidFill>
                                <a:schemeClr val="dk1"/>
                              </a:solidFill>
                              <a:latin typeface="Nunito Sans"/>
                              <a:ea typeface="Nunito Sans"/>
                              <a:cs typeface="Nunito Sans"/>
                              <a:sym typeface="Nunito Sans"/>
                            </a:rPr>
                            <a:t>th</a:t>
                          </a:r>
                          <a:r>
                            <a:rPr lang="en-GB" sz="1600" b="0" dirty="0">
                              <a:solidFill>
                                <a:schemeClr val="dk1"/>
                              </a:solidFill>
                              <a:latin typeface="Nunito Sans"/>
                              <a:ea typeface="Nunito Sans"/>
                              <a:cs typeface="Nunito Sans"/>
                              <a:sym typeface="Nunito Sans"/>
                            </a:rPr>
                            <a:t> term: </a:t>
                          </a:r>
                          <a:endParaRPr lang="en-GB" sz="16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9.5−1.5</m:t>
                              </m:r>
                              <m:r>
                                <a:rPr lang="en-GB" sz="2300" b="0" i="1" u="none" strike="noStrike" cap="none" smtClean="0">
                                  <a:solidFill>
                                    <a:schemeClr val="dk1"/>
                                  </a:solidFill>
                                  <a:latin typeface="Cambria Math" panose="02040503050406030204" pitchFamily="18" charset="0"/>
                                  <a:cs typeface="Times New Roman"/>
                                  <a:sym typeface="Times New Roman"/>
                                </a:rPr>
                                <m:t>𝑛</m:t>
                              </m:r>
                            </m:oMath>
                          </a14:m>
                          <a:r>
                            <a:rPr lang="en-GB" sz="2300" u="none" strike="noStrike" cap="none" baseline="30000" dirty="0">
                              <a:solidFill>
                                <a:schemeClr val="dk1"/>
                              </a:solidFill>
                              <a:latin typeface="Times New Roman"/>
                              <a:ea typeface="Times New Roman"/>
                              <a:cs typeface="Times New Roman"/>
                              <a:sym typeface="Times New Roman"/>
                            </a:rPr>
                            <a:t> </a:t>
                          </a:r>
                        </a:p>
                        <a:p>
                          <a:pPr marL="457200" marR="0" lvl="0" indent="0" algn="l" rtl="0">
                            <a:lnSpc>
                              <a:spcPct val="100000"/>
                            </a:lnSpc>
                            <a:spcBef>
                              <a:spcPts val="0"/>
                            </a:spcBef>
                            <a:spcAft>
                              <a:spcPts val="0"/>
                            </a:spcAft>
                            <a:buClr>
                              <a:srgbClr val="000000"/>
                            </a:buClr>
                            <a:buSzPts val="2300"/>
                            <a:buFont typeface="Arial"/>
                            <a:buNone/>
                          </a:pP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6" name="Google Shape;132;p5">
                <a:extLst>
                  <a:ext uri="{FF2B5EF4-FFF2-40B4-BE49-F238E27FC236}">
                    <a16:creationId xmlns:a16="http://schemas.microsoft.com/office/drawing/2014/main" id="{CE56ECA4-489F-339B-4A8D-8080DF3BC451}"/>
                  </a:ext>
                </a:extLst>
              </p:cNvPr>
              <p:cNvGraphicFramePr/>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5" t="-1053" r="-151"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7" name="Table 6">
                <a:extLst>
                  <a:ext uri="{FF2B5EF4-FFF2-40B4-BE49-F238E27FC236}">
                    <a16:creationId xmlns:a16="http://schemas.microsoft.com/office/drawing/2014/main" id="{00EE431F-4AFD-B561-7D39-05DDDF873AA3}"/>
                  </a:ext>
                </a:extLst>
              </p:cNvPr>
              <p:cNvGraphicFramePr>
                <a:graphicFrameLocks noGrp="1"/>
              </p:cNvGraphicFramePr>
              <p:nvPr>
                <p:extLst>
                  <p:ext uri="{D42A27DB-BD31-4B8C-83A1-F6EECF244321}">
                    <p14:modId xmlns:p14="http://schemas.microsoft.com/office/powerpoint/2010/main" val="285343796"/>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11, 12.5, 14</m:t>
                              </m:r>
                            </m:oMath>
                          </a14:m>
                          <a:endParaRPr lang="en-GB" sz="1400" dirty="0">
                            <a:solidFill>
                              <a:schemeClr val="tx1"/>
                            </a:solidFill>
                            <a:latin typeface="Nunito" pitchFamily="2" charset="0"/>
                          </a:endParaRP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8, 16, 24</m:t>
                              </m:r>
                            </m:oMath>
                          </a14:m>
                          <a:endParaRPr lang="en-GB" sz="1600" b="0" dirty="0">
                            <a:solidFill>
                              <a:schemeClr val="tx1"/>
                            </a:solidFill>
                            <a:latin typeface="Nunito" pitchFamily="2" charset="0"/>
                          </a:endParaRPr>
                        </a:p>
                        <a:p>
                          <a:pPr marL="0" lvl="0" indent="0" algn="l" rtl="0">
                            <a:lnSpc>
                              <a:spcPct val="115000"/>
                            </a:lnSpc>
                            <a:spcBef>
                              <a:spcPts val="0"/>
                            </a:spcBef>
                            <a:spcAft>
                              <a:spcPts val="0"/>
                            </a:spcAft>
                            <a:buNone/>
                          </a:pPr>
                          <a:r>
                            <a:rPr lang="en-GB" sz="1400" dirty="0">
                              <a:solidFill>
                                <a:schemeClr val="tx1"/>
                              </a:solidFill>
                              <a:latin typeface="Nunito Sans"/>
                              <a:ea typeface="Nunito Sans"/>
                              <a:cs typeface="Nunito Sans"/>
                              <a:sym typeface="Nunito Sans"/>
                            </a:rPr>
                            <a:t> </a:t>
                          </a:r>
                          <a:endParaRPr lang="en-US" sz="1400" dirty="0">
                            <a:solidFill>
                              <a:schemeClr val="tx1"/>
                            </a:solidFill>
                            <a:latin typeface="Nunito Sans"/>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4.5, −0.5, −5.5</m:t>
                              </m:r>
                            </m:oMath>
                          </a14:m>
                          <a:endParaRPr lang="en-GB" sz="1400" dirty="0">
                            <a:solidFill>
                              <a:schemeClr val="tx1"/>
                            </a:solidFill>
                            <a:latin typeface="Nunito" pitchFamily="2" charset="0"/>
                          </a:endParaRPr>
                        </a:p>
                        <a:p>
                          <a:pPr marL="0" lvl="0" indent="0" algn="l" rtl="0">
                            <a:lnSpc>
                              <a:spcPct val="115000"/>
                            </a:lnSpc>
                            <a:spcBef>
                              <a:spcPts val="0"/>
                            </a:spcBef>
                            <a:spcAft>
                              <a:spcPts val="0"/>
                            </a:spcAft>
                            <a:buNone/>
                          </a:pPr>
                          <a:r>
                            <a:rPr lang="en-GB" sz="1400" dirty="0">
                              <a:solidFill>
                                <a:schemeClr val="tx1"/>
                              </a:solidFill>
                              <a:latin typeface="Nunito Sans"/>
                              <a:ea typeface="Nunito Sans"/>
                              <a:cs typeface="Nunito Sans"/>
                              <a:sym typeface="Nunito Sans"/>
                            </a:rPr>
                            <a:t> </a:t>
                          </a:r>
                          <a:endParaRPr lang="en-US" sz="1400" i="1" dirty="0">
                            <a:solidFill>
                              <a:schemeClr val="tx1"/>
                            </a:solidFill>
                            <a:latin typeface="Times New Roman"/>
                            <a:ea typeface="Times New Roman"/>
                            <a:cs typeface="Times New Roman"/>
                            <a:sym typeface="Times New Roman"/>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8, 6.5, 5</m:t>
                              </m:r>
                            </m:oMath>
                          </a14:m>
                          <a:endParaRPr lang="en-GB" sz="1400" dirty="0">
                            <a:solidFill>
                              <a:schemeClr val="tx1"/>
                            </a:solidFill>
                            <a:latin typeface="Nunito" pitchFamily="2" charset="0"/>
                          </a:endParaRPr>
                        </a:p>
                        <a:p>
                          <a:pPr marL="0" lvl="0" indent="0" algn="l" rtl="0">
                            <a:lnSpc>
                              <a:spcPct val="115000"/>
                            </a:lnSpc>
                            <a:spcBef>
                              <a:spcPts val="0"/>
                            </a:spcBef>
                            <a:spcAft>
                              <a:spcPts val="0"/>
                            </a:spcAft>
                            <a:buNone/>
                          </a:pPr>
                          <a:r>
                            <a:rPr lang="en-GB" sz="1400" dirty="0">
                              <a:solidFill>
                                <a:schemeClr val="tx1"/>
                              </a:solidFill>
                              <a:latin typeface="Nunito Sans"/>
                              <a:ea typeface="Nunito Sans"/>
                              <a:cs typeface="Nunito Sans"/>
                              <a:sym typeface="Nunito Sans"/>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7" name="Table 6">
                <a:extLst>
                  <a:ext uri="{FF2B5EF4-FFF2-40B4-BE49-F238E27FC236}">
                    <a16:creationId xmlns:a16="http://schemas.microsoft.com/office/drawing/2014/main" id="{00EE431F-4AFD-B561-7D39-05DDDF873AA3}"/>
                  </a:ext>
                </a:extLst>
              </p:cNvPr>
              <p:cNvGraphicFramePr>
                <a:graphicFrameLocks noGrp="1"/>
              </p:cNvGraphicFramePr>
              <p:nvPr>
                <p:extLst>
                  <p:ext uri="{D42A27DB-BD31-4B8C-83A1-F6EECF244321}">
                    <p14:modId xmlns:p14="http://schemas.microsoft.com/office/powerpoint/2010/main" val="285343796"/>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
        <p:nvSpPr>
          <p:cNvPr id="2" name="Google Shape;131;p5">
            <a:extLst>
              <a:ext uri="{FF2B5EF4-FFF2-40B4-BE49-F238E27FC236}">
                <a16:creationId xmlns:a16="http://schemas.microsoft.com/office/drawing/2014/main" id="{AD1FF515-4086-7B3D-6DDC-7775F2125157}"/>
              </a:ext>
            </a:extLst>
          </p:cNvPr>
          <p:cNvSpPr txBox="1"/>
          <p:nvPr/>
        </p:nvSpPr>
        <p:spPr>
          <a:xfrm>
            <a:off x="169849" y="378100"/>
            <a:ext cx="5002785"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N</a:t>
            </a:r>
            <a:r>
              <a:rPr lang="en-US" b="1" baseline="30000" dirty="0">
                <a:solidFill>
                  <a:srgbClr val="FFFFFF"/>
                </a:solidFill>
                <a:latin typeface="Nunito Sans"/>
                <a:ea typeface="Nunito Sans"/>
                <a:cs typeface="Nunito Sans"/>
                <a:sym typeface="Nunito Sans"/>
              </a:rPr>
              <a:t>th</a:t>
            </a:r>
            <a:r>
              <a:rPr lang="en-US" b="1" dirty="0">
                <a:solidFill>
                  <a:srgbClr val="FFFFFF"/>
                </a:solidFill>
                <a:latin typeface="Nunito Sans"/>
                <a:ea typeface="Nunito Sans"/>
                <a:cs typeface="Nunito Sans"/>
                <a:sym typeface="Nunito Sans"/>
              </a:rPr>
              <a:t> Term of a Sequence</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10040357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6" name="Google Shape;132;p5">
                <a:extLst>
                  <a:ext uri="{FF2B5EF4-FFF2-40B4-BE49-F238E27FC236}">
                    <a16:creationId xmlns:a16="http://schemas.microsoft.com/office/drawing/2014/main" id="{CE56ECA4-489F-339B-4A8D-8080DF3BC451}"/>
                  </a:ext>
                </a:extLst>
              </p:cNvPr>
              <p:cNvGraphicFramePr/>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6) Find </a:t>
                          </a:r>
                          <a:r>
                            <a:rPr lang="en-GB" sz="1600" b="0" dirty="0">
                              <a:solidFill>
                                <a:schemeClr val="dk1"/>
                              </a:solidFill>
                              <a:latin typeface="Nunito Sans"/>
                              <a:ea typeface="Nunito Sans"/>
                              <a:cs typeface="Nunito Sans"/>
                              <a:sym typeface="Nunito Sans"/>
                            </a:rPr>
                            <a:t>the first three terms of the sequence with n</a:t>
                          </a:r>
                          <a:r>
                            <a:rPr lang="en-GB" sz="1600" b="0" baseline="30000" dirty="0">
                              <a:solidFill>
                                <a:schemeClr val="dk1"/>
                              </a:solidFill>
                              <a:latin typeface="Nunito Sans"/>
                              <a:ea typeface="Nunito Sans"/>
                              <a:cs typeface="Nunito Sans"/>
                              <a:sym typeface="Nunito Sans"/>
                            </a:rPr>
                            <a:t>th</a:t>
                          </a:r>
                          <a:r>
                            <a:rPr lang="en-GB" sz="1600" b="0" dirty="0">
                              <a:solidFill>
                                <a:schemeClr val="dk1"/>
                              </a:solidFill>
                              <a:latin typeface="Nunito Sans"/>
                              <a:ea typeface="Nunito Sans"/>
                              <a:cs typeface="Nunito Sans"/>
                              <a:sym typeface="Nunito Sans"/>
                            </a:rPr>
                            <a:t> term: </a:t>
                          </a:r>
                          <a:endParaRPr lang="en-GB" sz="16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0.7</m:t>
                              </m:r>
                              <m:r>
                                <a:rPr lang="en-GB" sz="2300" b="0" i="1" u="none" strike="noStrike" cap="none" smtClean="0">
                                  <a:solidFill>
                                    <a:schemeClr val="dk1"/>
                                  </a:solidFill>
                                  <a:latin typeface="Cambria Math" panose="02040503050406030204" pitchFamily="18" charset="0"/>
                                  <a:cs typeface="Times New Roman"/>
                                  <a:sym typeface="Times New Roman"/>
                                </a:rPr>
                                <m:t>𝑛</m:t>
                              </m:r>
                              <m:r>
                                <a:rPr lang="en-GB" sz="2300" b="0" i="1" u="none" strike="noStrike" cap="none" smtClean="0">
                                  <a:solidFill>
                                    <a:schemeClr val="dk1"/>
                                  </a:solidFill>
                                  <a:latin typeface="Cambria Math" panose="02040503050406030204" pitchFamily="18" charset="0"/>
                                  <a:cs typeface="Times New Roman"/>
                                  <a:sym typeface="Times New Roman"/>
                                </a:rPr>
                                <m:t>+0.2</m:t>
                              </m:r>
                            </m:oMath>
                          </a14:m>
                          <a:r>
                            <a:rPr lang="en-GB" sz="2300" u="none" strike="noStrike" cap="none" baseline="30000" dirty="0">
                              <a:solidFill>
                                <a:schemeClr val="dk1"/>
                              </a:solidFill>
                              <a:latin typeface="Times New Roman"/>
                              <a:ea typeface="Times New Roman"/>
                              <a:cs typeface="Times New Roman"/>
                              <a:sym typeface="Times New Roman"/>
                            </a:rPr>
                            <a:t> </a:t>
                          </a:r>
                        </a:p>
                        <a:p>
                          <a:pPr marL="457200" marR="0" lvl="0" indent="0" algn="l" rtl="0">
                            <a:lnSpc>
                              <a:spcPct val="100000"/>
                            </a:lnSpc>
                            <a:spcBef>
                              <a:spcPts val="0"/>
                            </a:spcBef>
                            <a:spcAft>
                              <a:spcPts val="0"/>
                            </a:spcAft>
                            <a:buClr>
                              <a:srgbClr val="000000"/>
                            </a:buClr>
                            <a:buSzPts val="2300"/>
                            <a:buFont typeface="Arial"/>
                            <a:buNone/>
                          </a:pP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6" name="Google Shape;132;p5">
                <a:extLst>
                  <a:ext uri="{FF2B5EF4-FFF2-40B4-BE49-F238E27FC236}">
                    <a16:creationId xmlns:a16="http://schemas.microsoft.com/office/drawing/2014/main" id="{CE56ECA4-489F-339B-4A8D-8080DF3BC451}"/>
                  </a:ext>
                </a:extLst>
              </p:cNvPr>
              <p:cNvGraphicFramePr/>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5" t="-1053" r="-151"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7" name="Table 6">
                <a:extLst>
                  <a:ext uri="{FF2B5EF4-FFF2-40B4-BE49-F238E27FC236}">
                    <a16:creationId xmlns:a16="http://schemas.microsoft.com/office/drawing/2014/main" id="{00EE431F-4AFD-B561-7D39-05DDDF873AA3}"/>
                  </a:ext>
                </a:extLst>
              </p:cNvPr>
              <p:cNvGraphicFramePr>
                <a:graphicFrameLocks noGrp="1"/>
              </p:cNvGraphicFramePr>
              <p:nvPr>
                <p:extLst>
                  <p:ext uri="{D42A27DB-BD31-4B8C-83A1-F6EECF244321}">
                    <p14:modId xmlns:p14="http://schemas.microsoft.com/office/powerpoint/2010/main" val="2082495780"/>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9, 16, 23</m:t>
                              </m:r>
                            </m:oMath>
                          </a14:m>
                          <a:endParaRPr lang="en-GB" sz="1400" dirty="0">
                            <a:solidFill>
                              <a:schemeClr val="tx1"/>
                            </a:solidFill>
                            <a:latin typeface="Nunito" pitchFamily="2" charset="0"/>
                          </a:endParaRPr>
                        </a:p>
                        <a:p>
                          <a:pPr marL="0" lvl="0" indent="0" algn="l" rtl="0">
                            <a:lnSpc>
                              <a:spcPct val="115000"/>
                            </a:lnSpc>
                            <a:spcBef>
                              <a:spcPts val="0"/>
                            </a:spcBef>
                            <a:spcAft>
                              <a:spcPts val="0"/>
                            </a:spcAft>
                            <a:buNone/>
                          </a:pPr>
                          <a:r>
                            <a:rPr lang="en-GB" sz="1400" dirty="0">
                              <a:solidFill>
                                <a:schemeClr val="tx1"/>
                              </a:solidFill>
                              <a:latin typeface="Nunito Sans"/>
                              <a:ea typeface="Nunito Sans"/>
                              <a:cs typeface="Nunito Sans"/>
                              <a:sym typeface="Nunito Sans"/>
                            </a:rPr>
                            <a:t> </a:t>
                          </a:r>
                          <a:endParaRPr lang="en-US" sz="1400" dirty="0">
                            <a:solidFill>
                              <a:schemeClr val="tx1"/>
                            </a:solidFill>
                            <a:latin typeface="Nunito Sans"/>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0.9, 1.6, 2.3 </m:t>
                              </m:r>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Sans"/>
                              <a:ea typeface="Nunito Sans"/>
                              <a:cs typeface="Nunito Sans"/>
                              <a:sym typeface="Nunito Sans"/>
                            </a:rPr>
                            <a:t>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600" b="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2.7, 3.4, 2.1 </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dirty="0">
                              <a:solidFill>
                                <a:schemeClr val="tx1"/>
                              </a:solidFill>
                              <a:latin typeface="Nunito Sans"/>
                              <a:ea typeface="Nunito Sans"/>
                              <a:cs typeface="Nunito Sans"/>
                              <a:sym typeface="Nunito Sans"/>
                            </a:rPr>
                            <a:t>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0.7, 0.9, 1.1</m:t>
                              </m:r>
                            </m:oMath>
                          </a14:m>
                          <a:endParaRPr lang="en-US" sz="14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chemeClr val="tx1"/>
                              </a:solidFill>
                              <a:latin typeface="Nunito Sans"/>
                              <a:ea typeface="Nunito Sans"/>
                              <a:cs typeface="Nunito Sans"/>
                              <a:sym typeface="Nunito Sans"/>
                            </a:rPr>
                            <a:t> </a:t>
                          </a:r>
                          <a:endParaRPr lang="en-US" sz="1400" dirty="0">
                            <a:solidFill>
                              <a:schemeClr val="tx1"/>
                            </a:solidFill>
                            <a:latin typeface="Nunito Sans"/>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7" name="Table 6">
                <a:extLst>
                  <a:ext uri="{FF2B5EF4-FFF2-40B4-BE49-F238E27FC236}">
                    <a16:creationId xmlns:a16="http://schemas.microsoft.com/office/drawing/2014/main" id="{00EE431F-4AFD-B561-7D39-05DDDF873AA3}"/>
                  </a:ext>
                </a:extLst>
              </p:cNvPr>
              <p:cNvGraphicFramePr>
                <a:graphicFrameLocks noGrp="1"/>
              </p:cNvGraphicFramePr>
              <p:nvPr>
                <p:extLst>
                  <p:ext uri="{D42A27DB-BD31-4B8C-83A1-F6EECF244321}">
                    <p14:modId xmlns:p14="http://schemas.microsoft.com/office/powerpoint/2010/main" val="2082495780"/>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
        <p:nvSpPr>
          <p:cNvPr id="2" name="Google Shape;131;p5">
            <a:extLst>
              <a:ext uri="{FF2B5EF4-FFF2-40B4-BE49-F238E27FC236}">
                <a16:creationId xmlns:a16="http://schemas.microsoft.com/office/drawing/2014/main" id="{80087D79-5F9D-06AA-E7A8-0EF7272D73D7}"/>
              </a:ext>
            </a:extLst>
          </p:cNvPr>
          <p:cNvSpPr txBox="1"/>
          <p:nvPr/>
        </p:nvSpPr>
        <p:spPr>
          <a:xfrm>
            <a:off x="169849" y="378100"/>
            <a:ext cx="5002785"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N</a:t>
            </a:r>
            <a:r>
              <a:rPr lang="en-US" b="1" baseline="30000" dirty="0">
                <a:solidFill>
                  <a:srgbClr val="FFFFFF"/>
                </a:solidFill>
                <a:latin typeface="Nunito Sans"/>
                <a:ea typeface="Nunito Sans"/>
                <a:cs typeface="Nunito Sans"/>
                <a:sym typeface="Nunito Sans"/>
              </a:rPr>
              <a:t>th</a:t>
            </a:r>
            <a:r>
              <a:rPr lang="en-US" b="1" dirty="0">
                <a:solidFill>
                  <a:srgbClr val="FFFFFF"/>
                </a:solidFill>
                <a:latin typeface="Nunito Sans"/>
                <a:ea typeface="Nunito Sans"/>
                <a:cs typeface="Nunito Sans"/>
                <a:sym typeface="Nunito Sans"/>
              </a:rPr>
              <a:t> Term of a Sequence</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3908347120"/>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440</TotalTime>
  <Words>2285</Words>
  <Application>Microsoft Office PowerPoint</Application>
  <PresentationFormat>On-screen Show (16:9)</PresentationFormat>
  <Paragraphs>345</Paragraphs>
  <Slides>33</Slides>
  <Notes>33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33</vt:i4>
      </vt:variant>
    </vt:vector>
  </HeadingPairs>
  <TitlesOfParts>
    <vt:vector size="40" baseType="lpstr">
      <vt:lpstr>Nunito Sans</vt:lpstr>
      <vt:lpstr>Times New Roman</vt:lpstr>
      <vt:lpstr>Nunito</vt:lpstr>
      <vt:lpstr>Arial</vt:lpstr>
      <vt:lpstr>Cambria Math</vt:lpstr>
      <vt:lpstr>Calibri</vt:lpstr>
      <vt:lpstr>Simple Light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Janette Warburton</dc:creator>
  <cp:lastModifiedBy>Janette Warburton</cp:lastModifiedBy>
  <cp:revision>23</cp:revision>
  <dcterms:modified xsi:type="dcterms:W3CDTF">2023-03-22T16:12:45Z</dcterms:modified>
</cp:coreProperties>
</file>