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3"/>
  </p:notesMasterIdLst>
  <p:sldIdLst>
    <p:sldId id="256" r:id="rId2"/>
    <p:sldId id="258" r:id="rId3"/>
    <p:sldId id="259" r:id="rId4"/>
    <p:sldId id="260" r:id="rId5"/>
    <p:sldId id="313" r:id="rId6"/>
    <p:sldId id="315" r:id="rId7"/>
    <p:sldId id="317" r:id="rId8"/>
    <p:sldId id="319" r:id="rId9"/>
    <p:sldId id="321" r:id="rId10"/>
    <p:sldId id="323" r:id="rId11"/>
    <p:sldId id="325" r:id="rId12"/>
    <p:sldId id="327" r:id="rId13"/>
    <p:sldId id="329" r:id="rId14"/>
    <p:sldId id="331" r:id="rId15"/>
    <p:sldId id="333" r:id="rId16"/>
    <p:sldId id="335" r:id="rId17"/>
    <p:sldId id="337" r:id="rId18"/>
    <p:sldId id="339" r:id="rId19"/>
    <p:sldId id="341" r:id="rId20"/>
    <p:sldId id="343" r:id="rId21"/>
    <p:sldId id="345" r:id="rId22"/>
    <p:sldId id="347" r:id="rId23"/>
    <p:sldId id="350" r:id="rId24"/>
    <p:sldId id="351" r:id="rId25"/>
    <p:sldId id="354" r:id="rId26"/>
    <p:sldId id="355" r:id="rId27"/>
    <p:sldId id="261" r:id="rId28"/>
    <p:sldId id="312" r:id="rId29"/>
    <p:sldId id="314" r:id="rId30"/>
    <p:sldId id="316" r:id="rId31"/>
    <p:sldId id="318" r:id="rId32"/>
    <p:sldId id="320" r:id="rId33"/>
    <p:sldId id="322" r:id="rId34"/>
    <p:sldId id="324" r:id="rId35"/>
    <p:sldId id="326" r:id="rId36"/>
    <p:sldId id="328" r:id="rId37"/>
    <p:sldId id="330" r:id="rId38"/>
    <p:sldId id="332" r:id="rId39"/>
    <p:sldId id="334" r:id="rId40"/>
    <p:sldId id="336" r:id="rId41"/>
    <p:sldId id="338" r:id="rId42"/>
    <p:sldId id="340" r:id="rId43"/>
    <p:sldId id="342" r:id="rId44"/>
    <p:sldId id="344" r:id="rId45"/>
    <p:sldId id="346" r:id="rId46"/>
    <p:sldId id="348" r:id="rId47"/>
    <p:sldId id="349" r:id="rId48"/>
    <p:sldId id="352" r:id="rId49"/>
    <p:sldId id="353" r:id="rId50"/>
    <p:sldId id="356" r:id="rId51"/>
    <p:sldId id="263" r:id="rId52"/>
  </p:sldIdLst>
  <p:sldSz cx="9144000" cy="5143500" type="screen16x9"/>
  <p:notesSz cx="6858000" cy="9144000"/>
  <p:embeddedFontLst>
    <p:embeddedFont>
      <p:font typeface="Calibri" panose="020F0502020204030204" pitchFamily="34" charset="0"/>
      <p:regular r:id="rId54"/>
      <p:bold r:id="rId55"/>
      <p:italic r:id="rId56"/>
      <p:boldItalic r:id="rId57"/>
    </p:embeddedFont>
    <p:embeddedFont>
      <p:font typeface="Cambria Math" panose="02040503050406030204" pitchFamily="18" charset="0"/>
      <p:regular r:id="rId58"/>
    </p:embeddedFont>
    <p:embeddedFont>
      <p:font typeface="Nunito" pitchFamily="2" charset="77"/>
      <p:regular r:id="rId59"/>
      <p:bold r:id="rId60"/>
      <p:italic r:id="rId61"/>
      <p:boldItalic r:id="rId62"/>
    </p:embeddedFont>
    <p:embeddedFont>
      <p:font typeface="Nunito Sans" pitchFamily="2" charset="77"/>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7"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 id="1" name="Anna Doherty" initials="AD" lastIdx="2" clrIdx="1">
    <p:extLst>
      <p:ext uri="{19B8F6BF-5375-455C-9EA6-DF929625EA0E}">
        <p15:presenceInfo xmlns:p15="http://schemas.microsoft.com/office/powerpoint/2012/main" userId="S::anna.doherty@thirdspacelearning.com::ec66d166-ff20-495d-b6b8-dd2bf4327da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BF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8"/>
  </p:normalViewPr>
  <p:slideViewPr>
    <p:cSldViewPr snapToGrid="0">
      <p:cViewPr varScale="1">
        <p:scale>
          <a:sx n="131" d="100"/>
          <a:sy n="131" d="100"/>
        </p:scale>
        <p:origin x="108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0.fntdata"/><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font" Target="fonts/font5.fntdata"/><Relationship Id="rId66" Type="http://schemas.openxmlformats.org/officeDocument/2006/relationships/font" Target="fonts/font13.fntdata"/><Relationship Id="rId5" Type="http://schemas.openxmlformats.org/officeDocument/2006/relationships/slide" Target="slides/slide4.xml"/><Relationship Id="rId61" Type="http://schemas.openxmlformats.org/officeDocument/2006/relationships/font" Target="fonts/font8.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3.fntdata"/><Relationship Id="rId64" Type="http://schemas.openxmlformats.org/officeDocument/2006/relationships/font" Target="fonts/font11.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6.fntdata"/><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fntdata"/><Relationship Id="rId62" Type="http://schemas.openxmlformats.org/officeDocument/2006/relationships/font" Target="fonts/font9.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7.fntdata"/><Relationship Id="rId65"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71519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05306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32131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986079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15708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097354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71014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687266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587141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91529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892666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69279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793292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906699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996705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660618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122009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484098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41884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47376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482853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297000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511660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915649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07468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385314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075987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991530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40598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283016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914994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764755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397710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577573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543465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752318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294444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051810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62452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132364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0584150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92299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10781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24290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190434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203306"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Laws of Indices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Laws of Indices</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Laws of indices</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445151" y="2290457"/>
            <a:ext cx="3203306"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Laws of Indices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63.png"/></Relationships>
</file>

<file path=ppt/slides/_rels/slide34.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70.png"/></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72.png"/></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74.png"/></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4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76.png"/></Relationships>
</file>

<file path=ppt/slides/_rels/slide4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78.png"/></Relationships>
</file>

<file path=ppt/slides/_rels/slide4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8.xml"/><Relationship Id="rId1" Type="http://schemas.openxmlformats.org/officeDocument/2006/relationships/slideLayout" Target="../slideLayouts/slideLayout3.xml"/><Relationship Id="rId4" Type="http://schemas.openxmlformats.org/officeDocument/2006/relationships/image" Target="../media/image80.png"/></Relationships>
</file>

<file path=ppt/slides/_rels/slide4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9.xml"/><Relationship Id="rId1" Type="http://schemas.openxmlformats.org/officeDocument/2006/relationships/slideLayout" Target="../slideLayouts/slideLayout3.xml"/><Relationship Id="rId4" Type="http://schemas.openxmlformats.org/officeDocument/2006/relationships/image" Target="../media/image8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image" Target="../media/image82.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38719"/>
              </a:xfrm>
              <a:prstGeom prst="rect">
                <a:avLst/>
              </a:prstGeom>
              <a:noFill/>
            </p:spPr>
            <p:txBody>
              <a:bodyPr wrap="square" rtlCol="0">
                <a:spAutoFit/>
              </a:bodyPr>
              <a:lstStyle/>
              <a:p>
                <a:pPr marL="342900" indent="-342900">
                  <a:buFont typeface="+mj-lt"/>
                  <a:buAutoNum type="arabicParenR" startAt="7"/>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r>
                      <a:rPr lang="en-GB" sz="2300" b="0" i="1" smtClean="0">
                        <a:latin typeface="Cambria Math" panose="02040503050406030204" pitchFamily="18" charset="0"/>
                      </a:rPr>
                      <m:t>3</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 </m:t>
                    </m:r>
                    <m:r>
                      <a:rPr lang="en-GB" sz="2300" b="0" i="1" smtClean="0">
                        <a:latin typeface="Cambria Math" panose="02040503050406030204" pitchFamily="18" charset="0"/>
                      </a:rPr>
                      <m:t>×</m:t>
                    </m:r>
                    <m:r>
                      <a:rPr lang="en-GB" sz="2300" b="0" i="1" smtClean="0">
                        <a:latin typeface="Cambria Math" panose="02040503050406030204" pitchFamily="18" charset="0"/>
                      </a:rPr>
                      <m:t> </m:t>
                    </m:r>
                    <m:r>
                      <a:rPr lang="en-GB" sz="2300" b="0" i="1" smtClean="0">
                        <a:latin typeface="Cambria Math" panose="02040503050406030204" pitchFamily="18" charset="0"/>
                      </a:rPr>
                      <m:t>4</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5</m:t>
                        </m:r>
                      </m:sup>
                    </m:sSup>
                  </m:oMath>
                </a14:m>
                <a:endParaRPr lang="en-GB" sz="2300" dirty="0">
                  <a:latin typeface="Nunito Sans" pitchFamily="2" charset="0"/>
                </a:endParaRPr>
              </a:p>
            </p:txBody>
          </p:sp>
        </mc:Choice>
        <mc:Fallback>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38719"/>
              </a:xfrm>
              <a:prstGeom prst="rect">
                <a:avLst/>
              </a:prstGeom>
              <a:blipFill>
                <a:blip r:embed="rId3"/>
                <a:stretch>
                  <a:fillRect l="-571" t="-5333" b="-9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209184298"/>
                  </p:ext>
                </p:extLst>
              </p:nvPr>
            </p:nvGraphicFramePr>
            <p:xfrm>
              <a:off x="945283" y="2190750"/>
              <a:ext cx="7246218" cy="200508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7</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12</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12</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34</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𝑥</m:t>
                                  </m:r>
                                </m:e>
                                <m:sup>
                                  <m:r>
                                    <a:rPr lang="en-GB" sz="1600" b="0" i="1" u="none" strike="noStrike" cap="none" baseline="0" smtClean="0">
                                      <a:solidFill>
                                        <a:schemeClr val="dk1"/>
                                      </a:solidFill>
                                      <a:latin typeface="Cambria Math" panose="02040503050406030204" pitchFamily="18" charset="0"/>
                                      <a:ea typeface="Nunito"/>
                                      <a:cs typeface="Nunito"/>
                                      <a:sym typeface="Nunito"/>
                                    </a:rPr>
                                    <m:t>25</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209184298"/>
                  </p:ext>
                </p:extLst>
              </p:nvPr>
            </p:nvGraphicFramePr>
            <p:xfrm>
              <a:off x="945283" y="2190750"/>
              <a:ext cx="7246218" cy="200508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3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06" r="-100168" b="-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606" r="-337" b="-60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47121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38719"/>
              </a:xfrm>
              <a:prstGeom prst="rect">
                <a:avLst/>
              </a:prstGeom>
              <a:noFill/>
            </p:spPr>
            <p:txBody>
              <a:bodyPr wrap="square" rtlCol="0">
                <a:spAutoFit/>
              </a:bodyPr>
              <a:lstStyle/>
              <a:p>
                <a:pPr marL="342900" indent="-342900">
                  <a:buFont typeface="+mj-lt"/>
                  <a:buAutoNum type="arabicParenR" startAt="8"/>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r>
                      <a:rPr lang="en-GB" sz="2300" b="0" i="1" smtClean="0">
                        <a:latin typeface="Cambria Math" panose="02040503050406030204" pitchFamily="18" charset="0"/>
                      </a:rPr>
                      <m:t>20</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6</m:t>
                        </m:r>
                      </m:sup>
                    </m:sSup>
                    <m:r>
                      <a:rPr lang="en-GB" sz="2300" b="0" i="1" smtClean="0">
                        <a:latin typeface="Cambria Math" panose="02040503050406030204" pitchFamily="18" charset="0"/>
                      </a:rPr>
                      <m:t>÷5</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38719"/>
              </a:xfrm>
              <a:prstGeom prst="rect">
                <a:avLst/>
              </a:prstGeom>
              <a:blipFill>
                <a:blip r:embed="rId3"/>
                <a:stretch>
                  <a:fillRect l="-548" t="-4545" b="-25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767765251"/>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4</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4</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𝑦</m:t>
                                  </m:r>
                                </m:e>
                                <m:sup>
                                  <m:r>
                                    <a:rPr lang="en-GB" sz="1600" b="0" i="1" u="none" strike="noStrike" cap="none" baseline="0" smtClean="0">
                                      <a:solidFill>
                                        <a:schemeClr val="dk1"/>
                                      </a:solidFill>
                                      <a:latin typeface="Cambria Math" panose="02040503050406030204" pitchFamily="18" charset="0"/>
                                      <a:ea typeface="Nunito"/>
                                      <a:cs typeface="Nunito"/>
                                      <a:sym typeface="Nunito"/>
                                    </a:rPr>
                                    <m:t>3</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767765251"/>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20" r="-100168"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1220" r="-337" b="-122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282496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9"/>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𝑘</m:t>
                                </m:r>
                              </m:e>
                              <m:sup>
                                <m:r>
                                  <a:rPr lang="en-GB" sz="2300" b="0" i="1" smtClean="0">
                                    <a:latin typeface="Cambria Math" panose="02040503050406030204" pitchFamily="18" charset="0"/>
                                  </a:rPr>
                                  <m:t>2</m:t>
                                </m:r>
                              </m:sup>
                            </m:sSup>
                          </m:e>
                        </m:d>
                      </m:e>
                      <m:sup>
                        <m:r>
                          <a:rPr lang="en-GB" sz="2300" b="0" i="1" smtClean="0">
                            <a:latin typeface="Cambria Math" panose="02040503050406030204" pitchFamily="18" charset="0"/>
                          </a:rPr>
                          <m:t>5</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941003296"/>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10</m:t>
                              </m:r>
                              <m:r>
                                <a:rPr lang="en-GB" sz="1600" b="0" i="1" u="none" strike="noStrike" cap="none" baseline="0" smtClean="0">
                                  <a:solidFill>
                                    <a:schemeClr val="dk1"/>
                                  </a:solidFill>
                                  <a:latin typeface="Cambria Math" panose="02040503050406030204" pitchFamily="18" charset="0"/>
                                  <a:ea typeface="Nunito"/>
                                  <a:cs typeface="Nunito"/>
                                  <a:sym typeface="Nunito"/>
                                </a:rPr>
                                <m:t>𝑘</m:t>
                              </m:r>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941003296"/>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20" r="-100168"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1220" r="-337" b="-122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694735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10"/>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r>
                              <a:rPr lang="en-GB" sz="2300" b="0" i="1" smtClean="0">
                                <a:latin typeface="Cambria Math" panose="02040503050406030204" pitchFamily="18" charset="0"/>
                              </a:rPr>
                              <m:t>4</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𝑒</m:t>
                                </m:r>
                              </m:e>
                              <m:sup>
                                <m:r>
                                  <a:rPr lang="en-GB" sz="2300" b="0" i="1" smtClean="0">
                                    <a:latin typeface="Cambria Math" panose="02040503050406030204" pitchFamily="18" charset="0"/>
                                  </a:rPr>
                                  <m:t>3</m:t>
                                </m:r>
                              </m:sup>
                            </m:sSup>
                          </m:e>
                        </m:d>
                      </m:e>
                      <m:sup>
                        <m:r>
                          <a:rPr lang="en-GB" sz="2300" b="0" i="1" smtClean="0">
                            <a:latin typeface="Cambria Math" panose="02040503050406030204" pitchFamily="18" charset="0"/>
                          </a:rPr>
                          <m:t>2</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721853688"/>
                  </p:ext>
                </p:extLst>
              </p:nvPr>
            </p:nvGraphicFramePr>
            <p:xfrm>
              <a:off x="945283" y="2190750"/>
              <a:ext cx="7246218" cy="200508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8</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𝑒</m:t>
                                  </m:r>
                                </m:e>
                                <m:sup>
                                  <m:r>
                                    <a:rPr lang="en-GB" sz="1600" b="0" i="1" u="none" strike="noStrike" cap="none" smtClean="0">
                                      <a:solidFill>
                                        <a:schemeClr val="dk1"/>
                                      </a:solidFill>
                                      <a:latin typeface="Cambria Math" panose="02040503050406030204" pitchFamily="18" charset="0"/>
                                      <a:ea typeface="Nunito"/>
                                      <a:cs typeface="Nunito"/>
                                      <a:sym typeface="Nunito"/>
                                    </a:rPr>
                                    <m:t>6</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16</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𝑒</m:t>
                                  </m:r>
                                </m:e>
                                <m:sup>
                                  <m:r>
                                    <a:rPr lang="en-GB" sz="1600" b="0" i="1" u="none" strike="noStrike" cap="none" smtClean="0">
                                      <a:solidFill>
                                        <a:schemeClr val="dk1"/>
                                      </a:solidFill>
                                      <a:latin typeface="Cambria Math" panose="02040503050406030204" pitchFamily="18" charset="0"/>
                                      <a:ea typeface="Nunito"/>
                                      <a:cs typeface="Nunito"/>
                                      <a:sym typeface="Nunito"/>
                                    </a:rPr>
                                    <m:t>5</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16</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𝑒</m:t>
                                  </m:r>
                                </m:e>
                                <m:sup>
                                  <m:r>
                                    <a:rPr lang="en-GB" sz="1600" b="0" i="1" u="none" strike="noStrike" cap="none" smtClean="0">
                                      <a:solidFill>
                                        <a:schemeClr val="dk1"/>
                                      </a:solidFill>
                                      <a:latin typeface="Cambria Math" panose="02040503050406030204" pitchFamily="18" charset="0"/>
                                      <a:ea typeface="Nunito"/>
                                      <a:cs typeface="Nunito"/>
                                      <a:sym typeface="Nunito"/>
                                    </a:rPr>
                                    <m:t>6</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8</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𝑒</m:t>
                                  </m:r>
                                </m:e>
                                <m:sup>
                                  <m:r>
                                    <a:rPr lang="en-GB" sz="1600" b="0" i="1" u="none" strike="noStrike" cap="none" baseline="0" smtClean="0">
                                      <a:solidFill>
                                        <a:schemeClr val="dk1"/>
                                      </a:solidFill>
                                      <a:latin typeface="Cambria Math" panose="02040503050406030204" pitchFamily="18" charset="0"/>
                                      <a:ea typeface="Nunito"/>
                                      <a:cs typeface="Nunito"/>
                                      <a:sym typeface="Nunito"/>
                                    </a:rPr>
                                    <m:t>3</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721853688"/>
                  </p:ext>
                </p:extLst>
              </p:nvPr>
            </p:nvGraphicFramePr>
            <p:xfrm>
              <a:off x="945283" y="2190750"/>
              <a:ext cx="7246218" cy="200508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3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06" r="-100168" b="-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606" r="-337" b="-60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660410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11"/>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5</m:t>
                        </m:r>
                        <m:d>
                          <m:dPr>
                            <m:ctrlPr>
                              <a:rPr lang="en-GB" sz="2300" b="0" i="1" smtClean="0">
                                <a:latin typeface="Cambria Math" panose="02040503050406030204" pitchFamily="18" charset="0"/>
                              </a:rPr>
                            </m:ctrlPr>
                          </m:dPr>
                          <m:e>
                            <m:r>
                              <a:rPr lang="en-GB" sz="2300" b="0" i="1" smtClean="0">
                                <a:latin typeface="Cambria Math" panose="02040503050406030204" pitchFamily="18" charset="0"/>
                              </a:rPr>
                              <m:t>2</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𝑡</m:t>
                                </m:r>
                              </m:e>
                              <m:sup>
                                <m:r>
                                  <a:rPr lang="en-GB" sz="2300" b="0" i="1" smtClean="0">
                                    <a:latin typeface="Cambria Math" panose="02040503050406030204" pitchFamily="18" charset="0"/>
                                  </a:rPr>
                                  <m:t>3</m:t>
                                </m:r>
                              </m:sup>
                            </m:sSup>
                          </m:e>
                        </m:d>
                      </m:e>
                      <m:sup>
                        <m:r>
                          <a:rPr lang="en-GB" sz="2300" b="0" i="1" smtClean="0">
                            <a:latin typeface="Cambria Math" panose="02040503050406030204" pitchFamily="18" charset="0"/>
                          </a:rPr>
                          <m:t>4</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825288438"/>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80</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12</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10000</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12</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10</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12</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10</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𝑡</m:t>
                                  </m:r>
                                </m:e>
                                <m:sup>
                                  <m:r>
                                    <a:rPr lang="en-GB" sz="1600" b="0" i="1" u="none" strike="noStrike" cap="none" baseline="0" smtClean="0">
                                      <a:solidFill>
                                        <a:schemeClr val="dk1"/>
                                      </a:solidFill>
                                      <a:latin typeface="Cambria Math" panose="02040503050406030204" pitchFamily="18" charset="0"/>
                                      <a:ea typeface="Nunito"/>
                                      <a:cs typeface="Nunito"/>
                                      <a:sym typeface="Nunito"/>
                                    </a:rPr>
                                    <m:t>7</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825288438"/>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20" r="-100168"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1220" r="-337" b="-122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349235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12"/>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15</m:t>
                        </m:r>
                        <m:r>
                          <a:rPr lang="en-GB" sz="2300" b="0" i="1" smtClean="0">
                            <a:latin typeface="Cambria Math" panose="02040503050406030204" pitchFamily="18" charset="0"/>
                          </a:rPr>
                          <m:t>𝑎</m:t>
                        </m:r>
                      </m:e>
                      <m:sup>
                        <m:r>
                          <a:rPr lang="en-GB" sz="2300" b="0" i="1" smtClean="0">
                            <a:latin typeface="Cambria Math" panose="02040503050406030204" pitchFamily="18" charset="0"/>
                          </a:rPr>
                          <m:t>0</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331349010"/>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15</m:t>
                              </m:r>
                              <m:r>
                                <a:rPr lang="en-GB" sz="1600" b="0" i="1" u="none" strike="noStrike" cap="none" smtClean="0">
                                  <a:solidFill>
                                    <a:schemeClr val="dk1"/>
                                  </a:solidFill>
                                  <a:latin typeface="Cambria Math" panose="02040503050406030204" pitchFamily="18" charset="0"/>
                                  <a:ea typeface="Nunito"/>
                                  <a:cs typeface="Nunito"/>
                                  <a:sym typeface="Nunito"/>
                                </a:rPr>
                                <m:t>𝑎</m:t>
                              </m:r>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0</m:t>
                              </m:r>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15</m:t>
                              </m:r>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1</m:t>
                              </m:r>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331349010"/>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20" r="-100168"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1220" r="-337" b="-122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925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13"/>
                </a:pPr>
                <a:r>
                  <a:rPr lang="en-GB" sz="1600" dirty="0">
                    <a:latin typeface="Nunito Sans" pitchFamily="2" charset="0"/>
                  </a:rPr>
                  <a:t>Write as a fraction in its simplest form:</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b="-63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954955674"/>
                  </p:ext>
                </p:extLst>
              </p:nvPr>
            </p:nvGraphicFramePr>
            <p:xfrm>
              <a:off x="945283" y="2190750"/>
              <a:ext cx="7246218" cy="2299657"/>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3</m:t>
                                  </m:r>
                                </m:num>
                                <m:den>
                                  <m:r>
                                    <a:rPr lang="en-GB" sz="1600" b="0" i="1" u="none" strike="noStrike" cap="none" smtClean="0">
                                      <a:solidFill>
                                        <a:schemeClr val="dk1"/>
                                      </a:solidFill>
                                      <a:latin typeface="Cambria Math" panose="02040503050406030204" pitchFamily="18" charset="0"/>
                                      <a:ea typeface="Nunito"/>
                                      <a:cs typeface="Nunito"/>
                                      <a:sym typeface="Nunito"/>
                                    </a:rPr>
                                    <m:t>𝑦</m:t>
                                  </m:r>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m:t>
                                  </m:r>
                                </m:num>
                                <m:den>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den>
                              </m:f>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𝑦</m:t>
                                  </m:r>
                                </m:num>
                                <m:den>
                                  <m:r>
                                    <a:rPr lang="en-GB" sz="1600" b="0" i="1" u="none" strike="noStrike" cap="none" smtClean="0">
                                      <a:solidFill>
                                        <a:schemeClr val="dk1"/>
                                      </a:solidFill>
                                      <a:latin typeface="Cambria Math" panose="02040503050406030204" pitchFamily="18" charset="0"/>
                                      <a:ea typeface="Nunito"/>
                                      <a:cs typeface="Nunito"/>
                                      <a:sym typeface="Nunito"/>
                                    </a:rPr>
                                    <m:t>3</m:t>
                                  </m:r>
                                </m:den>
                              </m:f>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m:t>
                              </m:r>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3</m:t>
                                  </m:r>
                                </m:num>
                                <m:den>
                                  <m:r>
                                    <a:rPr lang="en-GB" sz="1600" b="0" i="1" u="none" strike="noStrike" cap="none" baseline="0" smtClean="0">
                                      <a:solidFill>
                                        <a:schemeClr val="dk1"/>
                                      </a:solidFill>
                                      <a:latin typeface="Cambria Math" panose="02040503050406030204" pitchFamily="18" charset="0"/>
                                      <a:ea typeface="Nunito"/>
                                      <a:cs typeface="Nunito"/>
                                      <a:sym typeface="Nunito"/>
                                    </a:rPr>
                                    <m:t>𝑦</m:t>
                                  </m:r>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954955674"/>
                  </p:ext>
                </p:extLst>
              </p:nvPr>
            </p:nvGraphicFramePr>
            <p:xfrm>
              <a:off x="945283" y="2190750"/>
              <a:ext cx="7246218" cy="2299657"/>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15052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29" r="-100168" b="-10105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29" r="-337" b="-101058"/>
                          </a:stretch>
                        </a:blipFill>
                      </a:tcPr>
                    </a:tc>
                    <a:extLst>
                      <a:ext uri="{0D108BD9-81ED-4DB2-BD59-A6C34878D82A}">
                        <a16:rowId xmlns:a16="http://schemas.microsoft.com/office/drawing/2014/main" val="10000"/>
                      </a:ext>
                    </a:extLst>
                  </a:tr>
                  <a:tr h="11491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529" r="-100168" b="-105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529" r="-337" b="-105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6044892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14"/>
                </a:pPr>
                <a:r>
                  <a:rPr lang="en-GB" sz="1600" dirty="0">
                    <a:latin typeface="Nunito Sans" pitchFamily="2" charset="0"/>
                  </a:rPr>
                  <a:t>Write as a fraction in its simplest form:</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r>
                              <a:rPr lang="en-GB" sz="2300" b="0" i="1" smtClean="0">
                                <a:latin typeface="Cambria Math" panose="02040503050406030204" pitchFamily="18" charset="0"/>
                              </a:rPr>
                              <m:t>3</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𝑤</m:t>
                                </m:r>
                              </m:e>
                              <m:sup>
                                <m:r>
                                  <a:rPr lang="en-GB" sz="2300" b="0" i="1" smtClean="0">
                                    <a:latin typeface="Cambria Math" panose="02040503050406030204" pitchFamily="18" charset="0"/>
                                  </a:rPr>
                                  <m:t>4</m:t>
                                </m:r>
                              </m:sup>
                            </m:sSup>
                          </m:e>
                        </m:d>
                      </m:e>
                      <m:sup>
                        <m:r>
                          <a:rPr lang="en-GB" sz="2300" b="0" i="1" smtClean="0">
                            <a:latin typeface="Cambria Math" panose="02040503050406030204" pitchFamily="18" charset="0"/>
                          </a:rPr>
                          <m:t>−2</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01891054"/>
                  </p:ext>
                </p:extLst>
              </p:nvPr>
            </p:nvGraphicFramePr>
            <p:xfrm>
              <a:off x="945283" y="2190750"/>
              <a:ext cx="7246218" cy="2236284"/>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3</m:t>
                                  </m:r>
                                </m:num>
                                <m:den>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𝑤</m:t>
                                      </m:r>
                                    </m:e>
                                    <m:sup>
                                      <m:r>
                                        <a:rPr lang="en-GB" sz="1600" b="0" i="1" u="none" strike="noStrike" cap="none" smtClean="0">
                                          <a:solidFill>
                                            <a:schemeClr val="dk1"/>
                                          </a:solidFill>
                                          <a:latin typeface="Cambria Math" panose="02040503050406030204" pitchFamily="18" charset="0"/>
                                          <a:ea typeface="Nunito"/>
                                          <a:cs typeface="Nunito"/>
                                          <a:sym typeface="Nunito"/>
                                        </a:rPr>
                                        <m:t>8</m:t>
                                      </m:r>
                                    </m:sup>
                                  </m:sSup>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9</m:t>
                                  </m:r>
                                </m:num>
                                <m:den>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𝑤</m:t>
                                      </m:r>
                                    </m:e>
                                    <m:sup>
                                      <m:r>
                                        <a:rPr lang="en-GB" sz="1600" b="0" i="1" u="none" strike="noStrike" cap="none" smtClean="0">
                                          <a:solidFill>
                                            <a:schemeClr val="dk1"/>
                                          </a:solidFill>
                                          <a:latin typeface="Cambria Math" panose="02040503050406030204" pitchFamily="18" charset="0"/>
                                          <a:ea typeface="Nunito"/>
                                          <a:cs typeface="Nunito"/>
                                          <a:sym typeface="Nunito"/>
                                        </a:rPr>
                                        <m:t>8</m:t>
                                      </m:r>
                                    </m:sup>
                                  </m:sSup>
                                </m:den>
                              </m:f>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m:t>
                                  </m:r>
                                </m:num>
                                <m:den>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𝑤</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den>
                              </m:f>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1</m:t>
                                  </m:r>
                                </m:num>
                                <m:den>
                                  <m:r>
                                    <a:rPr lang="en-GB" sz="1600" b="0" i="1" u="none" strike="noStrike" cap="none" baseline="0" smtClean="0">
                                      <a:solidFill>
                                        <a:schemeClr val="dk1"/>
                                      </a:solidFill>
                                      <a:latin typeface="Cambria Math" panose="02040503050406030204" pitchFamily="18" charset="0"/>
                                      <a:ea typeface="Nunito"/>
                                      <a:cs typeface="Nunito"/>
                                      <a:sym typeface="Nunito"/>
                                    </a:rPr>
                                    <m:t>9</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𝑤</m:t>
                                      </m:r>
                                    </m:e>
                                    <m:sup>
                                      <m:r>
                                        <a:rPr lang="en-GB" sz="1600" b="0" i="1" u="none" strike="noStrike" cap="none" baseline="0" smtClean="0">
                                          <a:solidFill>
                                            <a:schemeClr val="dk1"/>
                                          </a:solidFill>
                                          <a:latin typeface="Cambria Math" panose="02040503050406030204" pitchFamily="18" charset="0"/>
                                          <a:ea typeface="Nunito"/>
                                          <a:cs typeface="Nunito"/>
                                          <a:sym typeface="Nunito"/>
                                        </a:rPr>
                                        <m:t>8</m:t>
                                      </m:r>
                                    </m:sup>
                                  </m:sSup>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01891054"/>
                  </p:ext>
                </p:extLst>
              </p:nvPr>
            </p:nvGraphicFramePr>
            <p:xfrm>
              <a:off x="945283" y="2190750"/>
              <a:ext cx="7246218" cy="2236284"/>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11903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3" r="-100168" b="-1005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43" r="-337" b="-100543"/>
                          </a:stretch>
                        </a:blipFill>
                      </a:tcPr>
                    </a:tc>
                    <a:extLst>
                      <a:ext uri="{0D108BD9-81ED-4DB2-BD59-A6C34878D82A}">
                        <a16:rowId xmlns:a16="http://schemas.microsoft.com/office/drawing/2014/main" val="10000"/>
                      </a:ext>
                    </a:extLst>
                  </a:tr>
                  <a:tr h="111725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543" r="-100168" b="-5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543" r="-337" b="-54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442843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15"/>
                </a:pPr>
                <a:r>
                  <a:rPr lang="en-GB" sz="1600" dirty="0">
                    <a:latin typeface="Nunito Sans" pitchFamily="2" charset="0"/>
                  </a:rPr>
                  <a:t>Write as a fraction in its simplest form:</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4</m:t>
                        </m:r>
                        <m:d>
                          <m:dPr>
                            <m:ctrlPr>
                              <a:rPr lang="en-GB" sz="2300" b="0" i="1" smtClean="0">
                                <a:latin typeface="Cambria Math" panose="02040503050406030204" pitchFamily="18" charset="0"/>
                              </a:rPr>
                            </m:ctrlPr>
                          </m:dPr>
                          <m:e>
                            <m:r>
                              <a:rPr lang="en-GB" sz="2300" b="0" i="1" smtClean="0">
                                <a:latin typeface="Cambria Math" panose="02040503050406030204" pitchFamily="18" charset="0"/>
                              </a:rPr>
                              <m:t>2</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𝑛</m:t>
                                </m:r>
                              </m:e>
                              <m:sup>
                                <m:r>
                                  <a:rPr lang="en-GB" sz="2300" b="0" i="1" smtClean="0">
                                    <a:latin typeface="Cambria Math" panose="02040503050406030204" pitchFamily="18" charset="0"/>
                                  </a:rPr>
                                  <m:t>5</m:t>
                                </m:r>
                              </m:sup>
                            </m:sSup>
                          </m:e>
                        </m:d>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323818"/>
                  </p:ext>
                </p:extLst>
              </p:nvPr>
            </p:nvGraphicFramePr>
            <p:xfrm>
              <a:off x="945283" y="2190750"/>
              <a:ext cx="7246218" cy="223622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m:t>
                                  </m:r>
                                </m:num>
                                <m:den>
                                  <m:r>
                                    <a:rPr lang="en-GB" sz="1600" b="0" i="1" u="none" strike="noStrike" cap="none" smtClean="0">
                                      <a:solidFill>
                                        <a:schemeClr val="dk1"/>
                                      </a:solidFill>
                                      <a:latin typeface="Cambria Math" panose="02040503050406030204" pitchFamily="18" charset="0"/>
                                      <a:ea typeface="Nunito"/>
                                      <a:cs typeface="Nunito"/>
                                      <a:sym typeface="Nunito"/>
                                    </a:rPr>
                                    <m:t>32</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𝑛</m:t>
                                      </m:r>
                                    </m:e>
                                    <m:sup>
                                      <m:r>
                                        <a:rPr lang="en-GB" sz="1600" b="0" i="1" u="none" strike="noStrike" cap="none" smtClean="0">
                                          <a:solidFill>
                                            <a:schemeClr val="dk1"/>
                                          </a:solidFill>
                                          <a:latin typeface="Cambria Math" panose="02040503050406030204" pitchFamily="18" charset="0"/>
                                          <a:ea typeface="Nunito"/>
                                          <a:cs typeface="Nunito"/>
                                          <a:sym typeface="Nunito"/>
                                        </a:rPr>
                                        <m:t>15</m:t>
                                      </m:r>
                                    </m:sup>
                                  </m:sSup>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4</m:t>
                                  </m:r>
                                </m:num>
                                <m:den>
                                  <m:r>
                                    <a:rPr lang="en-GB" sz="1600" b="0" i="1" u="none" strike="noStrike" cap="none" smtClean="0">
                                      <a:solidFill>
                                        <a:schemeClr val="dk1"/>
                                      </a:solidFill>
                                      <a:latin typeface="Cambria Math" panose="02040503050406030204" pitchFamily="18" charset="0"/>
                                      <a:ea typeface="Nunito"/>
                                      <a:cs typeface="Nunito"/>
                                      <a:sym typeface="Nunito"/>
                                    </a:rPr>
                                    <m:t>8</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𝑛</m:t>
                                      </m:r>
                                    </m:e>
                                    <m:sup>
                                      <m:r>
                                        <a:rPr lang="en-GB" sz="1600" b="0" i="1" u="none" strike="noStrike" cap="none" smtClean="0">
                                          <a:solidFill>
                                            <a:schemeClr val="dk1"/>
                                          </a:solidFill>
                                          <a:latin typeface="Cambria Math" panose="02040503050406030204" pitchFamily="18" charset="0"/>
                                          <a:ea typeface="Nunito"/>
                                          <a:cs typeface="Nunito"/>
                                          <a:sym typeface="Nunito"/>
                                        </a:rPr>
                                        <m:t>15</m:t>
                                      </m:r>
                                    </m:sup>
                                  </m:sSup>
                                </m:den>
                              </m:f>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m:t>
                                  </m:r>
                                </m:num>
                                <m:den>
                                  <m:r>
                                    <a:rPr lang="en-GB" sz="1600" b="0" i="1" u="none" strike="noStrike" cap="none" smtClean="0">
                                      <a:solidFill>
                                        <a:schemeClr val="dk1"/>
                                      </a:solidFill>
                                      <a:latin typeface="Cambria Math" panose="02040503050406030204" pitchFamily="18" charset="0"/>
                                      <a:ea typeface="Nunito"/>
                                      <a:cs typeface="Nunito"/>
                                      <a:sym typeface="Nunito"/>
                                    </a:rPr>
                                    <m:t>2</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𝑛</m:t>
                                      </m:r>
                                    </m:e>
                                    <m:sup>
                                      <m:r>
                                        <a:rPr lang="en-GB" sz="1600" b="0" i="1" u="none" strike="noStrike" cap="none" smtClean="0">
                                          <a:solidFill>
                                            <a:schemeClr val="dk1"/>
                                          </a:solidFill>
                                          <a:latin typeface="Cambria Math" panose="02040503050406030204" pitchFamily="18" charset="0"/>
                                          <a:ea typeface="Nunito"/>
                                          <a:cs typeface="Nunito"/>
                                          <a:sym typeface="Nunito"/>
                                        </a:rPr>
                                        <m:t>15</m:t>
                                      </m:r>
                                    </m:sup>
                                  </m:sSup>
                                </m:den>
                              </m:f>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1</m:t>
                                  </m:r>
                                </m:num>
                                <m:den>
                                  <m:r>
                                    <a:rPr lang="en-GB" sz="1600" b="0" i="1" u="none" strike="noStrike" cap="none" baseline="0" smtClean="0">
                                      <a:solidFill>
                                        <a:schemeClr val="dk1"/>
                                      </a:solidFill>
                                      <a:latin typeface="Cambria Math" panose="02040503050406030204" pitchFamily="18" charset="0"/>
                                      <a:ea typeface="Nunito"/>
                                      <a:cs typeface="Nunito"/>
                                      <a:sym typeface="Nunito"/>
                                    </a:rPr>
                                    <m:t>8</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𝑛</m:t>
                                      </m:r>
                                    </m:e>
                                    <m:sup>
                                      <m:r>
                                        <a:rPr lang="en-GB" sz="1600" b="0" i="1" u="none" strike="noStrike" cap="none" baseline="0" smtClean="0">
                                          <a:solidFill>
                                            <a:schemeClr val="dk1"/>
                                          </a:solidFill>
                                          <a:latin typeface="Cambria Math" panose="02040503050406030204" pitchFamily="18" charset="0"/>
                                          <a:ea typeface="Nunito"/>
                                          <a:cs typeface="Nunito"/>
                                          <a:sym typeface="Nunito"/>
                                        </a:rPr>
                                        <m:t>15</m:t>
                                      </m:r>
                                    </m:sup>
                                  </m:sSup>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323818"/>
                  </p:ext>
                </p:extLst>
              </p:nvPr>
            </p:nvGraphicFramePr>
            <p:xfrm>
              <a:off x="945283" y="2190750"/>
              <a:ext cx="7246218" cy="223622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11858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3" r="-100168" b="-1005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43" r="-337" b="-100543"/>
                          </a:stretch>
                        </a:blipFill>
                      </a:tcPr>
                    </a:tc>
                    <a:extLst>
                      <a:ext uri="{0D108BD9-81ED-4DB2-BD59-A6C34878D82A}">
                        <a16:rowId xmlns:a16="http://schemas.microsoft.com/office/drawing/2014/main" val="10000"/>
                      </a:ext>
                    </a:extLst>
                  </a:tr>
                  <a:tr h="111763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543" r="-100168" b="-5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543" r="-337" b="-54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337452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134734"/>
              </a:xfrm>
              <a:prstGeom prst="rect">
                <a:avLst/>
              </a:prstGeom>
              <a:noFill/>
            </p:spPr>
            <p:txBody>
              <a:bodyPr wrap="square" rtlCol="0">
                <a:spAutoFit/>
              </a:bodyPr>
              <a:lstStyle/>
              <a:p>
                <a:pPr marL="342900" indent="-342900">
                  <a:buFont typeface="+mj-lt"/>
                  <a:buAutoNum type="arabicParenR" startAt="16"/>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f>
                      <m:fPr>
                        <m:ctrlPr>
                          <a:rPr lang="en-GB" sz="2300" b="0" i="1" smtClean="0">
                            <a:latin typeface="Cambria Math" panose="02040503050406030204" pitchFamily="18" charset="0"/>
                          </a:rPr>
                        </m:ctrlPr>
                      </m:fPr>
                      <m:num>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h</m:t>
                            </m:r>
                          </m:e>
                          <m:sup>
                            <m:r>
                              <a:rPr lang="en-GB" sz="2300" b="0" i="1" smtClean="0">
                                <a:latin typeface="Cambria Math" panose="02040503050406030204" pitchFamily="18" charset="0"/>
                              </a:rPr>
                              <m:t>8</m:t>
                            </m:r>
                          </m:sup>
                        </m:sSup>
                      </m:num>
                      <m:den>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h</m:t>
                            </m:r>
                          </m:e>
                          <m:sup>
                            <m:r>
                              <a:rPr lang="en-GB" sz="2300" b="0" i="1" smtClean="0">
                                <a:latin typeface="Cambria Math" panose="02040503050406030204" pitchFamily="18" charset="0"/>
                              </a:rPr>
                              <m:t>5</m:t>
                            </m:r>
                          </m:sup>
                        </m:sSup>
                      </m:den>
                    </m:f>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134734"/>
              </a:xfrm>
              <a:prstGeom prst="rect">
                <a:avLst/>
              </a:prstGeom>
              <a:blipFill>
                <a:blip r:embed="rId3"/>
                <a:stretch>
                  <a:fillRect l="-548" t="-37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31858906"/>
                  </p:ext>
                </p:extLst>
              </p:nvPr>
            </p:nvGraphicFramePr>
            <p:xfrm>
              <a:off x="945283" y="2190750"/>
              <a:ext cx="7246218" cy="2237553"/>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h</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8</m:t>
                                  </m:r>
                                </m:num>
                                <m:den>
                                  <m:r>
                                    <a:rPr lang="en-GB" sz="1600" b="0" i="1" u="none" strike="noStrike" cap="none" smtClean="0">
                                      <a:solidFill>
                                        <a:schemeClr val="dk1"/>
                                      </a:solidFill>
                                      <a:latin typeface="Cambria Math" panose="02040503050406030204" pitchFamily="18" charset="0"/>
                                      <a:ea typeface="Nunito"/>
                                      <a:cs typeface="Nunito"/>
                                      <a:sym typeface="Nunito"/>
                                    </a:rPr>
                                    <m:t>5</m:t>
                                  </m:r>
                                </m:den>
                              </m:f>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h</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8</m:t>
                                  </m:r>
                                </m:num>
                                <m:den>
                                  <m:r>
                                    <a:rPr lang="en-GB" sz="1600" b="0" i="1" u="none" strike="noStrike" cap="none" baseline="0" smtClean="0">
                                      <a:solidFill>
                                        <a:schemeClr val="dk1"/>
                                      </a:solidFill>
                                      <a:latin typeface="Cambria Math" panose="02040503050406030204" pitchFamily="18" charset="0"/>
                                      <a:ea typeface="Nunito"/>
                                      <a:cs typeface="Nunito"/>
                                      <a:sym typeface="Nunito"/>
                                    </a:rPr>
                                    <m:t>5</m:t>
                                  </m:r>
                                </m:den>
                              </m:f>
                              <m:r>
                                <a:rPr lang="en-GB" sz="1600" b="0" i="1" u="none" strike="noStrike" cap="none" baseline="0" smtClean="0">
                                  <a:solidFill>
                                    <a:schemeClr val="dk1"/>
                                  </a:solidFill>
                                  <a:latin typeface="Cambria Math" panose="02040503050406030204" pitchFamily="18" charset="0"/>
                                  <a:ea typeface="Nunito"/>
                                  <a:cs typeface="Nunito"/>
                                  <a:sym typeface="Nunito"/>
                                </a:rPr>
                                <m:t>h</m:t>
                              </m:r>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31858906"/>
                  </p:ext>
                </p:extLst>
              </p:nvPr>
            </p:nvGraphicFramePr>
            <p:xfrm>
              <a:off x="945283" y="2190750"/>
              <a:ext cx="7246218" cy="2237553"/>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11807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3" r="-100168" b="-1005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43" r="-337" b="-100543"/>
                          </a:stretch>
                        </a:blipFill>
                      </a:tcPr>
                    </a:tc>
                    <a:extLst>
                      <a:ext uri="{0D108BD9-81ED-4DB2-BD59-A6C34878D82A}">
                        <a16:rowId xmlns:a16="http://schemas.microsoft.com/office/drawing/2014/main" val="10000"/>
                      </a:ext>
                    </a:extLst>
                  </a:tr>
                  <a:tr h="111947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543" r="-100168" b="-54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543" r="-337" b="-54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996138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pitchFamily="2" charset="0"/>
              </a:rPr>
              <a:t>Diagnostic questions are a quick and easy way of assessing your students’ knowledge and understanding of a particular topic. </a:t>
            </a:r>
            <a:endParaRPr lang="en-US" sz="1200" b="0" dirty="0">
              <a:effectLst/>
              <a:latin typeface="Nunito" pitchFamily="2" charset="0"/>
            </a:endParaRPr>
          </a:p>
          <a:p>
            <a:br>
              <a:rPr lang="en-US" sz="1200" b="0" dirty="0">
                <a:effectLst/>
                <a:latin typeface="Nunito" pitchFamily="2" charset="0"/>
              </a:rPr>
            </a:br>
            <a:r>
              <a:rPr lang="en-US" sz="1200" b="0" i="0" u="none" strike="noStrike" dirty="0">
                <a:solidFill>
                  <a:srgbClr val="1C1C1C"/>
                </a:solidFill>
                <a:effectLst/>
                <a:latin typeface="Nunito" pitchFamily="2" charset="0"/>
              </a:rPr>
              <a:t>Students may be struggling with </a:t>
            </a:r>
            <a:r>
              <a:rPr lang="en-US" sz="1200" b="1" i="0" u="none" strike="noStrike" dirty="0">
                <a:solidFill>
                  <a:srgbClr val="1C1C1C"/>
                </a:solidFill>
                <a:effectLst/>
                <a:latin typeface="Nunito" pitchFamily="2" charset="0"/>
              </a:rPr>
              <a:t>laws of indices</a:t>
            </a:r>
            <a:r>
              <a:rPr lang="en-US" sz="1200" b="0" i="0" u="none" strike="noStrike" dirty="0">
                <a:solidFill>
                  <a:srgbClr val="1C1C1C"/>
                </a:solidFill>
                <a:effectLst/>
                <a:latin typeface="Nunito"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pitchFamily="2" charset="0"/>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134734"/>
              </a:xfrm>
              <a:prstGeom prst="rect">
                <a:avLst/>
              </a:prstGeom>
              <a:noFill/>
            </p:spPr>
            <p:txBody>
              <a:bodyPr wrap="square" rtlCol="0">
                <a:spAutoFit/>
              </a:bodyPr>
              <a:lstStyle/>
              <a:p>
                <a:pPr marL="342900" indent="-342900">
                  <a:buFont typeface="+mj-lt"/>
                  <a:buAutoNum type="arabicParenR" startAt="17"/>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f>
                      <m:fPr>
                        <m:ctrlPr>
                          <a:rPr lang="en-GB" sz="2300" b="0" i="1" smtClean="0">
                            <a:latin typeface="Cambria Math" panose="02040503050406030204" pitchFamily="18" charset="0"/>
                          </a:rPr>
                        </m:ctrlPr>
                      </m:fPr>
                      <m:num>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4</m:t>
                            </m:r>
                            <m:r>
                              <a:rPr lang="en-GB" sz="2300" b="0" i="1" smtClean="0">
                                <a:latin typeface="Cambria Math" panose="02040503050406030204" pitchFamily="18" charset="0"/>
                              </a:rPr>
                              <m:t>𝑚</m:t>
                            </m:r>
                          </m:e>
                          <m:sup>
                            <m:r>
                              <a:rPr lang="en-GB" sz="2300" b="0" i="1" smtClean="0">
                                <a:latin typeface="Cambria Math" panose="02040503050406030204" pitchFamily="18" charset="0"/>
                              </a:rPr>
                              <m:t>7</m:t>
                            </m:r>
                          </m:sup>
                        </m:sSup>
                      </m:num>
                      <m:den>
                        <m:r>
                          <a:rPr lang="en-GB" sz="2300" b="0" i="1" smtClean="0">
                            <a:latin typeface="Cambria Math" panose="02040503050406030204" pitchFamily="18" charset="0"/>
                          </a:rPr>
                          <m:t>6</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𝑚</m:t>
                            </m:r>
                          </m:e>
                          <m:sup>
                            <m:r>
                              <a:rPr lang="en-GB" sz="2300" b="0" i="1" smtClean="0">
                                <a:latin typeface="Cambria Math" panose="02040503050406030204" pitchFamily="18" charset="0"/>
                              </a:rPr>
                              <m:t>3</m:t>
                            </m:r>
                          </m:sup>
                        </m:sSup>
                      </m:den>
                    </m:f>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134734"/>
              </a:xfrm>
              <a:prstGeom prst="rect">
                <a:avLst/>
              </a:prstGeom>
              <a:blipFill>
                <a:blip r:embed="rId3"/>
                <a:stretch>
                  <a:fillRect l="-548" t="-37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115967343"/>
                  </p:ext>
                </p:extLst>
              </p:nvPr>
            </p:nvGraphicFramePr>
            <p:xfrm>
              <a:off x="945283" y="2190750"/>
              <a:ext cx="7246218" cy="223844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2</m:t>
                                  </m:r>
                                </m:num>
                                <m:den>
                                  <m:r>
                                    <a:rPr lang="en-GB" sz="1600" b="0" i="1" u="none" strike="noStrike" cap="none" smtClean="0">
                                      <a:solidFill>
                                        <a:schemeClr val="dk1"/>
                                      </a:solidFill>
                                      <a:latin typeface="Cambria Math" panose="02040503050406030204" pitchFamily="18" charset="0"/>
                                      <a:ea typeface="Nunito"/>
                                      <a:cs typeface="Nunito"/>
                                      <a:sym typeface="Nunito"/>
                                    </a:rPr>
                                    <m:t>3</m:t>
                                  </m:r>
                                </m:den>
                              </m:f>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−2</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𝑚</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3</m:t>
                                  </m:r>
                                </m:num>
                                <m:den>
                                  <m:r>
                                    <a:rPr lang="en-GB" sz="1600" b="0" i="1" u="none" strike="noStrike" cap="none" smtClean="0">
                                      <a:solidFill>
                                        <a:schemeClr val="dk1"/>
                                      </a:solidFill>
                                      <a:latin typeface="Cambria Math" panose="02040503050406030204" pitchFamily="18" charset="0"/>
                                      <a:ea typeface="Nunito"/>
                                      <a:cs typeface="Nunito"/>
                                      <a:sym typeface="Nunito"/>
                                    </a:rPr>
                                    <m:t>2</m:t>
                                  </m:r>
                                </m:den>
                              </m:f>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𝑚</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2</m:t>
                                  </m:r>
                                </m:num>
                                <m:den>
                                  <m:r>
                                    <a:rPr lang="en-GB" sz="1600" b="0" i="1" u="none" strike="noStrike" cap="none" baseline="0" smtClean="0">
                                      <a:solidFill>
                                        <a:schemeClr val="dk1"/>
                                      </a:solidFill>
                                      <a:latin typeface="Cambria Math" panose="02040503050406030204" pitchFamily="18" charset="0"/>
                                      <a:ea typeface="Nunito"/>
                                      <a:cs typeface="Nunito"/>
                                      <a:sym typeface="Nunito"/>
                                    </a:rPr>
                                    <m:t>3</m:t>
                                  </m:r>
                                </m:den>
                              </m:f>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𝑚</m:t>
                                  </m:r>
                                </m:e>
                                <m:sup>
                                  <m:r>
                                    <a:rPr lang="en-GB" sz="1600" b="0" i="1" u="none" strike="noStrike" cap="none" baseline="0" smtClean="0">
                                      <a:solidFill>
                                        <a:schemeClr val="dk1"/>
                                      </a:solidFill>
                                      <a:latin typeface="Cambria Math" panose="02040503050406030204" pitchFamily="18" charset="0"/>
                                      <a:ea typeface="Nunito"/>
                                      <a:cs typeface="Nunito"/>
                                      <a:sym typeface="Nunito"/>
                                    </a:rPr>
                                    <m:t>4</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115967343"/>
                  </p:ext>
                </p:extLst>
              </p:nvPr>
            </p:nvGraphicFramePr>
            <p:xfrm>
              <a:off x="945283" y="2190750"/>
              <a:ext cx="7246218" cy="223844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11922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43" r="-100168" b="-1010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43" r="-337" b="-101087"/>
                          </a:stretch>
                        </a:blipFill>
                      </a:tcPr>
                    </a:tc>
                    <a:extLst>
                      <a:ext uri="{0D108BD9-81ED-4DB2-BD59-A6C34878D82A}">
                        <a16:rowId xmlns:a16="http://schemas.microsoft.com/office/drawing/2014/main" val="10000"/>
                      </a:ext>
                    </a:extLst>
                  </a:tr>
                  <a:tr h="111922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543" r="-100168" b="-10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543" r="-337" b="-108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221416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134734"/>
              </a:xfrm>
              <a:prstGeom prst="rect">
                <a:avLst/>
              </a:prstGeom>
              <a:noFill/>
            </p:spPr>
            <p:txBody>
              <a:bodyPr wrap="square" rtlCol="0">
                <a:spAutoFit/>
              </a:bodyPr>
              <a:lstStyle/>
              <a:p>
                <a:pPr marL="342900" indent="-342900">
                  <a:buFont typeface="+mj-lt"/>
                  <a:buAutoNum type="arabicParenR" startAt="18"/>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f>
                      <m:fPr>
                        <m:ctrlPr>
                          <a:rPr lang="en-GB" sz="2300" b="0" i="1" smtClean="0">
                            <a:latin typeface="Cambria Math" panose="02040503050406030204" pitchFamily="18" charset="0"/>
                          </a:rPr>
                        </m:ctrlPr>
                      </m:fPr>
                      <m:num>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18</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𝑎</m:t>
                                </m:r>
                              </m:e>
                              <m:sup>
                                <m:r>
                                  <a:rPr lang="en-GB" sz="2300" b="0" i="1" smtClean="0">
                                    <a:latin typeface="Cambria Math" panose="02040503050406030204" pitchFamily="18" charset="0"/>
                                  </a:rPr>
                                  <m:t>5</m:t>
                                </m:r>
                              </m:sup>
                            </m:sSup>
                            <m:r>
                              <a:rPr lang="en-GB" sz="2300" b="0" i="1" smtClean="0">
                                <a:latin typeface="Cambria Math" panose="02040503050406030204" pitchFamily="18" charset="0"/>
                              </a:rPr>
                              <m:t>𝑏</m:t>
                            </m:r>
                          </m:e>
                          <m:sup>
                            <m:r>
                              <a:rPr lang="en-GB" sz="2300" b="0" i="1" smtClean="0">
                                <a:latin typeface="Cambria Math" panose="02040503050406030204" pitchFamily="18" charset="0"/>
                              </a:rPr>
                              <m:t>−3</m:t>
                            </m:r>
                          </m:sup>
                        </m:sSup>
                      </m:num>
                      <m:den>
                        <m:r>
                          <a:rPr lang="en-GB" sz="2300" b="0" i="1" smtClean="0">
                            <a:latin typeface="Cambria Math" panose="02040503050406030204" pitchFamily="18" charset="0"/>
                          </a:rPr>
                          <m:t>3</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𝑎</m:t>
                            </m:r>
                          </m:e>
                          <m:sup>
                            <m:r>
                              <a:rPr lang="en-GB" sz="2300" b="0" i="1" smtClean="0">
                                <a:latin typeface="Cambria Math" panose="02040503050406030204" pitchFamily="18" charset="0"/>
                              </a:rPr>
                              <m:t>4</m:t>
                            </m:r>
                          </m:sup>
                        </m:sSup>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𝑏</m:t>
                            </m:r>
                          </m:e>
                          <m:sup>
                            <m:r>
                              <a:rPr lang="en-GB" sz="2300" b="0" i="1" smtClean="0">
                                <a:latin typeface="Cambria Math" panose="02040503050406030204" pitchFamily="18" charset="0"/>
                              </a:rPr>
                              <m:t>−7</m:t>
                            </m:r>
                          </m:sup>
                        </m:sSup>
                      </m:den>
                    </m:f>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134734"/>
              </a:xfrm>
              <a:prstGeom prst="rect">
                <a:avLst/>
              </a:prstGeom>
              <a:blipFill>
                <a:blip r:embed="rId3"/>
                <a:stretch>
                  <a:fillRect l="-548" t="-37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808036360"/>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18</m:t>
                              </m:r>
                              <m:r>
                                <a:rPr lang="en-GB" sz="1600" b="0" i="1" u="none" strike="noStrike" cap="none" smtClean="0">
                                  <a:solidFill>
                                    <a:schemeClr val="dk1"/>
                                  </a:solidFill>
                                  <a:latin typeface="Cambria Math" panose="02040503050406030204" pitchFamily="18" charset="0"/>
                                  <a:ea typeface="Nunito"/>
                                  <a:cs typeface="Nunito"/>
                                  <a:sym typeface="Nunito"/>
                                </a:rPr>
                                <m:t>𝑎</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𝑏</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6</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𝑎</m:t>
                                  </m:r>
                                </m:e>
                                <m:sup>
                                  <m:r>
                                    <a:rPr lang="en-GB" sz="1600" b="0" i="1" u="none" strike="noStrike" cap="none" smtClean="0">
                                      <a:solidFill>
                                        <a:schemeClr val="dk1"/>
                                      </a:solidFill>
                                      <a:latin typeface="Cambria Math" panose="02040503050406030204" pitchFamily="18" charset="0"/>
                                      <a:ea typeface="Nunito"/>
                                      <a:cs typeface="Nunito"/>
                                      <a:sym typeface="Nunito"/>
                                    </a:rPr>
                                    <m:t>9</m:t>
                                  </m:r>
                                </m:sup>
                              </m:sSup>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𝑏</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6</m:t>
                              </m:r>
                              <m:r>
                                <a:rPr lang="en-GB" sz="1600" b="0" i="1" u="none" strike="noStrike" cap="none" smtClean="0">
                                  <a:solidFill>
                                    <a:schemeClr val="dk1"/>
                                  </a:solidFill>
                                  <a:latin typeface="Cambria Math" panose="02040503050406030204" pitchFamily="18" charset="0"/>
                                  <a:ea typeface="Nunito"/>
                                  <a:cs typeface="Nunito"/>
                                  <a:sym typeface="Nunito"/>
                                </a:rPr>
                                <m:t>𝑎</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𝑏</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6</m:t>
                              </m:r>
                              <m:r>
                                <a:rPr lang="en-GB" sz="1600" b="0" i="1" u="none" strike="noStrike" cap="none" baseline="0" smtClean="0">
                                  <a:solidFill>
                                    <a:schemeClr val="dk1"/>
                                  </a:solidFill>
                                  <a:latin typeface="Cambria Math" panose="02040503050406030204" pitchFamily="18" charset="0"/>
                                  <a:ea typeface="Nunito"/>
                                  <a:cs typeface="Nunito"/>
                                  <a:sym typeface="Nunito"/>
                                </a:rPr>
                                <m:t>𝑎</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𝑏</m:t>
                                  </m:r>
                                </m:e>
                                <m:sup>
                                  <m:r>
                                    <a:rPr lang="en-GB" sz="1600" b="0" i="1" u="none" strike="noStrike" cap="none" baseline="0" smtClean="0">
                                      <a:solidFill>
                                        <a:schemeClr val="dk1"/>
                                      </a:solidFill>
                                      <a:latin typeface="Cambria Math" panose="02040503050406030204" pitchFamily="18" charset="0"/>
                                      <a:ea typeface="Nunito"/>
                                      <a:cs typeface="Nunito"/>
                                      <a:sym typeface="Nunito"/>
                                    </a:rPr>
                                    <m:t>−10</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808036360"/>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20" r="-100168"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1220" r="-337" b="-122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1419657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068049"/>
              </a:xfrm>
              <a:prstGeom prst="rect">
                <a:avLst/>
              </a:prstGeom>
              <a:noFill/>
            </p:spPr>
            <p:txBody>
              <a:bodyPr wrap="square" rtlCol="0">
                <a:spAutoFit/>
              </a:bodyPr>
              <a:lstStyle/>
              <a:p>
                <a:pPr marL="342900" indent="-342900">
                  <a:buFont typeface="+mj-lt"/>
                  <a:buAutoNum type="arabicParenR" startAt="19"/>
                </a:pPr>
                <a:r>
                  <a:rPr lang="en-GB" sz="1600" dirty="0">
                    <a:latin typeface="Nunito Sans" pitchFamily="2" charset="0"/>
                  </a:rPr>
                  <a:t>Evaluate:</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64</m:t>
                        </m:r>
                      </m:e>
                      <m:sup>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1</m:t>
                            </m:r>
                          </m:num>
                          <m:den>
                            <m:r>
                              <a:rPr lang="en-GB" sz="2300" b="0" i="1" smtClean="0">
                                <a:latin typeface="Cambria Math" panose="02040503050406030204" pitchFamily="18" charset="0"/>
                              </a:rPr>
                              <m:t>2</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068049"/>
              </a:xfrm>
              <a:prstGeom prst="rect">
                <a:avLst/>
              </a:prstGeom>
              <a:blipFill>
                <a:blip r:embed="rId3"/>
                <a:stretch>
                  <a:fillRect l="-548" t="-4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100692859"/>
                  </p:ext>
                </p:extLst>
              </p:nvPr>
            </p:nvGraphicFramePr>
            <p:xfrm>
              <a:off x="945283" y="2190750"/>
              <a:ext cx="7246218" cy="2145415"/>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32</m:t>
                              </m:r>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8</m:t>
                              </m:r>
                            </m:oMath>
                          </a14:m>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128</m:t>
                              </m:r>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baseline="0" dirty="0">
                              <a:solidFill>
                                <a:schemeClr val="dk1"/>
                              </a:solidFill>
                              <a:latin typeface="Nunito Sans" pitchFamily="2" charset="0"/>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64</m:t>
                              </m:r>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1</m:t>
                                  </m:r>
                                </m:num>
                                <m:den>
                                  <m:r>
                                    <a:rPr lang="en-GB" sz="1600" b="0" i="1" u="none" strike="noStrike" cap="none" baseline="0" smtClean="0">
                                      <a:solidFill>
                                        <a:schemeClr val="dk1"/>
                                      </a:solidFill>
                                      <a:latin typeface="Cambria Math" panose="02040503050406030204" pitchFamily="18" charset="0"/>
                                      <a:ea typeface="Nunito"/>
                                      <a:cs typeface="Nunito"/>
                                      <a:sym typeface="Nunito"/>
                                    </a:rPr>
                                    <m:t>2</m:t>
                                  </m:r>
                                </m:den>
                              </m:f>
                            </m:oMath>
                          </a14:m>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100692859"/>
                  </p:ext>
                </p:extLst>
              </p:nvPr>
            </p:nvGraphicFramePr>
            <p:xfrm>
              <a:off x="945283" y="2190750"/>
              <a:ext cx="7246218" cy="2145415"/>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1495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99" r="-100168" b="-11197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99" r="-337" b="-111976"/>
                          </a:stretch>
                        </a:blipFill>
                      </a:tcPr>
                    </a:tc>
                    <a:extLst>
                      <a:ext uri="{0D108BD9-81ED-4DB2-BD59-A6C34878D82A}">
                        <a16:rowId xmlns:a16="http://schemas.microsoft.com/office/drawing/2014/main" val="10000"/>
                      </a:ext>
                    </a:extLst>
                  </a:tr>
                  <a:tr h="1130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0323" r="-100168" b="-53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90323" r="-337" b="-53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2090216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088760"/>
              </a:xfrm>
              <a:prstGeom prst="rect">
                <a:avLst/>
              </a:prstGeom>
              <a:noFill/>
            </p:spPr>
            <p:txBody>
              <a:bodyPr wrap="square" rtlCol="0">
                <a:spAutoFit/>
              </a:bodyPr>
              <a:lstStyle/>
              <a:p>
                <a:pPr marL="342900" indent="-342900">
                  <a:buFont typeface="+mj-lt"/>
                  <a:buAutoNum type="arabicParenR" startAt="20"/>
                </a:pPr>
                <a:r>
                  <a:rPr lang="en-GB" sz="1600" dirty="0">
                    <a:latin typeface="Nunito Sans" pitchFamily="2" charset="0"/>
                  </a:rPr>
                  <a:t>Evaluate:</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16</m:t>
                        </m:r>
                      </m:e>
                      <m:sup>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3</m:t>
                            </m:r>
                          </m:num>
                          <m:den>
                            <m:r>
                              <a:rPr lang="en-GB" sz="2300" b="0" i="1" smtClean="0">
                                <a:latin typeface="Cambria Math" panose="02040503050406030204" pitchFamily="18" charset="0"/>
                              </a:rPr>
                              <m:t>2</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088760"/>
              </a:xfrm>
              <a:prstGeom prst="rect">
                <a:avLst/>
              </a:prstGeom>
              <a:blipFill>
                <a:blip r:embed="rId3"/>
                <a:stretch>
                  <a:fillRect l="-548" t="-39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422624628"/>
                  </p:ext>
                </p:extLst>
              </p:nvPr>
            </p:nvGraphicFramePr>
            <p:xfrm>
              <a:off x="945283" y="2190750"/>
              <a:ext cx="7246218" cy="2145415"/>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64</m:t>
                              </m:r>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24</m:t>
                              </m:r>
                            </m:oMath>
                          </a14:m>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17</m:t>
                              </m:r>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m:t>
                                  </m:r>
                                </m:num>
                                <m:den>
                                  <m:r>
                                    <a:rPr lang="en-GB" sz="1600" b="0" i="1" u="none" strike="noStrike" cap="none" smtClean="0">
                                      <a:solidFill>
                                        <a:schemeClr val="dk1"/>
                                      </a:solidFill>
                                      <a:latin typeface="Cambria Math" panose="02040503050406030204" pitchFamily="18" charset="0"/>
                                      <a:ea typeface="Nunito"/>
                                      <a:cs typeface="Nunito"/>
                                      <a:sym typeface="Nunito"/>
                                    </a:rPr>
                                    <m:t>2</m:t>
                                  </m:r>
                                </m:den>
                              </m:f>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baseline="0" dirty="0">
                              <a:solidFill>
                                <a:schemeClr val="dk1"/>
                              </a:solidFill>
                              <a:latin typeface="Nunito Sans" pitchFamily="2" charset="0"/>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32</m:t>
                              </m:r>
                            </m:oMath>
                          </a14:m>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422624628"/>
                  </p:ext>
                </p:extLst>
              </p:nvPr>
            </p:nvGraphicFramePr>
            <p:xfrm>
              <a:off x="945283" y="2190750"/>
              <a:ext cx="7246218" cy="2145415"/>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1495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99" r="-100168" b="-11197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99" r="-337" b="-111976"/>
                          </a:stretch>
                        </a:blipFill>
                      </a:tcPr>
                    </a:tc>
                    <a:extLst>
                      <a:ext uri="{0D108BD9-81ED-4DB2-BD59-A6C34878D82A}">
                        <a16:rowId xmlns:a16="http://schemas.microsoft.com/office/drawing/2014/main" val="10000"/>
                      </a:ext>
                    </a:extLst>
                  </a:tr>
                  <a:tr h="1130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0323" r="-100168" b="-53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90323" r="-337" b="-53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1704826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088760"/>
              </a:xfrm>
              <a:prstGeom prst="rect">
                <a:avLst/>
              </a:prstGeom>
              <a:noFill/>
            </p:spPr>
            <p:txBody>
              <a:bodyPr wrap="square" rtlCol="0">
                <a:spAutoFit/>
              </a:bodyPr>
              <a:lstStyle/>
              <a:p>
                <a:pPr marL="342900" indent="-342900">
                  <a:buFont typeface="+mj-lt"/>
                  <a:buAutoNum type="arabicParenR" startAt="21"/>
                </a:pPr>
                <a:r>
                  <a:rPr lang="en-GB" sz="1600" dirty="0">
                    <a:latin typeface="Nunito Sans" pitchFamily="2" charset="0"/>
                  </a:rPr>
                  <a:t>Evaluate:</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8</m:t>
                        </m:r>
                      </m:e>
                      <m:sup>
                        <m:r>
                          <a:rPr lang="en-GB" sz="2300" b="0" i="1" smtClean="0">
                            <a:latin typeface="Cambria Math" panose="02040503050406030204" pitchFamily="18" charset="0"/>
                          </a:rPr>
                          <m:t>−</m:t>
                        </m:r>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2</m:t>
                            </m:r>
                          </m:num>
                          <m:den>
                            <m:r>
                              <a:rPr lang="en-GB" sz="2300" b="0" i="1" smtClean="0">
                                <a:latin typeface="Cambria Math" panose="02040503050406030204" pitchFamily="18" charset="0"/>
                              </a:rPr>
                              <m:t>3</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088760"/>
              </a:xfrm>
              <a:prstGeom prst="rect">
                <a:avLst/>
              </a:prstGeom>
              <a:blipFill>
                <a:blip r:embed="rId3"/>
                <a:stretch>
                  <a:fillRect l="-548" t="-39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511227398"/>
                  </p:ext>
                </p:extLst>
              </p:nvPr>
            </p:nvGraphicFramePr>
            <p:xfrm>
              <a:off x="945283" y="2190750"/>
              <a:ext cx="7246218" cy="2145415"/>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−4</m:t>
                              </m:r>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m:t>
                              </m:r>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16</m:t>
                                  </m:r>
                                </m:num>
                                <m:den>
                                  <m:r>
                                    <a:rPr lang="en-GB" sz="1600" b="0" i="1" u="none" strike="noStrike" cap="none" smtClean="0">
                                      <a:solidFill>
                                        <a:schemeClr val="dk1"/>
                                      </a:solidFill>
                                      <a:latin typeface="Cambria Math" panose="02040503050406030204" pitchFamily="18" charset="0"/>
                                      <a:ea typeface="Nunito"/>
                                      <a:cs typeface="Nunito"/>
                                      <a:sym typeface="Nunito"/>
                                    </a:rPr>
                                    <m:t>3</m:t>
                                  </m:r>
                                </m:den>
                              </m:f>
                            </m:oMath>
                          </a14:m>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m:t>
                                  </m:r>
                                </m:num>
                                <m:den>
                                  <m:r>
                                    <a:rPr lang="en-GB" sz="1600" b="0" i="1" u="none" strike="noStrike" cap="none" smtClean="0">
                                      <a:solidFill>
                                        <a:schemeClr val="dk1"/>
                                      </a:solidFill>
                                      <a:latin typeface="Cambria Math" panose="02040503050406030204" pitchFamily="18" charset="0"/>
                                      <a:ea typeface="Nunito"/>
                                      <a:cs typeface="Nunito"/>
                                      <a:sym typeface="Nunito"/>
                                    </a:rPr>
                                    <m:t>4</m:t>
                                  </m:r>
                                </m:den>
                              </m:f>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baseline="0" dirty="0">
                              <a:solidFill>
                                <a:schemeClr val="dk1"/>
                              </a:solidFill>
                              <a:latin typeface="Nunito Sans" pitchFamily="2" charset="0"/>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m:t>
                              </m:r>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1</m:t>
                                  </m:r>
                                </m:num>
                                <m:den>
                                  <m:r>
                                    <a:rPr lang="en-GB" sz="1600" b="0" i="1" u="none" strike="noStrike" cap="none" baseline="0" smtClean="0">
                                      <a:solidFill>
                                        <a:schemeClr val="dk1"/>
                                      </a:solidFill>
                                      <a:latin typeface="Cambria Math" panose="02040503050406030204" pitchFamily="18" charset="0"/>
                                      <a:ea typeface="Nunito"/>
                                      <a:cs typeface="Nunito"/>
                                      <a:sym typeface="Nunito"/>
                                    </a:rPr>
                                    <m:t>4</m:t>
                                  </m:r>
                                </m:den>
                              </m:f>
                            </m:oMath>
                          </a14:m>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511227398"/>
                  </p:ext>
                </p:extLst>
              </p:nvPr>
            </p:nvGraphicFramePr>
            <p:xfrm>
              <a:off x="945283" y="2190750"/>
              <a:ext cx="7246218" cy="2145415"/>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1495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99" r="-100168" b="-11197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99" r="-337" b="-111976"/>
                          </a:stretch>
                        </a:blipFill>
                      </a:tcPr>
                    </a:tc>
                    <a:extLst>
                      <a:ext uri="{0D108BD9-81ED-4DB2-BD59-A6C34878D82A}">
                        <a16:rowId xmlns:a16="http://schemas.microsoft.com/office/drawing/2014/main" val="10000"/>
                      </a:ext>
                    </a:extLst>
                  </a:tr>
                  <a:tr h="1130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0323" r="-100168" b="-53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90323" r="-337" b="-53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8530493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280287"/>
              </a:xfrm>
              <a:prstGeom prst="rect">
                <a:avLst/>
              </a:prstGeom>
              <a:noFill/>
            </p:spPr>
            <p:txBody>
              <a:bodyPr wrap="square" rtlCol="0">
                <a:spAutoFit/>
              </a:bodyPr>
              <a:lstStyle/>
              <a:p>
                <a:pPr marL="342900" indent="-342900">
                  <a:buFont typeface="+mj-lt"/>
                  <a:buAutoNum type="arabicParenR" startAt="22"/>
                </a:pPr>
                <a:r>
                  <a:rPr lang="en-GB" sz="1600" dirty="0">
                    <a:latin typeface="Nunito Sans" pitchFamily="2" charset="0"/>
                  </a:rPr>
                  <a:t>Evaluate:</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f>
                              <m:fPr>
                                <m:ctrlPr>
                                  <a:rPr lang="en-GB" sz="2300" b="0" i="1" smtClean="0">
                                    <a:latin typeface="Cambria Math" panose="02040503050406030204" pitchFamily="18" charset="0"/>
                                  </a:rPr>
                                </m:ctrlPr>
                              </m:fPr>
                              <m:num>
                                <m:r>
                                  <a:rPr lang="en-GB" sz="2300" i="1">
                                    <a:latin typeface="Cambria Math" panose="02040503050406030204" pitchFamily="18" charset="0"/>
                                  </a:rPr>
                                  <m:t>4</m:t>
                                </m:r>
                              </m:num>
                              <m:den>
                                <m:r>
                                  <a:rPr lang="en-GB" sz="2300" b="0" i="1" smtClean="0">
                                    <a:latin typeface="Cambria Math" panose="02040503050406030204" pitchFamily="18" charset="0"/>
                                  </a:rPr>
                                  <m:t>9</m:t>
                                </m:r>
                              </m:den>
                            </m:f>
                          </m:e>
                        </m:d>
                      </m:e>
                      <m:sup>
                        <m:r>
                          <a:rPr lang="en-GB" sz="2300" b="0" i="1" smtClean="0">
                            <a:latin typeface="Cambria Math" panose="02040503050406030204" pitchFamily="18" charset="0"/>
                          </a:rPr>
                          <m:t>−</m:t>
                        </m:r>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1</m:t>
                            </m:r>
                          </m:num>
                          <m:den>
                            <m:r>
                              <a:rPr lang="en-GB" sz="2300" b="0" i="1" smtClean="0">
                                <a:latin typeface="Cambria Math" panose="02040503050406030204" pitchFamily="18" charset="0"/>
                              </a:rPr>
                              <m:t>2</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280287"/>
              </a:xfrm>
              <a:prstGeom prst="rect">
                <a:avLst/>
              </a:prstGeom>
              <a:blipFill>
                <a:blip r:embed="rId3"/>
                <a:stretch>
                  <a:fillRect l="-548" t="-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9057231"/>
                  </p:ext>
                </p:extLst>
              </p:nvPr>
            </p:nvGraphicFramePr>
            <p:xfrm>
              <a:off x="945283" y="2190750"/>
              <a:ext cx="7246218" cy="2263017"/>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2</m:t>
                                  </m:r>
                                </m:num>
                                <m:den>
                                  <m:r>
                                    <a:rPr lang="en-GB" sz="1600" b="0" i="1" u="none" strike="noStrike" cap="none" smtClean="0">
                                      <a:solidFill>
                                        <a:schemeClr val="dk1"/>
                                      </a:solidFill>
                                      <a:latin typeface="Cambria Math" panose="02040503050406030204" pitchFamily="18" charset="0"/>
                                      <a:ea typeface="Nunito"/>
                                      <a:cs typeface="Nunito"/>
                                      <a:sym typeface="Nunito"/>
                                    </a:rPr>
                                    <m:t>3</m:t>
                                  </m:r>
                                </m:den>
                              </m:f>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m:t>
                              </m:r>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2</m:t>
                                  </m:r>
                                </m:num>
                                <m:den>
                                  <m:r>
                                    <a:rPr lang="en-GB" sz="1600" b="0" i="1" u="none" strike="noStrike" cap="none" smtClean="0">
                                      <a:solidFill>
                                        <a:schemeClr val="dk1"/>
                                      </a:solidFill>
                                      <a:latin typeface="Cambria Math" panose="02040503050406030204" pitchFamily="18" charset="0"/>
                                      <a:ea typeface="Nunito"/>
                                      <a:cs typeface="Nunito"/>
                                      <a:sym typeface="Nunito"/>
                                    </a:rPr>
                                    <m:t>9</m:t>
                                  </m:r>
                                </m:den>
                              </m:f>
                            </m:oMath>
                          </a14:m>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C) </a:t>
                          </a:r>
                          <a14:m>
                            <m:oMath xmlns:m="http://schemas.openxmlformats.org/officeDocument/2006/math">
                              <m:r>
                                <a:rPr lang="en-GB" sz="1600" b="0" i="0" u="none" strike="noStrike" cap="none" smtClean="0">
                                  <a:solidFill>
                                    <a:schemeClr val="dk1"/>
                                  </a:solidFill>
                                  <a:latin typeface="Cambria Math" panose="02040503050406030204" pitchFamily="18" charset="0"/>
                                  <a:ea typeface="Nunito"/>
                                  <a:cs typeface="Nunito"/>
                                  <a:sym typeface="Nunito"/>
                                </a:rPr>
                                <m:t>1</m:t>
                              </m:r>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m:t>
                                  </m:r>
                                </m:num>
                                <m:den>
                                  <m:r>
                                    <a:rPr lang="en-GB" sz="1600" b="0" i="1" u="none" strike="noStrike" cap="none" smtClean="0">
                                      <a:solidFill>
                                        <a:schemeClr val="dk1"/>
                                      </a:solidFill>
                                      <a:latin typeface="Cambria Math" panose="02040503050406030204" pitchFamily="18" charset="0"/>
                                      <a:ea typeface="Nunito"/>
                                      <a:cs typeface="Nunito"/>
                                      <a:sym typeface="Nunito"/>
                                    </a:rPr>
                                    <m:t>2</m:t>
                                  </m:r>
                                </m:den>
                              </m:f>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baseline="0" dirty="0">
                              <a:solidFill>
                                <a:schemeClr val="dk1"/>
                              </a:solidFill>
                              <a:latin typeface="Nunito Sans" pitchFamily="2" charset="0"/>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2</m:t>
                              </m:r>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1</m:t>
                                  </m:r>
                                </m:num>
                                <m:den>
                                  <m:r>
                                    <a:rPr lang="en-GB" sz="1600" b="0" i="1" u="none" strike="noStrike" cap="none" baseline="0" smtClean="0">
                                      <a:solidFill>
                                        <a:schemeClr val="dk1"/>
                                      </a:solidFill>
                                      <a:latin typeface="Cambria Math" panose="02040503050406030204" pitchFamily="18" charset="0"/>
                                      <a:ea typeface="Nunito"/>
                                      <a:cs typeface="Nunito"/>
                                      <a:sym typeface="Nunito"/>
                                    </a:rPr>
                                    <m:t>4</m:t>
                                  </m:r>
                                </m:den>
                              </m:f>
                            </m:oMath>
                          </a14:m>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9057231"/>
                  </p:ext>
                </p:extLst>
              </p:nvPr>
            </p:nvGraphicFramePr>
            <p:xfrm>
              <a:off x="945283" y="2190750"/>
              <a:ext cx="7246218" cy="2263017"/>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13255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38" r="-100168" b="-10107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38" r="-337" b="-101075"/>
                          </a:stretch>
                        </a:blipFill>
                      </a:tcPr>
                    </a:tc>
                    <a:extLst>
                      <a:ext uri="{0D108BD9-81ED-4DB2-BD59-A6C34878D82A}">
                        <a16:rowId xmlns:a16="http://schemas.microsoft.com/office/drawing/2014/main" val="10000"/>
                      </a:ext>
                    </a:extLst>
                  </a:tr>
                  <a:tr h="1130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538" r="-100168" b="-107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538" r="-337" b="-107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33533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340623"/>
              </a:xfrm>
              <a:prstGeom prst="rect">
                <a:avLst/>
              </a:prstGeom>
              <a:noFill/>
            </p:spPr>
            <p:txBody>
              <a:bodyPr wrap="square" rtlCol="0">
                <a:spAutoFit/>
              </a:bodyPr>
              <a:lstStyle/>
              <a:p>
                <a:pPr marL="342900" indent="-342900">
                  <a:buFont typeface="+mj-lt"/>
                  <a:buAutoNum type="arabicParenR" startAt="23"/>
                </a:pPr>
                <a:r>
                  <a:rPr lang="en-GB" sz="1600" dirty="0">
                    <a:latin typeface="Nunito Sans" pitchFamily="2" charset="0"/>
                  </a:rPr>
                  <a:t>Simplify fully::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16</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4</m:t>
                                    </m:r>
                                  </m:sup>
                                </m:sSup>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7</m:t>
                                    </m:r>
                                  </m:sup>
                                </m:sSup>
                              </m:num>
                              <m:den>
                                <m:r>
                                  <a:rPr lang="en-GB" sz="2300" b="0" i="1" smtClean="0">
                                    <a:latin typeface="Cambria Math" panose="02040503050406030204" pitchFamily="18" charset="0"/>
                                  </a:rPr>
                                  <m:t>25</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8</m:t>
                                    </m:r>
                                  </m:sup>
                                </m:sSup>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5</m:t>
                                    </m:r>
                                  </m:sup>
                                </m:sSup>
                              </m:den>
                            </m:f>
                          </m:e>
                        </m:d>
                      </m:e>
                      <m:sup>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1</m:t>
                            </m:r>
                          </m:num>
                          <m:den>
                            <m:r>
                              <a:rPr lang="en-GB" sz="2300" b="0" i="1" smtClean="0">
                                <a:latin typeface="Cambria Math" panose="02040503050406030204" pitchFamily="18" charset="0"/>
                              </a:rPr>
                              <m:t>2</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340623"/>
              </a:xfrm>
              <a:prstGeom prst="rect">
                <a:avLst/>
              </a:prstGeom>
              <a:blipFill>
                <a:blip r:embed="rId3"/>
                <a:stretch>
                  <a:fillRect l="-548" t="-31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487357609"/>
                  </p:ext>
                </p:extLst>
              </p:nvPr>
            </p:nvGraphicFramePr>
            <p:xfrm>
              <a:off x="945283" y="2292350"/>
              <a:ext cx="7246218" cy="1946343"/>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4</m:t>
                                  </m:r>
                                  <m:r>
                                    <a:rPr lang="en-GB" sz="1600" b="0" i="1" u="none" strike="noStrike" cap="none" smtClean="0">
                                      <a:solidFill>
                                        <a:schemeClr val="dk1"/>
                                      </a:solidFill>
                                      <a:latin typeface="Cambria Math" panose="02040503050406030204" pitchFamily="18" charset="0"/>
                                      <a:ea typeface="Nunito"/>
                                      <a:cs typeface="Nunito"/>
                                      <a:sym typeface="Nunito"/>
                                    </a:rPr>
                                    <m:t>𝑦</m:t>
                                  </m:r>
                                </m:num>
                                <m:den>
                                  <m:r>
                                    <a:rPr lang="en-GB" sz="1600" b="0" i="1" u="none" strike="noStrike" cap="none" smtClean="0">
                                      <a:solidFill>
                                        <a:schemeClr val="dk1"/>
                                      </a:solidFill>
                                      <a:latin typeface="Cambria Math" panose="02040503050406030204" pitchFamily="18" charset="0"/>
                                      <a:ea typeface="Nunito"/>
                                      <a:cs typeface="Nunito"/>
                                      <a:sym typeface="Nunito"/>
                                    </a:rPr>
                                    <m:t>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den>
                              </m:f>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B)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8</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num>
                                <m:den>
                                  <m:r>
                                    <a:rPr lang="en-GB" sz="1600" b="0" i="1" u="none" strike="noStrike" cap="none" smtClean="0">
                                      <a:solidFill>
                                        <a:schemeClr val="dk1"/>
                                      </a:solidFill>
                                      <a:latin typeface="Cambria Math" panose="02040503050406030204" pitchFamily="18" charset="0"/>
                                      <a:ea typeface="Nunito"/>
                                      <a:cs typeface="Nunito"/>
                                      <a:sym typeface="Nunito"/>
                                    </a:rPr>
                                    <m:t>25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8</m:t>
                                      </m:r>
                                    </m:sup>
                                  </m:sSup>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5</m:t>
                                      </m:r>
                                    </m:sup>
                                  </m:sSup>
                                </m:den>
                              </m:f>
                            </m:oMath>
                          </a14:m>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16</m:t>
                                  </m:r>
                                  <m:r>
                                    <a:rPr lang="en-GB" sz="1600" b="0" i="1" u="none" strike="noStrike" cap="none" smtClean="0">
                                      <a:solidFill>
                                        <a:schemeClr val="dk1"/>
                                      </a:solidFill>
                                      <a:latin typeface="Cambria Math" panose="02040503050406030204" pitchFamily="18" charset="0"/>
                                      <a:ea typeface="Nunito"/>
                                      <a:cs typeface="Nunito"/>
                                      <a:sym typeface="Nunito"/>
                                    </a:rPr>
                                    <m:t>𝑦</m:t>
                                  </m:r>
                                </m:num>
                                <m:den>
                                  <m:r>
                                    <a:rPr lang="en-GB" sz="1600" b="0" i="1" u="none" strike="noStrike" cap="none" smtClean="0">
                                      <a:solidFill>
                                        <a:schemeClr val="dk1"/>
                                      </a:solidFill>
                                      <a:latin typeface="Cambria Math" panose="02040503050406030204" pitchFamily="18" charset="0"/>
                                      <a:ea typeface="Nunito"/>
                                      <a:cs typeface="Nunito"/>
                                      <a:sym typeface="Nunito"/>
                                    </a:rPr>
                                    <m:t>25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den>
                              </m:f>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baseline="0" dirty="0">
                              <a:solidFill>
                                <a:schemeClr val="dk1"/>
                              </a:solidFill>
                              <a:latin typeface="Nunito Sans" pitchFamily="2" charset="0"/>
                              <a:ea typeface="Nunito"/>
                              <a:cs typeface="Nunito"/>
                              <a:sym typeface="Nunito"/>
                            </a:rPr>
                            <a:t> </a:t>
                          </a:r>
                          <a14:m>
                            <m:oMath xmlns:m="http://schemas.openxmlformats.org/officeDocument/2006/math">
                              <m:rad>
                                <m:radPr>
                                  <m:degHide m:val="on"/>
                                  <m:ctrlPr>
                                    <a:rPr lang="en-GB" sz="1600" b="0" i="1" u="none" strike="noStrike" cap="none" baseline="0" smtClean="0">
                                      <a:solidFill>
                                        <a:schemeClr val="dk1"/>
                                      </a:solidFill>
                                      <a:latin typeface="Cambria Math" panose="02040503050406030204" pitchFamily="18" charset="0"/>
                                      <a:sym typeface="Nunito"/>
                                    </a:rPr>
                                  </m:ctrlPr>
                                </m:radPr>
                                <m:deg/>
                                <m:e>
                                  <m:f>
                                    <m:fPr>
                                      <m:ctrlPr>
                                        <a:rPr lang="en-GB" sz="1600" b="0" i="1" u="none" strike="noStrike" cap="none" baseline="0" smtClean="0">
                                          <a:solidFill>
                                            <a:schemeClr val="dk1"/>
                                          </a:solidFill>
                                          <a:latin typeface="Cambria Math" panose="02040503050406030204" pitchFamily="18" charset="0"/>
                                          <a:sym typeface="Nunito"/>
                                        </a:rPr>
                                      </m:ctrlPr>
                                    </m:fPr>
                                    <m:num>
                                      <m:r>
                                        <a:rPr lang="en-GB" sz="1600" b="0" i="1" u="none" strike="noStrike" cap="none" baseline="0" smtClean="0">
                                          <a:solidFill>
                                            <a:schemeClr val="dk1"/>
                                          </a:solidFill>
                                          <a:latin typeface="Cambria Math" panose="02040503050406030204" pitchFamily="18" charset="0"/>
                                          <a:sym typeface="Nunito"/>
                                        </a:rPr>
                                        <m:t>16</m:t>
                                      </m:r>
                                      <m:sSup>
                                        <m:sSupPr>
                                          <m:ctrlPr>
                                            <a:rPr lang="en-GB" sz="1600" b="0" i="1" u="none" strike="noStrike" cap="none" baseline="0" smtClean="0">
                                              <a:solidFill>
                                                <a:schemeClr val="dk1"/>
                                              </a:solidFill>
                                              <a:latin typeface="Cambria Math" panose="02040503050406030204" pitchFamily="18" charset="0"/>
                                              <a:sym typeface="Nunito"/>
                                            </a:rPr>
                                          </m:ctrlPr>
                                        </m:sSupPr>
                                        <m:e>
                                          <m:r>
                                            <a:rPr lang="en-GB" sz="1600" b="0" i="1" u="none" strike="noStrike" cap="none" baseline="0" smtClean="0">
                                              <a:solidFill>
                                                <a:schemeClr val="dk1"/>
                                              </a:solidFill>
                                              <a:latin typeface="Cambria Math" panose="02040503050406030204" pitchFamily="18" charset="0"/>
                                              <a:sym typeface="Nunito"/>
                                            </a:rPr>
                                            <m:t>𝑥</m:t>
                                          </m:r>
                                        </m:e>
                                        <m:sup>
                                          <m:r>
                                            <a:rPr lang="en-GB" sz="1600" b="0" i="1" u="none" strike="noStrike" cap="none" baseline="0" smtClean="0">
                                              <a:solidFill>
                                                <a:schemeClr val="dk1"/>
                                              </a:solidFill>
                                              <a:latin typeface="Cambria Math" panose="02040503050406030204" pitchFamily="18" charset="0"/>
                                              <a:sym typeface="Nunito"/>
                                            </a:rPr>
                                            <m:t>4</m:t>
                                          </m:r>
                                        </m:sup>
                                      </m:sSup>
                                      <m:sSup>
                                        <m:sSupPr>
                                          <m:ctrlPr>
                                            <a:rPr lang="en-GB" sz="1600" b="0" i="1" u="none" strike="noStrike" cap="none" baseline="0" smtClean="0">
                                              <a:solidFill>
                                                <a:schemeClr val="dk1"/>
                                              </a:solidFill>
                                              <a:latin typeface="Cambria Math" panose="02040503050406030204" pitchFamily="18" charset="0"/>
                                              <a:sym typeface="Nunito"/>
                                            </a:rPr>
                                          </m:ctrlPr>
                                        </m:sSupPr>
                                        <m:e>
                                          <m:r>
                                            <a:rPr lang="en-GB" sz="1600" b="0" i="1" u="none" strike="noStrike" cap="none" baseline="0" smtClean="0">
                                              <a:solidFill>
                                                <a:schemeClr val="dk1"/>
                                              </a:solidFill>
                                              <a:latin typeface="Cambria Math" panose="02040503050406030204" pitchFamily="18" charset="0"/>
                                              <a:sym typeface="Nunito"/>
                                            </a:rPr>
                                            <m:t>𝑦</m:t>
                                          </m:r>
                                        </m:e>
                                        <m:sup>
                                          <m:r>
                                            <a:rPr lang="en-GB" sz="1600" b="0" i="1" u="none" strike="noStrike" cap="none" baseline="0" smtClean="0">
                                              <a:solidFill>
                                                <a:schemeClr val="dk1"/>
                                              </a:solidFill>
                                              <a:latin typeface="Cambria Math" panose="02040503050406030204" pitchFamily="18" charset="0"/>
                                              <a:sym typeface="Nunito"/>
                                            </a:rPr>
                                            <m:t>7</m:t>
                                          </m:r>
                                        </m:sup>
                                      </m:sSup>
                                    </m:num>
                                    <m:den>
                                      <m:r>
                                        <a:rPr lang="en-GB" sz="1600" b="0" i="1" u="none" strike="noStrike" cap="none" baseline="0" smtClean="0">
                                          <a:solidFill>
                                            <a:schemeClr val="dk1"/>
                                          </a:solidFill>
                                          <a:latin typeface="Cambria Math" panose="02040503050406030204" pitchFamily="18" charset="0"/>
                                          <a:sym typeface="Nunito"/>
                                        </a:rPr>
                                        <m:t>25</m:t>
                                      </m:r>
                                      <m:sSup>
                                        <m:sSupPr>
                                          <m:ctrlPr>
                                            <a:rPr lang="en-GB" sz="1600" b="0" i="1" u="none" strike="noStrike" cap="none" baseline="0" smtClean="0">
                                              <a:solidFill>
                                                <a:schemeClr val="dk1"/>
                                              </a:solidFill>
                                              <a:latin typeface="Cambria Math" panose="02040503050406030204" pitchFamily="18" charset="0"/>
                                              <a:sym typeface="Nunito"/>
                                            </a:rPr>
                                          </m:ctrlPr>
                                        </m:sSupPr>
                                        <m:e>
                                          <m:r>
                                            <a:rPr lang="en-GB" sz="1600" b="0" i="1" u="none" strike="noStrike" cap="none" baseline="0" smtClean="0">
                                              <a:solidFill>
                                                <a:schemeClr val="dk1"/>
                                              </a:solidFill>
                                              <a:latin typeface="Cambria Math" panose="02040503050406030204" pitchFamily="18" charset="0"/>
                                              <a:sym typeface="Nunito"/>
                                            </a:rPr>
                                            <m:t>𝑥</m:t>
                                          </m:r>
                                        </m:e>
                                        <m:sup>
                                          <m:r>
                                            <a:rPr lang="en-GB" sz="1600" b="0" i="1" u="none" strike="noStrike" cap="none" baseline="0" smtClean="0">
                                              <a:solidFill>
                                                <a:schemeClr val="dk1"/>
                                              </a:solidFill>
                                              <a:latin typeface="Cambria Math" panose="02040503050406030204" pitchFamily="18" charset="0"/>
                                              <a:sym typeface="Nunito"/>
                                            </a:rPr>
                                            <m:t>8</m:t>
                                          </m:r>
                                        </m:sup>
                                      </m:sSup>
                                      <m:sSup>
                                        <m:sSupPr>
                                          <m:ctrlPr>
                                            <a:rPr lang="en-GB" sz="1600" b="0" i="1" u="none" strike="noStrike" cap="none" baseline="0" smtClean="0">
                                              <a:solidFill>
                                                <a:schemeClr val="dk1"/>
                                              </a:solidFill>
                                              <a:latin typeface="Cambria Math" panose="02040503050406030204" pitchFamily="18" charset="0"/>
                                              <a:sym typeface="Nunito"/>
                                            </a:rPr>
                                          </m:ctrlPr>
                                        </m:sSupPr>
                                        <m:e>
                                          <m:r>
                                            <a:rPr lang="en-GB" sz="1600" b="0" i="1" u="none" strike="noStrike" cap="none" baseline="0" smtClean="0">
                                              <a:solidFill>
                                                <a:schemeClr val="dk1"/>
                                              </a:solidFill>
                                              <a:latin typeface="Cambria Math" panose="02040503050406030204" pitchFamily="18" charset="0"/>
                                              <a:sym typeface="Nunito"/>
                                            </a:rPr>
                                            <m:t>𝑦</m:t>
                                          </m:r>
                                        </m:e>
                                        <m:sup>
                                          <m:r>
                                            <a:rPr lang="en-GB" sz="1600" b="0" i="1" u="none" strike="noStrike" cap="none" baseline="0" smtClean="0">
                                              <a:solidFill>
                                                <a:schemeClr val="dk1"/>
                                              </a:solidFill>
                                              <a:latin typeface="Cambria Math" panose="02040503050406030204" pitchFamily="18" charset="0"/>
                                              <a:sym typeface="Nunito"/>
                                            </a:rPr>
                                            <m:t>5</m:t>
                                          </m:r>
                                        </m:sup>
                                      </m:sSup>
                                    </m:den>
                                  </m:f>
                                </m:e>
                              </m:rad>
                            </m:oMath>
                          </a14:m>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487357609"/>
                  </p:ext>
                </p:extLst>
              </p:nvPr>
            </p:nvGraphicFramePr>
            <p:xfrm>
              <a:off x="945283" y="2292350"/>
              <a:ext cx="7246218" cy="1946343"/>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92154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58" r="-100168" b="-11118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58" r="-337" b="-111184"/>
                          </a:stretch>
                        </a:blipFill>
                      </a:tcPr>
                    </a:tc>
                    <a:extLst>
                      <a:ext uri="{0D108BD9-81ED-4DB2-BD59-A6C34878D82A}">
                        <a16:rowId xmlns:a16="http://schemas.microsoft.com/office/drawing/2014/main" val="10000"/>
                      </a:ext>
                    </a:extLst>
                  </a:tr>
                  <a:tr h="102479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1071" r="-100168" b="-59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91071" r="-337" b="-59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071883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AutoNum type="arabicParenR"/>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5</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313344823"/>
                  </p:ext>
                </p:extLst>
              </p:nvPr>
            </p:nvGraphicFramePr>
            <p:xfrm>
              <a:off x="945283" y="1936750"/>
              <a:ext cx="7246218" cy="2306705"/>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15</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multiplied index numbers</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8</m:t>
                              </m:r>
                              <m:r>
                                <a:rPr lang="en-GB" sz="1600" b="0" i="1" u="none" strike="noStrike" cap="none" smtClean="0">
                                  <a:solidFill>
                                    <a:schemeClr val="dk1"/>
                                  </a:solidFill>
                                  <a:latin typeface="Cambria Math" panose="02040503050406030204" pitchFamily="18" charset="0"/>
                                  <a:ea typeface="Nunito"/>
                                  <a:cs typeface="Nunito"/>
                                  <a:sym typeface="Nunito"/>
                                </a:rPr>
                                <m:t>𝑥</m:t>
                              </m:r>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wrote index number as coefficient </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C) </a:t>
                          </a:r>
                          <a14:m>
                            <m:oMath xmlns:m="http://schemas.openxmlformats.org/officeDocument/2006/math">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𝑥</m:t>
                                  </m:r>
                                </m:e>
                                <m:sup>
                                  <m:r>
                                    <a:rPr lang="en-GB" sz="1600" b="0" i="1" u="none" strike="noStrike" cap="none" smtClean="0">
                                      <a:solidFill>
                                        <a:srgbClr val="0BBF8E"/>
                                      </a:solidFill>
                                      <a:latin typeface="Cambria Math" panose="02040503050406030204" pitchFamily="18" charset="0"/>
                                      <a:ea typeface="Nunito"/>
                                      <a:cs typeface="Nunito"/>
                                      <a:sym typeface="Nunito"/>
                                    </a:rPr>
                                    <m:t>8</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0BC89"/>
                              </a:solidFill>
                              <a:effectLst/>
                              <a:latin typeface="Nunito Sans" pitchFamily="2" charset="0"/>
                            </a:rPr>
                            <a:t>Correct answer</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1C1C1C"/>
                              </a:solidFill>
                              <a:effectLst/>
                              <a:latin typeface="Nunito Sans" pitchFamily="2" charset="0"/>
                            </a:rPr>
                            <a:t>Student subtracted index numbers</a:t>
                          </a: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313344823"/>
                  </p:ext>
                </p:extLst>
              </p:nvPr>
            </p:nvGraphicFramePr>
            <p:xfrm>
              <a:off x="945283" y="1936750"/>
              <a:ext cx="7246218" cy="230683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346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8122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81221"/>
                          </a:stretch>
                        </a:blipFill>
                      </a:tcPr>
                    </a:tc>
                    <a:extLst>
                      <a:ext uri="{0D108BD9-81ED-4DB2-BD59-A6C34878D82A}">
                        <a16:rowId xmlns:a16="http://schemas.microsoft.com/office/drawing/2014/main" val="10000"/>
                      </a:ext>
                    </a:extLst>
                  </a:tr>
                  <a:tr h="101336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28144" r="-100168" b="-359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28144" r="-337" b="-359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2165824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2"/>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−5</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b="-12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767390059"/>
                  </p:ext>
                </p:extLst>
              </p:nvPr>
            </p:nvGraphicFramePr>
            <p:xfrm>
              <a:off x="945283" y="1924050"/>
              <a:ext cx="7246218" cy="230702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forgot minus sign on index number</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added index numbers ignoring signs</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multiplied index numbers</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D) </a:t>
                          </a:r>
                          <a14:m>
                            <m:oMath xmlns:m="http://schemas.openxmlformats.org/officeDocument/2006/math">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𝑦</m:t>
                                  </m:r>
                                </m:e>
                                <m:sup>
                                  <m:r>
                                    <a:rPr lang="en-GB" sz="1600" b="0" i="1" u="none" strike="noStrike" cap="none" smtClean="0">
                                      <a:solidFill>
                                        <a:srgbClr val="0BBF8E"/>
                                      </a:solidFill>
                                      <a:latin typeface="Cambria Math" panose="02040503050406030204" pitchFamily="18" charset="0"/>
                                      <a:ea typeface="Nunito"/>
                                      <a:cs typeface="Nunito"/>
                                      <a:sym typeface="Nunito"/>
                                    </a:rPr>
                                    <m:t>−3</m:t>
                                  </m:r>
                                </m:sup>
                              </m:sSup>
                            </m:oMath>
                          </a14:m>
                          <a:endParaRPr lang="en-GB" sz="1600" i="1"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0BC89"/>
                              </a:solidFill>
                              <a:effectLst/>
                              <a:latin typeface="Nunito Sans" pitchFamily="2" charset="0"/>
                            </a:rPr>
                            <a:t>Correct answer</a:t>
                          </a: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767390059"/>
                  </p:ext>
                </p:extLst>
              </p:nvPr>
            </p:nvGraphicFramePr>
            <p:xfrm>
              <a:off x="945283" y="1924050"/>
              <a:ext cx="7246218" cy="230715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378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8122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81221"/>
                          </a:stretch>
                        </a:blipFill>
                      </a:tcPr>
                    </a:tc>
                    <a:extLst>
                      <a:ext uri="{0D108BD9-81ED-4DB2-BD59-A6C34878D82A}">
                        <a16:rowId xmlns:a16="http://schemas.microsoft.com/office/drawing/2014/main" val="10000"/>
                      </a:ext>
                    </a:extLst>
                  </a:tr>
                  <a:tr h="101336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28144" r="-100168" b="-359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28144" r="-337" b="-359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267432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1106107"/>
            <a:ext cx="8468691" cy="2931286"/>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23 multiple choice questions, each designed to assess each of the key skills required to master </a:t>
            </a:r>
            <a:r>
              <a:rPr lang="en-US" sz="1200" b="1" i="0" u="none" strike="noStrike" dirty="0">
                <a:solidFill>
                  <a:srgbClr val="1C1C1C"/>
                </a:solidFill>
                <a:effectLst/>
                <a:latin typeface="Nunito Sans" pitchFamily="2" charset="0"/>
              </a:rPr>
              <a:t>laws of indices.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1" i="0" u="none" strike="noStrike" dirty="0">
                <a:solidFill>
                  <a:srgbClr val="1C1C1C"/>
                </a:solidFill>
                <a:effectLst/>
                <a:latin typeface="Nunito Sans" pitchFamily="2" charset="0"/>
              </a:rPr>
              <a:t> </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Types of number</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Collecting like terms</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Simplifying expressions</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Simplifying fractions</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Negative indices,</a:t>
            </a:r>
            <a:r>
              <a:rPr lang="en-US" sz="1200" b="0" i="0" u="none" strike="noStrike" dirty="0">
                <a:solidFill>
                  <a:srgbClr val="000000"/>
                </a:solidFill>
                <a:effectLst/>
                <a:latin typeface="Nunito Sans" pitchFamily="2" charset="0"/>
              </a:rPr>
              <a:t> and </a:t>
            </a:r>
            <a:r>
              <a:rPr lang="en-US" sz="1200" b="1" i="0" u="none" strike="noStrike" dirty="0">
                <a:solidFill>
                  <a:srgbClr val="000000"/>
                </a:solidFill>
                <a:effectLst/>
                <a:latin typeface="Nunito Sans" pitchFamily="2" charset="0"/>
              </a:rPr>
              <a:t>Fractional indices.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3"/>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𝑎</m:t>
                        </m:r>
                      </m:e>
                      <m:sup>
                        <m:r>
                          <a:rPr lang="en-GB" sz="2300" b="0" i="1" smtClean="0">
                            <a:latin typeface="Cambria Math" panose="02040503050406030204" pitchFamily="18" charset="0"/>
                          </a:rPr>
                          <m:t>−3</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𝑎</m:t>
                        </m:r>
                      </m:e>
                      <m:sup>
                        <m:r>
                          <a:rPr lang="en-GB" sz="2300" b="0" i="1" smtClean="0">
                            <a:latin typeface="Cambria Math" panose="02040503050406030204" pitchFamily="18" charset="0"/>
                          </a:rPr>
                          <m:t>−2</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522344242"/>
                  </p:ext>
                </p:extLst>
              </p:nvPr>
            </p:nvGraphicFramePr>
            <p:xfrm>
              <a:off x="945283" y="1924050"/>
              <a:ext cx="7246218" cy="2309944"/>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𝑎</m:t>
                                  </m:r>
                                </m:e>
                                <m:sup>
                                  <m:r>
                                    <a:rPr lang="en-GB" sz="1600" b="0" i="1" u="none" strike="noStrike" cap="none" smtClean="0">
                                      <a:solidFill>
                                        <a:schemeClr val="dk1"/>
                                      </a:solidFill>
                                      <a:latin typeface="Cambria Math" panose="02040503050406030204" pitchFamily="18" charset="0"/>
                                      <a:ea typeface="Nunito"/>
                                      <a:cs typeface="Nunito"/>
                                      <a:sym typeface="Nunito"/>
                                    </a:rPr>
                                    <m:t>6</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multiplied index numbers</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𝑎</m:t>
                                  </m:r>
                                </m:e>
                                <m:sup>
                                  <m:r>
                                    <a:rPr lang="en-GB" sz="1600" b="0" i="1" u="none" strike="noStrike" cap="none" smtClean="0">
                                      <a:solidFill>
                                        <a:schemeClr val="dk1"/>
                                      </a:solidFill>
                                      <a:latin typeface="Cambria Math" panose="02040503050406030204" pitchFamily="18" charset="0"/>
                                      <a:ea typeface="Nunito"/>
                                      <a:cs typeface="Nunito"/>
                                      <a:sym typeface="Nunito"/>
                                    </a:rPr>
                                    <m:t>−1</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found sum of index numbers incorrectly </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C) </a:t>
                          </a:r>
                          <a14:m>
                            <m:oMath xmlns:m="http://schemas.openxmlformats.org/officeDocument/2006/math">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𝑎</m:t>
                                  </m:r>
                                </m:e>
                                <m:sup>
                                  <m:r>
                                    <a:rPr lang="en-GB" sz="1600" b="0" i="1" u="none" strike="noStrike" cap="none" smtClean="0">
                                      <a:solidFill>
                                        <a:srgbClr val="0BBF8E"/>
                                      </a:solidFill>
                                      <a:latin typeface="Cambria Math" panose="02040503050406030204" pitchFamily="18" charset="0"/>
                                      <a:ea typeface="Nunito"/>
                                      <a:cs typeface="Nunito"/>
                                      <a:sym typeface="Nunito"/>
                                    </a:rPr>
                                    <m:t>−5</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0BC89"/>
                              </a:solidFill>
                              <a:effectLst/>
                              <a:latin typeface="Nunito Sans" pitchFamily="2" charset="0"/>
                            </a:rPr>
                            <a:t>Correct answer</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𝑎</m:t>
                                  </m:r>
                                </m:e>
                                <m:sup>
                                  <m:r>
                                    <a:rPr lang="en-GB" sz="1600" b="0" i="1" u="none" strike="noStrike" cap="none" smtClean="0">
                                      <a:solidFill>
                                        <a:schemeClr val="dk1"/>
                                      </a:solidFill>
                                      <a:latin typeface="Cambria Math" panose="02040503050406030204" pitchFamily="18" charset="0"/>
                                      <a:ea typeface="Nunito"/>
                                      <a:cs typeface="Nunito"/>
                                      <a:sym typeface="Nunito"/>
                                    </a:rPr>
                                    <m:t>5</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ignored minus signs</a:t>
                          </a: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522344242"/>
                  </p:ext>
                </p:extLst>
              </p:nvPr>
            </p:nvGraphicFramePr>
            <p:xfrm>
              <a:off x="945283" y="1924050"/>
              <a:ext cx="7246218" cy="231007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346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8122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81221"/>
                          </a:stretch>
                        </a:blipFill>
                      </a:tcPr>
                    </a:tc>
                    <a:extLst>
                      <a:ext uri="{0D108BD9-81ED-4DB2-BD59-A6C34878D82A}">
                        <a16:rowId xmlns:a16="http://schemas.microsoft.com/office/drawing/2014/main" val="10000"/>
                      </a:ext>
                    </a:extLst>
                  </a:tr>
                  <a:tr h="101660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28144" r="-100168" b="-359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28144" r="-337" b="-3593"/>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9215819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4"/>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𝑝</m:t>
                        </m:r>
                      </m:e>
                      <m:sup>
                        <m:r>
                          <a:rPr lang="en-GB" sz="2300" b="0" i="1" smtClean="0">
                            <a:latin typeface="Cambria Math" panose="02040503050406030204" pitchFamily="18" charset="0"/>
                          </a:rPr>
                          <m:t>7</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𝑝</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b="-12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164708032"/>
                  </p:ext>
                </p:extLst>
              </p:nvPr>
            </p:nvGraphicFramePr>
            <p:xfrm>
              <a:off x="945283" y="1936750"/>
              <a:ext cx="7246218" cy="2409384"/>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A) </a:t>
                          </a:r>
                          <a14:m>
                            <m:oMath xmlns:m="http://schemas.openxmlformats.org/officeDocument/2006/math">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𝑝</m:t>
                                  </m:r>
                                </m:e>
                                <m:sup>
                                  <m:r>
                                    <a:rPr lang="en-GB" sz="1600" b="0" i="1" u="none" strike="noStrike" cap="none" smtClean="0">
                                      <a:solidFill>
                                        <a:srgbClr val="0BBF8E"/>
                                      </a:solidFill>
                                      <a:latin typeface="Cambria Math" panose="02040503050406030204" pitchFamily="18" charset="0"/>
                                      <a:ea typeface="Nunito"/>
                                      <a:cs typeface="Nunito"/>
                                      <a:sym typeface="Nunito"/>
                                    </a:rPr>
                                    <m:t>4</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0BC89"/>
                              </a:solidFill>
                              <a:effectLst/>
                              <a:latin typeface="Nunito Sans" pitchFamily="2" charset="0"/>
                            </a:rPr>
                            <a:t>Correct answer</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𝑝</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added index numbers </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𝑝</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performed subtraction of index numbers incorrectly</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𝑝</m:t>
                                  </m:r>
                                </m:e>
                                <m:sup>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7</m:t>
                                      </m:r>
                                    </m:num>
                                    <m:den>
                                      <m:r>
                                        <a:rPr lang="en-GB" sz="1600" b="0" i="1" u="none" strike="noStrike" cap="none" baseline="0" smtClean="0">
                                          <a:solidFill>
                                            <a:schemeClr val="dk1"/>
                                          </a:solidFill>
                                          <a:latin typeface="Cambria Math" panose="02040503050406030204" pitchFamily="18" charset="0"/>
                                          <a:ea typeface="Nunito"/>
                                          <a:cs typeface="Nunito"/>
                                          <a:sym typeface="Nunito"/>
                                        </a:rPr>
                                        <m:t>3</m:t>
                                      </m:r>
                                    </m:den>
                                  </m:f>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1C1C1C"/>
                              </a:solidFill>
                              <a:effectLst/>
                              <a:latin typeface="Nunito Sans" pitchFamily="2" charset="0"/>
                            </a:rPr>
                            <a:t>Student wrote index numbers as a fraction</a:t>
                          </a: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164708032"/>
                  </p:ext>
                </p:extLst>
              </p:nvPr>
            </p:nvGraphicFramePr>
            <p:xfrm>
              <a:off x="945283" y="1936750"/>
              <a:ext cx="7246218" cy="240951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1336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99" r="-100168" b="-14071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99" r="-337" b="-140719"/>
                          </a:stretch>
                        </a:blipFill>
                      </a:tcPr>
                    </a:tc>
                    <a:extLst>
                      <a:ext uri="{0D108BD9-81ED-4DB2-BD59-A6C34878D82A}">
                        <a16:rowId xmlns:a16="http://schemas.microsoft.com/office/drawing/2014/main" val="10000"/>
                      </a:ext>
                    </a:extLst>
                  </a:tr>
                  <a:tr h="139614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73362" r="-100168" b="-26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73362" r="-337" b="-262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9453198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5"/>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𝑘</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𝑘</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927570884"/>
                  </p:ext>
                </p:extLst>
              </p:nvPr>
            </p:nvGraphicFramePr>
            <p:xfrm>
              <a:off x="945283" y="1936750"/>
              <a:ext cx="7246218" cy="2590359"/>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−6</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multiplied index numbers</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5</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performed subtraction of index numbers incorrectly</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−1</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performed subtraction of index numbers incorrectly</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D)</a:t>
                          </a:r>
                          <a:r>
                            <a:rPr lang="en-GB" sz="1600" u="none" strike="noStrike" cap="none" baseline="0" dirty="0">
                              <a:solidFill>
                                <a:srgbClr val="0BBF8E"/>
                              </a:solidFill>
                              <a:latin typeface="Nunito"/>
                              <a:ea typeface="Nunito"/>
                              <a:cs typeface="Nunito"/>
                              <a:sym typeface="Nunito"/>
                            </a:rPr>
                            <a:t> </a:t>
                          </a:r>
                          <a14:m>
                            <m:oMath xmlns:m="http://schemas.openxmlformats.org/officeDocument/2006/math">
                              <m:sSup>
                                <m:sSupPr>
                                  <m:ctrlPr>
                                    <a:rPr lang="ar-AE" sz="1600" b="0" i="1" u="none" strike="noStrike" cap="none" baseline="0" smtClean="0">
                                      <a:solidFill>
                                        <a:srgbClr val="0BBF8E"/>
                                      </a:solidFill>
                                      <a:latin typeface="Cambria Math" panose="02040503050406030204" pitchFamily="18" charset="0"/>
                                      <a:ea typeface="Nunito"/>
                                      <a:cs typeface="Nunito"/>
                                      <a:sym typeface="Nunito"/>
                                    </a:rPr>
                                  </m:ctrlPr>
                                </m:sSupPr>
                                <m:e>
                                  <m:r>
                                    <a:rPr lang="ar-AE" sz="1600" b="0" i="1" u="none" strike="noStrike" cap="none" baseline="0" smtClean="0">
                                      <a:solidFill>
                                        <a:srgbClr val="0BBF8E"/>
                                      </a:solidFill>
                                      <a:latin typeface="Cambria Math" panose="02040503050406030204" pitchFamily="18" charset="0"/>
                                      <a:ea typeface="Nunito"/>
                                      <a:cs typeface="Nunito"/>
                                      <a:sym typeface="Nunito"/>
                                    </a:rPr>
                                    <m:t>𝑘</m:t>
                                  </m:r>
                                </m:e>
                                <m:sup>
                                  <m:r>
                                    <a:rPr lang="ar-AE" sz="1600" b="0" i="1" u="none" strike="noStrike" cap="none" baseline="0" smtClean="0">
                                      <a:solidFill>
                                        <a:srgbClr val="0BBF8E"/>
                                      </a:solidFill>
                                      <a:latin typeface="Cambria Math" panose="02040503050406030204" pitchFamily="18" charset="0"/>
                                      <a:ea typeface="Nunito"/>
                                      <a:cs typeface="Nunito"/>
                                      <a:sym typeface="Nunito"/>
                                    </a:rPr>
                                    <m:t>−5</m:t>
                                  </m:r>
                                </m:sup>
                              </m:sSup>
                            </m:oMath>
                          </a14:m>
                          <a:endParaRPr lang="ar-AE" sz="1600" i="1"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ar-AE" sz="1600" i="1" u="none" strike="noStrike" cap="none" dirty="0">
                            <a:solidFill>
                              <a:srgbClr val="0BBF8E"/>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BBF8E"/>
                              </a:solidFill>
                              <a:effectLst/>
                              <a:latin typeface="Nunito Sans" pitchFamily="2" charset="0"/>
                            </a:rPr>
                            <a:t>Correct answer</a:t>
                          </a:r>
                          <a:endParaRPr lang="en-GB" sz="1600" i="1" u="none" strike="noStrike" cap="none" dirty="0">
                            <a:solidFill>
                              <a:srgbClr val="0BBF8E"/>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927570884"/>
                  </p:ext>
                </p:extLst>
              </p:nvPr>
            </p:nvGraphicFramePr>
            <p:xfrm>
              <a:off x="945283" y="1936750"/>
              <a:ext cx="7246218" cy="2590487"/>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670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10328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103286"/>
                          </a:stretch>
                        </a:blipFill>
                      </a:tcPr>
                    </a:tc>
                    <a:extLst>
                      <a:ext uri="{0D108BD9-81ED-4DB2-BD59-A6C34878D82A}">
                        <a16:rowId xmlns:a16="http://schemas.microsoft.com/office/drawing/2014/main" val="10000"/>
                      </a:ext>
                    </a:extLst>
                  </a:tr>
                  <a:tr h="129378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469" r="-100168" b="-328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469" r="-337" b="-328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4295290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38719"/>
              </a:xfrm>
              <a:prstGeom prst="rect">
                <a:avLst/>
              </a:prstGeom>
              <a:noFill/>
            </p:spPr>
            <p:txBody>
              <a:bodyPr wrap="square" rtlCol="0">
                <a:spAutoFit/>
              </a:bodyPr>
              <a:lstStyle/>
              <a:p>
                <a:pPr marL="342900" indent="-342900">
                  <a:buFont typeface="+mj-lt"/>
                  <a:buAutoNum type="arabicParenR" startAt="6"/>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𝑡</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𝑡</m:t>
                        </m:r>
                      </m:e>
                      <m:sup>
                        <m:r>
                          <a:rPr lang="en-GB" sz="2300" b="0" i="1" smtClean="0">
                            <a:latin typeface="Cambria Math" panose="02040503050406030204" pitchFamily="18" charset="0"/>
                          </a:rPr>
                          <m:t>−5</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38719"/>
              </a:xfrm>
              <a:prstGeom prst="rect">
                <a:avLst/>
              </a:prstGeom>
              <a:blipFill>
                <a:blip r:embed="rId3"/>
                <a:stretch>
                  <a:fillRect l="-548" t="-454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144297043"/>
                  </p:ext>
                </p:extLst>
              </p:nvPr>
            </p:nvGraphicFramePr>
            <p:xfrm>
              <a:off x="945283" y="1936750"/>
              <a:ext cx="7246218" cy="2586804"/>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multiplied index numbers</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performed subtraction of index numbers incorrectly </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C) </a:t>
                          </a:r>
                          <a14:m>
                            <m:oMath xmlns:m="http://schemas.openxmlformats.org/officeDocument/2006/math">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𝑡</m:t>
                                  </m:r>
                                </m:e>
                                <m:sup>
                                  <m:r>
                                    <a:rPr lang="en-GB" sz="1600" b="0" i="1" u="none" strike="noStrike" cap="none" smtClean="0">
                                      <a:solidFill>
                                        <a:srgbClr val="0BBF8E"/>
                                      </a:solidFill>
                                      <a:latin typeface="Cambria Math" panose="02040503050406030204" pitchFamily="18" charset="0"/>
                                      <a:ea typeface="Nunito"/>
                                      <a:cs typeface="Nunito"/>
                                      <a:sym typeface="Nunito"/>
                                    </a:rPr>
                                    <m:t>3</m:t>
                                  </m:r>
                                </m:sup>
                              </m:sSup>
                            </m:oMath>
                          </a14:m>
                          <a:endParaRPr lang="en-GB"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600" b="0" i="0" u="none" strike="noStrike" dirty="0">
                              <a:solidFill>
                                <a:srgbClr val="00BC89"/>
                              </a:solidFill>
                              <a:effectLst/>
                              <a:latin typeface="Nunito Sans" pitchFamily="2" charset="0"/>
                            </a:rPr>
                            <a:t>Correct answer</a:t>
                          </a:r>
                          <a:endParaRPr lang="en-GB" sz="1600" dirty="0">
                            <a:effectLst/>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𝑡</m:t>
                                  </m:r>
                                </m:e>
                                <m:sup>
                                  <m:r>
                                    <a:rPr lang="en-GB" sz="1600" b="0" i="1" u="none" strike="noStrike" cap="none" baseline="0" smtClean="0">
                                      <a:solidFill>
                                        <a:schemeClr val="dk1"/>
                                      </a:solidFill>
                                      <a:latin typeface="Cambria Math" panose="02040503050406030204" pitchFamily="18" charset="0"/>
                                      <a:ea typeface="Nunito"/>
                                      <a:cs typeface="Nunito"/>
                                      <a:sym typeface="Nunito"/>
                                    </a:rPr>
                                    <m:t>−3</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performed subtraction of index numbers incorrectly</a:t>
                          </a: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144297043"/>
                  </p:ext>
                </p:extLst>
              </p:nvPr>
            </p:nvGraphicFramePr>
            <p:xfrm>
              <a:off x="945283" y="1936750"/>
              <a:ext cx="7246218" cy="258693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346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10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102817"/>
                          </a:stretch>
                        </a:blipFill>
                      </a:tcPr>
                    </a:tc>
                    <a:extLst>
                      <a:ext uri="{0D108BD9-81ED-4DB2-BD59-A6C34878D82A}">
                        <a16:rowId xmlns:a16="http://schemas.microsoft.com/office/drawing/2014/main" val="10000"/>
                      </a:ext>
                    </a:extLst>
                  </a:tr>
                  <a:tr h="129346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469" r="-100168" b="-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469" r="-337" b="-281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9795374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38719"/>
              </a:xfrm>
              <a:prstGeom prst="rect">
                <a:avLst/>
              </a:prstGeom>
              <a:noFill/>
            </p:spPr>
            <p:txBody>
              <a:bodyPr wrap="square" rtlCol="0">
                <a:spAutoFit/>
              </a:bodyPr>
              <a:lstStyle/>
              <a:p>
                <a:pPr marL="342900" indent="-342900">
                  <a:buFont typeface="+mj-lt"/>
                  <a:buAutoNum type="arabicParenR" startAt="7"/>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r>
                      <a:rPr lang="en-GB" sz="2300" b="0" i="1" smtClean="0">
                        <a:latin typeface="Cambria Math" panose="02040503050406030204" pitchFamily="18" charset="0"/>
                      </a:rPr>
                      <m:t>3</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×4</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5</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38719"/>
              </a:xfrm>
              <a:prstGeom prst="rect">
                <a:avLst/>
              </a:prstGeom>
              <a:blipFill>
                <a:blip r:embed="rId3"/>
                <a:stretch>
                  <a:fillRect l="-548" t="-454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987072796"/>
                  </p:ext>
                </p:extLst>
              </p:nvPr>
            </p:nvGraphicFramePr>
            <p:xfrm>
              <a:off x="945283" y="1936750"/>
              <a:ext cx="7246218" cy="2309943"/>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7</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added coefficients</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B) </a:t>
                          </a:r>
                          <a14:m>
                            <m:oMath xmlns:m="http://schemas.openxmlformats.org/officeDocument/2006/math">
                              <m:r>
                                <a:rPr lang="en-GB" sz="1600" b="0" i="1" u="none" strike="noStrike" cap="none" smtClean="0">
                                  <a:solidFill>
                                    <a:srgbClr val="0BBF8E"/>
                                  </a:solidFill>
                                  <a:latin typeface="Cambria Math" panose="02040503050406030204" pitchFamily="18" charset="0"/>
                                  <a:ea typeface="Nunito"/>
                                  <a:cs typeface="Nunito"/>
                                  <a:sym typeface="Nunito"/>
                                </a:rPr>
                                <m:t>12</m:t>
                              </m:r>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𝑥</m:t>
                                  </m:r>
                                </m:e>
                                <m:sup>
                                  <m:r>
                                    <a:rPr lang="en-GB" sz="1600" b="0" i="1" u="none" strike="noStrike" cap="none" smtClean="0">
                                      <a:solidFill>
                                        <a:srgbClr val="0BBF8E"/>
                                      </a:solidFill>
                                      <a:latin typeface="Cambria Math" panose="02040503050406030204" pitchFamily="18" charset="0"/>
                                      <a:ea typeface="Nunito"/>
                                      <a:cs typeface="Nunito"/>
                                      <a:sym typeface="Nunito"/>
                                    </a:rPr>
                                    <m:t>7</m:t>
                                  </m:r>
                                </m:sup>
                              </m:sSup>
                            </m:oMath>
                          </a14:m>
                          <a:endParaRPr lang="en-GB" sz="1600" u="none" strike="noStrike" cap="none" dirty="0">
                            <a:solidFill>
                              <a:srgbClr val="0BBF8E"/>
                            </a:solidFill>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0BC89"/>
                              </a:solidFill>
                              <a:effectLst/>
                              <a:latin typeface="Nunito Sans" pitchFamily="2" charset="0"/>
                            </a:rPr>
                            <a:t>Correct answer</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12</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multiplied index numbers</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34</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𝑥</m:t>
                                  </m:r>
                                </m:e>
                                <m:sup>
                                  <m:r>
                                    <a:rPr lang="en-GB" sz="1600" b="0" i="1" u="none" strike="noStrike" cap="none" baseline="0" smtClean="0">
                                      <a:solidFill>
                                        <a:schemeClr val="dk1"/>
                                      </a:solidFill>
                                      <a:latin typeface="Cambria Math" panose="02040503050406030204" pitchFamily="18" charset="0"/>
                                      <a:ea typeface="Nunito"/>
                                      <a:cs typeface="Nunito"/>
                                      <a:sym typeface="Nunito"/>
                                    </a:rPr>
                                    <m:t>25</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1C1C1C"/>
                              </a:solidFill>
                              <a:effectLst/>
                              <a:latin typeface="Nunito Sans" pitchFamily="2" charset="0"/>
                            </a:rPr>
                            <a:t>Student does not understand index laws</a:t>
                          </a: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987072796"/>
                  </p:ext>
                </p:extLst>
              </p:nvPr>
            </p:nvGraphicFramePr>
            <p:xfrm>
              <a:off x="945283" y="1936750"/>
              <a:ext cx="7246218" cy="231007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1336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99" r="-100168" b="-13113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99" r="-337" b="-131138"/>
                          </a:stretch>
                        </a:blipFill>
                      </a:tcPr>
                    </a:tc>
                    <a:extLst>
                      <a:ext uri="{0D108BD9-81ED-4DB2-BD59-A6C34878D82A}">
                        <a16:rowId xmlns:a16="http://schemas.microsoft.com/office/drawing/2014/main" val="10000"/>
                      </a:ext>
                    </a:extLst>
                  </a:tr>
                  <a:tr h="129670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78873" r="-100168" b="-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78873" r="-337" b="-281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3900949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38719"/>
              </a:xfrm>
              <a:prstGeom prst="rect">
                <a:avLst/>
              </a:prstGeom>
              <a:noFill/>
            </p:spPr>
            <p:txBody>
              <a:bodyPr wrap="square" rtlCol="0">
                <a:spAutoFit/>
              </a:bodyPr>
              <a:lstStyle/>
              <a:p>
                <a:pPr marL="342900" indent="-342900">
                  <a:buFont typeface="+mj-lt"/>
                  <a:buAutoNum type="arabicParenR" startAt="8"/>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r>
                      <a:rPr lang="en-GB" sz="2300" b="0" i="1" smtClean="0">
                        <a:latin typeface="Cambria Math" panose="02040503050406030204" pitchFamily="18" charset="0"/>
                      </a:rPr>
                      <m:t>20</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6</m:t>
                        </m:r>
                      </m:sup>
                    </m:sSup>
                    <m:r>
                      <a:rPr lang="en-GB" sz="2300" b="0" i="1" smtClean="0">
                        <a:latin typeface="Cambria Math" panose="02040503050406030204" pitchFamily="18" charset="0"/>
                      </a:rPr>
                      <m:t>÷5</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38719"/>
              </a:xfrm>
              <a:prstGeom prst="rect">
                <a:avLst/>
              </a:prstGeom>
              <a:blipFill>
                <a:blip r:embed="rId3"/>
                <a:stretch>
                  <a:fillRect l="-548" t="-4545" b="-25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211020711"/>
                  </p:ext>
                </p:extLst>
              </p:nvPr>
            </p:nvGraphicFramePr>
            <p:xfrm>
              <a:off x="945283" y="1936750"/>
              <a:ext cx="7246218" cy="2867854"/>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4</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divided first index number by second index number</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subtracted coefficients</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US" sz="1600" b="0" i="0" u="none" strike="noStrike" dirty="0">
                              <a:solidFill>
                                <a:srgbClr val="000000"/>
                              </a:solidFill>
                              <a:effectLst/>
                              <a:latin typeface="Nunito Sans" pitchFamily="2" charset="0"/>
                            </a:rPr>
                            <a:t>Student subtracted coefficients and divided first index number by second index number</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D)</a:t>
                          </a:r>
                          <a:r>
                            <a:rPr lang="en-GB" sz="1600" u="none" strike="noStrike" cap="none" baseline="0" dirty="0">
                              <a:solidFill>
                                <a:srgbClr val="0BBF8E"/>
                              </a:solidFill>
                              <a:latin typeface="Nunito"/>
                              <a:ea typeface="Nunito"/>
                              <a:cs typeface="Nunito"/>
                              <a:sym typeface="Nunito"/>
                            </a:rPr>
                            <a:t> </a:t>
                          </a:r>
                          <a14:m>
                            <m:oMath xmlns:m="http://schemas.openxmlformats.org/officeDocument/2006/math">
                              <m:r>
                                <a:rPr lang="en-GB" sz="1600" b="0" i="1" u="none" strike="noStrike" cap="none" baseline="0" smtClean="0">
                                  <a:solidFill>
                                    <a:srgbClr val="0BBF8E"/>
                                  </a:solidFill>
                                  <a:latin typeface="Cambria Math" panose="02040503050406030204" pitchFamily="18" charset="0"/>
                                  <a:ea typeface="Nunito"/>
                                  <a:cs typeface="Nunito"/>
                                  <a:sym typeface="Nunito"/>
                                </a:rPr>
                                <m:t>4</m:t>
                              </m:r>
                              <m:sSup>
                                <m:sSupPr>
                                  <m:ctrlPr>
                                    <a:rPr lang="ar-AE" sz="1600" b="0" i="1" u="none" strike="noStrike" cap="none" baseline="0" smtClean="0">
                                      <a:solidFill>
                                        <a:srgbClr val="0BBF8E"/>
                                      </a:solidFill>
                                      <a:latin typeface="Cambria Math" panose="02040503050406030204" pitchFamily="18" charset="0"/>
                                      <a:ea typeface="Nunito"/>
                                      <a:cs typeface="Nunito"/>
                                      <a:sym typeface="Nunito"/>
                                    </a:rPr>
                                  </m:ctrlPr>
                                </m:sSupPr>
                                <m:e>
                                  <m:r>
                                    <a:rPr lang="ar-AE" sz="1600" b="0" i="1" u="none" strike="noStrike" cap="none" baseline="0" smtClean="0">
                                      <a:solidFill>
                                        <a:srgbClr val="0BBF8E"/>
                                      </a:solidFill>
                                      <a:latin typeface="Cambria Math" panose="02040503050406030204" pitchFamily="18" charset="0"/>
                                      <a:ea typeface="Nunito"/>
                                      <a:cs typeface="Nunito"/>
                                      <a:sym typeface="Nunito"/>
                                    </a:rPr>
                                    <m:t>𝑦</m:t>
                                  </m:r>
                                </m:e>
                                <m:sup>
                                  <m:r>
                                    <a:rPr lang="ar-AE" sz="1600" b="0" i="1" u="none" strike="noStrike" cap="none" baseline="0" smtClean="0">
                                      <a:solidFill>
                                        <a:srgbClr val="0BBF8E"/>
                                      </a:solidFill>
                                      <a:latin typeface="Cambria Math" panose="02040503050406030204" pitchFamily="18" charset="0"/>
                                      <a:ea typeface="Nunito"/>
                                      <a:cs typeface="Nunito"/>
                                      <a:sym typeface="Nunito"/>
                                    </a:rPr>
                                    <m:t>3</m:t>
                                  </m:r>
                                </m:sup>
                              </m:sSup>
                            </m:oMath>
                          </a14:m>
                          <a:endParaRPr lang="ar-AE" sz="1600" i="1"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ar-AE" sz="1600" i="1" u="none" strike="noStrike" cap="none" dirty="0">
                            <a:solidFill>
                              <a:srgbClr val="0BBF8E"/>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BBF8E"/>
                              </a:solidFill>
                              <a:effectLst/>
                              <a:latin typeface="Nunito Sans" pitchFamily="2" charset="0"/>
                            </a:rPr>
                            <a:t>Correct answer</a:t>
                          </a:r>
                          <a:endParaRPr lang="en-GB" sz="1600" i="1" u="none" strike="noStrike" cap="none" dirty="0">
                            <a:solidFill>
                              <a:srgbClr val="0BBF8E"/>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211020711"/>
                  </p:ext>
                </p:extLst>
              </p:nvPr>
            </p:nvGraphicFramePr>
            <p:xfrm>
              <a:off x="945283" y="1936750"/>
              <a:ext cx="7246218" cy="286798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378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12441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124413"/>
                          </a:stretch>
                        </a:blipFill>
                      </a:tcPr>
                    </a:tc>
                    <a:extLst>
                      <a:ext uri="{0D108BD9-81ED-4DB2-BD59-A6C34878D82A}">
                        <a16:rowId xmlns:a16="http://schemas.microsoft.com/office/drawing/2014/main" val="10000"/>
                      </a:ext>
                    </a:extLst>
                  </a:tr>
                  <a:tr h="157419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82625" r="-100168" b="-23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82625" r="-337" b="-231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8388463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9"/>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𝑘</m:t>
                                </m:r>
                              </m:e>
                              <m:sup>
                                <m:r>
                                  <a:rPr lang="en-GB" sz="2300" b="0" i="1" smtClean="0">
                                    <a:latin typeface="Cambria Math" panose="02040503050406030204" pitchFamily="18" charset="0"/>
                                  </a:rPr>
                                  <m:t>2</m:t>
                                </m:r>
                              </m:sup>
                            </m:sSup>
                          </m:e>
                        </m:d>
                      </m:e>
                      <m:sup>
                        <m:r>
                          <a:rPr lang="en-GB" sz="2300" b="0" i="1" smtClean="0">
                            <a:latin typeface="Cambria Math" panose="02040503050406030204" pitchFamily="18" charset="0"/>
                          </a:rPr>
                          <m:t>5</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732956438"/>
                  </p:ext>
                </p:extLst>
              </p:nvPr>
            </p:nvGraphicFramePr>
            <p:xfrm>
              <a:off x="945283" y="1936750"/>
              <a:ext cx="7246218" cy="258712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added index numbers when they should have multiplied</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multiplied the bracket by the index number </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C) </a:t>
                          </a:r>
                          <a14:m>
                            <m:oMath xmlns:m="http://schemas.openxmlformats.org/officeDocument/2006/math">
                              <m:sSup>
                                <m:sSupPr>
                                  <m:ctrlPr>
                                    <a:rPr lang="ar-AE" sz="1600" b="0" i="1" u="none" strike="noStrike" cap="none" smtClean="0">
                                      <a:solidFill>
                                        <a:srgbClr val="0BBF8E"/>
                                      </a:solidFill>
                                      <a:latin typeface="Cambria Math" panose="02040503050406030204" pitchFamily="18" charset="0"/>
                                      <a:ea typeface="Nunito"/>
                                      <a:cs typeface="Nunito"/>
                                      <a:sym typeface="Nunito"/>
                                    </a:rPr>
                                  </m:ctrlPr>
                                </m:sSupPr>
                                <m:e>
                                  <m:r>
                                    <a:rPr lang="ar-AE" sz="1600" b="0" i="1" u="none" strike="noStrike" cap="none" smtClean="0">
                                      <a:solidFill>
                                        <a:srgbClr val="0BBF8E"/>
                                      </a:solidFill>
                                      <a:latin typeface="Cambria Math" panose="02040503050406030204" pitchFamily="18" charset="0"/>
                                      <a:ea typeface="Nunito"/>
                                      <a:cs typeface="Nunito"/>
                                      <a:sym typeface="Nunito"/>
                                    </a:rPr>
                                    <m:t>𝑘</m:t>
                                  </m:r>
                                </m:e>
                                <m:sup>
                                  <m:r>
                                    <a:rPr lang="ar-AE" sz="1600" b="0" i="1" u="none" strike="noStrike" cap="none" smtClean="0">
                                      <a:solidFill>
                                        <a:srgbClr val="0BBF8E"/>
                                      </a:solidFill>
                                      <a:latin typeface="Cambria Math" panose="02040503050406030204" pitchFamily="18" charset="0"/>
                                      <a:ea typeface="Nunito"/>
                                      <a:cs typeface="Nunito"/>
                                      <a:sym typeface="Nunito"/>
                                    </a:rPr>
                                    <m:t>10</m:t>
                                  </m:r>
                                </m:sup>
                              </m:sSup>
                            </m:oMath>
                          </a14:m>
                          <a:endParaRPr lang="ar-AE"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ar-AE"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BBF8E"/>
                              </a:solidFill>
                              <a:effectLst/>
                              <a:latin typeface="Nunito Sans" pitchFamily="2" charset="0"/>
                            </a:rPr>
                            <a:t>Correct answer</a:t>
                          </a:r>
                          <a:endParaRPr lang="en-GB" sz="1600" u="none" strike="noStrike" cap="none" dirty="0">
                            <a:solidFill>
                              <a:srgbClr val="0BBF8E"/>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10</m:t>
                              </m:r>
                              <m:r>
                                <a:rPr lang="en-GB" sz="1600" b="0" i="1" u="none" strike="noStrike" cap="none" baseline="0" smtClean="0">
                                  <a:solidFill>
                                    <a:schemeClr val="dk1"/>
                                  </a:solidFill>
                                  <a:latin typeface="Cambria Math" panose="02040503050406030204" pitchFamily="18" charset="0"/>
                                  <a:ea typeface="Nunito"/>
                                  <a:cs typeface="Nunito"/>
                                  <a:sym typeface="Nunito"/>
                                </a:rPr>
                                <m:t>𝑘</m:t>
                              </m:r>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confused multiplication and exponentiation</a:t>
                          </a: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732956438"/>
                  </p:ext>
                </p:extLst>
              </p:nvPr>
            </p:nvGraphicFramePr>
            <p:xfrm>
              <a:off x="945283" y="1936750"/>
              <a:ext cx="7246218" cy="258724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378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10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102817"/>
                          </a:stretch>
                        </a:blipFill>
                      </a:tcPr>
                    </a:tc>
                    <a:extLst>
                      <a:ext uri="{0D108BD9-81ED-4DB2-BD59-A6C34878D82A}">
                        <a16:rowId xmlns:a16="http://schemas.microsoft.com/office/drawing/2014/main" val="10000"/>
                      </a:ext>
                    </a:extLst>
                  </a:tr>
                  <a:tr h="129346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469" r="-100168" b="-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469" r="-337" b="-281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2847090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10"/>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r>
                              <a:rPr lang="en-GB" sz="2300" b="0" i="1" smtClean="0">
                                <a:latin typeface="Cambria Math" panose="02040503050406030204" pitchFamily="18" charset="0"/>
                              </a:rPr>
                              <m:t>4</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𝑒</m:t>
                                </m:r>
                              </m:e>
                              <m:sup>
                                <m:r>
                                  <a:rPr lang="en-GB" sz="2300" b="0" i="1" smtClean="0">
                                    <a:latin typeface="Cambria Math" panose="02040503050406030204" pitchFamily="18" charset="0"/>
                                  </a:rPr>
                                  <m:t>3</m:t>
                                </m:r>
                              </m:sup>
                            </m:sSup>
                          </m:e>
                        </m:d>
                      </m:e>
                      <m:sup>
                        <m:r>
                          <a:rPr lang="en-GB" sz="2300" b="0" i="1" smtClean="0">
                            <a:latin typeface="Cambria Math" panose="02040503050406030204" pitchFamily="18" charset="0"/>
                          </a:rPr>
                          <m:t>2</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655541212"/>
                  </p:ext>
                </p:extLst>
              </p:nvPr>
            </p:nvGraphicFramePr>
            <p:xfrm>
              <a:off x="945283" y="1936750"/>
              <a:ext cx="7246218" cy="258712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8</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𝑒</m:t>
                                  </m:r>
                                </m:e>
                                <m:sup>
                                  <m:r>
                                    <a:rPr lang="en-GB" sz="1600" b="0" i="1" u="none" strike="noStrike" cap="none" smtClean="0">
                                      <a:solidFill>
                                        <a:schemeClr val="dk1"/>
                                      </a:solidFill>
                                      <a:latin typeface="Cambria Math" panose="02040503050406030204" pitchFamily="18" charset="0"/>
                                      <a:ea typeface="Nunito"/>
                                      <a:cs typeface="Nunito"/>
                                      <a:sym typeface="Nunito"/>
                                    </a:rPr>
                                    <m:t>6</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multiplied index numbers but doubled coefficient</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16</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𝑒</m:t>
                                  </m:r>
                                </m:e>
                                <m:sup>
                                  <m:r>
                                    <a:rPr lang="en-GB" sz="1600" b="0" i="1" u="none" strike="noStrike" cap="none" smtClean="0">
                                      <a:solidFill>
                                        <a:schemeClr val="dk1"/>
                                      </a:solidFill>
                                      <a:latin typeface="Cambria Math" panose="02040503050406030204" pitchFamily="18" charset="0"/>
                                      <a:ea typeface="Nunito"/>
                                      <a:cs typeface="Nunito"/>
                                      <a:sym typeface="Nunito"/>
                                    </a:rPr>
                                    <m:t>5</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added index numbers </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C) </a:t>
                          </a:r>
                          <a14:m>
                            <m:oMath xmlns:m="http://schemas.openxmlformats.org/officeDocument/2006/math">
                              <m:r>
                                <a:rPr lang="en-GB" sz="1600" b="0" i="1" u="none" strike="noStrike" cap="none" smtClean="0">
                                  <a:solidFill>
                                    <a:srgbClr val="0BBF8E"/>
                                  </a:solidFill>
                                  <a:latin typeface="Cambria Math" panose="02040503050406030204" pitchFamily="18" charset="0"/>
                                  <a:ea typeface="Nunito"/>
                                  <a:cs typeface="Nunito"/>
                                  <a:sym typeface="Nunito"/>
                                </a:rPr>
                                <m:t>16</m:t>
                              </m:r>
                              <m:sSup>
                                <m:sSupPr>
                                  <m:ctrlPr>
                                    <a:rPr lang="ar-AE" sz="1600" b="0" i="1" u="none" strike="noStrike" cap="none" smtClean="0">
                                      <a:solidFill>
                                        <a:srgbClr val="0BBF8E"/>
                                      </a:solidFill>
                                      <a:latin typeface="Cambria Math" panose="02040503050406030204" pitchFamily="18" charset="0"/>
                                      <a:ea typeface="Nunito"/>
                                      <a:cs typeface="Nunito"/>
                                      <a:sym typeface="Nunito"/>
                                    </a:rPr>
                                  </m:ctrlPr>
                                </m:sSupPr>
                                <m:e>
                                  <m:r>
                                    <a:rPr lang="ar-AE" sz="1600" b="0" i="1" u="none" strike="noStrike" cap="none" smtClean="0">
                                      <a:solidFill>
                                        <a:srgbClr val="0BBF8E"/>
                                      </a:solidFill>
                                      <a:latin typeface="Cambria Math" panose="02040503050406030204" pitchFamily="18" charset="0"/>
                                      <a:ea typeface="Nunito"/>
                                      <a:cs typeface="Nunito"/>
                                      <a:sym typeface="Nunito"/>
                                    </a:rPr>
                                    <m:t>𝑒</m:t>
                                  </m:r>
                                </m:e>
                                <m:sup>
                                  <m:r>
                                    <a:rPr lang="ar-AE" sz="1600" b="0" i="1" u="none" strike="noStrike" cap="none" smtClean="0">
                                      <a:solidFill>
                                        <a:srgbClr val="0BBF8E"/>
                                      </a:solidFill>
                                      <a:latin typeface="Cambria Math" panose="02040503050406030204" pitchFamily="18" charset="0"/>
                                      <a:ea typeface="Nunito"/>
                                      <a:cs typeface="Nunito"/>
                                      <a:sym typeface="Nunito"/>
                                    </a:rPr>
                                    <m:t>6</m:t>
                                  </m:r>
                                </m:sup>
                              </m:sSup>
                            </m:oMath>
                          </a14:m>
                          <a:endParaRPr lang="ar-AE"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ar-AE"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BBF8E"/>
                              </a:solidFill>
                              <a:effectLst/>
                              <a:latin typeface="Nunito Sans" pitchFamily="2" charset="0"/>
                            </a:rPr>
                            <a:t>Correct answer</a:t>
                          </a:r>
                          <a:endParaRPr lang="en-GB" sz="1600" u="none" strike="noStrike" cap="none" dirty="0">
                            <a:solidFill>
                              <a:srgbClr val="0BBF8E"/>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8</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𝑒</m:t>
                                  </m:r>
                                </m:e>
                                <m:sup>
                                  <m:r>
                                    <a:rPr lang="en-GB" sz="1600" b="0" i="1" u="none" strike="noStrike" cap="none" baseline="0" smtClean="0">
                                      <a:solidFill>
                                        <a:schemeClr val="dk1"/>
                                      </a:solidFill>
                                      <a:latin typeface="Cambria Math" panose="02040503050406030204" pitchFamily="18" charset="0"/>
                                      <a:ea typeface="Nunito"/>
                                      <a:cs typeface="Nunito"/>
                                      <a:sym typeface="Nunito"/>
                                    </a:rPr>
                                    <m:t>3</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1C1C1C"/>
                              </a:solidFill>
                              <a:effectLst/>
                              <a:latin typeface="Nunito Sans" pitchFamily="2" charset="0"/>
                            </a:rPr>
                            <a:t>Student used index number as a multiplier</a:t>
                          </a: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655541212"/>
                  </p:ext>
                </p:extLst>
              </p:nvPr>
            </p:nvGraphicFramePr>
            <p:xfrm>
              <a:off x="945283" y="1936750"/>
              <a:ext cx="7246218" cy="258724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378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10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102817"/>
                          </a:stretch>
                        </a:blipFill>
                      </a:tcPr>
                    </a:tc>
                    <a:extLst>
                      <a:ext uri="{0D108BD9-81ED-4DB2-BD59-A6C34878D82A}">
                        <a16:rowId xmlns:a16="http://schemas.microsoft.com/office/drawing/2014/main" val="10000"/>
                      </a:ext>
                    </a:extLst>
                  </a:tr>
                  <a:tr h="129346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469" r="-100168" b="-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469" r="-337" b="-281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2613886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11"/>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5</m:t>
                        </m:r>
                        <m:d>
                          <m:dPr>
                            <m:ctrlPr>
                              <a:rPr lang="en-GB" sz="2300" b="0" i="1" smtClean="0">
                                <a:latin typeface="Cambria Math" panose="02040503050406030204" pitchFamily="18" charset="0"/>
                              </a:rPr>
                            </m:ctrlPr>
                          </m:dPr>
                          <m:e>
                            <m:r>
                              <a:rPr lang="en-GB" sz="2300" b="0" i="1" smtClean="0">
                                <a:latin typeface="Cambria Math" panose="02040503050406030204" pitchFamily="18" charset="0"/>
                              </a:rPr>
                              <m:t>2</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𝑡</m:t>
                                </m:r>
                              </m:e>
                              <m:sup>
                                <m:r>
                                  <a:rPr lang="en-GB" sz="2300" b="0" i="1" smtClean="0">
                                    <a:latin typeface="Cambria Math" panose="02040503050406030204" pitchFamily="18" charset="0"/>
                                  </a:rPr>
                                  <m:t>3</m:t>
                                </m:r>
                              </m:sup>
                            </m:sSup>
                          </m:e>
                        </m:d>
                      </m:e>
                      <m:sup>
                        <m:r>
                          <a:rPr lang="en-GB" sz="2300" b="0" i="1" smtClean="0">
                            <a:latin typeface="Cambria Math" panose="02040503050406030204" pitchFamily="18" charset="0"/>
                          </a:rPr>
                          <m:t>4</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631712518"/>
                  </p:ext>
                </p:extLst>
              </p:nvPr>
            </p:nvGraphicFramePr>
            <p:xfrm>
              <a:off x="945283" y="1936750"/>
              <a:ext cx="7246218" cy="258712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80</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12</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0BC89"/>
                              </a:solidFill>
                              <a:effectLst/>
                              <a:latin typeface="Nunito Sans" pitchFamily="2" charset="0"/>
                            </a:rPr>
                            <a:t>Correct answer</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10000</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12</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multiplied by 5 before simplifying the bracket</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10</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12</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did not raise 2 to the power 4 before multiplying by 5</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10</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𝑡</m:t>
                                  </m:r>
                                </m:e>
                                <m:sup>
                                  <m:r>
                                    <a:rPr lang="en-GB" sz="1600" b="0" i="1" u="none" strike="noStrike" cap="none" baseline="0" smtClean="0">
                                      <a:solidFill>
                                        <a:schemeClr val="dk1"/>
                                      </a:solidFill>
                                      <a:latin typeface="Cambria Math" panose="02040503050406030204" pitchFamily="18" charset="0"/>
                                      <a:ea typeface="Nunito"/>
                                      <a:cs typeface="Nunito"/>
                                      <a:sym typeface="Nunito"/>
                                    </a:rPr>
                                    <m:t>7</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does not understand how to use indices with brackets</a:t>
                          </a: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631712518"/>
                  </p:ext>
                </p:extLst>
              </p:nvPr>
            </p:nvGraphicFramePr>
            <p:xfrm>
              <a:off x="945283" y="1936750"/>
              <a:ext cx="7246218" cy="258724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346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10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102817"/>
                          </a:stretch>
                        </a:blipFill>
                      </a:tcPr>
                    </a:tc>
                    <a:extLst>
                      <a:ext uri="{0D108BD9-81ED-4DB2-BD59-A6C34878D82A}">
                        <a16:rowId xmlns:a16="http://schemas.microsoft.com/office/drawing/2014/main" val="10000"/>
                      </a:ext>
                    </a:extLst>
                  </a:tr>
                  <a:tr h="129378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469" r="-100168" b="-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469" r="-337" b="-281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4590399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12"/>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15</m:t>
                        </m:r>
                        <m:r>
                          <a:rPr lang="en-GB" sz="2300" b="0" i="1" smtClean="0">
                            <a:latin typeface="Cambria Math" panose="02040503050406030204" pitchFamily="18" charset="0"/>
                          </a:rPr>
                          <m:t>𝑎</m:t>
                        </m:r>
                      </m:e>
                      <m:sup>
                        <m:r>
                          <a:rPr lang="en-GB" sz="2300" b="0" i="1" smtClean="0">
                            <a:latin typeface="Cambria Math" panose="02040503050406030204" pitchFamily="18" charset="0"/>
                          </a:rPr>
                          <m:t>0</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261434729"/>
                  </p:ext>
                </p:extLst>
              </p:nvPr>
            </p:nvGraphicFramePr>
            <p:xfrm>
              <a:off x="945283" y="1936750"/>
              <a:ext cx="7246218" cy="258674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15</m:t>
                              </m:r>
                              <m:r>
                                <a:rPr lang="en-GB" sz="1600" b="0" i="1" u="none" strike="noStrike" cap="none" smtClean="0">
                                  <a:solidFill>
                                    <a:schemeClr val="dk1"/>
                                  </a:solidFill>
                                  <a:latin typeface="Cambria Math" panose="02040503050406030204" pitchFamily="18" charset="0"/>
                                  <a:ea typeface="Nunito"/>
                                  <a:cs typeface="Nunito"/>
                                  <a:sym typeface="Nunito"/>
                                </a:rPr>
                                <m:t>𝑎</m:t>
                              </m:r>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did not evaluate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𝑎</m:t>
                                  </m:r>
                                </m:e>
                                <m:sup>
                                  <m:r>
                                    <a:rPr lang="en-GB" sz="1600" b="0" i="1" u="none" strike="noStrike" smtClean="0">
                                      <a:solidFill>
                                        <a:srgbClr val="000000"/>
                                      </a:solidFill>
                                      <a:effectLst/>
                                      <a:latin typeface="Cambria Math" panose="02040503050406030204" pitchFamily="18" charset="0"/>
                                    </a:rPr>
                                    <m:t>0</m:t>
                                  </m:r>
                                </m:sup>
                              </m:sSup>
                            </m:oMath>
                          </a14:m>
                          <a:r>
                            <a:rPr lang="en-US" sz="1600" b="0" i="0" u="none" strike="noStrike" dirty="0">
                              <a:solidFill>
                                <a:srgbClr val="000000"/>
                              </a:solidFill>
                              <a:effectLst/>
                              <a:latin typeface="Nunito Sans" pitchFamily="2" charset="0"/>
                            </a:rPr>
                            <a:t> correctly</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0</m:t>
                              </m:r>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does not understand the zero</a:t>
                          </a:r>
                          <a:r>
                            <a:rPr lang="en-US" sz="1600" b="0" i="0" u="none" strike="noStrike" baseline="30000" dirty="0">
                              <a:solidFill>
                                <a:srgbClr val="000000"/>
                              </a:solidFill>
                              <a:effectLst/>
                              <a:latin typeface="Nunito Sans" pitchFamily="2" charset="0"/>
                            </a:rPr>
                            <a:t>th</a:t>
                          </a:r>
                          <a:r>
                            <a:rPr lang="en-US" sz="1600" b="0" i="0" u="none" strike="noStrike" dirty="0">
                              <a:solidFill>
                                <a:srgbClr val="000000"/>
                              </a:solidFill>
                              <a:effectLst/>
                              <a:latin typeface="Nunito Sans" pitchFamily="2" charset="0"/>
                            </a:rPr>
                            <a:t> power </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C) </a:t>
                          </a:r>
                          <a14:m>
                            <m:oMath xmlns:m="http://schemas.openxmlformats.org/officeDocument/2006/math">
                              <m:r>
                                <a:rPr lang="en-GB" sz="1600" b="0" i="1" u="none" strike="noStrike" cap="none" smtClean="0">
                                  <a:solidFill>
                                    <a:srgbClr val="0BBF8E"/>
                                  </a:solidFill>
                                  <a:latin typeface="Cambria Math" panose="02040503050406030204" pitchFamily="18" charset="0"/>
                                  <a:ea typeface="Nunito"/>
                                  <a:cs typeface="Nunito"/>
                                  <a:sym typeface="Nunito"/>
                                </a:rPr>
                                <m:t>15</m:t>
                              </m:r>
                            </m:oMath>
                          </a14:m>
                          <a:endParaRPr lang="en-GB"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b="0" i="0" u="none" strike="noStrike" dirty="0">
                              <a:solidFill>
                                <a:srgbClr val="0BBF8E"/>
                              </a:solidFill>
                              <a:effectLst/>
                              <a:latin typeface="Nunito Sans" pitchFamily="2" charset="0"/>
                            </a:rPr>
                            <a:t>Correct answer</a:t>
                          </a:r>
                          <a:endParaRPr lang="en-GB" sz="1600" u="none" strike="noStrike" cap="none" dirty="0">
                            <a:solidFill>
                              <a:srgbClr val="0BBF8E"/>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1</m:t>
                              </m:r>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600" b="0" i="0" u="none" strike="noStrike" dirty="0">
                              <a:solidFill>
                                <a:srgbClr val="000000"/>
                              </a:solidFill>
                              <a:effectLst/>
                              <a:latin typeface="Nunito Sans" pitchFamily="2" charset="0"/>
                            </a:rPr>
                            <a:t>Student did not multiply by 15 after evaluating </a:t>
                          </a:r>
                          <a14:m>
                            <m:oMath xmlns:m="http://schemas.openxmlformats.org/officeDocument/2006/math">
                              <m:sSup>
                                <m:sSupPr>
                                  <m:ctrlPr>
                                    <a:rPr lang="en-GB" sz="1600" b="0" i="1" u="none" strike="noStrike" smtClean="0">
                                      <a:solidFill>
                                        <a:srgbClr val="000000"/>
                                      </a:solidFill>
                                      <a:effectLst/>
                                      <a:latin typeface="Cambria Math" panose="02040503050406030204" pitchFamily="18" charset="0"/>
                                    </a:rPr>
                                  </m:ctrlPr>
                                </m:sSupPr>
                                <m:e>
                                  <m:r>
                                    <a:rPr lang="en-GB" sz="1600" b="0" i="1" u="none" strike="noStrike" smtClean="0">
                                      <a:solidFill>
                                        <a:srgbClr val="000000"/>
                                      </a:solidFill>
                                      <a:effectLst/>
                                      <a:latin typeface="Cambria Math" panose="02040503050406030204" pitchFamily="18" charset="0"/>
                                    </a:rPr>
                                    <m:t>𝑎</m:t>
                                  </m:r>
                                </m:e>
                                <m:sup>
                                  <m:r>
                                    <a:rPr lang="en-GB" sz="1600" b="0" i="1" u="none" strike="noStrike" smtClean="0">
                                      <a:solidFill>
                                        <a:srgbClr val="000000"/>
                                      </a:solidFill>
                                      <a:effectLst/>
                                      <a:latin typeface="Cambria Math" panose="02040503050406030204" pitchFamily="18" charset="0"/>
                                    </a:rPr>
                                    <m:t>0</m:t>
                                  </m:r>
                                </m:sup>
                              </m:sSup>
                            </m:oMath>
                          </a14:m>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261434729"/>
                  </p:ext>
                </p:extLst>
              </p:nvPr>
            </p:nvGraphicFramePr>
            <p:xfrm>
              <a:off x="945283" y="1936750"/>
              <a:ext cx="7246218" cy="2586803"/>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346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10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102817"/>
                          </a:stretch>
                        </a:blipFill>
                      </a:tcPr>
                    </a:tc>
                    <a:extLst>
                      <a:ext uri="{0D108BD9-81ED-4DB2-BD59-A6C34878D82A}">
                        <a16:rowId xmlns:a16="http://schemas.microsoft.com/office/drawing/2014/main" val="10000"/>
                      </a:ext>
                    </a:extLst>
                  </a:tr>
                  <a:tr h="129333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469" r="-100168" b="-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469" r="-337" b="-281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651110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AutoNum type="arabicParenR"/>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5</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 </m:t>
                        </m:r>
                        <m:r>
                          <a:rPr lang="en-GB" sz="2300" b="0" i="1" smtClean="0">
                            <a:latin typeface="Cambria Math" panose="02040503050406030204" pitchFamily="18" charset="0"/>
                          </a:rPr>
                          <m:t>𝑥</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71" t="-5263" b="-78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570654132"/>
                  </p:ext>
                </p:extLst>
              </p:nvPr>
            </p:nvGraphicFramePr>
            <p:xfrm>
              <a:off x="945283" y="2190750"/>
              <a:ext cx="7246218" cy="200508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15</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8</m:t>
                              </m:r>
                              <m:r>
                                <a:rPr lang="en-GB" sz="1600" b="0" i="1" u="none" strike="noStrike" cap="none" smtClean="0">
                                  <a:solidFill>
                                    <a:schemeClr val="dk1"/>
                                  </a:solidFill>
                                  <a:latin typeface="Cambria Math" panose="02040503050406030204" pitchFamily="18" charset="0"/>
                                  <a:ea typeface="Nunito"/>
                                  <a:cs typeface="Nunito"/>
                                  <a:sym typeface="Nunito"/>
                                </a:rPr>
                                <m:t>𝑥</m:t>
                              </m:r>
                            </m:oMath>
                          </a14:m>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8</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570654132"/>
                  </p:ext>
                </p:extLst>
              </p:nvPr>
            </p:nvGraphicFramePr>
            <p:xfrm>
              <a:off x="945283" y="2190750"/>
              <a:ext cx="7246218" cy="200508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485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022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06" r="-100168" b="-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606" r="-337" b="-606"/>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8276"/>
              </a:xfrm>
              <a:prstGeom prst="rect">
                <a:avLst/>
              </a:prstGeom>
              <a:noFill/>
            </p:spPr>
            <p:txBody>
              <a:bodyPr wrap="square" rtlCol="0">
                <a:spAutoFit/>
              </a:bodyPr>
              <a:lstStyle/>
              <a:p>
                <a:pPr marL="342900" indent="-342900">
                  <a:buFont typeface="+mj-lt"/>
                  <a:buAutoNum type="arabicParenR" startAt="13"/>
                </a:pPr>
                <a:r>
                  <a:rPr lang="en-GB" sz="1600" dirty="0">
                    <a:latin typeface="Nunito Sans" pitchFamily="2" charset="0"/>
                  </a:rPr>
                  <a:t>Write as a fraction in its simplest form:</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8276"/>
              </a:xfrm>
              <a:prstGeom prst="rect">
                <a:avLst/>
              </a:prstGeom>
              <a:blipFill>
                <a:blip r:embed="rId3"/>
                <a:stretch>
                  <a:fillRect l="-548" t="-4459" b="-63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654147307"/>
                  </p:ext>
                </p:extLst>
              </p:nvPr>
            </p:nvGraphicFramePr>
            <p:xfrm>
              <a:off x="945283" y="1936750"/>
              <a:ext cx="7246218" cy="2888556"/>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3</m:t>
                                  </m:r>
                                </m:num>
                                <m:den>
                                  <m:r>
                                    <a:rPr lang="en-GB" sz="1600" b="0" i="1" u="none" strike="noStrike" cap="none" smtClean="0">
                                      <a:solidFill>
                                        <a:schemeClr val="dk1"/>
                                      </a:solidFill>
                                      <a:latin typeface="Cambria Math" panose="02040503050406030204" pitchFamily="18" charset="0"/>
                                      <a:ea typeface="Nunito"/>
                                      <a:cs typeface="Nunito"/>
                                      <a:sym typeface="Nunito"/>
                                    </a:rPr>
                                    <m:t>𝑦</m:t>
                                  </m:r>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wrote positive index number as numerator</a:t>
                          </a: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B) </a:t>
                          </a:r>
                          <a14:m>
                            <m:oMath xmlns:m="http://schemas.openxmlformats.org/officeDocument/2006/math">
                              <m:f>
                                <m:fPr>
                                  <m:ctrlPr>
                                    <a:rPr lang="en-GB" sz="1600" b="0" i="1" u="none" strike="noStrike" cap="none" smtClean="0">
                                      <a:solidFill>
                                        <a:srgbClr val="0BBF8E"/>
                                      </a:solidFill>
                                      <a:latin typeface="Cambria Math" panose="02040503050406030204" pitchFamily="18" charset="0"/>
                                      <a:ea typeface="Nunito"/>
                                      <a:cs typeface="Nunito"/>
                                      <a:sym typeface="Nunito"/>
                                    </a:rPr>
                                  </m:ctrlPr>
                                </m:fPr>
                                <m:num>
                                  <m:r>
                                    <a:rPr lang="en-GB" sz="1600" b="0" i="1" u="none" strike="noStrike" cap="none" smtClean="0">
                                      <a:solidFill>
                                        <a:srgbClr val="0BBF8E"/>
                                      </a:solidFill>
                                      <a:latin typeface="Cambria Math" panose="02040503050406030204" pitchFamily="18" charset="0"/>
                                      <a:ea typeface="Nunito"/>
                                      <a:cs typeface="Nunito"/>
                                      <a:sym typeface="Nunito"/>
                                    </a:rPr>
                                    <m:t>1</m:t>
                                  </m:r>
                                </m:num>
                                <m:den>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𝑦</m:t>
                                      </m:r>
                                    </m:e>
                                    <m:sup>
                                      <m:r>
                                        <a:rPr lang="en-GB" sz="1600" b="0" i="1" u="none" strike="noStrike" cap="none" smtClean="0">
                                          <a:solidFill>
                                            <a:srgbClr val="0BBF8E"/>
                                          </a:solidFill>
                                          <a:latin typeface="Cambria Math" panose="02040503050406030204" pitchFamily="18" charset="0"/>
                                          <a:ea typeface="Nunito"/>
                                          <a:cs typeface="Nunito"/>
                                          <a:sym typeface="Nunito"/>
                                        </a:rPr>
                                        <m:t>3</m:t>
                                      </m:r>
                                    </m:sup>
                                  </m:sSup>
                                </m:den>
                              </m:f>
                            </m:oMath>
                          </a14:m>
                          <a:endParaRPr lang="en-GB" sz="1600" u="none" strike="noStrike" cap="none" dirty="0">
                            <a:solidFill>
                              <a:srgbClr val="0BBF8E"/>
                            </a:solidFill>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Times New Roman"/>
                              <a:cs typeface="Times New Roman"/>
                              <a:sym typeface="Times New Roman"/>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𝑦</m:t>
                                  </m:r>
                                </m:num>
                                <m:den>
                                  <m:r>
                                    <a:rPr lang="en-GB" sz="1600" b="0" i="1" u="none" strike="noStrike" cap="none" smtClean="0">
                                      <a:solidFill>
                                        <a:schemeClr val="dk1"/>
                                      </a:solidFill>
                                      <a:latin typeface="Cambria Math" panose="02040503050406030204" pitchFamily="18" charset="0"/>
                                      <a:ea typeface="Nunito"/>
                                      <a:cs typeface="Nunito"/>
                                      <a:sym typeface="Nunito"/>
                                    </a:rPr>
                                    <m:t>3</m:t>
                                  </m:r>
                                </m:den>
                              </m:f>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wrote index number as denominator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m:t>
                              </m:r>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3</m:t>
                                  </m:r>
                                </m:num>
                                <m:den>
                                  <m:r>
                                    <a:rPr lang="en-GB" sz="1600" b="0" i="1" u="none" strike="noStrike" cap="none" baseline="0" smtClean="0">
                                      <a:solidFill>
                                        <a:schemeClr val="dk1"/>
                                      </a:solidFill>
                                      <a:latin typeface="Cambria Math" panose="02040503050406030204" pitchFamily="18" charset="0"/>
                                      <a:ea typeface="Nunito"/>
                                      <a:cs typeface="Nunito"/>
                                      <a:sym typeface="Nunito"/>
                                    </a:rPr>
                                    <m:t>𝑦</m:t>
                                  </m:r>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wrote negative index number as numerator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654147307"/>
                  </p:ext>
                </p:extLst>
              </p:nvPr>
            </p:nvGraphicFramePr>
            <p:xfrm>
              <a:off x="945283" y="1936750"/>
              <a:ext cx="7246218" cy="2888556"/>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44427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20" r="-100168" b="-10210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20" r="-337" b="-102101"/>
                          </a:stretch>
                        </a:blipFill>
                      </a:tcPr>
                    </a:tc>
                    <a:extLst>
                      <a:ext uri="{0D108BD9-81ED-4DB2-BD59-A6C34878D82A}">
                        <a16:rowId xmlns:a16="http://schemas.microsoft.com/office/drawing/2014/main" val="10000"/>
                      </a:ext>
                    </a:extLst>
                  </a:tr>
                  <a:tr h="144427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844" r="-100168" b="-253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844" r="-337" b="-253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3043643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14"/>
                </a:pPr>
                <a:r>
                  <a:rPr lang="en-GB" sz="1600" dirty="0">
                    <a:latin typeface="Nunito Sans" pitchFamily="2" charset="0"/>
                  </a:rPr>
                  <a:t>Write as a fraction in its simplest form:</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r>
                              <a:rPr lang="en-GB" sz="2300" b="0" i="1" smtClean="0">
                                <a:latin typeface="Cambria Math" panose="02040503050406030204" pitchFamily="18" charset="0"/>
                              </a:rPr>
                              <m:t>3</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𝑤</m:t>
                                </m:r>
                              </m:e>
                              <m:sup>
                                <m:r>
                                  <a:rPr lang="en-GB" sz="2300" b="0" i="1" smtClean="0">
                                    <a:latin typeface="Cambria Math" panose="02040503050406030204" pitchFamily="18" charset="0"/>
                                  </a:rPr>
                                  <m:t>4</m:t>
                                </m:r>
                              </m:sup>
                            </m:sSup>
                          </m:e>
                        </m:d>
                      </m:e>
                      <m:sup>
                        <m:r>
                          <a:rPr lang="en-GB" sz="2300" b="0" i="1" smtClean="0">
                            <a:latin typeface="Cambria Math" panose="02040503050406030204" pitchFamily="18" charset="0"/>
                          </a:rPr>
                          <m:t>−2</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296603499"/>
                  </p:ext>
                </p:extLst>
              </p:nvPr>
            </p:nvGraphicFramePr>
            <p:xfrm>
              <a:off x="945283" y="1936750"/>
              <a:ext cx="7246218" cy="282499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3</m:t>
                                  </m:r>
                                </m:num>
                                <m:den>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𝑤</m:t>
                                      </m:r>
                                    </m:e>
                                    <m:sup>
                                      <m:r>
                                        <a:rPr lang="en-GB" sz="1600" b="0" i="1" u="none" strike="noStrike" cap="none" smtClean="0">
                                          <a:solidFill>
                                            <a:schemeClr val="dk1"/>
                                          </a:solidFill>
                                          <a:latin typeface="Cambria Math" panose="02040503050406030204" pitchFamily="18" charset="0"/>
                                          <a:ea typeface="Nunito"/>
                                          <a:cs typeface="Nunito"/>
                                          <a:sym typeface="Nunito"/>
                                        </a:rPr>
                                        <m:t>8</m:t>
                                      </m:r>
                                    </m:sup>
                                  </m:sSup>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did not deal with the coefficient correctly</a:t>
                          </a: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9</m:t>
                                  </m:r>
                                </m:num>
                                <m:den>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𝑤</m:t>
                                      </m:r>
                                    </m:e>
                                    <m:sup>
                                      <m:r>
                                        <a:rPr lang="en-GB" sz="1600" b="0" i="1" u="none" strike="noStrike" cap="none" smtClean="0">
                                          <a:solidFill>
                                            <a:schemeClr val="dk1"/>
                                          </a:solidFill>
                                          <a:latin typeface="Cambria Math" panose="02040503050406030204" pitchFamily="18" charset="0"/>
                                          <a:ea typeface="Nunito"/>
                                          <a:cs typeface="Nunito"/>
                                          <a:sym typeface="Nunito"/>
                                        </a:rPr>
                                        <m:t>8</m:t>
                                      </m:r>
                                    </m:sup>
                                  </m:sSup>
                                </m:den>
                              </m:f>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latin typeface="Nunito Sans" pitchFamily="2" charset="0"/>
                            </a:rPr>
                            <a:t>Student forgot to find the reciprocal of the coefficient</a:t>
                          </a: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m:t>
                                  </m:r>
                                </m:num>
                                <m:den>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𝑤</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den>
                              </m:f>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does not understand how to rewrite this</a:t>
                          </a: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D)</a:t>
                          </a:r>
                          <a:r>
                            <a:rPr lang="en-GB" sz="1600" u="none" strike="noStrike" cap="none" baseline="0" dirty="0">
                              <a:solidFill>
                                <a:srgbClr val="0BBF8E"/>
                              </a:solidFill>
                              <a:latin typeface="Nunito"/>
                              <a:ea typeface="Nunito"/>
                              <a:cs typeface="Nunito"/>
                              <a:sym typeface="Nunito"/>
                            </a:rPr>
                            <a:t> </a:t>
                          </a:r>
                          <a14:m>
                            <m:oMath xmlns:m="http://schemas.openxmlformats.org/officeDocument/2006/math">
                              <m:f>
                                <m:fPr>
                                  <m:ctrlPr>
                                    <a:rPr lang="ar-AE" sz="1600" b="0" i="1" u="none" strike="noStrike" cap="none" baseline="0" smtClean="0">
                                      <a:solidFill>
                                        <a:srgbClr val="0BBF8E"/>
                                      </a:solidFill>
                                      <a:latin typeface="Cambria Math" panose="02040503050406030204" pitchFamily="18" charset="0"/>
                                      <a:ea typeface="Nunito"/>
                                      <a:cs typeface="Nunito"/>
                                      <a:sym typeface="Nunito"/>
                                    </a:rPr>
                                  </m:ctrlPr>
                                </m:fPr>
                                <m:num>
                                  <m:r>
                                    <a:rPr lang="ar-AE" sz="1600" b="0" i="1" u="none" strike="noStrike" cap="none" baseline="0" smtClean="0">
                                      <a:solidFill>
                                        <a:srgbClr val="0BBF8E"/>
                                      </a:solidFill>
                                      <a:latin typeface="Cambria Math" panose="02040503050406030204" pitchFamily="18" charset="0"/>
                                      <a:ea typeface="Nunito"/>
                                      <a:cs typeface="Nunito"/>
                                      <a:sym typeface="Nunito"/>
                                    </a:rPr>
                                    <m:t>1</m:t>
                                  </m:r>
                                </m:num>
                                <m:den>
                                  <m:r>
                                    <a:rPr lang="ar-AE" sz="1600" b="0" i="1" u="none" strike="noStrike" cap="none" baseline="0" smtClean="0">
                                      <a:solidFill>
                                        <a:srgbClr val="0BBF8E"/>
                                      </a:solidFill>
                                      <a:latin typeface="Cambria Math" panose="02040503050406030204" pitchFamily="18" charset="0"/>
                                      <a:ea typeface="Nunito"/>
                                      <a:cs typeface="Nunito"/>
                                      <a:sym typeface="Nunito"/>
                                    </a:rPr>
                                    <m:t>9</m:t>
                                  </m:r>
                                  <m:sSup>
                                    <m:sSupPr>
                                      <m:ctrlPr>
                                        <a:rPr lang="ar-AE" sz="1600" b="0" i="1" u="none" strike="noStrike" cap="none" baseline="0" smtClean="0">
                                          <a:solidFill>
                                            <a:srgbClr val="0BBF8E"/>
                                          </a:solidFill>
                                          <a:latin typeface="Cambria Math" panose="02040503050406030204" pitchFamily="18" charset="0"/>
                                          <a:ea typeface="Nunito"/>
                                          <a:cs typeface="Nunito"/>
                                          <a:sym typeface="Nunito"/>
                                        </a:rPr>
                                      </m:ctrlPr>
                                    </m:sSupPr>
                                    <m:e>
                                      <m:r>
                                        <a:rPr lang="ar-AE" sz="1600" b="0" i="1" u="none" strike="noStrike" cap="none" baseline="0" smtClean="0">
                                          <a:solidFill>
                                            <a:srgbClr val="0BBF8E"/>
                                          </a:solidFill>
                                          <a:latin typeface="Cambria Math" panose="02040503050406030204" pitchFamily="18" charset="0"/>
                                          <a:ea typeface="Nunito"/>
                                          <a:cs typeface="Nunito"/>
                                          <a:sym typeface="Nunito"/>
                                        </a:rPr>
                                        <m:t>𝑤</m:t>
                                      </m:r>
                                    </m:e>
                                    <m:sup>
                                      <m:r>
                                        <a:rPr lang="ar-AE" sz="1600" b="0" i="1" u="none" strike="noStrike" cap="none" baseline="0" smtClean="0">
                                          <a:solidFill>
                                            <a:srgbClr val="0BBF8E"/>
                                          </a:solidFill>
                                          <a:latin typeface="Cambria Math" panose="02040503050406030204" pitchFamily="18" charset="0"/>
                                          <a:ea typeface="Nunito"/>
                                          <a:cs typeface="Nunito"/>
                                          <a:sym typeface="Nunito"/>
                                        </a:rPr>
                                        <m:t>8</m:t>
                                      </m:r>
                                    </m:sup>
                                  </m:sSup>
                                </m:den>
                              </m:f>
                            </m:oMath>
                          </a14:m>
                          <a:endParaRPr lang="ar-AE" sz="1600" i="1"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ar-AE" sz="1600" i="0" u="none" strike="noStrike" cap="none" dirty="0">
                            <a:solidFill>
                              <a:srgbClr val="0BBF8E"/>
                            </a:solidFill>
                            <a:latin typeface="Nunito Sans" pitchFamily="2" charset="0"/>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rgbClr val="0BBF8E"/>
                              </a:solidFill>
                              <a:latin typeface="Nunito Sans" pitchFamily="2" charset="0"/>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296603499"/>
                  </p:ext>
                </p:extLst>
              </p:nvPr>
            </p:nvGraphicFramePr>
            <p:xfrm>
              <a:off x="945283" y="1936750"/>
              <a:ext cx="7246218" cy="282499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4127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29" r="-100168" b="-1017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29" r="-337" b="-101717"/>
                          </a:stretch>
                        </a:blipFill>
                      </a:tcPr>
                    </a:tc>
                    <a:extLst>
                      <a:ext uri="{0D108BD9-81ED-4DB2-BD59-A6C34878D82A}">
                        <a16:rowId xmlns:a16="http://schemas.microsoft.com/office/drawing/2014/main" val="10000"/>
                      </a:ext>
                    </a:extLst>
                  </a:tr>
                  <a:tr h="141221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862" r="-100168" b="-215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862" r="-337" b="-215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6726946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15"/>
                </a:pPr>
                <a:r>
                  <a:rPr lang="en-GB" sz="1600" dirty="0">
                    <a:latin typeface="Nunito Sans" pitchFamily="2" charset="0"/>
                  </a:rPr>
                  <a:t>Write as a fraction in its simplest form:</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4</m:t>
                        </m:r>
                        <m:d>
                          <m:dPr>
                            <m:ctrlPr>
                              <a:rPr lang="en-GB" sz="2300" b="0" i="1" smtClean="0">
                                <a:latin typeface="Cambria Math" panose="02040503050406030204" pitchFamily="18" charset="0"/>
                              </a:rPr>
                            </m:ctrlPr>
                          </m:dPr>
                          <m:e>
                            <m:r>
                              <a:rPr lang="en-GB" sz="2300" b="0" i="1" smtClean="0">
                                <a:latin typeface="Cambria Math" panose="02040503050406030204" pitchFamily="18" charset="0"/>
                              </a:rPr>
                              <m:t>2</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𝑛</m:t>
                                </m:r>
                              </m:e>
                              <m:sup>
                                <m:r>
                                  <a:rPr lang="en-GB" sz="2300" b="0" i="1" smtClean="0">
                                    <a:latin typeface="Cambria Math" panose="02040503050406030204" pitchFamily="18" charset="0"/>
                                  </a:rPr>
                                  <m:t>5</m:t>
                                </m:r>
                              </m:sup>
                            </m:sSup>
                          </m:e>
                        </m:d>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526039452"/>
                  </p:ext>
                </p:extLst>
              </p:nvPr>
            </p:nvGraphicFramePr>
            <p:xfrm>
              <a:off x="945283" y="1936750"/>
              <a:ext cx="7246218" cy="254305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m:t>
                                  </m:r>
                                </m:num>
                                <m:den>
                                  <m:r>
                                    <a:rPr lang="en-GB" sz="1600" b="0" i="1" u="none" strike="noStrike" cap="none" smtClean="0">
                                      <a:solidFill>
                                        <a:schemeClr val="dk1"/>
                                      </a:solidFill>
                                      <a:latin typeface="Cambria Math" panose="02040503050406030204" pitchFamily="18" charset="0"/>
                                      <a:ea typeface="Nunito"/>
                                      <a:cs typeface="Nunito"/>
                                      <a:sym typeface="Nunito"/>
                                    </a:rPr>
                                    <m:t>32</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𝑛</m:t>
                                      </m:r>
                                    </m:e>
                                    <m:sup>
                                      <m:r>
                                        <a:rPr lang="en-GB" sz="1600" b="0" i="1" u="none" strike="noStrike" cap="none" smtClean="0">
                                          <a:solidFill>
                                            <a:schemeClr val="dk1"/>
                                          </a:solidFill>
                                          <a:latin typeface="Cambria Math" panose="02040503050406030204" pitchFamily="18" charset="0"/>
                                          <a:ea typeface="Nunito"/>
                                          <a:cs typeface="Nunito"/>
                                          <a:sym typeface="Nunito"/>
                                        </a:rPr>
                                        <m:t>15</m:t>
                                      </m:r>
                                    </m:sup>
                                  </m:sSup>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multiplied the denominator in stead of numerator) by 4</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4</m:t>
                                  </m:r>
                                </m:num>
                                <m:den>
                                  <m:r>
                                    <a:rPr lang="en-GB" sz="1600" b="0" i="1" u="none" strike="noStrike" cap="none" smtClean="0">
                                      <a:solidFill>
                                        <a:schemeClr val="dk1"/>
                                      </a:solidFill>
                                      <a:latin typeface="Cambria Math" panose="02040503050406030204" pitchFamily="18" charset="0"/>
                                      <a:ea typeface="Nunito"/>
                                      <a:cs typeface="Nunito"/>
                                      <a:sym typeface="Nunito"/>
                                    </a:rPr>
                                    <m:t>8</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𝑛</m:t>
                                      </m:r>
                                    </m:e>
                                    <m:sup>
                                      <m:r>
                                        <a:rPr lang="en-GB" sz="1600" b="0" i="1" u="none" strike="noStrike" cap="none" smtClean="0">
                                          <a:solidFill>
                                            <a:schemeClr val="dk1"/>
                                          </a:solidFill>
                                          <a:latin typeface="Cambria Math" panose="02040503050406030204" pitchFamily="18" charset="0"/>
                                          <a:ea typeface="Nunito"/>
                                          <a:cs typeface="Nunito"/>
                                          <a:sym typeface="Nunito"/>
                                        </a:rPr>
                                        <m:t>15</m:t>
                                      </m:r>
                                    </m:sup>
                                  </m:sSup>
                                </m:den>
                              </m:f>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latin typeface="Nunito Sans" pitchFamily="2" charset="0"/>
                            </a:rPr>
                            <a:t>Student forgot to simplify the fraction</a:t>
                          </a: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C) </a:t>
                          </a:r>
                          <a14:m>
                            <m:oMath xmlns:m="http://schemas.openxmlformats.org/officeDocument/2006/math">
                              <m:f>
                                <m:fPr>
                                  <m:ctrlPr>
                                    <a:rPr lang="ar-AE" sz="1600" b="0" i="1" u="none" strike="noStrike" cap="none" smtClean="0">
                                      <a:solidFill>
                                        <a:srgbClr val="0BBF8E"/>
                                      </a:solidFill>
                                      <a:latin typeface="Cambria Math" panose="02040503050406030204" pitchFamily="18" charset="0"/>
                                      <a:ea typeface="Nunito"/>
                                      <a:cs typeface="Nunito"/>
                                      <a:sym typeface="Nunito"/>
                                    </a:rPr>
                                  </m:ctrlPr>
                                </m:fPr>
                                <m:num>
                                  <m:r>
                                    <a:rPr lang="ar-AE" sz="1600" b="0" i="1" u="none" strike="noStrike" cap="none" smtClean="0">
                                      <a:solidFill>
                                        <a:srgbClr val="0BBF8E"/>
                                      </a:solidFill>
                                      <a:latin typeface="Cambria Math" panose="02040503050406030204" pitchFamily="18" charset="0"/>
                                      <a:ea typeface="Nunito"/>
                                      <a:cs typeface="Nunito"/>
                                      <a:sym typeface="Nunito"/>
                                    </a:rPr>
                                    <m:t>1</m:t>
                                  </m:r>
                                </m:num>
                                <m:den>
                                  <m:r>
                                    <a:rPr lang="ar-AE" sz="1600" b="0" i="1" u="none" strike="noStrike" cap="none" smtClean="0">
                                      <a:solidFill>
                                        <a:srgbClr val="0BBF8E"/>
                                      </a:solidFill>
                                      <a:latin typeface="Cambria Math" panose="02040503050406030204" pitchFamily="18" charset="0"/>
                                      <a:ea typeface="Nunito"/>
                                      <a:cs typeface="Nunito"/>
                                      <a:sym typeface="Nunito"/>
                                    </a:rPr>
                                    <m:t>2</m:t>
                                  </m:r>
                                  <m:sSup>
                                    <m:sSupPr>
                                      <m:ctrlPr>
                                        <a:rPr lang="ar-AE" sz="1600" b="0" i="1" u="none" strike="noStrike" cap="none" smtClean="0">
                                          <a:solidFill>
                                            <a:srgbClr val="0BBF8E"/>
                                          </a:solidFill>
                                          <a:latin typeface="Cambria Math" panose="02040503050406030204" pitchFamily="18" charset="0"/>
                                          <a:ea typeface="Nunito"/>
                                          <a:cs typeface="Nunito"/>
                                          <a:sym typeface="Nunito"/>
                                        </a:rPr>
                                      </m:ctrlPr>
                                    </m:sSupPr>
                                    <m:e>
                                      <m:r>
                                        <a:rPr lang="ar-AE" sz="1600" b="0" i="1" u="none" strike="noStrike" cap="none" smtClean="0">
                                          <a:solidFill>
                                            <a:srgbClr val="0BBF8E"/>
                                          </a:solidFill>
                                          <a:latin typeface="Cambria Math" panose="02040503050406030204" pitchFamily="18" charset="0"/>
                                          <a:ea typeface="Nunito"/>
                                          <a:cs typeface="Nunito"/>
                                          <a:sym typeface="Nunito"/>
                                        </a:rPr>
                                        <m:t>𝑛</m:t>
                                      </m:r>
                                    </m:e>
                                    <m:sup>
                                      <m:r>
                                        <a:rPr lang="ar-AE" sz="1600" b="0" i="1" u="none" strike="noStrike" cap="none" smtClean="0">
                                          <a:solidFill>
                                            <a:srgbClr val="0BBF8E"/>
                                          </a:solidFill>
                                          <a:latin typeface="Cambria Math" panose="02040503050406030204" pitchFamily="18" charset="0"/>
                                          <a:ea typeface="Nunito"/>
                                          <a:cs typeface="Nunito"/>
                                          <a:sym typeface="Nunito"/>
                                        </a:rPr>
                                        <m:t>15</m:t>
                                      </m:r>
                                    </m:sup>
                                  </m:sSup>
                                </m:den>
                              </m:f>
                            </m:oMath>
                          </a14:m>
                          <a:endParaRPr lang="ar-AE"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ar-AE" sz="160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Times New Roman"/>
                              <a:cs typeface="Times New Roman"/>
                              <a:sym typeface="Times New Roman"/>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1</m:t>
                                  </m:r>
                                </m:num>
                                <m:den>
                                  <m:r>
                                    <a:rPr lang="en-GB" sz="1600" b="0" i="1" u="none" strike="noStrike" cap="none" baseline="0" smtClean="0">
                                      <a:solidFill>
                                        <a:schemeClr val="dk1"/>
                                      </a:solidFill>
                                      <a:latin typeface="Cambria Math" panose="02040503050406030204" pitchFamily="18" charset="0"/>
                                      <a:ea typeface="Nunito"/>
                                      <a:cs typeface="Nunito"/>
                                      <a:sym typeface="Nunito"/>
                                    </a:rPr>
                                    <m:t>8</m:t>
                                  </m:r>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𝑛</m:t>
                                      </m:r>
                                    </m:e>
                                    <m:sup>
                                      <m:r>
                                        <a:rPr lang="en-GB" sz="1600" b="0" i="1" u="none" strike="noStrike" cap="none" baseline="0" smtClean="0">
                                          <a:solidFill>
                                            <a:schemeClr val="dk1"/>
                                          </a:solidFill>
                                          <a:latin typeface="Cambria Math" panose="02040503050406030204" pitchFamily="18" charset="0"/>
                                          <a:ea typeface="Nunito"/>
                                          <a:cs typeface="Nunito"/>
                                          <a:sym typeface="Nunito"/>
                                        </a:rPr>
                                        <m:t>15</m:t>
                                      </m:r>
                                    </m:sup>
                                  </m:sSup>
                                </m:den>
                              </m:f>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0" u="none" strike="noStrike" cap="none" dirty="0">
                            <a:solidFill>
                              <a:schemeClr val="dk1"/>
                            </a:solidFill>
                            <a:latin typeface="Nunito Sans" pitchFamily="2" charset="0"/>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dk1"/>
                              </a:solidFill>
                              <a:latin typeface="Nunito Sans" pitchFamily="2" charset="0"/>
                              <a:cs typeface="Times New Roman"/>
                              <a:sym typeface="Times New Roman"/>
                            </a:rPr>
                            <a:t>Student did not multiply by 4</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526039452"/>
                  </p:ext>
                </p:extLst>
              </p:nvPr>
            </p:nvGraphicFramePr>
            <p:xfrm>
              <a:off x="945283" y="1936750"/>
              <a:ext cx="7246218" cy="2543116"/>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41075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31" r="-100168" b="-8275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31" r="-337" b="-82759"/>
                          </a:stretch>
                        </a:blipFill>
                      </a:tcPr>
                    </a:tc>
                    <a:extLst>
                      <a:ext uri="{0D108BD9-81ED-4DB2-BD59-A6C34878D82A}">
                        <a16:rowId xmlns:a16="http://schemas.microsoft.com/office/drawing/2014/main" val="10000"/>
                      </a:ext>
                    </a:extLst>
                  </a:tr>
                  <a:tr h="11323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25269" r="-100168" b="-322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25269" r="-337" b="-322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2821928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134734"/>
              </a:xfrm>
              <a:prstGeom prst="rect">
                <a:avLst/>
              </a:prstGeom>
              <a:noFill/>
            </p:spPr>
            <p:txBody>
              <a:bodyPr wrap="square" rtlCol="0">
                <a:spAutoFit/>
              </a:bodyPr>
              <a:lstStyle/>
              <a:p>
                <a:pPr marL="342900" indent="-342900">
                  <a:buFont typeface="+mj-lt"/>
                  <a:buAutoNum type="arabicParenR" startAt="16"/>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f>
                      <m:fPr>
                        <m:ctrlPr>
                          <a:rPr lang="en-GB" sz="2300" b="0" i="1" smtClean="0">
                            <a:latin typeface="Cambria Math" panose="02040503050406030204" pitchFamily="18" charset="0"/>
                          </a:rPr>
                        </m:ctrlPr>
                      </m:fPr>
                      <m:num>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h</m:t>
                            </m:r>
                          </m:e>
                          <m:sup>
                            <m:r>
                              <a:rPr lang="en-GB" sz="2300" b="0" i="1" smtClean="0">
                                <a:latin typeface="Cambria Math" panose="02040503050406030204" pitchFamily="18" charset="0"/>
                              </a:rPr>
                              <m:t>8</m:t>
                            </m:r>
                          </m:sup>
                        </m:sSup>
                      </m:num>
                      <m:den>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h</m:t>
                            </m:r>
                          </m:e>
                          <m:sup>
                            <m:r>
                              <a:rPr lang="en-GB" sz="2300" b="0" i="1" smtClean="0">
                                <a:latin typeface="Cambria Math" panose="02040503050406030204" pitchFamily="18" charset="0"/>
                              </a:rPr>
                              <m:t>5</m:t>
                            </m:r>
                          </m:sup>
                        </m:sSup>
                      </m:den>
                    </m:f>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134734"/>
              </a:xfrm>
              <a:prstGeom prst="rect">
                <a:avLst/>
              </a:prstGeom>
              <a:blipFill>
                <a:blip r:embed="rId3"/>
                <a:stretch>
                  <a:fillRect l="-548" t="-37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12726433"/>
                  </p:ext>
                </p:extLst>
              </p:nvPr>
            </p:nvGraphicFramePr>
            <p:xfrm>
              <a:off x="533400" y="2190750"/>
              <a:ext cx="8069984" cy="2546036"/>
            </p:xfrm>
            <a:graphic>
              <a:graphicData uri="http://schemas.openxmlformats.org/drawingml/2006/table">
                <a:tbl>
                  <a:tblPr>
                    <a:noFill/>
                    <a:tableStyleId>{83D3C34C-05C9-46D4-825C-24B45D246992}</a:tableStyleId>
                  </a:tblPr>
                  <a:tblGrid>
                    <a:gridCol w="4034992">
                      <a:extLst>
                        <a:ext uri="{9D8B030D-6E8A-4147-A177-3AD203B41FA5}">
                          <a16:colId xmlns:a16="http://schemas.microsoft.com/office/drawing/2014/main" val="20000"/>
                        </a:ext>
                      </a:extLst>
                    </a:gridCol>
                    <a:gridCol w="4034992">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A) </a:t>
                          </a:r>
                          <a14:m>
                            <m:oMath xmlns:m="http://schemas.openxmlformats.org/officeDocument/2006/math">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h</m:t>
                                  </m:r>
                                </m:e>
                                <m:sup>
                                  <m:r>
                                    <a:rPr lang="en-GB" sz="1600" b="0" i="1" u="none" strike="noStrike" cap="none" smtClean="0">
                                      <a:solidFill>
                                        <a:srgbClr val="0BBF8E"/>
                                      </a:solidFill>
                                      <a:latin typeface="Cambria Math" panose="02040503050406030204" pitchFamily="18" charset="0"/>
                                      <a:ea typeface="Nunito"/>
                                      <a:cs typeface="Nunito"/>
                                      <a:sym typeface="Nunito"/>
                                    </a:rPr>
                                    <m:t>3</m:t>
                                  </m:r>
                                </m:sup>
                              </m:sSup>
                            </m:oMath>
                          </a14:m>
                          <a:endParaRPr lang="en-GB"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Times New Roman"/>
                              <a:cs typeface="Times New Roman"/>
                              <a:sym typeface="Times New Roman"/>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8</m:t>
                                  </m:r>
                                </m:num>
                                <m:den>
                                  <m:r>
                                    <a:rPr lang="en-GB" sz="1600" b="0" i="1" u="none" strike="noStrike" cap="none" smtClean="0">
                                      <a:solidFill>
                                        <a:schemeClr val="dk1"/>
                                      </a:solidFill>
                                      <a:latin typeface="Cambria Math" panose="02040503050406030204" pitchFamily="18" charset="0"/>
                                      <a:ea typeface="Nunito"/>
                                      <a:cs typeface="Nunito"/>
                                      <a:sym typeface="Nunito"/>
                                    </a:rPr>
                                    <m:t>5</m:t>
                                  </m:r>
                                </m:den>
                              </m:f>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latin typeface="Nunito Sans" pitchFamily="2" charset="0"/>
                            </a:rPr>
                            <a:t>Student attempted to cancel the variable</a:t>
                          </a: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h</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subtracted index numbers in the wrong order</a:t>
                          </a: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8</m:t>
                                  </m:r>
                                </m:num>
                                <m:den>
                                  <m:r>
                                    <a:rPr lang="en-GB" sz="1600" b="0" i="1" u="none" strike="noStrike" cap="none" baseline="0" smtClean="0">
                                      <a:solidFill>
                                        <a:schemeClr val="dk1"/>
                                      </a:solidFill>
                                      <a:latin typeface="Cambria Math" panose="02040503050406030204" pitchFamily="18" charset="0"/>
                                      <a:ea typeface="Nunito"/>
                                      <a:cs typeface="Nunito"/>
                                      <a:sym typeface="Nunito"/>
                                    </a:rPr>
                                    <m:t>5</m:t>
                                  </m:r>
                                </m:den>
                              </m:f>
                              <m:r>
                                <a:rPr lang="en-GB" sz="1600" b="0" i="1" u="none" strike="noStrike" cap="none" baseline="0" smtClean="0">
                                  <a:solidFill>
                                    <a:schemeClr val="dk1"/>
                                  </a:solidFill>
                                  <a:latin typeface="Cambria Math" panose="02040503050406030204" pitchFamily="18" charset="0"/>
                                  <a:ea typeface="Nunito"/>
                                  <a:cs typeface="Nunito"/>
                                  <a:sym typeface="Nunito"/>
                                </a:rPr>
                                <m:t>h</m:t>
                              </m:r>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dk1"/>
                              </a:solidFill>
                              <a:latin typeface="Nunito Sans" pitchFamily="2" charset="0"/>
                              <a:ea typeface="Times New Roman"/>
                              <a:cs typeface="Times New Roman"/>
                              <a:sym typeface="Times New Roman"/>
                            </a:rPr>
                            <a:t>Student does not understand how to use index laws with fractions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12726433"/>
                  </p:ext>
                </p:extLst>
              </p:nvPr>
            </p:nvGraphicFramePr>
            <p:xfrm>
              <a:off x="533400" y="2190750"/>
              <a:ext cx="8069984" cy="2546036"/>
            </p:xfrm>
            <a:graphic>
              <a:graphicData uri="http://schemas.openxmlformats.org/drawingml/2006/table">
                <a:tbl>
                  <a:tblPr>
                    <a:noFill/>
                    <a:tableStyleId>{83D3C34C-05C9-46D4-825C-24B45D246992}</a:tableStyleId>
                  </a:tblPr>
                  <a:tblGrid>
                    <a:gridCol w="4034992">
                      <a:extLst>
                        <a:ext uri="{9D8B030D-6E8A-4147-A177-3AD203B41FA5}">
                          <a16:colId xmlns:a16="http://schemas.microsoft.com/office/drawing/2014/main" val="20000"/>
                        </a:ext>
                      </a:extLst>
                    </a:gridCol>
                    <a:gridCol w="4034992">
                      <a:extLst>
                        <a:ext uri="{9D8B030D-6E8A-4147-A177-3AD203B41FA5}">
                          <a16:colId xmlns:a16="http://schemas.microsoft.com/office/drawing/2014/main" val="20001"/>
                        </a:ext>
                      </a:extLst>
                    </a:gridCol>
                  </a:tblGrid>
                  <a:tr h="113281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51" t="-538" r="-100000" b="-12795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02" t="-538" r="-151" b="-127957"/>
                          </a:stretch>
                        </a:blipFill>
                      </a:tcPr>
                    </a:tc>
                    <a:extLst>
                      <a:ext uri="{0D108BD9-81ED-4DB2-BD59-A6C34878D82A}">
                        <a16:rowId xmlns:a16="http://schemas.microsoft.com/office/drawing/2014/main" val="10000"/>
                      </a:ext>
                    </a:extLst>
                  </a:tr>
                  <a:tr h="141322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51" t="-80258" r="-100000" b="-214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02" t="-80258" r="-151" b="-214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5633800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134734"/>
              </a:xfrm>
              <a:prstGeom prst="rect">
                <a:avLst/>
              </a:prstGeom>
              <a:noFill/>
            </p:spPr>
            <p:txBody>
              <a:bodyPr wrap="square" rtlCol="0">
                <a:spAutoFit/>
              </a:bodyPr>
              <a:lstStyle/>
              <a:p>
                <a:pPr marL="342900" indent="-342900">
                  <a:buFont typeface="+mj-lt"/>
                  <a:buAutoNum type="arabicParenR" startAt="17"/>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f>
                      <m:fPr>
                        <m:ctrlPr>
                          <a:rPr lang="en-GB" sz="2300" b="0" i="1" smtClean="0">
                            <a:latin typeface="Cambria Math" panose="02040503050406030204" pitchFamily="18" charset="0"/>
                          </a:rPr>
                        </m:ctrlPr>
                      </m:fPr>
                      <m:num>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4</m:t>
                            </m:r>
                            <m:r>
                              <a:rPr lang="en-GB" sz="2300" b="0" i="1" smtClean="0">
                                <a:latin typeface="Cambria Math" panose="02040503050406030204" pitchFamily="18" charset="0"/>
                              </a:rPr>
                              <m:t>𝑚</m:t>
                            </m:r>
                          </m:e>
                          <m:sup>
                            <m:r>
                              <a:rPr lang="en-GB" sz="2300" b="0" i="1" smtClean="0">
                                <a:latin typeface="Cambria Math" panose="02040503050406030204" pitchFamily="18" charset="0"/>
                              </a:rPr>
                              <m:t>7</m:t>
                            </m:r>
                          </m:sup>
                        </m:sSup>
                      </m:num>
                      <m:den>
                        <m:r>
                          <a:rPr lang="en-GB" sz="2300" b="0" i="1" smtClean="0">
                            <a:latin typeface="Cambria Math" panose="02040503050406030204" pitchFamily="18" charset="0"/>
                          </a:rPr>
                          <m:t>6</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𝑚</m:t>
                            </m:r>
                          </m:e>
                          <m:sup>
                            <m:r>
                              <a:rPr lang="en-GB" sz="2300" b="0" i="1" smtClean="0">
                                <a:latin typeface="Cambria Math" panose="02040503050406030204" pitchFamily="18" charset="0"/>
                              </a:rPr>
                              <m:t>3</m:t>
                            </m:r>
                          </m:sup>
                        </m:sSup>
                      </m:den>
                    </m:f>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134734"/>
              </a:xfrm>
              <a:prstGeom prst="rect">
                <a:avLst/>
              </a:prstGeom>
              <a:blipFill>
                <a:blip r:embed="rId3"/>
                <a:stretch>
                  <a:fillRect l="-548" t="-37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5" name="Google Shape;133;p5">
                <a:extLst>
                  <a:ext uri="{FF2B5EF4-FFF2-40B4-BE49-F238E27FC236}">
                    <a16:creationId xmlns:a16="http://schemas.microsoft.com/office/drawing/2014/main" id="{E62AD5FE-9B57-0467-720B-FF4CC7A8FF8F}"/>
                  </a:ext>
                </a:extLst>
              </p:cNvPr>
              <p:cNvGraphicFramePr/>
              <p:nvPr>
                <p:extLst>
                  <p:ext uri="{D42A27DB-BD31-4B8C-83A1-F6EECF244321}">
                    <p14:modId xmlns:p14="http://schemas.microsoft.com/office/powerpoint/2010/main" val="3848459783"/>
                  </p:ext>
                </p:extLst>
              </p:nvPr>
            </p:nvGraphicFramePr>
            <p:xfrm>
              <a:off x="526184" y="2190750"/>
              <a:ext cx="8084416" cy="2545528"/>
            </p:xfrm>
            <a:graphic>
              <a:graphicData uri="http://schemas.openxmlformats.org/drawingml/2006/table">
                <a:tbl>
                  <a:tblPr>
                    <a:noFill/>
                    <a:tableStyleId>{83D3C34C-05C9-46D4-825C-24B45D246992}</a:tableStyleId>
                  </a:tblPr>
                  <a:tblGrid>
                    <a:gridCol w="4042208">
                      <a:extLst>
                        <a:ext uri="{9D8B030D-6E8A-4147-A177-3AD203B41FA5}">
                          <a16:colId xmlns:a16="http://schemas.microsoft.com/office/drawing/2014/main" val="20000"/>
                        </a:ext>
                      </a:extLst>
                    </a:gridCol>
                    <a:gridCol w="4042208">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2</m:t>
                                  </m:r>
                                </m:num>
                                <m:den>
                                  <m:r>
                                    <a:rPr lang="en-GB" sz="1600" b="0" i="1" u="none" strike="noStrike" cap="none" smtClean="0">
                                      <a:solidFill>
                                        <a:schemeClr val="dk1"/>
                                      </a:solidFill>
                                      <a:latin typeface="Cambria Math" panose="02040503050406030204" pitchFamily="18" charset="0"/>
                                      <a:ea typeface="Nunito"/>
                                      <a:cs typeface="Nunito"/>
                                      <a:sym typeface="Nunito"/>
                                    </a:rPr>
                                    <m:t>3</m:t>
                                  </m:r>
                                </m:den>
                              </m:f>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did not include variables in the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−2</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𝑚</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latin typeface="Nunito Sans" pitchFamily="2" charset="0"/>
                            </a:rPr>
                            <a:t>Student subtracted coefficients instead of dividing</a:t>
                          </a: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3</m:t>
                                  </m:r>
                                </m:num>
                                <m:den>
                                  <m:r>
                                    <a:rPr lang="en-GB" sz="1600" b="0" i="1" u="none" strike="noStrike" cap="none" smtClean="0">
                                      <a:solidFill>
                                        <a:schemeClr val="dk1"/>
                                      </a:solidFill>
                                      <a:latin typeface="Cambria Math" panose="02040503050406030204" pitchFamily="18" charset="0"/>
                                      <a:ea typeface="Nunito"/>
                                      <a:cs typeface="Nunito"/>
                                      <a:sym typeface="Nunito"/>
                                    </a:rPr>
                                    <m:t>2</m:t>
                                  </m:r>
                                </m:den>
                              </m:f>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𝑚</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applied rules in the wrong order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D)</a:t>
                          </a:r>
                          <a:r>
                            <a:rPr lang="en-GB" sz="1600" u="none" strike="noStrike" cap="none" baseline="0" dirty="0">
                              <a:solidFill>
                                <a:srgbClr val="0BBF8E"/>
                              </a:solidFill>
                              <a:latin typeface="Nunito"/>
                              <a:ea typeface="Nunito"/>
                              <a:cs typeface="Nunito"/>
                              <a:sym typeface="Nunito"/>
                            </a:rPr>
                            <a:t> </a:t>
                          </a:r>
                          <a14:m>
                            <m:oMath xmlns:m="http://schemas.openxmlformats.org/officeDocument/2006/math">
                              <m:f>
                                <m:fPr>
                                  <m:ctrlPr>
                                    <a:rPr lang="en-GB" sz="1600" b="0" i="1" u="none" strike="noStrike" cap="none" baseline="0" smtClean="0">
                                      <a:solidFill>
                                        <a:srgbClr val="0BBF8E"/>
                                      </a:solidFill>
                                      <a:latin typeface="Cambria Math" panose="02040503050406030204" pitchFamily="18" charset="0"/>
                                      <a:ea typeface="Nunito"/>
                                      <a:cs typeface="Nunito"/>
                                      <a:sym typeface="Nunito"/>
                                    </a:rPr>
                                  </m:ctrlPr>
                                </m:fPr>
                                <m:num>
                                  <m:r>
                                    <a:rPr lang="en-GB" sz="1600" b="0" i="1" u="none" strike="noStrike" cap="none" baseline="0" smtClean="0">
                                      <a:solidFill>
                                        <a:srgbClr val="0BBF8E"/>
                                      </a:solidFill>
                                      <a:latin typeface="Cambria Math" panose="02040503050406030204" pitchFamily="18" charset="0"/>
                                      <a:ea typeface="Nunito"/>
                                      <a:cs typeface="Nunito"/>
                                      <a:sym typeface="Nunito"/>
                                    </a:rPr>
                                    <m:t>2</m:t>
                                  </m:r>
                                </m:num>
                                <m:den>
                                  <m:r>
                                    <a:rPr lang="en-GB" sz="1600" b="0" i="1" u="none" strike="noStrike" cap="none" baseline="0" smtClean="0">
                                      <a:solidFill>
                                        <a:srgbClr val="0BBF8E"/>
                                      </a:solidFill>
                                      <a:latin typeface="Cambria Math" panose="02040503050406030204" pitchFamily="18" charset="0"/>
                                      <a:ea typeface="Nunito"/>
                                      <a:cs typeface="Nunito"/>
                                      <a:sym typeface="Nunito"/>
                                    </a:rPr>
                                    <m:t>3</m:t>
                                  </m:r>
                                </m:den>
                              </m:f>
                              <m:sSup>
                                <m:sSupPr>
                                  <m:ctrlPr>
                                    <a:rPr lang="en-GB" sz="1600" b="0" i="1" u="none" strike="noStrike" cap="none" baseline="0" smtClean="0">
                                      <a:solidFill>
                                        <a:srgbClr val="0BBF8E"/>
                                      </a:solidFill>
                                      <a:latin typeface="Cambria Math" panose="02040503050406030204" pitchFamily="18" charset="0"/>
                                      <a:ea typeface="Nunito"/>
                                      <a:cs typeface="Nunito"/>
                                      <a:sym typeface="Nunito"/>
                                    </a:rPr>
                                  </m:ctrlPr>
                                </m:sSupPr>
                                <m:e>
                                  <m:r>
                                    <a:rPr lang="en-GB" sz="1600" b="0" i="1" u="none" strike="noStrike" cap="none" baseline="0" smtClean="0">
                                      <a:solidFill>
                                        <a:srgbClr val="0BBF8E"/>
                                      </a:solidFill>
                                      <a:latin typeface="Cambria Math" panose="02040503050406030204" pitchFamily="18" charset="0"/>
                                      <a:ea typeface="Nunito"/>
                                      <a:cs typeface="Nunito"/>
                                      <a:sym typeface="Nunito"/>
                                    </a:rPr>
                                    <m:t>𝑚</m:t>
                                  </m:r>
                                </m:e>
                                <m:sup>
                                  <m:r>
                                    <a:rPr lang="en-GB" sz="1600" b="0" i="1" u="none" strike="noStrike" cap="none" baseline="0" smtClean="0">
                                      <a:solidFill>
                                        <a:srgbClr val="0BBF8E"/>
                                      </a:solidFill>
                                      <a:latin typeface="Cambria Math" panose="02040503050406030204" pitchFamily="18" charset="0"/>
                                      <a:ea typeface="Nunito"/>
                                      <a:cs typeface="Nunito"/>
                                      <a:sym typeface="Nunito"/>
                                    </a:rPr>
                                    <m:t>4</m:t>
                                  </m:r>
                                </m:sup>
                              </m:sSup>
                            </m:oMath>
                          </a14:m>
                          <a:endParaRPr lang="en-GB" sz="1600" i="1"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rgbClr val="0BBF8E"/>
                              </a:solidFill>
                              <a:latin typeface="Nunito Sans" pitchFamily="2" charset="0"/>
                              <a:ea typeface="Times New Roman"/>
                              <a:cs typeface="Times New Roman"/>
                              <a:sym typeface="Times New Roman"/>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33;p5">
                <a:extLst>
                  <a:ext uri="{FF2B5EF4-FFF2-40B4-BE49-F238E27FC236}">
                    <a16:creationId xmlns:a16="http://schemas.microsoft.com/office/drawing/2014/main" id="{E62AD5FE-9B57-0467-720B-FF4CC7A8FF8F}"/>
                  </a:ext>
                </a:extLst>
              </p:cNvPr>
              <p:cNvGraphicFramePr/>
              <p:nvPr>
                <p:extLst>
                  <p:ext uri="{D42A27DB-BD31-4B8C-83A1-F6EECF244321}">
                    <p14:modId xmlns:p14="http://schemas.microsoft.com/office/powerpoint/2010/main" val="3848459783"/>
                  </p:ext>
                </p:extLst>
              </p:nvPr>
            </p:nvGraphicFramePr>
            <p:xfrm>
              <a:off x="526184" y="2190750"/>
              <a:ext cx="8084416" cy="2545528"/>
            </p:xfrm>
            <a:graphic>
              <a:graphicData uri="http://schemas.openxmlformats.org/drawingml/2006/table">
                <a:tbl>
                  <a:tblPr>
                    <a:noFill/>
                    <a:tableStyleId>{83D3C34C-05C9-46D4-825C-24B45D246992}</a:tableStyleId>
                  </a:tblPr>
                  <a:tblGrid>
                    <a:gridCol w="4042208">
                      <a:extLst>
                        <a:ext uri="{9D8B030D-6E8A-4147-A177-3AD203B41FA5}">
                          <a16:colId xmlns:a16="http://schemas.microsoft.com/office/drawing/2014/main" val="20000"/>
                        </a:ext>
                      </a:extLst>
                    </a:gridCol>
                    <a:gridCol w="4042208">
                      <a:extLst>
                        <a:ext uri="{9D8B030D-6E8A-4147-A177-3AD203B41FA5}">
                          <a16:colId xmlns:a16="http://schemas.microsoft.com/office/drawing/2014/main" val="20001"/>
                        </a:ext>
                      </a:extLst>
                    </a:gridCol>
                  </a:tblGrid>
                  <a:tr h="141297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51" t="-431" r="-100151" b="-8275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02" t="-431" r="-302" b="-82759"/>
                          </a:stretch>
                        </a:blipFill>
                      </a:tcPr>
                    </a:tc>
                    <a:extLst>
                      <a:ext uri="{0D108BD9-81ED-4DB2-BD59-A6C34878D82A}">
                        <a16:rowId xmlns:a16="http://schemas.microsoft.com/office/drawing/2014/main" val="10000"/>
                      </a:ext>
                    </a:extLst>
                  </a:tr>
                  <a:tr h="113255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51" t="-125269" r="-100151" b="-322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02" t="-125269" r="-302" b="-322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727180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134734"/>
              </a:xfrm>
              <a:prstGeom prst="rect">
                <a:avLst/>
              </a:prstGeom>
              <a:noFill/>
            </p:spPr>
            <p:txBody>
              <a:bodyPr wrap="square" rtlCol="0">
                <a:spAutoFit/>
              </a:bodyPr>
              <a:lstStyle/>
              <a:p>
                <a:pPr marL="342900" indent="-342900">
                  <a:buFont typeface="+mj-lt"/>
                  <a:buAutoNum type="arabicParenR" startAt="18"/>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f>
                      <m:fPr>
                        <m:ctrlPr>
                          <a:rPr lang="en-GB" sz="2300" b="0" i="1" smtClean="0">
                            <a:latin typeface="Cambria Math" panose="02040503050406030204" pitchFamily="18" charset="0"/>
                          </a:rPr>
                        </m:ctrlPr>
                      </m:fPr>
                      <m:num>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18</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𝑎</m:t>
                                </m:r>
                              </m:e>
                              <m:sup>
                                <m:r>
                                  <a:rPr lang="en-GB" sz="2300" b="0" i="1" smtClean="0">
                                    <a:latin typeface="Cambria Math" panose="02040503050406030204" pitchFamily="18" charset="0"/>
                                  </a:rPr>
                                  <m:t>5</m:t>
                                </m:r>
                              </m:sup>
                            </m:sSup>
                            <m:r>
                              <a:rPr lang="en-GB" sz="2300" b="0" i="1" smtClean="0">
                                <a:latin typeface="Cambria Math" panose="02040503050406030204" pitchFamily="18" charset="0"/>
                              </a:rPr>
                              <m:t>𝑏</m:t>
                            </m:r>
                          </m:e>
                          <m:sup>
                            <m:r>
                              <a:rPr lang="en-GB" sz="2300" b="0" i="1" smtClean="0">
                                <a:latin typeface="Cambria Math" panose="02040503050406030204" pitchFamily="18" charset="0"/>
                              </a:rPr>
                              <m:t>−3</m:t>
                            </m:r>
                          </m:sup>
                        </m:sSup>
                      </m:num>
                      <m:den>
                        <m:r>
                          <a:rPr lang="en-GB" sz="2300" b="0" i="1" smtClean="0">
                            <a:latin typeface="Cambria Math" panose="02040503050406030204" pitchFamily="18" charset="0"/>
                          </a:rPr>
                          <m:t>3</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𝑎</m:t>
                            </m:r>
                          </m:e>
                          <m:sup>
                            <m:r>
                              <a:rPr lang="en-GB" sz="2300" b="0" i="1" smtClean="0">
                                <a:latin typeface="Cambria Math" panose="02040503050406030204" pitchFamily="18" charset="0"/>
                              </a:rPr>
                              <m:t>4</m:t>
                            </m:r>
                          </m:sup>
                        </m:sSup>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𝑏</m:t>
                            </m:r>
                          </m:e>
                          <m:sup>
                            <m:r>
                              <a:rPr lang="en-GB" sz="2300" b="0" i="1" smtClean="0">
                                <a:latin typeface="Cambria Math" panose="02040503050406030204" pitchFamily="18" charset="0"/>
                              </a:rPr>
                              <m:t>−7</m:t>
                            </m:r>
                          </m:sup>
                        </m:sSup>
                      </m:den>
                    </m:f>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134734"/>
              </a:xfrm>
              <a:prstGeom prst="rect">
                <a:avLst/>
              </a:prstGeom>
              <a:blipFill>
                <a:blip r:embed="rId3"/>
                <a:stretch>
                  <a:fillRect l="-548" t="-37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5" name="Google Shape;133;p5">
                <a:extLst>
                  <a:ext uri="{FF2B5EF4-FFF2-40B4-BE49-F238E27FC236}">
                    <a16:creationId xmlns:a16="http://schemas.microsoft.com/office/drawing/2014/main" id="{1BA7F795-7603-1260-3BC4-70F1076A9EAE}"/>
                  </a:ext>
                </a:extLst>
              </p:cNvPr>
              <p:cNvGraphicFramePr/>
              <p:nvPr>
                <p:extLst>
                  <p:ext uri="{D42A27DB-BD31-4B8C-83A1-F6EECF244321}">
                    <p14:modId xmlns:p14="http://schemas.microsoft.com/office/powerpoint/2010/main" val="1479743231"/>
                  </p:ext>
                </p:extLst>
              </p:nvPr>
            </p:nvGraphicFramePr>
            <p:xfrm>
              <a:off x="526184" y="2190750"/>
              <a:ext cx="8084416" cy="2310324"/>
            </p:xfrm>
            <a:graphic>
              <a:graphicData uri="http://schemas.openxmlformats.org/drawingml/2006/table">
                <a:tbl>
                  <a:tblPr>
                    <a:noFill/>
                    <a:tableStyleId>{83D3C34C-05C9-46D4-825C-24B45D246992}</a:tableStyleId>
                  </a:tblPr>
                  <a:tblGrid>
                    <a:gridCol w="4042208">
                      <a:extLst>
                        <a:ext uri="{9D8B030D-6E8A-4147-A177-3AD203B41FA5}">
                          <a16:colId xmlns:a16="http://schemas.microsoft.com/office/drawing/2014/main" val="20000"/>
                        </a:ext>
                      </a:extLst>
                    </a:gridCol>
                    <a:gridCol w="4042208">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18</m:t>
                              </m:r>
                              <m:r>
                                <a:rPr lang="en-GB" sz="1600" b="0" i="1" u="none" strike="noStrike" cap="none" smtClean="0">
                                  <a:solidFill>
                                    <a:schemeClr val="dk1"/>
                                  </a:solidFill>
                                  <a:latin typeface="Cambria Math" panose="02040503050406030204" pitchFamily="18" charset="0"/>
                                  <a:ea typeface="Nunito"/>
                                  <a:cs typeface="Nunito"/>
                                  <a:sym typeface="Nunito"/>
                                </a:rPr>
                                <m:t>𝑎</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𝑏</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did not divide coefficients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6</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𝑎</m:t>
                                  </m:r>
                                </m:e>
                                <m:sup>
                                  <m:r>
                                    <a:rPr lang="en-GB" sz="1600" b="0" i="1" u="none" strike="noStrike" cap="none" smtClean="0">
                                      <a:solidFill>
                                        <a:schemeClr val="dk1"/>
                                      </a:solidFill>
                                      <a:latin typeface="Cambria Math" panose="02040503050406030204" pitchFamily="18" charset="0"/>
                                      <a:ea typeface="Nunito"/>
                                      <a:cs typeface="Nunito"/>
                                      <a:sym typeface="Nunito"/>
                                    </a:rPr>
                                    <m:t>9</m:t>
                                  </m:r>
                                </m:sup>
                              </m:sSup>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𝑏</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latin typeface="Nunito Sans" pitchFamily="2" charset="0"/>
                            </a:rPr>
                            <a:t>Student used wrong index law</a:t>
                          </a: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C) </a:t>
                          </a:r>
                          <a14:m>
                            <m:oMath xmlns:m="http://schemas.openxmlformats.org/officeDocument/2006/math">
                              <m:r>
                                <a:rPr lang="en-GB" sz="1600" b="0" i="1" u="none" strike="noStrike" cap="none" smtClean="0">
                                  <a:solidFill>
                                    <a:srgbClr val="0BBF8E"/>
                                  </a:solidFill>
                                  <a:latin typeface="Cambria Math" panose="02040503050406030204" pitchFamily="18" charset="0"/>
                                  <a:ea typeface="Nunito"/>
                                  <a:cs typeface="Nunito"/>
                                  <a:sym typeface="Nunito"/>
                                </a:rPr>
                                <m:t>6</m:t>
                              </m:r>
                              <m:r>
                                <a:rPr lang="en-GB" sz="1600" b="0" i="1" u="none" strike="noStrike" cap="none" smtClean="0">
                                  <a:solidFill>
                                    <a:srgbClr val="0BBF8E"/>
                                  </a:solidFill>
                                  <a:latin typeface="Cambria Math" panose="02040503050406030204" pitchFamily="18" charset="0"/>
                                  <a:ea typeface="Nunito"/>
                                  <a:cs typeface="Nunito"/>
                                  <a:sym typeface="Nunito"/>
                                </a:rPr>
                                <m:t>𝑎</m:t>
                              </m:r>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𝑏</m:t>
                                  </m:r>
                                </m:e>
                                <m:sup>
                                  <m:r>
                                    <a:rPr lang="en-GB" sz="1600" b="0" i="1" u="none" strike="noStrike" cap="none" smtClean="0">
                                      <a:solidFill>
                                        <a:srgbClr val="0BBF8E"/>
                                      </a:solidFill>
                                      <a:latin typeface="Cambria Math" panose="02040503050406030204" pitchFamily="18" charset="0"/>
                                      <a:ea typeface="Nunito"/>
                                      <a:cs typeface="Nunito"/>
                                      <a:sym typeface="Nunito"/>
                                    </a:rPr>
                                    <m:t>4</m:t>
                                  </m:r>
                                </m:sup>
                              </m:sSup>
                            </m:oMath>
                          </a14:m>
                          <a:endParaRPr lang="en-GB"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Times New Roman"/>
                              <a:cs typeface="Times New Roman"/>
                              <a:sym typeface="Times New Roman"/>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baseline="0" dirty="0">
                              <a:solidFill>
                                <a:schemeClr val="tx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ea typeface="Nunito"/>
                                  <a:cs typeface="Nunito"/>
                                  <a:sym typeface="Nunito"/>
                                </a:rPr>
                                <m:t>6</m:t>
                              </m:r>
                              <m:r>
                                <a:rPr lang="en-GB" sz="1600" b="0" i="1" u="none" strike="noStrike" cap="none" baseline="0" smtClean="0">
                                  <a:solidFill>
                                    <a:schemeClr val="tx1"/>
                                  </a:solidFill>
                                  <a:latin typeface="Cambria Math" panose="02040503050406030204" pitchFamily="18" charset="0"/>
                                  <a:ea typeface="Nunito"/>
                                  <a:cs typeface="Nunito"/>
                                  <a:sym typeface="Nunito"/>
                                </a:rPr>
                                <m:t>𝑎</m:t>
                              </m:r>
                              <m:sSup>
                                <m:sSupPr>
                                  <m:ctrlPr>
                                    <a:rPr lang="en-GB" sz="1600" b="0" i="1" u="none" strike="noStrike" cap="none" baseline="0" smtClean="0">
                                      <a:solidFill>
                                        <a:schemeClr val="tx1"/>
                                      </a:solidFill>
                                      <a:latin typeface="Cambria Math" panose="02040503050406030204" pitchFamily="18" charset="0"/>
                                      <a:ea typeface="Nunito"/>
                                      <a:cs typeface="Nunito"/>
                                      <a:sym typeface="Nunito"/>
                                    </a:rPr>
                                  </m:ctrlPr>
                                </m:sSupPr>
                                <m:e>
                                  <m:r>
                                    <a:rPr lang="en-GB" sz="1600" b="0" i="1" u="none" strike="noStrike" cap="none" baseline="0" smtClean="0">
                                      <a:solidFill>
                                        <a:schemeClr val="tx1"/>
                                      </a:solidFill>
                                      <a:latin typeface="Cambria Math" panose="02040503050406030204" pitchFamily="18" charset="0"/>
                                      <a:ea typeface="Nunito"/>
                                      <a:cs typeface="Nunito"/>
                                      <a:sym typeface="Nunito"/>
                                    </a:rPr>
                                    <m:t>𝑏</m:t>
                                  </m:r>
                                </m:e>
                                <m:sup>
                                  <m:r>
                                    <a:rPr lang="en-GB" sz="1600" b="0" i="1" u="none" strike="noStrike" cap="none" baseline="0" smtClean="0">
                                      <a:solidFill>
                                        <a:schemeClr val="tx1"/>
                                      </a:solidFill>
                                      <a:latin typeface="Cambria Math" panose="02040503050406030204" pitchFamily="18" charset="0"/>
                                      <a:ea typeface="Nunito"/>
                                      <a:cs typeface="Nunito"/>
                                      <a:sym typeface="Nunito"/>
                                    </a:rPr>
                                    <m:t>−10</m:t>
                                  </m:r>
                                </m:sup>
                              </m:sSup>
                            </m:oMath>
                          </a14:m>
                          <a:endParaRPr lang="en-GB" sz="1600" i="1"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0" u="none" strike="noStrike" cap="none" dirty="0">
                            <a:solidFill>
                              <a:schemeClr val="tx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tx1"/>
                              </a:solidFill>
                              <a:latin typeface="Nunito Sans" pitchFamily="2" charset="0"/>
                              <a:ea typeface="Times New Roman"/>
                              <a:cs typeface="Times New Roman"/>
                              <a:sym typeface="Times New Roman"/>
                            </a:rPr>
                            <a:t>Student did not apply index laws consistently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33;p5">
                <a:extLst>
                  <a:ext uri="{FF2B5EF4-FFF2-40B4-BE49-F238E27FC236}">
                    <a16:creationId xmlns:a16="http://schemas.microsoft.com/office/drawing/2014/main" id="{1BA7F795-7603-1260-3BC4-70F1076A9EAE}"/>
                  </a:ext>
                </a:extLst>
              </p:cNvPr>
              <p:cNvGraphicFramePr/>
              <p:nvPr>
                <p:extLst>
                  <p:ext uri="{D42A27DB-BD31-4B8C-83A1-F6EECF244321}">
                    <p14:modId xmlns:p14="http://schemas.microsoft.com/office/powerpoint/2010/main" val="1479743231"/>
                  </p:ext>
                </p:extLst>
              </p:nvPr>
            </p:nvGraphicFramePr>
            <p:xfrm>
              <a:off x="526184" y="2190750"/>
              <a:ext cx="8084416" cy="2310324"/>
            </p:xfrm>
            <a:graphic>
              <a:graphicData uri="http://schemas.openxmlformats.org/drawingml/2006/table">
                <a:tbl>
                  <a:tblPr>
                    <a:noFill/>
                    <a:tableStyleId>{83D3C34C-05C9-46D4-825C-24B45D246992}</a:tableStyleId>
                  </a:tblPr>
                  <a:tblGrid>
                    <a:gridCol w="4042208">
                      <a:extLst>
                        <a:ext uri="{9D8B030D-6E8A-4147-A177-3AD203B41FA5}">
                          <a16:colId xmlns:a16="http://schemas.microsoft.com/office/drawing/2014/main" val="20000"/>
                        </a:ext>
                      </a:extLst>
                    </a:gridCol>
                    <a:gridCol w="4042208">
                      <a:extLst>
                        <a:ext uri="{9D8B030D-6E8A-4147-A177-3AD203B41FA5}">
                          <a16:colId xmlns:a16="http://schemas.microsoft.com/office/drawing/2014/main" val="20001"/>
                        </a:ext>
                      </a:extLst>
                    </a:gridCol>
                  </a:tblGrid>
                  <a:tr h="101495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51" t="-599" r="-100151" b="-13053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02" t="-599" r="-302" b="-130539"/>
                          </a:stretch>
                        </a:blipFill>
                      </a:tcPr>
                    </a:tc>
                    <a:extLst>
                      <a:ext uri="{0D108BD9-81ED-4DB2-BD59-A6C34878D82A}">
                        <a16:rowId xmlns:a16="http://schemas.microsoft.com/office/drawing/2014/main" val="10000"/>
                      </a:ext>
                    </a:extLst>
                  </a:tr>
                  <a:tr h="12953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51" t="-78873" r="-100151" b="-234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02" t="-78873" r="-302" b="-234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7352270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068049"/>
              </a:xfrm>
              <a:prstGeom prst="rect">
                <a:avLst/>
              </a:prstGeom>
              <a:noFill/>
            </p:spPr>
            <p:txBody>
              <a:bodyPr wrap="square" rtlCol="0">
                <a:spAutoFit/>
              </a:bodyPr>
              <a:lstStyle/>
              <a:p>
                <a:pPr marL="342900" indent="-342900">
                  <a:buFont typeface="+mj-lt"/>
                  <a:buAutoNum type="arabicParenR" startAt="19"/>
                </a:pPr>
                <a:r>
                  <a:rPr lang="en-GB" sz="1600" dirty="0">
                    <a:latin typeface="Nunito Sans" pitchFamily="2" charset="0"/>
                  </a:rPr>
                  <a:t>Evaluate:</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64</m:t>
                        </m:r>
                      </m:e>
                      <m:sup>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1</m:t>
                            </m:r>
                          </m:num>
                          <m:den>
                            <m:r>
                              <a:rPr lang="en-GB" sz="2300" b="0" i="1" smtClean="0">
                                <a:latin typeface="Cambria Math" panose="02040503050406030204" pitchFamily="18" charset="0"/>
                              </a:rPr>
                              <m:t>2</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068049"/>
              </a:xfrm>
              <a:prstGeom prst="rect">
                <a:avLst/>
              </a:prstGeom>
              <a:blipFill>
                <a:blip r:embed="rId3"/>
                <a:stretch>
                  <a:fillRect l="-548" t="-4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171329312"/>
                  </p:ext>
                </p:extLst>
              </p:nvPr>
            </p:nvGraphicFramePr>
            <p:xfrm>
              <a:off x="945283" y="1936750"/>
              <a:ext cx="7246218" cy="242583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32</m:t>
                              </m:r>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multiplied by one half</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Nunito"/>
                              <a:cs typeface="Nunito"/>
                              <a:sym typeface="Nunito"/>
                            </a:rPr>
                            <a:t>B) </a:t>
                          </a:r>
                          <a14:m>
                            <m:oMath xmlns:m="http://schemas.openxmlformats.org/officeDocument/2006/math">
                              <m:r>
                                <a:rPr lang="en-GB" sz="1600" b="0" i="1" u="none" strike="noStrike" cap="none" smtClean="0">
                                  <a:solidFill>
                                    <a:srgbClr val="0BBF8E"/>
                                  </a:solidFill>
                                  <a:latin typeface="Cambria Math" panose="02040503050406030204" pitchFamily="18" charset="0"/>
                                  <a:ea typeface="Nunito"/>
                                  <a:cs typeface="Nunito"/>
                                  <a:sym typeface="Nunito"/>
                                </a:rPr>
                                <m:t>8</m:t>
                              </m:r>
                            </m:oMath>
                          </a14:m>
                          <a:endParaRPr lang="en-GB" sz="1600" u="none" strike="noStrike" cap="none" dirty="0">
                            <a:solidFill>
                              <a:srgbClr val="0BBF8E"/>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BBF8E"/>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128</m:t>
                              </m:r>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divided by one half</a:t>
                          </a: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baseline="0" dirty="0">
                              <a:solidFill>
                                <a:schemeClr val="dk1"/>
                              </a:solidFill>
                              <a:latin typeface="Nunito Sans" pitchFamily="2" charset="0"/>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64</m:t>
                              </m:r>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1</m:t>
                                  </m:r>
                                </m:num>
                                <m:den>
                                  <m:r>
                                    <a:rPr lang="en-GB" sz="1600" b="0" i="1" u="none" strike="noStrike" cap="none" baseline="0" smtClean="0">
                                      <a:solidFill>
                                        <a:schemeClr val="dk1"/>
                                      </a:solidFill>
                                      <a:latin typeface="Cambria Math" panose="02040503050406030204" pitchFamily="18" charset="0"/>
                                      <a:ea typeface="Nunito"/>
                                      <a:cs typeface="Nunito"/>
                                      <a:sym typeface="Nunito"/>
                                    </a:rPr>
                                    <m:t>2</m:t>
                                  </m:r>
                                </m:den>
                              </m:f>
                            </m:oMath>
                          </a14:m>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dk1"/>
                              </a:solidFill>
                              <a:latin typeface="Nunito Sans" pitchFamily="2" charset="0"/>
                              <a:ea typeface="Times New Roman"/>
                              <a:cs typeface="Times New Roman"/>
                              <a:sym typeface="Times New Roman"/>
                            </a:rPr>
                            <a:t>Student does not understand fractional indices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171329312"/>
                  </p:ext>
                </p:extLst>
              </p:nvPr>
            </p:nvGraphicFramePr>
            <p:xfrm>
              <a:off x="945283" y="1936750"/>
              <a:ext cx="7246218" cy="242583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1495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99" r="-100168" b="-1425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99" r="-337" b="-142515"/>
                          </a:stretch>
                        </a:blipFill>
                      </a:tcPr>
                    </a:tc>
                    <a:extLst>
                      <a:ext uri="{0D108BD9-81ED-4DB2-BD59-A6C34878D82A}">
                        <a16:rowId xmlns:a16="http://schemas.microsoft.com/office/drawing/2014/main" val="10000"/>
                      </a:ext>
                    </a:extLst>
                  </a:tr>
                  <a:tr h="141087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72414" r="-100168" b="-258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72414" r="-337" b="-258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7815667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068049"/>
              </a:xfrm>
              <a:prstGeom prst="rect">
                <a:avLst/>
              </a:prstGeom>
              <a:noFill/>
            </p:spPr>
            <p:txBody>
              <a:bodyPr wrap="square" rtlCol="0">
                <a:spAutoFit/>
              </a:bodyPr>
              <a:lstStyle/>
              <a:p>
                <a:pPr marL="342900" indent="-342900">
                  <a:buFont typeface="+mj-lt"/>
                  <a:buAutoNum type="arabicParenR" startAt="20"/>
                </a:pPr>
                <a:r>
                  <a:rPr lang="en-GB" sz="1600" dirty="0">
                    <a:latin typeface="Nunito Sans" pitchFamily="2" charset="0"/>
                  </a:rPr>
                  <a:t>Evaluate:</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16</m:t>
                        </m:r>
                      </m:e>
                      <m:sup>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3</m:t>
                            </m:r>
                          </m:num>
                          <m:den>
                            <m:r>
                              <a:rPr lang="en-GB" sz="2300" b="0" i="1" smtClean="0">
                                <a:latin typeface="Cambria Math" panose="02040503050406030204" pitchFamily="18" charset="0"/>
                              </a:rPr>
                              <m:t>2</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068049"/>
              </a:xfrm>
              <a:prstGeom prst="rect">
                <a:avLst/>
              </a:prstGeom>
              <a:blipFill>
                <a:blip r:embed="rId3"/>
                <a:stretch>
                  <a:fillRect l="-548" t="-4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941631697"/>
                  </p:ext>
                </p:extLst>
              </p:nvPr>
            </p:nvGraphicFramePr>
            <p:xfrm>
              <a:off x="945283" y="1936750"/>
              <a:ext cx="7246218" cy="259074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Nunito"/>
                              <a:cs typeface="Nunito"/>
                              <a:sym typeface="Nunito"/>
                            </a:rPr>
                            <a:t>A) </a:t>
                          </a:r>
                          <a14:m>
                            <m:oMath xmlns:m="http://schemas.openxmlformats.org/officeDocument/2006/math">
                              <m:r>
                                <a:rPr lang="en-GB" sz="1600" b="0" i="1" u="none" strike="noStrike" cap="none" smtClean="0">
                                  <a:solidFill>
                                    <a:srgbClr val="0BBF8E"/>
                                  </a:solidFill>
                                  <a:latin typeface="Cambria Math" panose="02040503050406030204" pitchFamily="18" charset="0"/>
                                  <a:ea typeface="Nunito"/>
                                  <a:cs typeface="Nunito"/>
                                  <a:sym typeface="Nunito"/>
                                </a:rPr>
                                <m:t>64</m:t>
                              </m:r>
                            </m:oMath>
                          </a14:m>
                          <a:endParaRPr lang="en-GB" sz="160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Times New Roman"/>
                              <a:cs typeface="Times New Roman"/>
                              <a:sym typeface="Times New Roman"/>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ea typeface="Nunito"/>
                              <a:cs typeface="Nunito"/>
                              <a:sym typeface="Nunito"/>
                            </a:rPr>
                            <a:t>B)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a:cs typeface="Nunito"/>
                                  <a:sym typeface="Nunito"/>
                                </a:rPr>
                                <m:t>24</m:t>
                              </m:r>
                            </m:oMath>
                          </a14:m>
                          <a:endParaRPr lang="en-GB" sz="1600" u="none" strike="noStrike" cap="none" dirty="0">
                            <a:solidFill>
                              <a:schemeClr val="tx1"/>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rPr>
                            <a:t>Student multiplied by the index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a:cs typeface="Nunito"/>
                                  <a:sym typeface="Nunito"/>
                                </a:rPr>
                                <m:t>24</m:t>
                              </m:r>
                            </m:oMath>
                          </a14:m>
                          <a:endParaRPr lang="en-GB" sz="1600" b="0" u="none" strike="noStrike" cap="none" dirty="0">
                            <a:solidFill>
                              <a:schemeClr val="dk1"/>
                            </a:solidFill>
                            <a:latin typeface="Nunito Sans" pitchFamily="2" charset="0"/>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added index number to base number</a:t>
                          </a:r>
                          <a:endParaRPr sz="1600"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baseline="0" dirty="0">
                              <a:solidFill>
                                <a:schemeClr val="dk1"/>
                              </a:solidFill>
                              <a:latin typeface="Nunito Sans" pitchFamily="2" charset="0"/>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32</m:t>
                              </m:r>
                            </m:oMath>
                          </a14:m>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dk1"/>
                              </a:solidFill>
                              <a:latin typeface="Nunito Sans" pitchFamily="2" charset="0"/>
                              <a:ea typeface="Times New Roman"/>
                              <a:cs typeface="Times New Roman"/>
                              <a:sym typeface="Times New Roman"/>
                            </a:rPr>
                            <a:t>Student does not understand fractional indices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941631697"/>
                  </p:ext>
                </p:extLst>
              </p:nvPr>
            </p:nvGraphicFramePr>
            <p:xfrm>
              <a:off x="945283" y="1936750"/>
              <a:ext cx="7246218" cy="2590740"/>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953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469" r="-100168" b="-10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469" r="-337" b="-102817"/>
                          </a:stretch>
                        </a:blipFill>
                      </a:tcPr>
                    </a:tc>
                    <a:extLst>
                      <a:ext uri="{0D108BD9-81ED-4DB2-BD59-A6C34878D82A}">
                        <a16:rowId xmlns:a16="http://schemas.microsoft.com/office/drawing/2014/main" val="10000"/>
                      </a:ext>
                    </a:extLst>
                  </a:tr>
                  <a:tr h="12953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469" r="-100168" b="-28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469" r="-337" b="-2817"/>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757526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068049"/>
              </a:xfrm>
              <a:prstGeom prst="rect">
                <a:avLst/>
              </a:prstGeom>
              <a:noFill/>
            </p:spPr>
            <p:txBody>
              <a:bodyPr wrap="square" rtlCol="0">
                <a:spAutoFit/>
              </a:bodyPr>
              <a:lstStyle/>
              <a:p>
                <a:pPr marL="342900" indent="-342900">
                  <a:buFont typeface="+mj-lt"/>
                  <a:buAutoNum type="arabicParenR" startAt="21"/>
                </a:pPr>
                <a:r>
                  <a:rPr lang="en-GB" sz="1600" dirty="0">
                    <a:latin typeface="Nunito Sans" pitchFamily="2" charset="0"/>
                  </a:rPr>
                  <a:t>Evaluate:</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8</m:t>
                        </m:r>
                      </m:e>
                      <m:sup>
                        <m:r>
                          <a:rPr lang="en-GB" sz="2300" b="0" i="1" smtClean="0">
                            <a:latin typeface="Cambria Math" panose="02040503050406030204" pitchFamily="18" charset="0"/>
                          </a:rPr>
                          <m:t>−</m:t>
                        </m:r>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2</m:t>
                            </m:r>
                          </m:num>
                          <m:den>
                            <m:r>
                              <a:rPr lang="en-GB" sz="2300" b="0" i="1" smtClean="0">
                                <a:latin typeface="Cambria Math" panose="02040503050406030204" pitchFamily="18" charset="0"/>
                              </a:rPr>
                              <m:t>3</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068049"/>
              </a:xfrm>
              <a:prstGeom prst="rect">
                <a:avLst/>
              </a:prstGeom>
              <a:blipFill>
                <a:blip r:embed="rId3"/>
                <a:stretch>
                  <a:fillRect l="-548" t="-4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865922005"/>
                  </p:ext>
                </p:extLst>
              </p:nvPr>
            </p:nvGraphicFramePr>
            <p:xfrm>
              <a:off x="945283" y="1936750"/>
              <a:ext cx="7246218" cy="2263017"/>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ea typeface="Nunito"/>
                              <a:cs typeface="Nunito"/>
                              <a:sym typeface="Nunito"/>
                            </a:rPr>
                            <a:t>A)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a:cs typeface="Nunito"/>
                                  <a:sym typeface="Nunito"/>
                                </a:rPr>
                                <m:t>−4</m:t>
                              </m:r>
                            </m:oMath>
                          </a14:m>
                          <a:endParaRPr lang="en-GB" sz="1600" u="none" strike="noStrike" cap="none" dirty="0">
                            <a:solidFill>
                              <a:schemeClr val="tx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ea typeface="Times New Roman"/>
                              <a:cs typeface="Times New Roman"/>
                              <a:sym typeface="Times New Roman"/>
                            </a:rPr>
                            <a:t>Student did not find the reciprocal</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ea typeface="Nunito"/>
                              <a:cs typeface="Nunito"/>
                              <a:sym typeface="Nunito"/>
                            </a:rPr>
                            <a:t>B)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a:cs typeface="Nunito"/>
                                  <a:sym typeface="Nunito"/>
                                </a:rPr>
                                <m:t>−</m:t>
                              </m:r>
                              <m:f>
                                <m:fPr>
                                  <m:ctrlPr>
                                    <a:rPr lang="en-GB" sz="1600" b="0" i="1" u="none" strike="noStrike" cap="none" smtClean="0">
                                      <a:solidFill>
                                        <a:schemeClr val="tx1"/>
                                      </a:solidFill>
                                      <a:latin typeface="Cambria Math" panose="02040503050406030204" pitchFamily="18" charset="0"/>
                                      <a:ea typeface="Nunito"/>
                                      <a:cs typeface="Nunito"/>
                                      <a:sym typeface="Nunito"/>
                                    </a:rPr>
                                  </m:ctrlPr>
                                </m:fPr>
                                <m:num>
                                  <m:r>
                                    <a:rPr lang="en-GB" sz="1600" b="0" i="1" u="none" strike="noStrike" cap="none" smtClean="0">
                                      <a:solidFill>
                                        <a:schemeClr val="tx1"/>
                                      </a:solidFill>
                                      <a:latin typeface="Cambria Math" panose="02040503050406030204" pitchFamily="18" charset="0"/>
                                      <a:ea typeface="Nunito"/>
                                      <a:cs typeface="Nunito"/>
                                      <a:sym typeface="Nunito"/>
                                    </a:rPr>
                                    <m:t>16</m:t>
                                  </m:r>
                                </m:num>
                                <m:den>
                                  <m:r>
                                    <a:rPr lang="en-GB" sz="1600" b="0" i="1" u="none" strike="noStrike" cap="none" smtClean="0">
                                      <a:solidFill>
                                        <a:schemeClr val="tx1"/>
                                      </a:solidFill>
                                      <a:latin typeface="Cambria Math" panose="02040503050406030204" pitchFamily="18" charset="0"/>
                                      <a:ea typeface="Nunito"/>
                                      <a:cs typeface="Nunito"/>
                                      <a:sym typeface="Nunito"/>
                                    </a:rPr>
                                    <m:t>3</m:t>
                                  </m:r>
                                </m:den>
                              </m:f>
                            </m:oMath>
                          </a14:m>
                          <a:endParaRPr lang="en-GB" sz="1600" u="none" strike="noStrike" cap="none" dirty="0">
                            <a:solidFill>
                              <a:schemeClr val="tx1"/>
                            </a:solidFill>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rPr>
                            <a:t>Student multiplied the base number by the index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Nunito"/>
                              <a:cs typeface="Nunito"/>
                              <a:sym typeface="Nunito"/>
                            </a:rPr>
                            <a:t>C) </a:t>
                          </a:r>
                          <a14:m>
                            <m:oMath xmlns:m="http://schemas.openxmlformats.org/officeDocument/2006/math">
                              <m:f>
                                <m:fPr>
                                  <m:ctrlPr>
                                    <a:rPr lang="ar-AE" sz="1600" b="0" i="1" u="none" strike="noStrike" cap="none" smtClean="0">
                                      <a:solidFill>
                                        <a:srgbClr val="0BBF8E"/>
                                      </a:solidFill>
                                      <a:latin typeface="Cambria Math" panose="02040503050406030204" pitchFamily="18" charset="0"/>
                                      <a:ea typeface="Nunito"/>
                                      <a:cs typeface="Nunito"/>
                                      <a:sym typeface="Nunito"/>
                                    </a:rPr>
                                  </m:ctrlPr>
                                </m:fPr>
                                <m:num>
                                  <m:r>
                                    <a:rPr lang="ar-AE" sz="1600" b="0" i="1" u="none" strike="noStrike" cap="none" smtClean="0">
                                      <a:solidFill>
                                        <a:srgbClr val="0BBF8E"/>
                                      </a:solidFill>
                                      <a:latin typeface="Cambria Math" panose="02040503050406030204" pitchFamily="18" charset="0"/>
                                      <a:ea typeface="Nunito"/>
                                      <a:cs typeface="Nunito"/>
                                      <a:sym typeface="Nunito"/>
                                    </a:rPr>
                                    <m:t>1</m:t>
                                  </m:r>
                                </m:num>
                                <m:den>
                                  <m:r>
                                    <a:rPr lang="ar-AE" sz="1600" b="0" i="1" u="none" strike="noStrike" cap="none" smtClean="0">
                                      <a:solidFill>
                                        <a:srgbClr val="0BBF8E"/>
                                      </a:solidFill>
                                      <a:latin typeface="Cambria Math" panose="02040503050406030204" pitchFamily="18" charset="0"/>
                                      <a:ea typeface="Nunito"/>
                                      <a:cs typeface="Nunito"/>
                                      <a:sym typeface="Nunito"/>
                                    </a:rPr>
                                    <m:t>4</m:t>
                                  </m:r>
                                </m:den>
                              </m:f>
                            </m:oMath>
                          </a14:m>
                          <a:endParaRPr lang="ar-AE" sz="160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ar-AE" sz="160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Times New Roman"/>
                              <a:cs typeface="Times New Roman"/>
                              <a:sym typeface="Times New Roman"/>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baseline="0" dirty="0">
                              <a:solidFill>
                                <a:schemeClr val="dk1"/>
                              </a:solidFill>
                              <a:latin typeface="Nunito Sans" pitchFamily="2" charset="0"/>
                              <a:ea typeface="Nunito"/>
                              <a:cs typeface="Nunito"/>
                              <a:sym typeface="Nunito"/>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a:cs typeface="Nunito"/>
                                  <a:sym typeface="Nunito"/>
                                </a:rPr>
                                <m:t>−</m:t>
                              </m:r>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1</m:t>
                                  </m:r>
                                </m:num>
                                <m:den>
                                  <m:r>
                                    <a:rPr lang="en-GB" sz="1600" b="0" i="1" u="none" strike="noStrike" cap="none" baseline="0" smtClean="0">
                                      <a:solidFill>
                                        <a:schemeClr val="dk1"/>
                                      </a:solidFill>
                                      <a:latin typeface="Cambria Math" panose="02040503050406030204" pitchFamily="18" charset="0"/>
                                      <a:ea typeface="Nunito"/>
                                      <a:cs typeface="Nunito"/>
                                      <a:sym typeface="Nunito"/>
                                    </a:rPr>
                                    <m:t>4</m:t>
                                  </m:r>
                                </m:den>
                              </m:f>
                            </m:oMath>
                          </a14:m>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dk1"/>
                              </a:solidFill>
                              <a:latin typeface="Nunito Sans" pitchFamily="2" charset="0"/>
                              <a:ea typeface="Times New Roman"/>
                              <a:cs typeface="Times New Roman"/>
                              <a:sym typeface="Times New Roman"/>
                            </a:rPr>
                            <a:t>Student found negative reciprocal</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865922005"/>
                  </p:ext>
                </p:extLst>
              </p:nvPr>
            </p:nvGraphicFramePr>
            <p:xfrm>
              <a:off x="945283" y="1936750"/>
              <a:ext cx="7246218" cy="2263017"/>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13255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38" r="-100168" b="-10322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38" r="-337" b="-103226"/>
                          </a:stretch>
                        </a:blipFill>
                      </a:tcPr>
                    </a:tc>
                    <a:extLst>
                      <a:ext uri="{0D108BD9-81ED-4DB2-BD59-A6C34878D82A}">
                        <a16:rowId xmlns:a16="http://schemas.microsoft.com/office/drawing/2014/main" val="10000"/>
                      </a:ext>
                    </a:extLst>
                  </a:tr>
                  <a:tr h="1130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538" r="-100168" b="-322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538" r="-337" b="-322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9018448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280287"/>
              </a:xfrm>
              <a:prstGeom prst="rect">
                <a:avLst/>
              </a:prstGeom>
              <a:noFill/>
            </p:spPr>
            <p:txBody>
              <a:bodyPr wrap="square" rtlCol="0">
                <a:spAutoFit/>
              </a:bodyPr>
              <a:lstStyle/>
              <a:p>
                <a:pPr marL="342900" indent="-342900">
                  <a:buFont typeface="+mj-lt"/>
                  <a:buAutoNum type="arabicParenR" startAt="22"/>
                </a:pPr>
                <a:r>
                  <a:rPr lang="en-GB" sz="1600" dirty="0">
                    <a:latin typeface="Nunito Sans" pitchFamily="2" charset="0"/>
                  </a:rPr>
                  <a:t>Evaluate:</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f>
                              <m:fPr>
                                <m:ctrlPr>
                                  <a:rPr lang="en-GB" sz="2300" i="1">
                                    <a:latin typeface="Cambria Math" panose="02040503050406030204" pitchFamily="18" charset="0"/>
                                  </a:rPr>
                                </m:ctrlPr>
                              </m:fPr>
                              <m:num>
                                <m:r>
                                  <a:rPr lang="en-GB" sz="2300" i="1">
                                    <a:latin typeface="Cambria Math" panose="02040503050406030204" pitchFamily="18" charset="0"/>
                                  </a:rPr>
                                  <m:t>4</m:t>
                                </m:r>
                              </m:num>
                              <m:den>
                                <m:r>
                                  <a:rPr lang="en-GB" sz="2300" i="1">
                                    <a:latin typeface="Cambria Math" panose="02040503050406030204" pitchFamily="18" charset="0"/>
                                  </a:rPr>
                                  <m:t>9</m:t>
                                </m:r>
                              </m:den>
                            </m:f>
                          </m:e>
                        </m:d>
                      </m:e>
                      <m:sup>
                        <m:r>
                          <a:rPr lang="en-GB" sz="2300" b="0" i="1" smtClean="0">
                            <a:latin typeface="Cambria Math" panose="02040503050406030204" pitchFamily="18" charset="0"/>
                          </a:rPr>
                          <m:t>−</m:t>
                        </m:r>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1</m:t>
                            </m:r>
                          </m:num>
                          <m:den>
                            <m:r>
                              <a:rPr lang="en-GB" sz="2300" b="0" i="1" smtClean="0">
                                <a:latin typeface="Cambria Math" panose="02040503050406030204" pitchFamily="18" charset="0"/>
                              </a:rPr>
                              <m:t>2</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280287"/>
              </a:xfrm>
              <a:prstGeom prst="rect">
                <a:avLst/>
              </a:prstGeom>
              <a:blipFill>
                <a:blip r:embed="rId3"/>
                <a:stretch>
                  <a:fillRect l="-548" t="-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222663323"/>
                  </p:ext>
                </p:extLst>
              </p:nvPr>
            </p:nvGraphicFramePr>
            <p:xfrm>
              <a:off x="533400" y="2190750"/>
              <a:ext cx="8069984" cy="2263081"/>
            </p:xfrm>
            <a:graphic>
              <a:graphicData uri="http://schemas.openxmlformats.org/drawingml/2006/table">
                <a:tbl>
                  <a:tblPr>
                    <a:noFill/>
                    <a:tableStyleId>{83D3C34C-05C9-46D4-825C-24B45D246992}</a:tableStyleId>
                  </a:tblPr>
                  <a:tblGrid>
                    <a:gridCol w="4034992">
                      <a:extLst>
                        <a:ext uri="{9D8B030D-6E8A-4147-A177-3AD203B41FA5}">
                          <a16:colId xmlns:a16="http://schemas.microsoft.com/office/drawing/2014/main" val="20000"/>
                        </a:ext>
                      </a:extLst>
                    </a:gridCol>
                    <a:gridCol w="4034992">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 </a:t>
                          </a:r>
                          <a14:m>
                            <m:oMath xmlns:m="http://schemas.openxmlformats.org/officeDocument/2006/math">
                              <m:f>
                                <m:fPr>
                                  <m:ctrlPr>
                                    <a:rPr lang="en-GB" sz="1600" b="0" i="1" u="none" strike="noStrike" cap="none" smtClean="0">
                                      <a:solidFill>
                                        <a:schemeClr val="tx1"/>
                                      </a:solidFill>
                                      <a:latin typeface="Cambria Math" panose="02040503050406030204" pitchFamily="18" charset="0"/>
                                      <a:ea typeface="Nunito"/>
                                      <a:cs typeface="Nunito"/>
                                      <a:sym typeface="Nunito"/>
                                    </a:rPr>
                                  </m:ctrlPr>
                                </m:fPr>
                                <m:num>
                                  <m:r>
                                    <a:rPr lang="en-GB" sz="1600" b="0" i="1" u="none" strike="noStrike" cap="none" smtClean="0">
                                      <a:solidFill>
                                        <a:schemeClr val="tx1"/>
                                      </a:solidFill>
                                      <a:latin typeface="Cambria Math" panose="02040503050406030204" pitchFamily="18" charset="0"/>
                                      <a:ea typeface="Nunito"/>
                                      <a:cs typeface="Nunito"/>
                                      <a:sym typeface="Nunito"/>
                                    </a:rPr>
                                    <m:t>2</m:t>
                                  </m:r>
                                </m:num>
                                <m:den>
                                  <m:r>
                                    <a:rPr lang="en-GB" sz="1600" b="0" i="1" u="none" strike="noStrike" cap="none" smtClean="0">
                                      <a:solidFill>
                                        <a:schemeClr val="tx1"/>
                                      </a:solidFill>
                                      <a:latin typeface="Cambria Math" panose="02040503050406030204" pitchFamily="18" charset="0"/>
                                      <a:ea typeface="Nunito"/>
                                      <a:cs typeface="Nunito"/>
                                      <a:sym typeface="Nunito"/>
                                    </a:rPr>
                                    <m:t>3</m:t>
                                  </m:r>
                                </m:den>
                              </m:f>
                            </m:oMath>
                          </a14:m>
                          <a:endParaRPr lang="en-GB" sz="16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ea typeface="Times New Roman"/>
                              <a:cs typeface="Times New Roman"/>
                              <a:sym typeface="Times New Roman"/>
                            </a:rPr>
                            <a:t>Student found the square root but did not find the reciprocal</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a:cs typeface="Nunito"/>
                                  <a:sym typeface="Nunito"/>
                                </a:rPr>
                                <m:t>−</m:t>
                              </m:r>
                              <m:f>
                                <m:fPr>
                                  <m:ctrlPr>
                                    <a:rPr lang="ar-AE" sz="1600" b="0" i="1" u="none" strike="noStrike" cap="none" smtClean="0">
                                      <a:solidFill>
                                        <a:schemeClr val="tx1"/>
                                      </a:solidFill>
                                      <a:latin typeface="Cambria Math" panose="02040503050406030204" pitchFamily="18" charset="0"/>
                                      <a:ea typeface="Nunito"/>
                                      <a:cs typeface="Nunito"/>
                                      <a:sym typeface="Nunito"/>
                                    </a:rPr>
                                  </m:ctrlPr>
                                </m:fPr>
                                <m:num>
                                  <m:r>
                                    <a:rPr lang="ar-AE" sz="1600" b="0" i="1" u="none" strike="noStrike" cap="none" smtClean="0">
                                      <a:solidFill>
                                        <a:schemeClr val="tx1"/>
                                      </a:solidFill>
                                      <a:latin typeface="Cambria Math" panose="02040503050406030204" pitchFamily="18" charset="0"/>
                                      <a:ea typeface="Nunito"/>
                                      <a:cs typeface="Nunito"/>
                                      <a:sym typeface="Nunito"/>
                                    </a:rPr>
                                    <m:t>2</m:t>
                                  </m:r>
                                </m:num>
                                <m:den>
                                  <m:r>
                                    <a:rPr lang="ar-AE" sz="1600" b="0" i="1" u="none" strike="noStrike" cap="none" smtClean="0">
                                      <a:solidFill>
                                        <a:schemeClr val="tx1"/>
                                      </a:solidFill>
                                      <a:latin typeface="Cambria Math" panose="02040503050406030204" pitchFamily="18" charset="0"/>
                                      <a:ea typeface="Nunito"/>
                                      <a:cs typeface="Nunito"/>
                                      <a:sym typeface="Nunito"/>
                                    </a:rPr>
                                    <m:t>9</m:t>
                                  </m:r>
                                </m:den>
                              </m:f>
                            </m:oMath>
                          </a14:m>
                          <a:endParaRPr lang="ar-AE" sz="1600" u="none" strike="noStrike" cap="none" dirty="0">
                            <a:solidFill>
                              <a:schemeClr val="tx1"/>
                            </a:solidFill>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pitchFamily="2" charset="0"/>
                            </a:rPr>
                            <a:t>Student multiplied base number and index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a:ea typeface="Nunito"/>
                              <a:cs typeface="Nunito"/>
                              <a:sym typeface="Nunito"/>
                            </a:rPr>
                            <a:t>C) </a:t>
                          </a:r>
                          <a14:m>
                            <m:oMath xmlns:m="http://schemas.openxmlformats.org/officeDocument/2006/math">
                              <m:r>
                                <a:rPr lang="en-GB" sz="1600" b="0" i="1" u="none" strike="noStrike" cap="none" smtClean="0">
                                  <a:solidFill>
                                    <a:srgbClr val="0BBF8E"/>
                                  </a:solidFill>
                                  <a:latin typeface="Cambria Math" panose="02040503050406030204" pitchFamily="18" charset="0"/>
                                  <a:ea typeface="Nunito"/>
                                  <a:cs typeface="Nunito"/>
                                  <a:sym typeface="Nunito"/>
                                </a:rPr>
                                <m:t>1</m:t>
                              </m:r>
                              <m:f>
                                <m:fPr>
                                  <m:ctrlPr>
                                    <a:rPr lang="ar-AE" sz="1600" b="0" i="1" u="none" strike="noStrike" cap="none" smtClean="0">
                                      <a:solidFill>
                                        <a:srgbClr val="0BBF8E"/>
                                      </a:solidFill>
                                      <a:latin typeface="Cambria Math" panose="02040503050406030204" pitchFamily="18" charset="0"/>
                                      <a:ea typeface="Nunito"/>
                                      <a:cs typeface="Nunito"/>
                                      <a:sym typeface="Nunito"/>
                                    </a:rPr>
                                  </m:ctrlPr>
                                </m:fPr>
                                <m:num>
                                  <m:r>
                                    <a:rPr lang="ar-AE" sz="1600" b="0" i="1" u="none" strike="noStrike" cap="none" smtClean="0">
                                      <a:solidFill>
                                        <a:srgbClr val="0BBF8E"/>
                                      </a:solidFill>
                                      <a:latin typeface="Cambria Math" panose="02040503050406030204" pitchFamily="18" charset="0"/>
                                      <a:ea typeface="Nunito"/>
                                      <a:cs typeface="Nunito"/>
                                      <a:sym typeface="Nunito"/>
                                    </a:rPr>
                                    <m:t>1</m:t>
                                  </m:r>
                                </m:num>
                                <m:den>
                                  <m:r>
                                    <a:rPr lang="ar-AE" sz="1600" b="0" i="1" u="none" strike="noStrike" cap="none" smtClean="0">
                                      <a:solidFill>
                                        <a:srgbClr val="0BBF8E"/>
                                      </a:solidFill>
                                      <a:latin typeface="Cambria Math" panose="02040503050406030204" pitchFamily="18" charset="0"/>
                                      <a:ea typeface="Nunito"/>
                                      <a:cs typeface="Nunito"/>
                                      <a:sym typeface="Nunito"/>
                                    </a:rPr>
                                    <m:t>2</m:t>
                                  </m:r>
                                </m:den>
                              </m:f>
                            </m:oMath>
                          </a14:m>
                          <a:endParaRPr lang="ar-AE" sz="1600" u="none" strike="noStrike" cap="none" dirty="0">
                            <a:solidFill>
                              <a:srgbClr val="0BBF8E"/>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Times New Roman"/>
                              <a:cs typeface="Times New Roman"/>
                              <a:sym typeface="Times New Roman"/>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baseline="0" dirty="0">
                              <a:solidFill>
                                <a:schemeClr val="tx1"/>
                              </a:solidFill>
                              <a:latin typeface="Nunito"/>
                              <a:ea typeface="Nunito"/>
                              <a:cs typeface="Nunito"/>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ea typeface="Nunito"/>
                                  <a:cs typeface="Nunito"/>
                                  <a:sym typeface="Nunito"/>
                                </a:rPr>
                                <m:t>2</m:t>
                              </m:r>
                              <m:f>
                                <m:fPr>
                                  <m:ctrlPr>
                                    <a:rPr lang="en-GB" sz="1600" b="0" i="1" u="none" strike="noStrike" cap="none" baseline="0" smtClean="0">
                                      <a:solidFill>
                                        <a:schemeClr val="tx1"/>
                                      </a:solidFill>
                                      <a:latin typeface="Cambria Math" panose="02040503050406030204" pitchFamily="18" charset="0"/>
                                      <a:ea typeface="Nunito"/>
                                      <a:cs typeface="Nunito"/>
                                      <a:sym typeface="Nunito"/>
                                    </a:rPr>
                                  </m:ctrlPr>
                                </m:fPr>
                                <m:num>
                                  <m:r>
                                    <a:rPr lang="en-GB" sz="1600" b="0" i="1" u="none" strike="noStrike" cap="none" baseline="0" smtClean="0">
                                      <a:solidFill>
                                        <a:schemeClr val="tx1"/>
                                      </a:solidFill>
                                      <a:latin typeface="Cambria Math" panose="02040503050406030204" pitchFamily="18" charset="0"/>
                                      <a:ea typeface="Nunito"/>
                                      <a:cs typeface="Nunito"/>
                                      <a:sym typeface="Nunito"/>
                                    </a:rPr>
                                    <m:t>1</m:t>
                                  </m:r>
                                </m:num>
                                <m:den>
                                  <m:r>
                                    <a:rPr lang="en-GB" sz="1600" b="0" i="1" u="none" strike="noStrike" cap="none" baseline="0" smtClean="0">
                                      <a:solidFill>
                                        <a:schemeClr val="tx1"/>
                                      </a:solidFill>
                                      <a:latin typeface="Cambria Math" panose="02040503050406030204" pitchFamily="18" charset="0"/>
                                      <a:ea typeface="Nunito"/>
                                      <a:cs typeface="Nunito"/>
                                      <a:sym typeface="Nunito"/>
                                    </a:rPr>
                                    <m:t>4</m:t>
                                  </m:r>
                                </m:den>
                              </m:f>
                            </m:oMath>
                          </a14:m>
                          <a:endParaRPr lang="en-GB" sz="1600" i="1"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tx1"/>
                              </a:solidFill>
                              <a:latin typeface="Nunito Sans" pitchFamily="2" charset="0"/>
                              <a:ea typeface="Times New Roman"/>
                              <a:cs typeface="Times New Roman"/>
                              <a:sym typeface="Times New Roman"/>
                            </a:rPr>
                            <a:t>Student found the reciprocal but did not square root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222663323"/>
                  </p:ext>
                </p:extLst>
              </p:nvPr>
            </p:nvGraphicFramePr>
            <p:xfrm>
              <a:off x="533400" y="2190750"/>
              <a:ext cx="8069984" cy="2263081"/>
            </p:xfrm>
            <a:graphic>
              <a:graphicData uri="http://schemas.openxmlformats.org/drawingml/2006/table">
                <a:tbl>
                  <a:tblPr>
                    <a:noFill/>
                    <a:tableStyleId>{83D3C34C-05C9-46D4-825C-24B45D246992}</a:tableStyleId>
                  </a:tblPr>
                  <a:tblGrid>
                    <a:gridCol w="4034992">
                      <a:extLst>
                        <a:ext uri="{9D8B030D-6E8A-4147-A177-3AD203B41FA5}">
                          <a16:colId xmlns:a16="http://schemas.microsoft.com/office/drawing/2014/main" val="20000"/>
                        </a:ext>
                      </a:extLst>
                    </a:gridCol>
                    <a:gridCol w="4034992">
                      <a:extLst>
                        <a:ext uri="{9D8B030D-6E8A-4147-A177-3AD203B41FA5}">
                          <a16:colId xmlns:a16="http://schemas.microsoft.com/office/drawing/2014/main" val="20001"/>
                        </a:ext>
                      </a:extLst>
                    </a:gridCol>
                  </a:tblGrid>
                  <a:tr h="11326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51" t="-538" r="-100000" b="-10322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02" t="-538" r="-151" b="-103226"/>
                          </a:stretch>
                        </a:blipFill>
                      </a:tcPr>
                    </a:tc>
                    <a:extLst>
                      <a:ext uri="{0D108BD9-81ED-4DB2-BD59-A6C34878D82A}">
                        <a16:rowId xmlns:a16="http://schemas.microsoft.com/office/drawing/2014/main" val="10000"/>
                      </a:ext>
                    </a:extLst>
                  </a:tr>
                  <a:tr h="1130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51" t="-100538" r="-100000" b="-322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02" t="-100538" r="-151" b="-3226"/>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52682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2"/>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 </m:t>
                        </m:r>
                        <m:r>
                          <a:rPr lang="en-GB" sz="2300" b="0" i="1" smtClean="0">
                            <a:latin typeface="Cambria Math" panose="02040503050406030204" pitchFamily="18" charset="0"/>
                          </a:rPr>
                          <m:t>𝑦</m:t>
                        </m:r>
                      </m:e>
                      <m:sup>
                        <m:r>
                          <a:rPr lang="en-GB" sz="2300" b="0" i="1" smtClean="0">
                            <a:latin typeface="Cambria Math" panose="02040503050406030204" pitchFamily="18" charset="0"/>
                          </a:rPr>
                          <m:t>−5</m:t>
                        </m:r>
                      </m:sup>
                    </m:sSup>
                  </m:oMath>
                </a14:m>
                <a:endParaRPr lang="en-GB" sz="2300" dirty="0">
                  <a:latin typeface="Nunito Sans" pitchFamily="2" charset="0"/>
                </a:endParaRPr>
              </a:p>
            </p:txBody>
          </p:sp>
        </mc:Choice>
        <mc:Fallback>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71" t="-5263" b="-78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074582973"/>
                  </p:ext>
                </p:extLst>
              </p:nvPr>
            </p:nvGraphicFramePr>
            <p:xfrm>
              <a:off x="945283" y="2190750"/>
              <a:ext cx="7246218" cy="200184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oMath>
                          </a14:m>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074582973"/>
                  </p:ext>
                </p:extLst>
              </p:nvPr>
            </p:nvGraphicFramePr>
            <p:xfrm>
              <a:off x="945283" y="2190750"/>
              <a:ext cx="7246218" cy="200184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022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20" r="-100168"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1220" r="-337" b="-122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7609389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1340623"/>
              </a:xfrm>
              <a:prstGeom prst="rect">
                <a:avLst/>
              </a:prstGeom>
              <a:noFill/>
            </p:spPr>
            <p:txBody>
              <a:bodyPr wrap="square" rtlCol="0">
                <a:spAutoFit/>
              </a:bodyPr>
              <a:lstStyle/>
              <a:p>
                <a:pPr marL="342900" indent="-342900">
                  <a:buFont typeface="+mj-lt"/>
                  <a:buAutoNum type="arabicParenR" startAt="23"/>
                </a:pPr>
                <a:r>
                  <a:rPr lang="en-GB" sz="1600" dirty="0">
                    <a:latin typeface="Nunito Sans" pitchFamily="2" charset="0"/>
                  </a:rPr>
                  <a:t>Simplify fully::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d>
                          <m:dPr>
                            <m:ctrlPr>
                              <a:rPr lang="en-GB" sz="2300" b="0" i="1" smtClean="0">
                                <a:latin typeface="Cambria Math" panose="02040503050406030204" pitchFamily="18" charset="0"/>
                              </a:rPr>
                            </m:ctrlPr>
                          </m:dPr>
                          <m:e>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16</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4</m:t>
                                    </m:r>
                                  </m:sup>
                                </m:sSup>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7</m:t>
                                    </m:r>
                                  </m:sup>
                                </m:sSup>
                              </m:num>
                              <m:den>
                                <m:r>
                                  <a:rPr lang="en-GB" sz="2300" b="0" i="1" smtClean="0">
                                    <a:latin typeface="Cambria Math" panose="02040503050406030204" pitchFamily="18" charset="0"/>
                                  </a:rPr>
                                  <m:t>25</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𝑥</m:t>
                                    </m:r>
                                  </m:e>
                                  <m:sup>
                                    <m:r>
                                      <a:rPr lang="en-GB" sz="2300" b="0" i="1" smtClean="0">
                                        <a:latin typeface="Cambria Math" panose="02040503050406030204" pitchFamily="18" charset="0"/>
                                      </a:rPr>
                                      <m:t>8</m:t>
                                    </m:r>
                                  </m:sup>
                                </m:sSup>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𝑦</m:t>
                                    </m:r>
                                  </m:e>
                                  <m:sup>
                                    <m:r>
                                      <a:rPr lang="en-GB" sz="2300" b="0" i="1" smtClean="0">
                                        <a:latin typeface="Cambria Math" panose="02040503050406030204" pitchFamily="18" charset="0"/>
                                      </a:rPr>
                                      <m:t>5</m:t>
                                    </m:r>
                                  </m:sup>
                                </m:sSup>
                              </m:den>
                            </m:f>
                          </m:e>
                        </m:d>
                      </m:e>
                      <m:sup>
                        <m:f>
                          <m:fPr>
                            <m:ctrlPr>
                              <a:rPr lang="en-GB" sz="2300" b="0" i="1" smtClean="0">
                                <a:latin typeface="Cambria Math" panose="02040503050406030204" pitchFamily="18" charset="0"/>
                              </a:rPr>
                            </m:ctrlPr>
                          </m:fPr>
                          <m:num>
                            <m:r>
                              <a:rPr lang="en-GB" sz="2300" b="0" i="1" smtClean="0">
                                <a:latin typeface="Cambria Math" panose="02040503050406030204" pitchFamily="18" charset="0"/>
                              </a:rPr>
                              <m:t>1</m:t>
                            </m:r>
                          </m:num>
                          <m:den>
                            <m:r>
                              <a:rPr lang="en-GB" sz="2300" b="0" i="1" smtClean="0">
                                <a:latin typeface="Cambria Math" panose="02040503050406030204" pitchFamily="18" charset="0"/>
                              </a:rPr>
                              <m:t>2</m:t>
                            </m:r>
                          </m:den>
                        </m:f>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1340623"/>
              </a:xfrm>
              <a:prstGeom prst="rect">
                <a:avLst/>
              </a:prstGeom>
              <a:blipFill>
                <a:blip r:embed="rId3"/>
                <a:stretch>
                  <a:fillRect l="-548" t="-31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337835799"/>
                  </p:ext>
                </p:extLst>
              </p:nvPr>
            </p:nvGraphicFramePr>
            <p:xfrm>
              <a:off x="945283" y="2292350"/>
              <a:ext cx="7246218" cy="233477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52657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Nunito"/>
                              <a:cs typeface="Nunito"/>
                              <a:sym typeface="Nunito"/>
                            </a:rPr>
                            <a:t>A) </a:t>
                          </a:r>
                          <a14:m>
                            <m:oMath xmlns:m="http://schemas.openxmlformats.org/officeDocument/2006/math">
                              <m:f>
                                <m:fPr>
                                  <m:ctrlPr>
                                    <a:rPr lang="en-GB" sz="1600" b="0" i="1" u="none" strike="noStrike" cap="none" smtClean="0">
                                      <a:solidFill>
                                        <a:srgbClr val="0BBF8E"/>
                                      </a:solidFill>
                                      <a:latin typeface="Cambria Math" panose="02040503050406030204" pitchFamily="18" charset="0"/>
                                      <a:ea typeface="Nunito"/>
                                      <a:cs typeface="Nunito"/>
                                      <a:sym typeface="Nunito"/>
                                    </a:rPr>
                                  </m:ctrlPr>
                                </m:fPr>
                                <m:num>
                                  <m:r>
                                    <a:rPr lang="en-GB" sz="1600" b="0" i="1" u="none" strike="noStrike" cap="none" smtClean="0">
                                      <a:solidFill>
                                        <a:srgbClr val="0BBF8E"/>
                                      </a:solidFill>
                                      <a:latin typeface="Cambria Math" panose="02040503050406030204" pitchFamily="18" charset="0"/>
                                      <a:ea typeface="Nunito"/>
                                      <a:cs typeface="Nunito"/>
                                      <a:sym typeface="Nunito"/>
                                    </a:rPr>
                                    <m:t>4</m:t>
                                  </m:r>
                                  <m:r>
                                    <a:rPr lang="en-GB" sz="1600" b="0" i="1" u="none" strike="noStrike" cap="none" smtClean="0">
                                      <a:solidFill>
                                        <a:srgbClr val="0BBF8E"/>
                                      </a:solidFill>
                                      <a:latin typeface="Cambria Math" panose="02040503050406030204" pitchFamily="18" charset="0"/>
                                      <a:ea typeface="Nunito"/>
                                      <a:cs typeface="Nunito"/>
                                      <a:sym typeface="Nunito"/>
                                    </a:rPr>
                                    <m:t>𝑦</m:t>
                                  </m:r>
                                </m:num>
                                <m:den>
                                  <m:r>
                                    <a:rPr lang="en-GB" sz="1600" b="0" i="1" u="none" strike="noStrike" cap="none" smtClean="0">
                                      <a:solidFill>
                                        <a:srgbClr val="0BBF8E"/>
                                      </a:solidFill>
                                      <a:latin typeface="Cambria Math" panose="02040503050406030204" pitchFamily="18" charset="0"/>
                                      <a:ea typeface="Nunito"/>
                                      <a:cs typeface="Nunito"/>
                                      <a:sym typeface="Nunito"/>
                                    </a:rPr>
                                    <m:t>5</m:t>
                                  </m:r>
                                  <m:sSup>
                                    <m:sSupPr>
                                      <m:ctrlPr>
                                        <a:rPr lang="en-GB" sz="1600" b="0" i="1" u="none" strike="noStrike" cap="none" smtClean="0">
                                          <a:solidFill>
                                            <a:srgbClr val="0BBF8E"/>
                                          </a:solidFill>
                                          <a:latin typeface="Cambria Math" panose="02040503050406030204" pitchFamily="18" charset="0"/>
                                          <a:ea typeface="Nunito"/>
                                          <a:cs typeface="Nunito"/>
                                          <a:sym typeface="Nunito"/>
                                        </a:rPr>
                                      </m:ctrlPr>
                                    </m:sSupPr>
                                    <m:e>
                                      <m:r>
                                        <a:rPr lang="en-GB" sz="1600" b="0" i="1" u="none" strike="noStrike" cap="none" smtClean="0">
                                          <a:solidFill>
                                            <a:srgbClr val="0BBF8E"/>
                                          </a:solidFill>
                                          <a:latin typeface="Cambria Math" panose="02040503050406030204" pitchFamily="18" charset="0"/>
                                          <a:ea typeface="Nunito"/>
                                          <a:cs typeface="Nunito"/>
                                          <a:sym typeface="Nunito"/>
                                        </a:rPr>
                                        <m:t>𝑥</m:t>
                                      </m:r>
                                    </m:e>
                                    <m:sup>
                                      <m:r>
                                        <a:rPr lang="en-GB" sz="1600" b="0" i="1" u="none" strike="noStrike" cap="none" smtClean="0">
                                          <a:solidFill>
                                            <a:srgbClr val="0BBF8E"/>
                                          </a:solidFill>
                                          <a:latin typeface="Cambria Math" panose="02040503050406030204" pitchFamily="18" charset="0"/>
                                          <a:ea typeface="Nunito"/>
                                          <a:cs typeface="Nunito"/>
                                          <a:sym typeface="Nunito"/>
                                        </a:rPr>
                                        <m:t>2</m:t>
                                      </m:r>
                                    </m:sup>
                                  </m:sSup>
                                </m:den>
                              </m:f>
                            </m:oMath>
                          </a14:m>
                          <a:endParaRPr lang="en-GB" sz="160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BBF8E"/>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BBF8E"/>
                              </a:solidFill>
                              <a:latin typeface="Nunito Sans" pitchFamily="2" charset="0"/>
                              <a:ea typeface="Times New Roman"/>
                              <a:cs typeface="Times New Roman"/>
                              <a:sym typeface="Times New Roman"/>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B)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8</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num>
                                <m:den>
                                  <m:r>
                                    <a:rPr lang="en-GB" sz="1600" b="0" i="1" u="none" strike="noStrike" cap="none" smtClean="0">
                                      <a:solidFill>
                                        <a:schemeClr val="dk1"/>
                                      </a:solidFill>
                                      <a:latin typeface="Cambria Math" panose="02040503050406030204" pitchFamily="18" charset="0"/>
                                      <a:ea typeface="Nunito"/>
                                      <a:cs typeface="Nunito"/>
                                      <a:sym typeface="Nunito"/>
                                    </a:rPr>
                                    <m:t>25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8</m:t>
                                      </m:r>
                                    </m:sup>
                                  </m:sSup>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𝑦</m:t>
                                      </m:r>
                                    </m:e>
                                    <m:sup>
                                      <m:r>
                                        <a:rPr lang="en-GB" sz="1600" b="0" i="1" u="none" strike="noStrike" cap="none" smtClean="0">
                                          <a:solidFill>
                                            <a:schemeClr val="dk1"/>
                                          </a:solidFill>
                                          <a:latin typeface="Cambria Math" panose="02040503050406030204" pitchFamily="18" charset="0"/>
                                          <a:ea typeface="Nunito"/>
                                          <a:cs typeface="Nunito"/>
                                          <a:sym typeface="Nunito"/>
                                        </a:rPr>
                                        <m:t>5</m:t>
                                      </m:r>
                                    </m:sup>
                                  </m:sSup>
                                </m:den>
                              </m:f>
                            </m:oMath>
                          </a14:m>
                          <a:endParaRPr lang="en-GB" sz="1600" u="none" strike="noStrike" cap="none" dirty="0">
                            <a:latin typeface="Nunito Sans" pitchFamily="2" charset="0"/>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latin typeface="Nunito Sans" pitchFamily="2" charset="0"/>
                            </a:rPr>
                            <a:t>Student used index number to multiply be a half</a:t>
                          </a:r>
                          <a:endParaRPr sz="1600" u="none" strike="noStrike" cap="none"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a:cs typeface="Nunito"/>
                                      <a:sym typeface="Nunito"/>
                                    </a:rPr>
                                  </m:ctrlPr>
                                </m:fPr>
                                <m:num>
                                  <m:r>
                                    <a:rPr lang="en-GB" sz="1600" b="0" i="1" u="none" strike="noStrike" cap="none" smtClean="0">
                                      <a:solidFill>
                                        <a:schemeClr val="dk1"/>
                                      </a:solidFill>
                                      <a:latin typeface="Cambria Math" panose="02040503050406030204" pitchFamily="18" charset="0"/>
                                      <a:ea typeface="Nunito"/>
                                      <a:cs typeface="Nunito"/>
                                      <a:sym typeface="Nunito"/>
                                    </a:rPr>
                                    <m:t>16</m:t>
                                  </m:r>
                                  <m:r>
                                    <a:rPr lang="en-GB" sz="1600" b="0" i="1" u="none" strike="noStrike" cap="none" smtClean="0">
                                      <a:solidFill>
                                        <a:schemeClr val="dk1"/>
                                      </a:solidFill>
                                      <a:latin typeface="Cambria Math" panose="02040503050406030204" pitchFamily="18" charset="0"/>
                                      <a:ea typeface="Nunito"/>
                                      <a:cs typeface="Nunito"/>
                                      <a:sym typeface="Nunito"/>
                                    </a:rPr>
                                    <m:t>𝑦</m:t>
                                  </m:r>
                                </m:num>
                                <m:den>
                                  <m:r>
                                    <a:rPr lang="en-GB" sz="1600" b="0" i="1" u="none" strike="noStrike" cap="none" smtClean="0">
                                      <a:solidFill>
                                        <a:schemeClr val="dk1"/>
                                      </a:solidFill>
                                      <a:latin typeface="Cambria Math" panose="02040503050406030204" pitchFamily="18" charset="0"/>
                                      <a:ea typeface="Nunito"/>
                                      <a:cs typeface="Nunito"/>
                                      <a:sym typeface="Nunito"/>
                                    </a:rPr>
                                    <m:t>25</m:t>
                                  </m:r>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𝑥</m:t>
                                      </m:r>
                                    </m:e>
                                    <m:sup>
                                      <m:r>
                                        <a:rPr lang="en-GB" sz="1600" b="0" i="1" u="none" strike="noStrike" cap="none" smtClean="0">
                                          <a:solidFill>
                                            <a:schemeClr val="dk1"/>
                                          </a:solidFill>
                                          <a:latin typeface="Cambria Math" panose="02040503050406030204" pitchFamily="18" charset="0"/>
                                          <a:ea typeface="Nunito"/>
                                          <a:cs typeface="Nunito"/>
                                          <a:sym typeface="Nunito"/>
                                        </a:rPr>
                                        <m:t>2</m:t>
                                      </m:r>
                                    </m:sup>
                                  </m:sSup>
                                </m:den>
                              </m:f>
                            </m:oMath>
                          </a14:m>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Times New Roman"/>
                              <a:cs typeface="Times New Roman"/>
                              <a:sym typeface="Times New Roman"/>
                            </a:rPr>
                            <a:t>Student forgot to simplify coefficients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pitchFamily="2" charset="0"/>
                              <a:ea typeface="Nunito"/>
                              <a:cs typeface="Nunito"/>
                              <a:sym typeface="Nunito"/>
                            </a:rPr>
                            <a:t>D)</a:t>
                          </a:r>
                          <a:r>
                            <a:rPr lang="en-GB" sz="1600" u="none" strike="noStrike" cap="none" baseline="0" dirty="0">
                              <a:solidFill>
                                <a:schemeClr val="dk1"/>
                              </a:solidFill>
                              <a:latin typeface="Nunito Sans" pitchFamily="2" charset="0"/>
                              <a:ea typeface="Nunito"/>
                              <a:cs typeface="Nunito"/>
                              <a:sym typeface="Nunito"/>
                            </a:rPr>
                            <a:t> </a:t>
                          </a:r>
                          <a14:m>
                            <m:oMath xmlns:m="http://schemas.openxmlformats.org/officeDocument/2006/math">
                              <m:rad>
                                <m:radPr>
                                  <m:degHide m:val="on"/>
                                  <m:ctrlPr>
                                    <a:rPr lang="en-GB" sz="1600" b="0" i="1" u="none" strike="noStrike" cap="none" baseline="0" smtClean="0">
                                      <a:solidFill>
                                        <a:schemeClr val="dk1"/>
                                      </a:solidFill>
                                      <a:latin typeface="Cambria Math" panose="02040503050406030204" pitchFamily="18" charset="0"/>
                                      <a:sym typeface="Nunito"/>
                                    </a:rPr>
                                  </m:ctrlPr>
                                </m:radPr>
                                <m:deg/>
                                <m:e>
                                  <m:f>
                                    <m:fPr>
                                      <m:ctrlPr>
                                        <a:rPr lang="en-GB" sz="1600" b="0" i="1" u="none" strike="noStrike" cap="none" baseline="0" smtClean="0">
                                          <a:solidFill>
                                            <a:schemeClr val="dk1"/>
                                          </a:solidFill>
                                          <a:latin typeface="Cambria Math" panose="02040503050406030204" pitchFamily="18" charset="0"/>
                                          <a:sym typeface="Nunito"/>
                                        </a:rPr>
                                      </m:ctrlPr>
                                    </m:fPr>
                                    <m:num>
                                      <m:r>
                                        <a:rPr lang="en-GB" sz="1600" b="0" i="1" u="none" strike="noStrike" cap="none" baseline="0" smtClean="0">
                                          <a:solidFill>
                                            <a:schemeClr val="dk1"/>
                                          </a:solidFill>
                                          <a:latin typeface="Cambria Math" panose="02040503050406030204" pitchFamily="18" charset="0"/>
                                          <a:sym typeface="Nunito"/>
                                        </a:rPr>
                                        <m:t>16</m:t>
                                      </m:r>
                                      <m:sSup>
                                        <m:sSupPr>
                                          <m:ctrlPr>
                                            <a:rPr lang="en-GB" sz="1600" b="0" i="1" u="none" strike="noStrike" cap="none" baseline="0" smtClean="0">
                                              <a:solidFill>
                                                <a:schemeClr val="dk1"/>
                                              </a:solidFill>
                                              <a:latin typeface="Cambria Math" panose="02040503050406030204" pitchFamily="18" charset="0"/>
                                              <a:sym typeface="Nunito"/>
                                            </a:rPr>
                                          </m:ctrlPr>
                                        </m:sSupPr>
                                        <m:e>
                                          <m:r>
                                            <a:rPr lang="en-GB" sz="1600" b="0" i="1" u="none" strike="noStrike" cap="none" baseline="0" smtClean="0">
                                              <a:solidFill>
                                                <a:schemeClr val="dk1"/>
                                              </a:solidFill>
                                              <a:latin typeface="Cambria Math" panose="02040503050406030204" pitchFamily="18" charset="0"/>
                                              <a:sym typeface="Nunito"/>
                                            </a:rPr>
                                            <m:t>𝑥</m:t>
                                          </m:r>
                                        </m:e>
                                        <m:sup>
                                          <m:r>
                                            <a:rPr lang="en-GB" sz="1600" b="0" i="1" u="none" strike="noStrike" cap="none" baseline="0" smtClean="0">
                                              <a:solidFill>
                                                <a:schemeClr val="dk1"/>
                                              </a:solidFill>
                                              <a:latin typeface="Cambria Math" panose="02040503050406030204" pitchFamily="18" charset="0"/>
                                              <a:sym typeface="Nunito"/>
                                            </a:rPr>
                                            <m:t>4</m:t>
                                          </m:r>
                                        </m:sup>
                                      </m:sSup>
                                      <m:sSup>
                                        <m:sSupPr>
                                          <m:ctrlPr>
                                            <a:rPr lang="en-GB" sz="1600" b="0" i="1" u="none" strike="noStrike" cap="none" baseline="0" smtClean="0">
                                              <a:solidFill>
                                                <a:schemeClr val="dk1"/>
                                              </a:solidFill>
                                              <a:latin typeface="Cambria Math" panose="02040503050406030204" pitchFamily="18" charset="0"/>
                                              <a:sym typeface="Nunito"/>
                                            </a:rPr>
                                          </m:ctrlPr>
                                        </m:sSupPr>
                                        <m:e>
                                          <m:r>
                                            <a:rPr lang="en-GB" sz="1600" b="0" i="1" u="none" strike="noStrike" cap="none" baseline="0" smtClean="0">
                                              <a:solidFill>
                                                <a:schemeClr val="dk1"/>
                                              </a:solidFill>
                                              <a:latin typeface="Cambria Math" panose="02040503050406030204" pitchFamily="18" charset="0"/>
                                              <a:sym typeface="Nunito"/>
                                            </a:rPr>
                                            <m:t>𝑦</m:t>
                                          </m:r>
                                        </m:e>
                                        <m:sup>
                                          <m:r>
                                            <a:rPr lang="en-GB" sz="1600" b="0" i="1" u="none" strike="noStrike" cap="none" baseline="0" smtClean="0">
                                              <a:solidFill>
                                                <a:schemeClr val="dk1"/>
                                              </a:solidFill>
                                              <a:latin typeface="Cambria Math" panose="02040503050406030204" pitchFamily="18" charset="0"/>
                                              <a:sym typeface="Nunito"/>
                                            </a:rPr>
                                            <m:t>7</m:t>
                                          </m:r>
                                        </m:sup>
                                      </m:sSup>
                                    </m:num>
                                    <m:den>
                                      <m:r>
                                        <a:rPr lang="en-GB" sz="1600" b="0" i="1" u="none" strike="noStrike" cap="none" baseline="0" smtClean="0">
                                          <a:solidFill>
                                            <a:schemeClr val="dk1"/>
                                          </a:solidFill>
                                          <a:latin typeface="Cambria Math" panose="02040503050406030204" pitchFamily="18" charset="0"/>
                                          <a:sym typeface="Nunito"/>
                                        </a:rPr>
                                        <m:t>25</m:t>
                                      </m:r>
                                      <m:sSup>
                                        <m:sSupPr>
                                          <m:ctrlPr>
                                            <a:rPr lang="en-GB" sz="1600" b="0" i="1" u="none" strike="noStrike" cap="none" baseline="0" smtClean="0">
                                              <a:solidFill>
                                                <a:schemeClr val="dk1"/>
                                              </a:solidFill>
                                              <a:latin typeface="Cambria Math" panose="02040503050406030204" pitchFamily="18" charset="0"/>
                                              <a:sym typeface="Nunito"/>
                                            </a:rPr>
                                          </m:ctrlPr>
                                        </m:sSupPr>
                                        <m:e>
                                          <m:r>
                                            <a:rPr lang="en-GB" sz="1600" b="0" i="1" u="none" strike="noStrike" cap="none" baseline="0" smtClean="0">
                                              <a:solidFill>
                                                <a:schemeClr val="dk1"/>
                                              </a:solidFill>
                                              <a:latin typeface="Cambria Math" panose="02040503050406030204" pitchFamily="18" charset="0"/>
                                              <a:sym typeface="Nunito"/>
                                            </a:rPr>
                                            <m:t>𝑥</m:t>
                                          </m:r>
                                        </m:e>
                                        <m:sup>
                                          <m:r>
                                            <a:rPr lang="en-GB" sz="1600" b="0" i="1" u="none" strike="noStrike" cap="none" baseline="0" smtClean="0">
                                              <a:solidFill>
                                                <a:schemeClr val="dk1"/>
                                              </a:solidFill>
                                              <a:latin typeface="Cambria Math" panose="02040503050406030204" pitchFamily="18" charset="0"/>
                                              <a:sym typeface="Nunito"/>
                                            </a:rPr>
                                            <m:t>8</m:t>
                                          </m:r>
                                        </m:sup>
                                      </m:sSup>
                                      <m:sSup>
                                        <m:sSupPr>
                                          <m:ctrlPr>
                                            <a:rPr lang="en-GB" sz="1600" b="0" i="1" u="none" strike="noStrike" cap="none" baseline="0" smtClean="0">
                                              <a:solidFill>
                                                <a:schemeClr val="dk1"/>
                                              </a:solidFill>
                                              <a:latin typeface="Cambria Math" panose="02040503050406030204" pitchFamily="18" charset="0"/>
                                              <a:sym typeface="Nunito"/>
                                            </a:rPr>
                                          </m:ctrlPr>
                                        </m:sSupPr>
                                        <m:e>
                                          <m:r>
                                            <a:rPr lang="en-GB" sz="1600" b="0" i="1" u="none" strike="noStrike" cap="none" baseline="0" smtClean="0">
                                              <a:solidFill>
                                                <a:schemeClr val="dk1"/>
                                              </a:solidFill>
                                              <a:latin typeface="Cambria Math" panose="02040503050406030204" pitchFamily="18" charset="0"/>
                                              <a:sym typeface="Nunito"/>
                                            </a:rPr>
                                            <m:t>𝑦</m:t>
                                          </m:r>
                                        </m:e>
                                        <m:sup>
                                          <m:r>
                                            <a:rPr lang="en-GB" sz="1600" b="0" i="1" u="none" strike="noStrike" cap="none" baseline="0" smtClean="0">
                                              <a:solidFill>
                                                <a:schemeClr val="dk1"/>
                                              </a:solidFill>
                                              <a:latin typeface="Cambria Math" panose="02040503050406030204" pitchFamily="18" charset="0"/>
                                              <a:sym typeface="Nunito"/>
                                            </a:rPr>
                                            <m:t>5</m:t>
                                          </m:r>
                                        </m:sup>
                                      </m:sSup>
                                    </m:den>
                                  </m:f>
                                </m:e>
                              </m:rad>
                            </m:oMath>
                          </a14:m>
                          <a:endParaRPr lang="en-GB" sz="1600" i="1" u="none" strike="noStrike" cap="none" dirty="0">
                            <a:solidFill>
                              <a:schemeClr val="dk1"/>
                            </a:solidFill>
                            <a:latin typeface="Nunito Sans" pitchFamily="2" charset="0"/>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dk1"/>
                              </a:solidFill>
                              <a:latin typeface="Nunito Sans" pitchFamily="2" charset="0"/>
                              <a:ea typeface="Times New Roman"/>
                              <a:cs typeface="Times New Roman"/>
                              <a:sym typeface="Times New Roman"/>
                            </a:rPr>
                            <a:t>Student rewrote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2337835799"/>
                  </p:ext>
                </p:extLst>
              </p:nvPr>
            </p:nvGraphicFramePr>
            <p:xfrm>
              <a:off x="945283" y="2292350"/>
              <a:ext cx="7246218" cy="233477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20196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05" r="-100168" b="-9646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505" r="-337" b="-96465"/>
                          </a:stretch>
                        </a:blipFill>
                      </a:tcPr>
                    </a:tc>
                    <a:extLst>
                      <a:ext uri="{0D108BD9-81ED-4DB2-BD59-A6C34878D82A}">
                        <a16:rowId xmlns:a16="http://schemas.microsoft.com/office/drawing/2014/main" val="10000"/>
                      </a:ext>
                    </a:extLst>
                  </a:tr>
                  <a:tr h="113281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6989" r="-100168" b="-268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6989" r="-337" b="-268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1877697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3"/>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𝑎</m:t>
                        </m:r>
                      </m:e>
                      <m:sup>
                        <m:r>
                          <a:rPr lang="en-GB" sz="2300" b="0" i="1" smtClean="0">
                            <a:latin typeface="Cambria Math" panose="02040503050406030204" pitchFamily="18" charset="0"/>
                          </a:rPr>
                          <m:t>−3</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 </m:t>
                        </m:r>
                        <m:r>
                          <a:rPr lang="en-GB" sz="2300" b="0" i="1" smtClean="0">
                            <a:latin typeface="Cambria Math" panose="02040503050406030204" pitchFamily="18" charset="0"/>
                          </a:rPr>
                          <m:t>𝑎</m:t>
                        </m:r>
                      </m:e>
                      <m:sup>
                        <m:r>
                          <a:rPr lang="en-GB" sz="2300" b="0" i="1" smtClean="0">
                            <a:latin typeface="Cambria Math" panose="02040503050406030204" pitchFamily="18" charset="0"/>
                          </a:rPr>
                          <m:t>−2</m:t>
                        </m:r>
                      </m:sup>
                    </m:sSup>
                  </m:oMath>
                </a14:m>
                <a:endParaRPr lang="en-GB" sz="2300" dirty="0">
                  <a:latin typeface="Nunito Sans" pitchFamily="2" charset="0"/>
                </a:endParaRPr>
              </a:p>
            </p:txBody>
          </p:sp>
        </mc:Choice>
        <mc:Fallback>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71" t="-5263" b="-5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873869502"/>
                  </p:ext>
                </p:extLst>
              </p:nvPr>
            </p:nvGraphicFramePr>
            <p:xfrm>
              <a:off x="945283" y="2190750"/>
              <a:ext cx="7246218" cy="2006477"/>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𝑎</m:t>
                                  </m:r>
                                </m:e>
                                <m:sup>
                                  <m:r>
                                    <a:rPr lang="en-GB" sz="1600" b="0" i="1" u="none" strike="noStrike" cap="none" smtClean="0">
                                      <a:solidFill>
                                        <a:schemeClr val="dk1"/>
                                      </a:solidFill>
                                      <a:latin typeface="Cambria Math" panose="02040503050406030204" pitchFamily="18" charset="0"/>
                                      <a:ea typeface="Nunito"/>
                                      <a:cs typeface="Nunito"/>
                                      <a:sym typeface="Nunito"/>
                                    </a:rPr>
                                    <m:t>6</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𝑎</m:t>
                                  </m:r>
                                </m:e>
                                <m:sup>
                                  <m:r>
                                    <a:rPr lang="en-GB" sz="1600" b="0" i="1" u="none" strike="noStrike" cap="none" smtClean="0">
                                      <a:solidFill>
                                        <a:schemeClr val="dk1"/>
                                      </a:solidFill>
                                      <a:latin typeface="Cambria Math" panose="02040503050406030204" pitchFamily="18" charset="0"/>
                                      <a:ea typeface="Nunito"/>
                                      <a:cs typeface="Nunito"/>
                                      <a:sym typeface="Nunito"/>
                                    </a:rPr>
                                    <m:t>−1</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𝑎</m:t>
                                  </m:r>
                                </m:e>
                                <m:sup>
                                  <m:r>
                                    <a:rPr lang="en-GB" sz="1600" b="0" i="1" u="none" strike="noStrike" cap="none" smtClean="0">
                                      <a:solidFill>
                                        <a:schemeClr val="dk1"/>
                                      </a:solidFill>
                                      <a:latin typeface="Cambria Math" panose="02040503050406030204" pitchFamily="18" charset="0"/>
                                      <a:ea typeface="Nunito"/>
                                      <a:cs typeface="Nunito"/>
                                      <a:sym typeface="Nunito"/>
                                    </a:rPr>
                                    <m:t>−5</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𝑎</m:t>
                                  </m:r>
                                </m:e>
                                <m:sup>
                                  <m:r>
                                    <a:rPr lang="en-GB" sz="1600" b="0" i="1" u="none" strike="noStrike" cap="none" smtClean="0">
                                      <a:solidFill>
                                        <a:schemeClr val="dk1"/>
                                      </a:solidFill>
                                      <a:latin typeface="Cambria Math" panose="02040503050406030204" pitchFamily="18" charset="0"/>
                                      <a:ea typeface="Nunito"/>
                                      <a:cs typeface="Nunito"/>
                                      <a:sym typeface="Nunito"/>
                                    </a:rPr>
                                    <m:t>5</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3873869502"/>
                  </p:ext>
                </p:extLst>
              </p:nvPr>
            </p:nvGraphicFramePr>
            <p:xfrm>
              <a:off x="945283" y="2190750"/>
              <a:ext cx="7246218" cy="2006477"/>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121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1212"/>
                          </a:stretch>
                        </a:blipFill>
                      </a:tcPr>
                    </a:tc>
                    <a:extLst>
                      <a:ext uri="{0D108BD9-81ED-4DB2-BD59-A6C34878D82A}">
                        <a16:rowId xmlns:a16="http://schemas.microsoft.com/office/drawing/2014/main" val="10000"/>
                      </a:ext>
                    </a:extLst>
                  </a:tr>
                  <a:tr h="100485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06" r="-100168" b="-121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606" r="-337" b="-121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19188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4"/>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𝑝</m:t>
                        </m:r>
                      </m:e>
                      <m:sup>
                        <m:r>
                          <a:rPr lang="en-GB" sz="2300" b="0" i="1" smtClean="0">
                            <a:latin typeface="Cambria Math" panose="02040503050406030204" pitchFamily="18" charset="0"/>
                          </a:rPr>
                          <m:t>7</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𝑝</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b="-12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127480979"/>
                  </p:ext>
                </p:extLst>
              </p:nvPr>
            </p:nvGraphicFramePr>
            <p:xfrm>
              <a:off x="945283" y="2190750"/>
              <a:ext cx="7246218" cy="210452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𝑝</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𝑝</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𝑝</m:t>
                                  </m:r>
                                </m:e>
                                <m:sup>
                                  <m:r>
                                    <a:rPr lang="en-GB" sz="1600" b="0" i="1" u="none" strike="noStrike" cap="none" smtClean="0">
                                      <a:solidFill>
                                        <a:schemeClr val="dk1"/>
                                      </a:solidFill>
                                      <a:latin typeface="Cambria Math" panose="02040503050406030204" pitchFamily="18" charset="0"/>
                                      <a:ea typeface="Nunito"/>
                                      <a:cs typeface="Nunito"/>
                                      <a:sym typeface="Nunito"/>
                                    </a:rPr>
                                    <m:t>−4</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𝑝</m:t>
                                  </m:r>
                                </m:e>
                                <m:sup>
                                  <m:f>
                                    <m:fPr>
                                      <m:ctrlPr>
                                        <a:rPr lang="en-GB" sz="1600" b="0" i="1" u="none" strike="noStrike" cap="none" baseline="0" smtClean="0">
                                          <a:solidFill>
                                            <a:schemeClr val="dk1"/>
                                          </a:solidFill>
                                          <a:latin typeface="Cambria Math" panose="02040503050406030204" pitchFamily="18" charset="0"/>
                                          <a:ea typeface="Nunito"/>
                                          <a:cs typeface="Nunito"/>
                                          <a:sym typeface="Nunito"/>
                                        </a:rPr>
                                      </m:ctrlPr>
                                    </m:fPr>
                                    <m:num>
                                      <m:r>
                                        <a:rPr lang="en-GB" sz="1600" b="0" i="1" u="none" strike="noStrike" cap="none" baseline="0" smtClean="0">
                                          <a:solidFill>
                                            <a:schemeClr val="dk1"/>
                                          </a:solidFill>
                                          <a:latin typeface="Cambria Math" panose="02040503050406030204" pitchFamily="18" charset="0"/>
                                          <a:ea typeface="Nunito"/>
                                          <a:cs typeface="Nunito"/>
                                          <a:sym typeface="Nunito"/>
                                        </a:rPr>
                                        <m:t>7</m:t>
                                      </m:r>
                                    </m:num>
                                    <m:den>
                                      <m:r>
                                        <a:rPr lang="en-GB" sz="1600" b="0" i="1" u="none" strike="noStrike" cap="none" baseline="0" smtClean="0">
                                          <a:solidFill>
                                            <a:schemeClr val="dk1"/>
                                          </a:solidFill>
                                          <a:latin typeface="Cambria Math" panose="02040503050406030204" pitchFamily="18" charset="0"/>
                                          <a:ea typeface="Nunito"/>
                                          <a:cs typeface="Nunito"/>
                                          <a:sym typeface="Nunito"/>
                                        </a:rPr>
                                        <m:t>3</m:t>
                                      </m:r>
                                    </m:den>
                                  </m:f>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4127480979"/>
                  </p:ext>
                </p:extLst>
              </p:nvPr>
            </p:nvGraphicFramePr>
            <p:xfrm>
              <a:off x="945283" y="2190750"/>
              <a:ext cx="7246218" cy="2104521"/>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1090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10909"/>
                          </a:stretch>
                        </a:blipFill>
                      </a:tcPr>
                    </a:tc>
                    <a:extLst>
                      <a:ext uri="{0D108BD9-81ED-4DB2-BD59-A6C34878D82A}">
                        <a16:rowId xmlns:a16="http://schemas.microsoft.com/office/drawing/2014/main" val="10000"/>
                      </a:ext>
                    </a:extLst>
                  </a:tr>
                  <a:tr h="110290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1713" r="-100168" b="-110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91713" r="-337" b="-110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681136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54107"/>
              </a:xfrm>
              <a:prstGeom prst="rect">
                <a:avLst/>
              </a:prstGeom>
              <a:noFill/>
            </p:spPr>
            <p:txBody>
              <a:bodyPr wrap="square" rtlCol="0">
                <a:spAutoFit/>
              </a:bodyPr>
              <a:lstStyle/>
              <a:p>
                <a:pPr marL="342900" indent="-342900">
                  <a:buFont typeface="+mj-lt"/>
                  <a:buAutoNum type="arabicParenR" startAt="5"/>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𝑘</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𝑘</m:t>
                        </m:r>
                      </m:e>
                      <m:sup>
                        <m:r>
                          <a:rPr lang="en-GB" sz="2300" b="0" i="1" smtClean="0">
                            <a:latin typeface="Cambria Math" panose="02040503050406030204" pitchFamily="18" charset="0"/>
                          </a:rPr>
                          <m:t>3</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54107"/>
              </a:xfrm>
              <a:prstGeom prst="rect">
                <a:avLst/>
              </a:prstGeom>
              <a:blipFill>
                <a:blip r:embed="rId3"/>
                <a:stretch>
                  <a:fillRect l="-548" t="-448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528915371"/>
                  </p:ext>
                </p:extLst>
              </p:nvPr>
            </p:nvGraphicFramePr>
            <p:xfrm>
              <a:off x="945283" y="2190750"/>
              <a:ext cx="7246218" cy="200692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−6</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5</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𝑘</m:t>
                                  </m:r>
                                </m:e>
                                <m:sup>
                                  <m:r>
                                    <a:rPr lang="en-GB" sz="1600" b="0" i="1" u="none" strike="noStrike" cap="none" smtClean="0">
                                      <a:solidFill>
                                        <a:schemeClr val="dk1"/>
                                      </a:solidFill>
                                      <a:latin typeface="Cambria Math" panose="02040503050406030204" pitchFamily="18" charset="0"/>
                                      <a:ea typeface="Nunito"/>
                                      <a:cs typeface="Nunito"/>
                                      <a:sym typeface="Nunito"/>
                                    </a:rPr>
                                    <m:t>−1</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𝑘</m:t>
                                  </m:r>
                                </m:e>
                                <m:sup>
                                  <m:r>
                                    <a:rPr lang="en-GB" sz="1600" b="0" i="1" u="none" strike="noStrike" cap="none" baseline="0" smtClean="0">
                                      <a:solidFill>
                                        <a:schemeClr val="dk1"/>
                                      </a:solidFill>
                                      <a:latin typeface="Cambria Math" panose="02040503050406030204" pitchFamily="18" charset="0"/>
                                      <a:ea typeface="Nunito"/>
                                      <a:cs typeface="Nunito"/>
                                      <a:sym typeface="Nunito"/>
                                    </a:rPr>
                                    <m:t>−5</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1528915371"/>
                  </p:ext>
                </p:extLst>
              </p:nvPr>
            </p:nvGraphicFramePr>
            <p:xfrm>
              <a:off x="945283" y="2190750"/>
              <a:ext cx="7246218" cy="2006922"/>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3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121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1212"/>
                          </a:stretch>
                        </a:blipFill>
                      </a:tcPr>
                    </a:tc>
                    <a:extLst>
                      <a:ext uri="{0D108BD9-81ED-4DB2-BD59-A6C34878D82A}">
                        <a16:rowId xmlns:a16="http://schemas.microsoft.com/office/drawing/2014/main" val="10000"/>
                      </a:ext>
                    </a:extLst>
                  </a:tr>
                  <a:tr h="1003461">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06" r="-100168" b="-121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0606" r="-337" b="-121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227842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Laws of indices </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74F998A-D7AE-8100-2078-20BE22166B5F}"/>
                  </a:ext>
                </a:extLst>
              </p:cNvPr>
              <p:cNvSpPr txBox="1"/>
              <p:nvPr/>
            </p:nvSpPr>
            <p:spPr>
              <a:xfrm>
                <a:off x="171757" y="871268"/>
                <a:ext cx="8893834" cy="938719"/>
              </a:xfrm>
              <a:prstGeom prst="rect">
                <a:avLst/>
              </a:prstGeom>
              <a:noFill/>
            </p:spPr>
            <p:txBody>
              <a:bodyPr wrap="square" rtlCol="0">
                <a:spAutoFit/>
              </a:bodyPr>
              <a:lstStyle/>
              <a:p>
                <a:pPr marL="342900" indent="-342900">
                  <a:buFont typeface="+mj-lt"/>
                  <a:buAutoNum type="arabicParenR" startAt="6"/>
                </a:pPr>
                <a:r>
                  <a:rPr lang="en-GB" sz="1600" dirty="0">
                    <a:latin typeface="Nunito Sans" pitchFamily="2" charset="0"/>
                  </a:rPr>
                  <a:t>Simplify:</a:t>
                </a:r>
              </a:p>
              <a:p>
                <a:endParaRPr lang="en-GB" sz="1600" dirty="0">
                  <a:latin typeface="Nunito Sans" pitchFamily="2" charset="0"/>
                </a:endParaRPr>
              </a:p>
              <a:p>
                <a:r>
                  <a:rPr lang="en-GB" sz="1600" b="0" dirty="0">
                    <a:latin typeface="Nunito Sans" pitchFamily="2" charset="0"/>
                  </a:rPr>
                  <a:t>      </a:t>
                </a:r>
                <a14:m>
                  <m:oMath xmlns:m="http://schemas.openxmlformats.org/officeDocument/2006/math">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𝑡</m:t>
                        </m:r>
                      </m:e>
                      <m:sup>
                        <m:r>
                          <a:rPr lang="en-GB" sz="2300" b="0" i="1" smtClean="0">
                            <a:latin typeface="Cambria Math" panose="02040503050406030204" pitchFamily="18" charset="0"/>
                          </a:rPr>
                          <m:t>−2</m:t>
                        </m:r>
                      </m:sup>
                    </m:sSup>
                    <m:r>
                      <a:rPr lang="en-GB" sz="2300" b="0" i="1" smtClean="0">
                        <a:latin typeface="Cambria Math" panose="02040503050406030204" pitchFamily="18" charset="0"/>
                      </a:rPr>
                      <m:t>÷</m:t>
                    </m:r>
                    <m:sSup>
                      <m:sSupPr>
                        <m:ctrlPr>
                          <a:rPr lang="en-GB" sz="2300" b="0" i="1" smtClean="0">
                            <a:latin typeface="Cambria Math" panose="02040503050406030204" pitchFamily="18" charset="0"/>
                          </a:rPr>
                        </m:ctrlPr>
                      </m:sSupPr>
                      <m:e>
                        <m:r>
                          <a:rPr lang="en-GB" sz="2300" b="0" i="1" smtClean="0">
                            <a:latin typeface="Cambria Math" panose="02040503050406030204" pitchFamily="18" charset="0"/>
                          </a:rPr>
                          <m:t>𝑡</m:t>
                        </m:r>
                      </m:e>
                      <m:sup>
                        <m:r>
                          <a:rPr lang="en-GB" sz="2300" b="0" i="1" smtClean="0">
                            <a:latin typeface="Cambria Math" panose="02040503050406030204" pitchFamily="18" charset="0"/>
                          </a:rPr>
                          <m:t>−5</m:t>
                        </m:r>
                      </m:sup>
                    </m:sSup>
                  </m:oMath>
                </a14:m>
                <a:endParaRPr lang="en-GB" sz="2300" dirty="0">
                  <a:latin typeface="Nunito Sans" pitchFamily="2" charset="0"/>
                </a:endParaRPr>
              </a:p>
            </p:txBody>
          </p:sp>
        </mc:Choice>
        <mc:Fallback xmlns="">
          <p:sp>
            <p:nvSpPr>
              <p:cNvPr id="3" name="TextBox 2">
                <a:extLst>
                  <a:ext uri="{FF2B5EF4-FFF2-40B4-BE49-F238E27FC236}">
                    <a16:creationId xmlns:a16="http://schemas.microsoft.com/office/drawing/2014/main" id="{374F998A-D7AE-8100-2078-20BE22166B5F}"/>
                  </a:ext>
                </a:extLst>
              </p:cNvPr>
              <p:cNvSpPr txBox="1">
                <a:spLocks noRot="1" noChangeAspect="1" noMove="1" noResize="1" noEditPoints="1" noAdjustHandles="1" noChangeArrowheads="1" noChangeShapeType="1" noTextEdit="1"/>
              </p:cNvSpPr>
              <p:nvPr/>
            </p:nvSpPr>
            <p:spPr>
              <a:xfrm>
                <a:off x="171757" y="871268"/>
                <a:ext cx="8893834" cy="938719"/>
              </a:xfrm>
              <a:prstGeom prst="rect">
                <a:avLst/>
              </a:prstGeom>
              <a:blipFill>
                <a:blip r:embed="rId3"/>
                <a:stretch>
                  <a:fillRect l="-548" t="-454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687927843"/>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10</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−7</m:t>
                                  </m:r>
                                </m:sup>
                              </m:sSup>
                            </m:oMath>
                          </a14:m>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p>
                        <a:p>
                          <a:pPr marL="0" marR="0" lvl="0" indent="0" algn="l" rtl="0">
                            <a:lnSpc>
                              <a:spcPct val="115000"/>
                            </a:lnSpc>
                            <a:spcBef>
                              <a:spcPts val="0"/>
                            </a:spcBef>
                            <a:spcAft>
                              <a:spcPts val="0"/>
                            </a:spcAft>
                            <a:buClr>
                              <a:srgbClr val="000000"/>
                            </a:buClr>
                            <a:buSzPts val="1600"/>
                            <a:buFont typeface="Arial"/>
                            <a:buNone/>
                          </a:pP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a:t>
                          </a:r>
                          <a14:m>
                            <m:oMath xmlns:m="http://schemas.openxmlformats.org/officeDocument/2006/math">
                              <m:sSup>
                                <m:sSupPr>
                                  <m:ctrlPr>
                                    <a:rPr lang="en-GB" sz="1600" b="0" i="1" u="none" strike="noStrike" cap="none" smtClean="0">
                                      <a:solidFill>
                                        <a:schemeClr val="dk1"/>
                                      </a:solidFill>
                                      <a:latin typeface="Cambria Math" panose="02040503050406030204" pitchFamily="18" charset="0"/>
                                      <a:ea typeface="Nunito"/>
                                      <a:cs typeface="Nunito"/>
                                      <a:sym typeface="Nunito"/>
                                    </a:rPr>
                                  </m:ctrlPr>
                                </m:sSupPr>
                                <m:e>
                                  <m:r>
                                    <a:rPr lang="en-GB" sz="1600" b="0" i="1" u="none" strike="noStrike" cap="none" smtClean="0">
                                      <a:solidFill>
                                        <a:schemeClr val="dk1"/>
                                      </a:solidFill>
                                      <a:latin typeface="Cambria Math" panose="02040503050406030204" pitchFamily="18" charset="0"/>
                                      <a:ea typeface="Nunito"/>
                                      <a:cs typeface="Nunito"/>
                                      <a:sym typeface="Nunito"/>
                                    </a:rPr>
                                    <m:t>𝑡</m:t>
                                  </m:r>
                                </m:e>
                                <m:sup>
                                  <m:r>
                                    <a:rPr lang="en-GB" sz="1600" b="0" i="1" u="none" strike="noStrike" cap="none" smtClean="0">
                                      <a:solidFill>
                                        <a:schemeClr val="dk1"/>
                                      </a:solidFill>
                                      <a:latin typeface="Cambria Math" panose="02040503050406030204" pitchFamily="18" charset="0"/>
                                      <a:ea typeface="Nunito"/>
                                      <a:cs typeface="Nunito"/>
                                      <a:sym typeface="Nunito"/>
                                    </a:rPr>
                                    <m:t>3</m:t>
                                  </m:r>
                                </m:sup>
                              </m:sSup>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baseline="0" dirty="0">
                              <a:solidFill>
                                <a:schemeClr val="dk1"/>
                              </a:solidFill>
                              <a:latin typeface="Nunito"/>
                              <a:ea typeface="Nunito"/>
                              <a:cs typeface="Nunito"/>
                              <a:sym typeface="Nunito"/>
                            </a:rPr>
                            <a:t> </a:t>
                          </a:r>
                          <a14:m>
                            <m:oMath xmlns:m="http://schemas.openxmlformats.org/officeDocument/2006/math">
                              <m:sSup>
                                <m:sSupPr>
                                  <m:ctrlPr>
                                    <a:rPr lang="en-GB" sz="1600" b="0" i="1" u="none" strike="noStrike" cap="none" baseline="0" smtClean="0">
                                      <a:solidFill>
                                        <a:schemeClr val="dk1"/>
                                      </a:solidFill>
                                      <a:latin typeface="Cambria Math" panose="02040503050406030204" pitchFamily="18" charset="0"/>
                                      <a:ea typeface="Nunito"/>
                                      <a:cs typeface="Nunito"/>
                                      <a:sym typeface="Nunito"/>
                                    </a:rPr>
                                  </m:ctrlPr>
                                </m:sSupPr>
                                <m:e>
                                  <m:r>
                                    <a:rPr lang="en-GB" sz="1600" b="0" i="1" u="none" strike="noStrike" cap="none" baseline="0" smtClean="0">
                                      <a:solidFill>
                                        <a:schemeClr val="dk1"/>
                                      </a:solidFill>
                                      <a:latin typeface="Cambria Math" panose="02040503050406030204" pitchFamily="18" charset="0"/>
                                      <a:ea typeface="Nunito"/>
                                      <a:cs typeface="Nunito"/>
                                      <a:sym typeface="Nunito"/>
                                    </a:rPr>
                                    <m:t>𝑡</m:t>
                                  </m:r>
                                </m:e>
                                <m:sup>
                                  <m:r>
                                    <a:rPr lang="en-GB" sz="1600" b="0" i="1" u="none" strike="noStrike" cap="none" baseline="0" smtClean="0">
                                      <a:solidFill>
                                        <a:schemeClr val="dk1"/>
                                      </a:solidFill>
                                      <a:latin typeface="Cambria Math" panose="02040503050406030204" pitchFamily="18" charset="0"/>
                                      <a:ea typeface="Nunito"/>
                                      <a:cs typeface="Nunito"/>
                                      <a:sym typeface="Nunito"/>
                                    </a:rPr>
                                    <m:t>−3</m:t>
                                  </m:r>
                                </m:sup>
                              </m:sSup>
                            </m:oMath>
                          </a14:m>
                          <a:endParaRPr lang="en-GB" sz="1600" i="1"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i="1" u="none" strike="noStrike" cap="none" dirty="0">
                            <a:solidFill>
                              <a:schemeClr val="dk1"/>
                            </a:solidFill>
                            <a:latin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133;p5">
                <a:extLst>
                  <a:ext uri="{FF2B5EF4-FFF2-40B4-BE49-F238E27FC236}">
                    <a16:creationId xmlns:a16="http://schemas.microsoft.com/office/drawing/2014/main" id="{95525FD1-49AE-29C1-0FEF-F9EFBBD05556}"/>
                  </a:ext>
                </a:extLst>
              </p:cNvPr>
              <p:cNvGraphicFramePr/>
              <p:nvPr>
                <p:extLst>
                  <p:ext uri="{D42A27DB-BD31-4B8C-83A1-F6EECF244321}">
                    <p14:modId xmlns:p14="http://schemas.microsoft.com/office/powerpoint/2010/main" val="687927843"/>
                  </p:ext>
                </p:extLst>
              </p:nvPr>
            </p:nvGraphicFramePr>
            <p:xfrm>
              <a:off x="945283" y="2190750"/>
              <a:ext cx="7246218" cy="2003238"/>
            </p:xfrm>
            <a:graphic>
              <a:graphicData uri="http://schemas.openxmlformats.org/drawingml/2006/table">
                <a:tbl>
                  <a:tblPr>
                    <a:noFill/>
                    <a:tableStyleId>{83D3C34C-05C9-46D4-825C-24B45D246992}</a:tableStyleId>
                  </a:tblPr>
                  <a:tblGrid>
                    <a:gridCol w="3623109">
                      <a:extLst>
                        <a:ext uri="{9D8B030D-6E8A-4147-A177-3AD203B41FA5}">
                          <a16:colId xmlns:a16="http://schemas.microsoft.com/office/drawing/2014/main" val="20000"/>
                        </a:ext>
                      </a:extLst>
                    </a:gridCol>
                    <a:gridCol w="3623109">
                      <a:extLst>
                        <a:ext uri="{9D8B030D-6E8A-4147-A177-3AD203B41FA5}">
                          <a16:colId xmlns:a16="http://schemas.microsoft.com/office/drawing/2014/main" val="20001"/>
                        </a:ext>
                      </a:extLst>
                    </a:gridCol>
                  </a:tblGrid>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06" r="-100168" b="-10060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606" r="-337" b="-100606"/>
                          </a:stretch>
                        </a:blipFill>
                      </a:tcPr>
                    </a:tc>
                    <a:extLst>
                      <a:ext uri="{0D108BD9-81ED-4DB2-BD59-A6C34878D82A}">
                        <a16:rowId xmlns:a16="http://schemas.microsoft.com/office/drawing/2014/main" val="10000"/>
                      </a:ext>
                    </a:extLst>
                  </a:tr>
                  <a:tr h="100161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20" r="-100168"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337" t="-101220" r="-337" b="-122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86309832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1982</Words>
  <Application>Microsoft Macintosh PowerPoint</Application>
  <PresentationFormat>On-screen Show (16:9)</PresentationFormat>
  <Paragraphs>558</Paragraphs>
  <Slides>51</Slides>
  <Notes>51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Cambria Math</vt:lpstr>
      <vt:lpstr>Calibri</vt:lpstr>
      <vt:lpstr>Nunito Sans</vt:lpstr>
      <vt:lpstr>Nunito</vt:lpstr>
      <vt:lpstr>Arial</vt:lpstr>
      <vt:lpstr>Times New Roman</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Amy Holden</cp:lastModifiedBy>
  <cp:revision>16</cp:revision>
  <dcterms:modified xsi:type="dcterms:W3CDTF">2023-04-11T15:38:29Z</dcterms:modified>
</cp:coreProperties>
</file>