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7"/>
  </p:notesMasterIdLst>
  <p:sldIdLst>
    <p:sldId id="266" r:id="rId2"/>
    <p:sldId id="264" r:id="rId3"/>
    <p:sldId id="265" r:id="rId4"/>
    <p:sldId id="302" r:id="rId5"/>
    <p:sldId id="303" r:id="rId6"/>
    <p:sldId id="304"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272"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271"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Sans" pitchFamily="2" charset="77"/>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D01"/>
    <a:srgbClr val="522CA4"/>
    <a:srgbClr val="693AD1"/>
    <a:srgbClr val="844AFF"/>
    <a:srgbClr val="2E1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7715C-8855-403A-82A1-C83C02FA4D19}" v="759" dt="2023-04-05T11:59:20.206"/>
  </p1510:revLst>
</p1510:revInfo>
</file>

<file path=ppt/tableStyles.xml><?xml version="1.0" encoding="utf-8"?>
<a:tblStyleLst xmlns:a="http://schemas.openxmlformats.org/drawingml/2006/main" def="{8D82B33B-3398-4198-991C-D4ED406399F8}">
  <a:tblStyle styleId="{8D82B33B-3398-4198-991C-D4ED406399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0405E19-DBF8-4350-A6E9-593C9D7815B3}"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8"/>
  </p:normalViewPr>
  <p:slideViewPr>
    <p:cSldViewPr snapToGrid="0">
      <p:cViewPr varScale="1">
        <p:scale>
          <a:sx n="131" d="100"/>
          <a:sy n="131" d="100"/>
        </p:scale>
        <p:origin x="10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46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53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155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2416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312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733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7776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3758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4117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7116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0215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9383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2096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91296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6650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2852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9479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6000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906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61883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2411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6192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13863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8925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08196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4148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8596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6519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700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9637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6328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29522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4.png"/><Relationship Id="rId7" Type="http://schemas.openxmlformats.org/officeDocument/2006/relationships/hyperlink" Target="https://thirdspacelearning.com/gcse-maths/"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445151"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Integer Arithmetic | Number</a:t>
            </a:r>
            <a:endParaRPr sz="2000" b="0" dirty="0">
              <a:solidFill>
                <a:schemeClr val="accent2"/>
              </a:solidFill>
              <a:latin typeface="Nunito Sans" pitchFamily="2" charset="77"/>
            </a:endParaRPr>
          </a:p>
        </p:txBody>
      </p:sp>
      <p:pic>
        <p:nvPicPr>
          <p:cNvPr id="3" name="Picture 2" descr="Logo, icon&#10;&#10;Description automatically generated">
            <a:extLst>
              <a:ext uri="{FF2B5EF4-FFF2-40B4-BE49-F238E27FC236}">
                <a16:creationId xmlns:a16="http://schemas.microsoft.com/office/drawing/2014/main" id="{05F39E8E-9363-13AD-133A-8FDB3C51EB81}"/>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928499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
        <p:cNvGrpSpPr/>
        <p:nvPr/>
      </p:nvGrpSpPr>
      <p:grpSpPr>
        <a:xfrm>
          <a:off x="0" y="0"/>
          <a:ext cx="0" cy="0"/>
          <a:chOff x="0" y="0"/>
          <a:chExt cx="0" cy="0"/>
        </a:xfrm>
      </p:grpSpPr>
      <p:sp>
        <p:nvSpPr>
          <p:cNvPr id="59" name="Google Shape;59;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0" name="Google Shape;6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1"/>
        <p:cNvGrpSpPr/>
        <p:nvPr/>
      </p:nvGrpSpPr>
      <p:grpSpPr>
        <a:xfrm>
          <a:off x="0" y="0"/>
          <a:ext cx="0" cy="0"/>
          <a:chOff x="0" y="0"/>
          <a:chExt cx="0" cy="0"/>
        </a:xfrm>
      </p:grpSpPr>
      <p:sp>
        <p:nvSpPr>
          <p:cNvPr id="62" name="Google Shape;62;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3" name="Google Shape;63;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4" name="Google Shape;64;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9" name="Google Shape;69;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0" name="Google Shape;70;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1" name="Google Shape;71;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2" name="Google Shape;72;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lvl="0" indent="0" algn="l"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 Answers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500015"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Integer Arithmetic | Number</a:t>
            </a:r>
            <a:endParaRPr sz="2000" b="0" dirty="0">
              <a:solidFill>
                <a:schemeClr val="accent2"/>
              </a:solidFill>
              <a:latin typeface="Nunito Sans" pitchFamily="2" charset="77"/>
            </a:endParaRPr>
          </a:p>
        </p:txBody>
      </p:sp>
      <p:pic>
        <p:nvPicPr>
          <p:cNvPr id="2" name="Picture 1" descr="Logo, icon&#10;&#10;Description automatically generated">
            <a:extLst>
              <a:ext uri="{FF2B5EF4-FFF2-40B4-BE49-F238E27FC236}">
                <a16:creationId xmlns:a16="http://schemas.microsoft.com/office/drawing/2014/main" id="{26952405-C1FE-51CC-46C6-6F4B0FE3FBF6}"/>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119203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preserve="1">
  <p:cSld name="1_Title slide 1">
    <p:spTree>
      <p:nvGrpSpPr>
        <p:cNvPr id="1" name="Shape 16"/>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D8819442-42D4-B3E3-EFDF-427C0B261159}"/>
              </a:ext>
            </a:extLst>
          </p:cNvPr>
          <p:cNvPicPr>
            <a:picLocks noChangeAspect="1"/>
          </p:cNvPicPr>
          <p:nvPr userDrawn="1"/>
        </p:nvPicPr>
        <p:blipFill>
          <a:blip r:embed="rId2"/>
          <a:stretch>
            <a:fillRect/>
          </a:stretch>
        </p:blipFill>
        <p:spPr>
          <a:xfrm>
            <a:off x="7320978" y="-16695"/>
            <a:ext cx="1804307" cy="2715106"/>
          </a:xfrm>
          <a:prstGeom prst="rect">
            <a:avLst/>
          </a:prstGeom>
        </p:spPr>
      </p:pic>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22" name="Picture 21" descr="Logo, icon&#10;&#10;Description automatically generated">
            <a:extLst>
              <a:ext uri="{FF2B5EF4-FFF2-40B4-BE49-F238E27FC236}">
                <a16:creationId xmlns:a16="http://schemas.microsoft.com/office/drawing/2014/main" id="{57E3FA74-CBE9-44AA-6F52-969DF902D282}"/>
              </a:ext>
            </a:extLst>
          </p:cNvPr>
          <p:cNvPicPr>
            <a:picLocks noChangeAspect="1"/>
          </p:cNvPicPr>
          <p:nvPr userDrawn="1"/>
        </p:nvPicPr>
        <p:blipFill>
          <a:blip r:embed="rId3"/>
          <a:stretch>
            <a:fillRect/>
          </a:stretch>
        </p:blipFill>
        <p:spPr>
          <a:xfrm>
            <a:off x="8342890" y="4382586"/>
            <a:ext cx="678268" cy="674231"/>
          </a:xfrm>
          <a:prstGeom prst="rect">
            <a:avLst/>
          </a:prstGeom>
        </p:spPr>
      </p:pic>
      <p:pic>
        <p:nvPicPr>
          <p:cNvPr id="3" name="Picture 2" descr="Shape, logo&#10;&#10;Description automatically generated">
            <a:extLst>
              <a:ext uri="{FF2B5EF4-FFF2-40B4-BE49-F238E27FC236}">
                <a16:creationId xmlns:a16="http://schemas.microsoft.com/office/drawing/2014/main" id="{AD0802E4-0BB7-72A3-AB28-A03BF4BD7102}"/>
              </a:ext>
            </a:extLst>
          </p:cNvPr>
          <p:cNvPicPr>
            <a:picLocks noChangeAspect="1"/>
          </p:cNvPicPr>
          <p:nvPr userDrawn="1"/>
        </p:nvPicPr>
        <p:blipFill>
          <a:blip r:embed="rId4"/>
          <a:stretch>
            <a:fillRect/>
          </a:stretch>
        </p:blipFill>
        <p:spPr>
          <a:xfrm>
            <a:off x="4971095" y="2477912"/>
            <a:ext cx="4164096" cy="2666971"/>
          </a:xfrm>
          <a:prstGeom prst="rect">
            <a:avLst/>
          </a:prstGeom>
        </p:spPr>
      </p:pic>
      <p:sp>
        <p:nvSpPr>
          <p:cNvPr id="2" name="TextBox 1">
            <a:extLst>
              <a:ext uri="{FF2B5EF4-FFF2-40B4-BE49-F238E27FC236}">
                <a16:creationId xmlns:a16="http://schemas.microsoft.com/office/drawing/2014/main" id="{5F064C16-16CA-CF21-617F-DA8704B0496E}"/>
              </a:ext>
            </a:extLst>
          </p:cNvPr>
          <p:cNvSpPr txBox="1"/>
          <p:nvPr userDrawn="1"/>
        </p:nvSpPr>
        <p:spPr>
          <a:xfrm>
            <a:off x="122842" y="294891"/>
            <a:ext cx="6907794" cy="584775"/>
          </a:xfrm>
          <a:prstGeom prst="rect">
            <a:avLst/>
          </a:prstGeom>
          <a:noFill/>
        </p:spPr>
        <p:txBody>
          <a:bodyPr wrap="square">
            <a:spAutoFit/>
          </a:bodyPr>
          <a:lstStyle/>
          <a:p>
            <a:r>
              <a:rPr lang="en-GB" sz="3200" dirty="0">
                <a:solidFill>
                  <a:schemeClr val="accent1"/>
                </a:solidFill>
                <a:effectLst/>
                <a:latin typeface="Nunito Sans" pitchFamily="2" charset="77"/>
              </a:rPr>
              <a:t>Where to go next?</a:t>
            </a:r>
            <a:endParaRPr lang="en-US" dirty="0">
              <a:latin typeface="Nunito Sans" pitchFamily="2" charset="77"/>
            </a:endParaRPr>
          </a:p>
        </p:txBody>
      </p:sp>
      <p:pic>
        <p:nvPicPr>
          <p:cNvPr id="5" name="Picture 4" descr="Qr code&#10;&#10;Description automatically generated">
            <a:extLst>
              <a:ext uri="{FF2B5EF4-FFF2-40B4-BE49-F238E27FC236}">
                <a16:creationId xmlns:a16="http://schemas.microsoft.com/office/drawing/2014/main" id="{70915A67-175F-A279-53ED-7A38388C8557}"/>
              </a:ext>
            </a:extLst>
          </p:cNvPr>
          <p:cNvPicPr>
            <a:picLocks noChangeAspect="1"/>
          </p:cNvPicPr>
          <p:nvPr userDrawn="1"/>
        </p:nvPicPr>
        <p:blipFill>
          <a:blip r:embed="rId5"/>
          <a:stretch>
            <a:fillRect/>
          </a:stretch>
        </p:blipFill>
        <p:spPr>
          <a:xfrm>
            <a:off x="7292046" y="1963243"/>
            <a:ext cx="1180412" cy="1172040"/>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413A04CB-B931-90EF-4BF1-E34D08556016}"/>
              </a:ext>
            </a:extLst>
          </p:cNvPr>
          <p:cNvPicPr>
            <a:picLocks noChangeAspect="1"/>
          </p:cNvPicPr>
          <p:nvPr userDrawn="1"/>
        </p:nvPicPr>
        <p:blipFill>
          <a:blip r:embed="rId6"/>
          <a:stretch>
            <a:fillRect/>
          </a:stretch>
        </p:blipFill>
        <p:spPr>
          <a:xfrm rot="2266813">
            <a:off x="6665551" y="1337996"/>
            <a:ext cx="775185" cy="486975"/>
          </a:xfrm>
          <a:prstGeom prst="rect">
            <a:avLst/>
          </a:prstGeom>
        </p:spPr>
      </p:pic>
      <p:sp>
        <p:nvSpPr>
          <p:cNvPr id="11" name="TextBox 10">
            <a:extLst>
              <a:ext uri="{FF2B5EF4-FFF2-40B4-BE49-F238E27FC236}">
                <a16:creationId xmlns:a16="http://schemas.microsoft.com/office/drawing/2014/main" id="{6F6A8987-9A4E-9994-F94B-DE8C2B7E2FC8}"/>
              </a:ext>
            </a:extLst>
          </p:cNvPr>
          <p:cNvSpPr txBox="1"/>
          <p:nvPr userDrawn="1"/>
        </p:nvSpPr>
        <p:spPr>
          <a:xfrm>
            <a:off x="141557" y="881819"/>
            <a:ext cx="6918011"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For more diagnostic questions, and GCSE maths revision resources and worksheets to support students in fixing any misconceptions take a look at the free Third Space Learning </a:t>
            </a:r>
            <a:r>
              <a:rPr lang="en-GB" sz="1400" b="0" i="0" u="sng" dirty="0">
                <a:solidFill>
                  <a:schemeClr val="accent1"/>
                </a:solidFill>
                <a:effectLst/>
                <a:latin typeface="Nunito Sans" pitchFamily="2" charset="77"/>
                <a:hlinkClick r:id="rId7">
                  <a:extLst>
                    <a:ext uri="{A12FA001-AC4F-418D-AE19-62706E023703}">
                      <ahyp:hlinkClr xmlns:ahyp="http://schemas.microsoft.com/office/drawing/2018/hyperlinkcolor" val="tx"/>
                    </a:ext>
                  </a:extLst>
                </a:hlinkClick>
              </a:rPr>
              <a:t>GCSE maths revision</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pages.</a:t>
            </a:r>
          </a:p>
          <a:p>
            <a:endParaRPr lang="en-GB" sz="1400" b="0" i="0" u="none" strike="noStrike" dirty="0">
              <a:solidFill>
                <a:srgbClr val="1C1C1C"/>
              </a:solidFill>
              <a:effectLst/>
              <a:latin typeface="Nunito Sans" pitchFamily="2" charset="77"/>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effectLst/>
                <a:latin typeface="Nunito Sans" pitchFamily="2" charset="77"/>
              </a:rPr>
              <a:t>Scan the QR code to discover our library of FREE GCSE maths revision resources. </a:t>
            </a:r>
            <a:endParaRPr lang="en-US" dirty="0">
              <a:latin typeface="Nunito Sans" pitchFamily="2" charset="77"/>
            </a:endParaRPr>
          </a:p>
        </p:txBody>
      </p:sp>
      <p:sp>
        <p:nvSpPr>
          <p:cNvPr id="15" name="TextBox 14">
            <a:extLst>
              <a:ext uri="{FF2B5EF4-FFF2-40B4-BE49-F238E27FC236}">
                <a16:creationId xmlns:a16="http://schemas.microsoft.com/office/drawing/2014/main" id="{509E93A4-8436-5724-299C-119F30C81E75}"/>
              </a:ext>
            </a:extLst>
          </p:cNvPr>
          <p:cNvSpPr txBox="1"/>
          <p:nvPr userDrawn="1"/>
        </p:nvSpPr>
        <p:spPr>
          <a:xfrm>
            <a:off x="122842" y="2371384"/>
            <a:ext cx="8494349" cy="1077218"/>
          </a:xfrm>
          <a:prstGeom prst="rect">
            <a:avLst/>
          </a:prstGeom>
          <a:noFill/>
        </p:spPr>
        <p:txBody>
          <a:bodyPr wrap="square">
            <a:spAutoFit/>
          </a:bodyPr>
          <a:lstStyle/>
          <a:p>
            <a:r>
              <a:rPr lang="en-GB" sz="3200" dirty="0">
                <a:solidFill>
                  <a:schemeClr val="accent1"/>
                </a:solidFill>
                <a:effectLst/>
                <a:latin typeface="Nunito Sans" pitchFamily="2" charset="77"/>
              </a:rPr>
              <a:t>Do you have KS4 students who need additional support in maths?</a:t>
            </a:r>
            <a:endParaRPr lang="en-US" dirty="0">
              <a:latin typeface="Nunito Sans" pitchFamily="2" charset="77"/>
            </a:endParaRPr>
          </a:p>
        </p:txBody>
      </p:sp>
      <p:sp>
        <p:nvSpPr>
          <p:cNvPr id="18" name="TextBox 17">
            <a:extLst>
              <a:ext uri="{FF2B5EF4-FFF2-40B4-BE49-F238E27FC236}">
                <a16:creationId xmlns:a16="http://schemas.microsoft.com/office/drawing/2014/main" id="{46EE7124-5F5D-428F-631E-C0173F519C6B}"/>
              </a:ext>
            </a:extLst>
          </p:cNvPr>
          <p:cNvSpPr txBox="1"/>
          <p:nvPr userDrawn="1"/>
        </p:nvSpPr>
        <p:spPr>
          <a:xfrm>
            <a:off x="122842" y="3501701"/>
            <a:ext cx="5568270"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Our specialist tutors will help students to develop the skills they need to succeed at GCSE in weekly one to one online revision lessons. Trusted by secondary schools across the UK. </a:t>
            </a:r>
          </a:p>
          <a:p>
            <a:endParaRPr lang="en-GB" sz="1400" b="0" i="0" u="none" strike="noStrike" dirty="0">
              <a:solidFill>
                <a:srgbClr val="1C1C1C"/>
              </a:solidFill>
              <a:effectLst/>
              <a:latin typeface="Nunito Sans" pitchFamily="2" charset="77"/>
            </a:endParaRPr>
          </a:p>
          <a:p>
            <a:r>
              <a:rPr lang="en-GB" sz="1400" b="0" i="0" u="none" strike="noStrike" dirty="0">
                <a:solidFill>
                  <a:srgbClr val="1C1C1C"/>
                </a:solidFill>
                <a:effectLst/>
                <a:latin typeface="Nunito Sans" pitchFamily="2" charset="77"/>
              </a:rPr>
              <a:t>Visit </a:t>
            </a:r>
            <a:r>
              <a:rPr lang="en-GB" sz="1400" b="0" i="0" u="none" strike="noStrike" dirty="0">
                <a:solidFill>
                  <a:schemeClr val="accent1"/>
                </a:solidFill>
                <a:effectLst/>
                <a:latin typeface="Nunito Sans" pitchFamily="2" charset="77"/>
                <a:hlinkClick r:id="rId8">
                  <a:extLst>
                    <a:ext uri="{A12FA001-AC4F-418D-AE19-62706E023703}">
                      <ahyp:hlinkClr xmlns:ahyp="http://schemas.microsoft.com/office/drawing/2018/hyperlinkcolor" val="tx"/>
                    </a:ext>
                  </a:extLst>
                </a:hlinkClick>
              </a:rPr>
              <a:t>thirdspacelearning.com</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to find out more.</a:t>
            </a:r>
          </a:p>
        </p:txBody>
      </p:sp>
    </p:spTree>
    <p:extLst>
      <p:ext uri="{BB962C8B-B14F-4D97-AF65-F5344CB8AC3E}">
        <p14:creationId xmlns:p14="http://schemas.microsoft.com/office/powerpoint/2010/main" val="253366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
        <p:cNvGrpSpPr/>
        <p:nvPr/>
      </p:nvGrpSpPr>
      <p:grpSpPr>
        <a:xfrm>
          <a:off x="0" y="0"/>
          <a:ext cx="0" cy="0"/>
          <a:chOff x="0" y="0"/>
          <a:chExt cx="0" cy="0"/>
        </a:xfrm>
      </p:grpSpPr>
      <p:sp>
        <p:nvSpPr>
          <p:cNvPr id="28" name="Google Shape;28;p5"/>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Integer Arithmetic</a:t>
            </a:r>
            <a:endParaRPr sz="1200" dirty="0"/>
          </a:p>
        </p:txBody>
      </p:sp>
      <p:pic>
        <p:nvPicPr>
          <p:cNvPr id="30" name="Google Shape;30;p5"/>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4" name="Rectangle 3">
            <a:extLst>
              <a:ext uri="{FF2B5EF4-FFF2-40B4-BE49-F238E27FC236}">
                <a16:creationId xmlns:a16="http://schemas.microsoft.com/office/drawing/2014/main" id="{662B5015-A1FE-B33C-0210-5C97148502B4}"/>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31"/>
        <p:cNvGrpSpPr/>
        <p:nvPr/>
      </p:nvGrpSpPr>
      <p:grpSpPr>
        <a:xfrm>
          <a:off x="0" y="0"/>
          <a:ext cx="0" cy="0"/>
          <a:chOff x="0" y="0"/>
          <a:chExt cx="0" cy="0"/>
        </a:xfrm>
      </p:grpSpPr>
      <p:sp>
        <p:nvSpPr>
          <p:cNvPr id="32" name="Google Shape;32;p6"/>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Integer Arithmetic</a:t>
            </a:r>
            <a:endParaRPr sz="1200" dirty="0"/>
          </a:p>
        </p:txBody>
      </p:sp>
      <p:sp>
        <p:nvSpPr>
          <p:cNvPr id="34" name="Google Shape;34;p6"/>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b="1">
                <a:solidFill>
                  <a:srgbClr val="FFFFFF"/>
                </a:solidFill>
                <a:latin typeface="Nunito Sans"/>
                <a:ea typeface="Nunito Sans"/>
                <a:cs typeface="Nunito Sans"/>
                <a:sym typeface="Nunito Sans"/>
              </a:rPr>
              <a:t>   thirdspacelearning.com </a:t>
            </a:r>
            <a:r>
              <a:rPr lang="en-GB" sz="900">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a:solidFill>
                <a:srgbClr val="FFFFFF"/>
              </a:solidFill>
              <a:latin typeface="Nunito Sans"/>
              <a:ea typeface="Nunito Sans"/>
              <a:cs typeface="Nunito Sans"/>
              <a:sym typeface="Nunito Sans"/>
            </a:endParaRPr>
          </a:p>
        </p:txBody>
      </p:sp>
      <p:pic>
        <p:nvPicPr>
          <p:cNvPr id="36" name="Google Shape;36;p6"/>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2" name="Rectangle 1">
            <a:extLst>
              <a:ext uri="{FF2B5EF4-FFF2-40B4-BE49-F238E27FC236}">
                <a16:creationId xmlns:a16="http://schemas.microsoft.com/office/drawing/2014/main" id="{A06B0189-CB3C-E4F9-A74E-A0917BCBDA1D}"/>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9" name="Google Shape;39;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0" name="Google Shape;40;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7" name="Google Shape;47;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9" r:id="rId2"/>
    <p:sldLayoutId id="2147483666"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91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010872049"/>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820</m:t>
                              </m:r>
                            </m:oMath>
                          </a14:m>
                          <a:endParaRPr lang="en-GB" sz="16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US"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980</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1036</m:t>
                              </m:r>
                            </m:oMath>
                          </a14:m>
                          <a:endParaRPr lang="en-GB" sz="14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1052</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010872049"/>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19CF53F-8D44-98E9-E20F-7DCC133095D3}"/>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7)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37×28</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219CF53F-8D44-98E9-E20F-7DCC133095D3}"/>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403305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05521761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307</m:t>
                              </m:r>
                            </m:oMath>
                          </a14:m>
                          <a:endParaRPr lang="en-GB" sz="16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37</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527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73</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306</m:t>
                              </m:r>
                            </m:oMath>
                          </a14:m>
                          <a:endParaRPr lang="en-US" sz="1400" dirty="0">
                            <a:effectLst/>
                          </a:endParaRPr>
                        </a:p>
                        <a:p>
                          <a:pPr rtl="0" fontAlgn="t">
                            <a:spcBef>
                              <a:spcPts val="0"/>
                            </a:spcBef>
                            <a:spcAft>
                              <a:spcPts val="0"/>
                            </a:spcAft>
                          </a:pPr>
                          <a:r>
                            <a:rPr lang="en-GB" sz="1400" b="0" i="0" u="none" strike="noStrike" dirty="0">
                              <a:solidFill>
                                <a:srgbClr val="000000"/>
                              </a:solidFill>
                              <a:effectLst/>
                              <a:latin typeface="Nunito Sans" pitchFamily="2" charset="0"/>
                            </a:rPr>
                            <a:t> </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05521761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527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99441" r="-100337" b="-559"/>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99441" r="-337" b="-559"/>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A06BCA2-2C26-6C97-2994-C72DAA59C253}"/>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8)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4298÷14</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1A06BCA2-2C26-6C97-2994-C72DAA59C253}"/>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239279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069178413"/>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797</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607</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807</m:t>
                              </m:r>
                            </m:oMath>
                          </a14:m>
                          <a:endParaRPr lang="en-GB" sz="14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1572</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069178413"/>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F808547-1A81-B228-A179-93D8841CE51B}"/>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9)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263+85+459</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BF808547-1A81-B228-A179-93D8841CE51B}"/>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2730611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656184983"/>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368</m:t>
                              </m:r>
                            </m:oMath>
                          </a14:m>
                          <a:endParaRPr lang="en-GB" sz="14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268</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1664</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348</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656184983"/>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C01D3E4-3813-AFB7-269B-0223A4ECB0C8}"/>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10) Find the total of the following numbers:</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109,  76,  68,  115</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AC01D3E4-3813-AFB7-269B-0223A4ECB0C8}"/>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1185382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150525151"/>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52</m:t>
                              </m:r>
                              <m:r>
                                <a:rPr lang="en-GB" sz="1600" b="0" i="1" u="none" strike="noStrike" dirty="0" smtClean="0">
                                  <a:solidFill>
                                    <a:schemeClr val="tx1"/>
                                  </a:solidFill>
                                  <a:effectLst/>
                                  <a:latin typeface="Cambria Math" panose="02040503050406030204" pitchFamily="18" charset="0"/>
                                </a:rPr>
                                <m:t> </m:t>
                              </m:r>
                              <m:r>
                                <a:rPr lang="en-US" sz="1600" b="0" i="1" u="none" strike="noStrike" dirty="0" smtClean="0">
                                  <a:solidFill>
                                    <a:schemeClr val="tx1"/>
                                  </a:solidFill>
                                  <a:effectLst/>
                                  <a:latin typeface="Cambria Math" panose="02040503050406030204" pitchFamily="18" charset="0"/>
                                </a:rPr>
                                <m:t>𝑐𝑚</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78</m:t>
                              </m:r>
                              <m:r>
                                <a:rPr lang="en-GB" sz="1600" b="0" i="1" u="none" strike="noStrike" dirty="0" smtClean="0">
                                  <a:solidFill>
                                    <a:schemeClr val="tx1"/>
                                  </a:solidFill>
                                  <a:effectLst/>
                                  <a:latin typeface="Cambria Math" panose="02040503050406030204" pitchFamily="18" charset="0"/>
                                </a:rPr>
                                <m:t> </m:t>
                              </m:r>
                              <m:r>
                                <a:rPr lang="en-US" sz="1600" b="0" i="1" u="none" strike="noStrike" dirty="0" smtClean="0">
                                  <a:solidFill>
                                    <a:schemeClr val="tx1"/>
                                  </a:solidFill>
                                  <a:effectLst/>
                                  <a:latin typeface="Cambria Math" panose="02040503050406030204" pitchFamily="18" charset="0"/>
                                </a:rPr>
                                <m:t>𝑐𝑚</m:t>
                              </m:r>
                            </m:oMath>
                          </a14:m>
                          <a:r>
                            <a:rPr lang="en-US" sz="1600" b="0" i="1"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dirty="0">
                              <a:solidFill>
                                <a:schemeClr val="tx1"/>
                              </a:solidFill>
                              <a:effectLst/>
                            </a:rPr>
                            <a:t> </a:t>
                          </a: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26</m:t>
                              </m:r>
                              <m:r>
                                <a:rPr lang="en-GB" sz="1600" b="0" i="1" u="none" strike="noStrike" dirty="0" smtClean="0">
                                  <a:solidFill>
                                    <a:schemeClr val="tx1"/>
                                  </a:solidFill>
                                  <a:effectLst/>
                                  <a:latin typeface="Cambria Math" panose="02040503050406030204" pitchFamily="18" charset="0"/>
                                </a:rPr>
                                <m:t> </m:t>
                              </m:r>
                              <m:r>
                                <a:rPr lang="en-US" sz="1600" b="0" i="1" u="none" strike="noStrike" dirty="0" smtClean="0">
                                  <a:solidFill>
                                    <a:schemeClr val="tx1"/>
                                  </a:solidFill>
                                  <a:effectLst/>
                                  <a:latin typeface="Cambria Math" panose="02040503050406030204" pitchFamily="18" charset="0"/>
                                </a:rPr>
                                <m:t>𝑐𝑚</m:t>
                              </m:r>
                            </m:oMath>
                          </a14:m>
                          <a:r>
                            <a:rPr lang="en-US" sz="1600" b="0" i="1"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104 </m:t>
                              </m:r>
                              <m:r>
                                <a:rPr lang="en-GB" sz="1600" b="0" i="1" u="none" strike="noStrike" dirty="0" smtClean="0">
                                  <a:solidFill>
                                    <a:schemeClr val="tx1"/>
                                  </a:solidFill>
                                  <a:effectLst/>
                                  <a:latin typeface="Cambria Math" panose="02040503050406030204" pitchFamily="18" charset="0"/>
                                </a:rPr>
                                <m:t>𝑐𝑚</m:t>
                              </m:r>
                            </m:oMath>
                          </a14:m>
                          <a:r>
                            <a:rPr lang="en-GB" sz="1600" b="0" i="1"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150525151"/>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C565333-D29F-195C-054D-B00A81080054}"/>
                  </a:ext>
                </a:extLst>
              </p:cNvPr>
              <p:cNvSpPr txBox="1"/>
              <p:nvPr/>
            </p:nvSpPr>
            <p:spPr>
              <a:xfrm>
                <a:off x="240145" y="862525"/>
                <a:ext cx="8472620" cy="830997"/>
              </a:xfrm>
              <a:prstGeom prst="rect">
                <a:avLst/>
              </a:prstGeom>
              <a:noFill/>
            </p:spPr>
            <p:txBody>
              <a:bodyPr wrap="square" rtlCol="0">
                <a:spAutoFit/>
              </a:bodyPr>
              <a:lstStyle/>
              <a:p>
                <a:r>
                  <a:rPr lang="en-GB" sz="1600" dirty="0">
                    <a:latin typeface="Nunito Sans" pitchFamily="2" charset="0"/>
                  </a:rPr>
                  <a:t>11) A plant doubles in height every two months. </a:t>
                </a:r>
              </a:p>
              <a:p>
                <a:endParaRPr lang="en-GB" sz="1600" dirty="0">
                  <a:latin typeface="Nunito Sans" pitchFamily="2" charset="0"/>
                </a:endParaRPr>
              </a:p>
              <a:p>
                <a:r>
                  <a:rPr lang="en-GB" sz="1600" dirty="0">
                    <a:latin typeface="Nunito Sans" pitchFamily="2" charset="0"/>
                  </a:rPr>
                  <a:t>       If the plant is now </a:t>
                </a:r>
                <a14:m>
                  <m:oMath xmlns:m="http://schemas.openxmlformats.org/officeDocument/2006/math">
                    <m:r>
                      <a:rPr lang="en-GB" sz="1600" b="0" i="1" smtClean="0">
                        <a:latin typeface="Cambria Math" panose="02040503050406030204" pitchFamily="18" charset="0"/>
                      </a:rPr>
                      <m:t>13 </m:t>
                    </m:r>
                    <m:r>
                      <a:rPr lang="en-GB" sz="1600" b="0" i="1" smtClean="0">
                        <a:latin typeface="Cambria Math" panose="02040503050406030204" pitchFamily="18" charset="0"/>
                      </a:rPr>
                      <m:t>𝑐𝑚</m:t>
                    </m:r>
                  </m:oMath>
                </a14:m>
                <a:r>
                  <a:rPr lang="en-GB" sz="1600" dirty="0">
                    <a:latin typeface="Nunito Sans" pitchFamily="2" charset="0"/>
                  </a:rPr>
                  <a:t> tall, how tall will it be in six months?</a:t>
                </a:r>
              </a:p>
            </p:txBody>
          </p:sp>
        </mc:Choice>
        <mc:Fallback xmlns="">
          <p:sp>
            <p:nvSpPr>
              <p:cNvPr id="2" name="TextBox 1">
                <a:extLst>
                  <a:ext uri="{FF2B5EF4-FFF2-40B4-BE49-F238E27FC236}">
                    <a16:creationId xmlns:a16="http://schemas.microsoft.com/office/drawing/2014/main" id="{2C565333-D29F-195C-054D-B00A81080054}"/>
                  </a:ext>
                </a:extLst>
              </p:cNvPr>
              <p:cNvSpPr txBox="1">
                <a:spLocks noRot="1" noChangeAspect="1" noMove="1" noResize="1" noEditPoints="1" noAdjustHandles="1" noChangeArrowheads="1" noChangeShapeType="1" noTextEdit="1"/>
              </p:cNvSpPr>
              <p:nvPr/>
            </p:nvSpPr>
            <p:spPr>
              <a:xfrm>
                <a:off x="240145" y="862525"/>
                <a:ext cx="8472620" cy="830997"/>
              </a:xfrm>
              <a:prstGeom prst="rect">
                <a:avLst/>
              </a:prstGeom>
              <a:blipFill>
                <a:blip r:embed="rId4"/>
                <a:stretch>
                  <a:fillRect l="-360" t="-1460" b="-8759"/>
                </a:stretch>
              </a:blipFill>
            </p:spPr>
            <p:txBody>
              <a:bodyPr/>
              <a:lstStyle/>
              <a:p>
                <a:r>
                  <a:rPr lang="en-GB">
                    <a:noFill/>
                  </a:rPr>
                  <a:t> </a:t>
                </a:r>
              </a:p>
            </p:txBody>
          </p:sp>
        </mc:Fallback>
      </mc:AlternateContent>
    </p:spTree>
    <p:extLst>
      <p:ext uri="{BB962C8B-B14F-4D97-AF65-F5344CB8AC3E}">
        <p14:creationId xmlns:p14="http://schemas.microsoft.com/office/powerpoint/2010/main" val="3697178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5F9C0E1-BC53-0A01-92B0-D0007854D7BB}"/>
                  </a:ext>
                </a:extLst>
              </p:cNvPr>
              <p:cNvSpPr txBox="1"/>
              <p:nvPr/>
            </p:nvSpPr>
            <p:spPr>
              <a:xfrm>
                <a:off x="240145" y="862525"/>
                <a:ext cx="8472620" cy="584775"/>
              </a:xfrm>
              <a:prstGeom prst="rect">
                <a:avLst/>
              </a:prstGeom>
              <a:noFill/>
            </p:spPr>
            <p:txBody>
              <a:bodyPr wrap="square" rtlCol="0">
                <a:spAutoFit/>
              </a:bodyPr>
              <a:lstStyle/>
              <a:p>
                <a:r>
                  <a:rPr lang="en-GB" sz="1600" dirty="0">
                    <a:latin typeface="Nunito Sans" pitchFamily="2" charset="0"/>
                  </a:rPr>
                  <a:t>12) Marbles are collected into bags of </a:t>
                </a:r>
                <a14:m>
                  <m:oMath xmlns:m="http://schemas.openxmlformats.org/officeDocument/2006/math">
                    <m:r>
                      <a:rPr lang="en-GB" sz="1600" b="0" i="1" smtClean="0">
                        <a:latin typeface="Cambria Math" panose="02040503050406030204" pitchFamily="18" charset="0"/>
                      </a:rPr>
                      <m:t>12</m:t>
                    </m:r>
                  </m:oMath>
                </a14:m>
                <a:r>
                  <a:rPr lang="en-GB" sz="1600" dirty="0">
                    <a:latin typeface="Nunito Sans" pitchFamily="2" charset="0"/>
                  </a:rPr>
                  <a:t>. If there are </a:t>
                </a:r>
                <a14:m>
                  <m:oMath xmlns:m="http://schemas.openxmlformats.org/officeDocument/2006/math">
                    <m:r>
                      <a:rPr lang="en-GB" sz="1600" b="0" i="1" smtClean="0">
                        <a:latin typeface="Cambria Math" panose="02040503050406030204" pitchFamily="18" charset="0"/>
                      </a:rPr>
                      <m:t>200</m:t>
                    </m:r>
                  </m:oMath>
                </a14:m>
                <a:r>
                  <a:rPr lang="en-GB" sz="1600" dirty="0">
                    <a:latin typeface="Nunito Sans" pitchFamily="2" charset="0"/>
                  </a:rPr>
                  <a:t> marbles to begin with, how many marbles will be left over after they have been placed into bags?</a:t>
                </a:r>
              </a:p>
            </p:txBody>
          </p:sp>
        </mc:Choice>
        <mc:Fallback xmlns="">
          <p:sp>
            <p:nvSpPr>
              <p:cNvPr id="2" name="TextBox 1">
                <a:extLst>
                  <a:ext uri="{FF2B5EF4-FFF2-40B4-BE49-F238E27FC236}">
                    <a16:creationId xmlns:a16="http://schemas.microsoft.com/office/drawing/2014/main" id="{C5F9C0E1-BC53-0A01-92B0-D0007854D7BB}"/>
                  </a:ext>
                </a:extLst>
              </p:cNvPr>
              <p:cNvSpPr txBox="1">
                <a:spLocks noRot="1" noChangeAspect="1" noMove="1" noResize="1" noEditPoints="1" noAdjustHandles="1" noChangeArrowheads="1" noChangeShapeType="1" noTextEdit="1"/>
              </p:cNvSpPr>
              <p:nvPr/>
            </p:nvSpPr>
            <p:spPr>
              <a:xfrm>
                <a:off x="240145" y="862525"/>
                <a:ext cx="8472620" cy="584775"/>
              </a:xfrm>
              <a:prstGeom prst="rect">
                <a:avLst/>
              </a:prstGeom>
              <a:blipFill>
                <a:blip r:embed="rId3"/>
                <a:stretch>
                  <a:fillRect l="-360" t="-2083" b="-135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Google Shape;106;p20">
                <a:extLst>
                  <a:ext uri="{FF2B5EF4-FFF2-40B4-BE49-F238E27FC236}">
                    <a16:creationId xmlns:a16="http://schemas.microsoft.com/office/drawing/2014/main" id="{B1F1E51F-DE95-A33C-C439-B713AD5FF289}"/>
                  </a:ext>
                </a:extLst>
              </p:cNvPr>
              <p:cNvGraphicFramePr/>
              <p:nvPr>
                <p:extLst>
                  <p:ext uri="{D42A27DB-BD31-4B8C-83A1-F6EECF244321}">
                    <p14:modId xmlns:p14="http://schemas.microsoft.com/office/powerpoint/2010/main" val="226472960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16</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8</m:t>
                              </m:r>
                            </m:oMath>
                          </a14:m>
                          <a:r>
                            <a:rPr lang="en-GB" sz="1600" b="0" i="0" u="none" strike="noStrike" dirty="0">
                              <a:solidFill>
                                <a:schemeClr val="tx1"/>
                              </a:solidFill>
                              <a:effectLst/>
                              <a:latin typeface="Nunito Sans" pitchFamily="2"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6</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106;p20">
                <a:extLst>
                  <a:ext uri="{FF2B5EF4-FFF2-40B4-BE49-F238E27FC236}">
                    <a16:creationId xmlns:a16="http://schemas.microsoft.com/office/drawing/2014/main" id="{B1F1E51F-DE95-A33C-C439-B713AD5FF289}"/>
                  </a:ext>
                </a:extLst>
              </p:cNvPr>
              <p:cNvGraphicFramePr/>
              <p:nvPr>
                <p:extLst>
                  <p:ext uri="{D42A27DB-BD31-4B8C-83A1-F6EECF244321}">
                    <p14:modId xmlns:p14="http://schemas.microsoft.com/office/powerpoint/2010/main" val="226472960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577637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DC74D56-B4E6-AF3A-51C1-027E19EF065F}"/>
                  </a:ext>
                </a:extLst>
              </p:cNvPr>
              <p:cNvSpPr txBox="1"/>
              <p:nvPr/>
            </p:nvSpPr>
            <p:spPr>
              <a:xfrm>
                <a:off x="240145" y="862525"/>
                <a:ext cx="8472620" cy="830997"/>
              </a:xfrm>
              <a:prstGeom prst="rect">
                <a:avLst/>
              </a:prstGeom>
              <a:noFill/>
            </p:spPr>
            <p:txBody>
              <a:bodyPr wrap="square" rtlCol="0">
                <a:spAutoFit/>
              </a:bodyPr>
              <a:lstStyle/>
              <a:p>
                <a:r>
                  <a:rPr lang="en-GB" sz="1600" dirty="0">
                    <a:latin typeface="Nunito Sans" pitchFamily="2" charset="0"/>
                  </a:rPr>
                  <a:t>13) A painting was bought for </a:t>
                </a:r>
                <a14:m>
                  <m:oMath xmlns:m="http://schemas.openxmlformats.org/officeDocument/2006/math">
                    <m:r>
                      <a:rPr lang="en-GB" sz="1600" b="0" i="1" smtClean="0">
                        <a:latin typeface="Cambria Math" panose="02040503050406030204" pitchFamily="18" charset="0"/>
                      </a:rPr>
                      <m:t>£2750</m:t>
                    </m:r>
                  </m:oMath>
                </a14:m>
                <a:r>
                  <a:rPr lang="en-GB" sz="1600" dirty="0">
                    <a:latin typeface="Nunito Sans" pitchFamily="2" charset="0"/>
                  </a:rPr>
                  <a:t>. Five years later, it was sold for £8250. </a:t>
                </a:r>
              </a:p>
              <a:p>
                <a:endParaRPr lang="en-GB" sz="1600" dirty="0">
                  <a:latin typeface="Nunito Sans" pitchFamily="2" charset="0"/>
                </a:endParaRPr>
              </a:p>
              <a:p>
                <a:r>
                  <a:rPr lang="en-GB" sz="1600" dirty="0">
                    <a:latin typeface="Nunito Sans" pitchFamily="2" charset="0"/>
                  </a:rPr>
                  <a:t>       How much profit was made?</a:t>
                </a:r>
              </a:p>
            </p:txBody>
          </p:sp>
        </mc:Choice>
        <mc:Fallback xmlns="">
          <p:sp>
            <p:nvSpPr>
              <p:cNvPr id="2" name="TextBox 1">
                <a:extLst>
                  <a:ext uri="{FF2B5EF4-FFF2-40B4-BE49-F238E27FC236}">
                    <a16:creationId xmlns:a16="http://schemas.microsoft.com/office/drawing/2014/main" id="{FDC74D56-B4E6-AF3A-51C1-027E19EF065F}"/>
                  </a:ext>
                </a:extLst>
              </p:cNvPr>
              <p:cNvSpPr txBox="1">
                <a:spLocks noRot="1" noChangeAspect="1" noMove="1" noResize="1" noEditPoints="1" noAdjustHandles="1" noChangeArrowheads="1" noChangeShapeType="1" noTextEdit="1"/>
              </p:cNvSpPr>
              <p:nvPr/>
            </p:nvSpPr>
            <p:spPr>
              <a:xfrm>
                <a:off x="240145" y="862525"/>
                <a:ext cx="8472620" cy="830997"/>
              </a:xfrm>
              <a:prstGeom prst="rect">
                <a:avLst/>
              </a:prstGeom>
              <a:blipFill>
                <a:blip r:embed="rId3"/>
                <a:stretch>
                  <a:fillRect l="-360" t="-1460" b="-875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Google Shape;106;p20">
                <a:extLst>
                  <a:ext uri="{FF2B5EF4-FFF2-40B4-BE49-F238E27FC236}">
                    <a16:creationId xmlns:a16="http://schemas.microsoft.com/office/drawing/2014/main" id="{E09E38F3-4228-859D-FAC6-C07E22CB57CB}"/>
                  </a:ext>
                </a:extLst>
              </p:cNvPr>
              <p:cNvGraphicFramePr/>
              <p:nvPr>
                <p:extLst>
                  <p:ext uri="{D42A27DB-BD31-4B8C-83A1-F6EECF244321}">
                    <p14:modId xmlns:p14="http://schemas.microsoft.com/office/powerpoint/2010/main" val="1194592623"/>
                  </p:ext>
                </p:extLst>
              </p:nvPr>
            </p:nvGraphicFramePr>
            <p:xfrm>
              <a:off x="952498"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m:t>
                              </m:r>
                              <m:r>
                                <a:rPr lang="en-US" sz="1600" b="0" i="1" u="none" strike="noStrike" dirty="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£11000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£5500</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£6500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106;p20">
                <a:extLst>
                  <a:ext uri="{FF2B5EF4-FFF2-40B4-BE49-F238E27FC236}">
                    <a16:creationId xmlns:a16="http://schemas.microsoft.com/office/drawing/2014/main" id="{E09E38F3-4228-859D-FAC6-C07E22CB57CB}"/>
                  </a:ext>
                </a:extLst>
              </p:cNvPr>
              <p:cNvGraphicFramePr/>
              <p:nvPr>
                <p:extLst>
                  <p:ext uri="{D42A27DB-BD31-4B8C-83A1-F6EECF244321}">
                    <p14:modId xmlns:p14="http://schemas.microsoft.com/office/powerpoint/2010/main" val="1194592623"/>
                  </p:ext>
                </p:extLst>
              </p:nvPr>
            </p:nvGraphicFramePr>
            <p:xfrm>
              <a:off x="952498"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220731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p:sp>
        <p:nvSpPr>
          <p:cNvPr id="2" name="TextBox 1">
            <a:extLst>
              <a:ext uri="{FF2B5EF4-FFF2-40B4-BE49-F238E27FC236}">
                <a16:creationId xmlns:a16="http://schemas.microsoft.com/office/drawing/2014/main" id="{91FF4999-8C4D-EE95-F2C9-56378350F1F5}"/>
              </a:ext>
            </a:extLst>
          </p:cNvPr>
          <p:cNvSpPr txBox="1"/>
          <p:nvPr/>
        </p:nvSpPr>
        <p:spPr>
          <a:xfrm>
            <a:off x="240145" y="862525"/>
            <a:ext cx="8472620" cy="1077218"/>
          </a:xfrm>
          <a:prstGeom prst="rect">
            <a:avLst/>
          </a:prstGeom>
          <a:noFill/>
        </p:spPr>
        <p:txBody>
          <a:bodyPr wrap="square" rtlCol="0">
            <a:spAutoFit/>
          </a:bodyPr>
          <a:lstStyle/>
          <a:p>
            <a:r>
              <a:rPr lang="en-GB" sz="1600" dirty="0">
                <a:latin typeface="Nunito Sans" pitchFamily="2" charset="0"/>
              </a:rPr>
              <a:t>14) </a:t>
            </a:r>
            <a:r>
              <a:rPr lang="en-US" sz="1600" dirty="0">
                <a:latin typeface="Nunito Sans" pitchFamily="2" charset="0"/>
              </a:rPr>
              <a:t>A tank of water holds </a:t>
            </a:r>
            <a:r>
              <a:rPr lang="en-US" sz="1600" dirty="0">
                <a:latin typeface="Times New Roman" panose="02020603050405020304" pitchFamily="18" charset="0"/>
                <a:cs typeface="Times New Roman" panose="02020603050405020304" pitchFamily="18" charset="0"/>
              </a:rPr>
              <a:t>250</a:t>
            </a:r>
            <a:r>
              <a:rPr lang="en-US" sz="1600" dirty="0">
                <a:latin typeface="Nunito Sans" pitchFamily="2" charset="0"/>
              </a:rPr>
              <a:t> litres of water. </a:t>
            </a:r>
          </a:p>
          <a:p>
            <a:r>
              <a:rPr lang="en-US" sz="1600" dirty="0">
                <a:latin typeface="Nunito Sans" pitchFamily="2" charset="0"/>
              </a:rPr>
              <a:t>       A leak causes the tank to lose </a:t>
            </a:r>
            <a:r>
              <a:rPr lang="en-US" sz="1600" dirty="0">
                <a:latin typeface="Times New Roman" panose="02020603050405020304" pitchFamily="18" charset="0"/>
                <a:cs typeface="Times New Roman" panose="02020603050405020304" pitchFamily="18" charset="0"/>
              </a:rPr>
              <a:t>196</a:t>
            </a:r>
            <a:r>
              <a:rPr lang="en-US" sz="1600" dirty="0">
                <a:latin typeface="Nunito Sans" pitchFamily="2" charset="0"/>
              </a:rPr>
              <a:t> litres of water. </a:t>
            </a:r>
          </a:p>
          <a:p>
            <a:r>
              <a:rPr lang="en-US" sz="1600" dirty="0">
                <a:latin typeface="Nunito Sans" pitchFamily="2" charset="0"/>
              </a:rPr>
              <a:t>       </a:t>
            </a:r>
            <a:r>
              <a:rPr lang="en-US" sz="1600" dirty="0">
                <a:latin typeface="Times New Roman" panose="02020603050405020304" pitchFamily="18" charset="0"/>
                <a:cs typeface="Times New Roman" panose="02020603050405020304" pitchFamily="18" charset="0"/>
              </a:rPr>
              <a:t>87</a:t>
            </a:r>
            <a:r>
              <a:rPr lang="en-US" sz="1600" dirty="0">
                <a:latin typeface="Nunito Sans" pitchFamily="2" charset="0"/>
              </a:rPr>
              <a:t> litres of water are pumped back into the tank. </a:t>
            </a:r>
          </a:p>
          <a:p>
            <a:r>
              <a:rPr lang="en-US" sz="1600" dirty="0">
                <a:latin typeface="Nunito Sans" pitchFamily="2" charset="0"/>
              </a:rPr>
              <a:t>       How much water is needed to get the tank back to being full?</a:t>
            </a:r>
          </a:p>
        </p:txBody>
      </p:sp>
      <mc:AlternateContent xmlns:mc="http://schemas.openxmlformats.org/markup-compatibility/2006" xmlns:a14="http://schemas.microsoft.com/office/drawing/2010/main">
        <mc:Choice Requires="a14">
          <p:graphicFrame>
            <p:nvGraphicFramePr>
              <p:cNvPr id="6" name="Google Shape;106;p20">
                <a:extLst>
                  <a:ext uri="{FF2B5EF4-FFF2-40B4-BE49-F238E27FC236}">
                    <a16:creationId xmlns:a16="http://schemas.microsoft.com/office/drawing/2014/main" id="{D388EECB-878A-8DB9-FFCD-5134E757F245}"/>
                  </a:ext>
                </a:extLst>
              </p:cNvPr>
              <p:cNvGraphicFramePr/>
              <p:nvPr>
                <p:extLst>
                  <p:ext uri="{D42A27DB-BD31-4B8C-83A1-F6EECF244321}">
                    <p14:modId xmlns:p14="http://schemas.microsoft.com/office/powerpoint/2010/main" val="4127576002"/>
                  </p:ext>
                </p:extLst>
              </p:nvPr>
            </p:nvGraphicFramePr>
            <p:xfrm>
              <a:off x="952498" y="2190750"/>
              <a:ext cx="7239000" cy="2164195"/>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109 </m:t>
                              </m:r>
                            </m:oMath>
                          </a14:m>
                          <a:r>
                            <a:rPr lang="en-US" sz="1600" b="0" i="0" u="none" strike="noStrike" dirty="0">
                              <a:solidFill>
                                <a:schemeClr val="tx1"/>
                              </a:solidFill>
                              <a:effectLst/>
                              <a:latin typeface="Nunito Sans" pitchFamily="2" charset="0"/>
                            </a:rPr>
                            <a:t>litres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54 </m:t>
                              </m:r>
                            </m:oMath>
                          </a14:m>
                          <a:r>
                            <a:rPr lang="en-US" sz="1600" b="0" i="0" u="none" strike="noStrike" dirty="0">
                              <a:solidFill>
                                <a:schemeClr val="tx1"/>
                              </a:solidFill>
                              <a:effectLst/>
                              <a:latin typeface="Nunito Sans" pitchFamily="2" charset="0"/>
                            </a:rPr>
                            <a:t>litres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288 </m:t>
                              </m:r>
                            </m:oMath>
                          </a14:m>
                          <a:r>
                            <a:rPr lang="en-US" sz="1600" b="0" i="0" u="none" strike="noStrike" dirty="0">
                              <a:solidFill>
                                <a:schemeClr val="tx1"/>
                              </a:solidFill>
                              <a:effectLst/>
                              <a:latin typeface="Nunito Sans" pitchFamily="2" charset="0"/>
                            </a:rPr>
                            <a:t>litres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141 </m:t>
                              </m:r>
                            </m:oMath>
                          </a14:m>
                          <a:r>
                            <a:rPr lang="en-US" sz="1600" b="0" i="0" u="none" strike="noStrike" dirty="0">
                              <a:solidFill>
                                <a:schemeClr val="tx1"/>
                              </a:solidFill>
                              <a:effectLst/>
                              <a:latin typeface="Nunito Sans" pitchFamily="2" charset="0"/>
                            </a:rPr>
                            <a:t>litres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6" name="Google Shape;106;p20">
                <a:extLst>
                  <a:ext uri="{FF2B5EF4-FFF2-40B4-BE49-F238E27FC236}">
                    <a16:creationId xmlns:a16="http://schemas.microsoft.com/office/drawing/2014/main" id="{D388EECB-878A-8DB9-FFCD-5134E757F245}"/>
                  </a:ext>
                </a:extLst>
              </p:cNvPr>
              <p:cNvGraphicFramePr/>
              <p:nvPr>
                <p:extLst>
                  <p:ext uri="{D42A27DB-BD31-4B8C-83A1-F6EECF244321}">
                    <p14:modId xmlns:p14="http://schemas.microsoft.com/office/powerpoint/2010/main" val="4127576002"/>
                  </p:ext>
                </p:extLst>
              </p:nvPr>
            </p:nvGraphicFramePr>
            <p:xfrm>
              <a:off x="952498" y="2190750"/>
              <a:ext cx="7239000" cy="2164195"/>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05144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811078192"/>
                  </p:ext>
                </p:extLst>
              </p:nvPr>
            </p:nvGraphicFramePr>
            <p:xfrm>
              <a:off x="952500" y="2190750"/>
              <a:ext cx="7239000" cy="21688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4407">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24</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B)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0</m:t>
                              </m:r>
                            </m:oMath>
                          </a14:m>
                          <a:r>
                            <a:rPr lang="en-GB" sz="1600" b="0" i="0" u="none" strike="noStrike" dirty="0">
                              <a:solidFill>
                                <a:schemeClr val="tx1"/>
                              </a:solidFill>
                              <a:effectLst/>
                              <a:latin typeface="Nunito Sans" pitchFamily="2"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4407">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43210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811078192"/>
                  </p:ext>
                </p:extLst>
              </p:nvPr>
            </p:nvGraphicFramePr>
            <p:xfrm>
              <a:off x="952500" y="2190750"/>
              <a:ext cx="7239000" cy="21688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440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59" r="-100337" b="-10000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59" r="-337" b="-100000"/>
                          </a:stretch>
                        </a:blipFill>
                      </a:tcPr>
                    </a:tc>
                    <a:extLst>
                      <a:ext uri="{0D108BD9-81ED-4DB2-BD59-A6C34878D82A}">
                        <a16:rowId xmlns:a16="http://schemas.microsoft.com/office/drawing/2014/main" val="10000"/>
                      </a:ext>
                    </a:extLst>
                  </a:tr>
                  <a:tr h="108440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24"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24"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B849627-46B5-D640-0E86-7D01AD4790A9}"/>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15) Find the result of this product:</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4×3×2×1×0</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EB849627-46B5-D640-0E86-7D01AD4790A9}"/>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3865858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756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F82B9CB6-FEF4-00F5-CB0F-74041830E849}"/>
              </a:ext>
            </a:extLst>
          </p:cNvPr>
          <p:cNvPicPr>
            <a:picLocks noChangeAspect="1"/>
          </p:cNvPicPr>
          <p:nvPr/>
        </p:nvPicPr>
        <p:blipFill>
          <a:blip r:embed="rId3"/>
          <a:stretch>
            <a:fillRect/>
          </a:stretch>
        </p:blipFill>
        <p:spPr>
          <a:xfrm>
            <a:off x="5163560" y="963038"/>
            <a:ext cx="3738869" cy="2986392"/>
          </a:xfrm>
          <a:prstGeom prst="rect">
            <a:avLst/>
          </a:prstGeom>
        </p:spPr>
      </p:pic>
      <p:sp>
        <p:nvSpPr>
          <p:cNvPr id="92" name="Google Shape;92;p18"/>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This resource in a nutshell</a:t>
            </a:r>
          </a:p>
        </p:txBody>
      </p:sp>
      <p:sp>
        <p:nvSpPr>
          <p:cNvPr id="93" name="Google Shape;93;p18"/>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Diagnostic questions are a quick and easy way of assessing your students’ knowledge and understanding of a particular topic. </a:t>
            </a:r>
            <a:endParaRPr lang="en-US" sz="1200" b="0" dirty="0">
              <a:effectLst/>
              <a:latin typeface="Nunito Sans" pitchFamily="2" charset="0"/>
            </a:endParaRPr>
          </a:p>
          <a:p>
            <a:br>
              <a:rPr lang="en-US" sz="1200" b="0" dirty="0">
                <a:effectLst/>
                <a:latin typeface="Nunito Sans" pitchFamily="2" charset="0"/>
              </a:rPr>
            </a:br>
            <a:r>
              <a:rPr lang="en-US" sz="1200" b="0" i="0" u="none" strike="noStrike" dirty="0">
                <a:solidFill>
                  <a:srgbClr val="1C1C1C"/>
                </a:solidFill>
                <a:effectLst/>
                <a:latin typeface="Nunito Sans" pitchFamily="2" charset="0"/>
              </a:rPr>
              <a:t>Students may be struggling with </a:t>
            </a:r>
            <a:r>
              <a:rPr lang="en-US" sz="1200" b="1" i="0" u="none" strike="noStrike" dirty="0">
                <a:solidFill>
                  <a:srgbClr val="1C1C1C"/>
                </a:solidFill>
                <a:effectLst/>
                <a:latin typeface="Nunito Sans" pitchFamily="2" charset="0"/>
              </a:rPr>
              <a:t>integer arithmetic</a:t>
            </a:r>
            <a:r>
              <a:rPr lang="en-US" sz="1200" b="0" i="0" u="none" strike="noStrike" dirty="0">
                <a:solidFill>
                  <a:srgbClr val="1C1C1C"/>
                </a:solidFill>
                <a:effectLst/>
                <a:latin typeface="Nunito Sans" pitchFamily="2" charset="0"/>
              </a:rPr>
              <a:t> for a number of different reasons. Diagnostic questions can help to identify the particular misconception that the student has and help to determine the specific support they will need in order to improve. They are low stakes and support students developing metacognition around how their learning is progressing and what they need to do to improve further.</a:t>
            </a:r>
          </a:p>
          <a:p>
            <a:endParaRPr lang="en-GB" sz="1200" dirty="0">
              <a:solidFill>
                <a:srgbClr val="1C1C1C"/>
              </a:solidFill>
              <a:latin typeface="Nunito Sans" pitchFamily="2" charset="0"/>
            </a:endParaRPr>
          </a:p>
          <a:p>
            <a:pPr>
              <a:lnSpc>
                <a:spcPct val="115000"/>
              </a:lnSpc>
            </a:pPr>
            <a:r>
              <a:rPr lang="en-GB" sz="1200" b="1" dirty="0">
                <a:solidFill>
                  <a:srgbClr val="1C1C1C"/>
                </a:solidFill>
                <a:latin typeface="Nunito Sans" pitchFamily="2" charset="77"/>
              </a:rPr>
              <a:t>At Third Space Learning, we use diagnostic questions before and after online tutoring sessions to identify gaps and track progress, an example of this is shown on the right.</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pic>
        <p:nvPicPr>
          <p:cNvPr id="11" name="Picture 10" descr="A child wearing headphones&#10;&#10;Description automatically generated with low confidence">
            <a:extLst>
              <a:ext uri="{FF2B5EF4-FFF2-40B4-BE49-F238E27FC236}">
                <a16:creationId xmlns:a16="http://schemas.microsoft.com/office/drawing/2014/main" id="{C92FCA2E-C30F-BEAA-E143-B7239F586F30}"/>
              </a:ext>
            </a:extLst>
          </p:cNvPr>
          <p:cNvPicPr>
            <a:picLocks noChangeAspect="1"/>
          </p:cNvPicPr>
          <p:nvPr/>
        </p:nvPicPr>
        <p:blipFill>
          <a:blip r:embed="rId4"/>
          <a:stretch>
            <a:fillRect/>
          </a:stretch>
        </p:blipFill>
        <p:spPr>
          <a:xfrm>
            <a:off x="4742099" y="3224610"/>
            <a:ext cx="1565300" cy="1570992"/>
          </a:xfrm>
          <a:prstGeom prst="rect">
            <a:avLst/>
          </a:prstGeom>
        </p:spPr>
      </p:pic>
    </p:spTree>
    <p:extLst>
      <p:ext uri="{BB962C8B-B14F-4D97-AF65-F5344CB8AC3E}">
        <p14:creationId xmlns:p14="http://schemas.microsoft.com/office/powerpoint/2010/main" val="1592150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170477894"/>
                  </p:ext>
                </p:extLst>
              </p:nvPr>
            </p:nvGraphicFramePr>
            <p:xfrm>
              <a:off x="952500" y="2190750"/>
              <a:ext cx="7239600" cy="2160000"/>
            </p:xfrm>
            <a:graphic>
              <a:graphicData uri="http://schemas.openxmlformats.org/drawingml/2006/table">
                <a:tbl>
                  <a:tblPr>
                    <a:noFill/>
                    <a:tableStyleId>{8D82B33B-3398-4198-991C-D4ED406399F8}</a:tableStyleId>
                  </a:tblPr>
                  <a:tblGrid>
                    <a:gridCol w="3619800">
                      <a:extLst>
                        <a:ext uri="{9D8B030D-6E8A-4147-A177-3AD203B41FA5}">
                          <a16:colId xmlns:a16="http://schemas.microsoft.com/office/drawing/2014/main" val="20000"/>
                        </a:ext>
                      </a:extLst>
                    </a:gridCol>
                    <a:gridCol w="3619800">
                      <a:extLst>
                        <a:ext uri="{9D8B030D-6E8A-4147-A177-3AD203B41FA5}">
                          <a16:colId xmlns:a16="http://schemas.microsoft.com/office/drawing/2014/main" val="20001"/>
                        </a:ext>
                      </a:extLst>
                    </a:gridCol>
                  </a:tblGrid>
                  <a:tr h="1080000">
                    <a:tc>
                      <a:txBody>
                        <a:bodyPr/>
                        <a:lstStyle/>
                        <a:p>
                          <a:pPr algn="l"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287</m:t>
                              </m:r>
                            </m:oMath>
                          </a14:m>
                          <a:endParaRPr lang="en-US" sz="1600" b="0" i="0" u="none" strike="noStrike" dirty="0">
                            <a:solidFill>
                              <a:srgbClr val="000000"/>
                            </a:solidFill>
                            <a:effectLst/>
                            <a:latin typeface="Nunito Sans" pitchFamily="2" charset="0"/>
                          </a:endParaRPr>
                        </a:p>
                        <a:p>
                          <a:pPr algn="l" rtl="0" fontAlgn="t">
                            <a:spcBef>
                              <a:spcPts val="0"/>
                            </a:spcBef>
                            <a:spcAft>
                              <a:spcPts val="0"/>
                            </a:spcAft>
                          </a:pPr>
                          <a:r>
                            <a:rPr lang="en-US" sz="1400" b="0" i="0" u="none" strike="noStrike" dirty="0">
                              <a:solidFill>
                                <a:srgbClr val="000000"/>
                              </a:solidFill>
                              <a:effectLst/>
                              <a:latin typeface="Nunito Sans" pitchFamily="2" charset="0"/>
                            </a:rPr>
                            <a:t>Student misaligned place value columns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algn="l"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70</m:t>
                              </m:r>
                            </m:oMath>
                          </a14:m>
                          <a:endParaRPr lang="en-US" dirty="0">
                            <a:effectLst/>
                          </a:endParaRPr>
                        </a:p>
                        <a:p>
                          <a:pPr algn="l" rtl="0" fontAlgn="t">
                            <a:spcBef>
                              <a:spcPts val="0"/>
                            </a:spcBef>
                            <a:spcAft>
                              <a:spcPts val="0"/>
                            </a:spcAft>
                          </a:pPr>
                          <a:r>
                            <a:rPr lang="en-US" sz="1400" b="0" i="0" u="none" strike="noStrike" dirty="0">
                              <a:solidFill>
                                <a:srgbClr val="000000"/>
                              </a:solidFill>
                              <a:effectLst/>
                              <a:latin typeface="Nunito Sans" pitchFamily="2" charset="0"/>
                            </a:rPr>
                            <a:t>Student forgot to carry the one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algn="l"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smtClean="0">
                                  <a:solidFill>
                                    <a:srgbClr val="00BC89"/>
                                  </a:solidFill>
                                  <a:effectLst/>
                                  <a:latin typeface="Cambria Math" panose="02040503050406030204" pitchFamily="18" charset="0"/>
                                </a:rPr>
                                <m:t>80</m:t>
                              </m:r>
                            </m:oMath>
                          </a14:m>
                          <a:endParaRPr lang="en-GB" dirty="0">
                            <a:effectLst/>
                          </a:endParaRPr>
                        </a:p>
                        <a:p>
                          <a:pPr algn="l"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algn="l"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62</m:t>
                              </m:r>
                            </m:oMath>
                          </a14:m>
                          <a:endParaRPr lang="en-US" sz="1600" b="0" i="0" u="none" strike="noStrike" dirty="0">
                            <a:solidFill>
                              <a:srgbClr val="000000"/>
                            </a:solidFill>
                            <a:effectLst/>
                            <a:latin typeface="Nunito Sans" pitchFamily="2" charset="0"/>
                          </a:endParaRPr>
                        </a:p>
                        <a:p>
                          <a:pPr algn="l" rtl="0" fontAlgn="t">
                            <a:spcBef>
                              <a:spcPts val="0"/>
                            </a:spcBef>
                            <a:spcAft>
                              <a:spcPts val="0"/>
                            </a:spcAft>
                          </a:pPr>
                          <a:r>
                            <a:rPr lang="en-US" sz="1400" b="0" i="0" u="none" strike="noStrike" dirty="0">
                              <a:solidFill>
                                <a:srgbClr val="1C1C1C"/>
                              </a:solidFill>
                              <a:effectLst/>
                              <a:latin typeface="Nunito Sans" pitchFamily="2" charset="0"/>
                            </a:rPr>
                            <a:t>Student added </a:t>
                          </a:r>
                          <a14:m>
                            <m:oMath xmlns:m="http://schemas.openxmlformats.org/officeDocument/2006/math">
                              <m:r>
                                <a:rPr lang="en-GB" sz="1400" b="0" i="1" u="none" strike="noStrike" smtClean="0">
                                  <a:solidFill>
                                    <a:srgbClr val="1C1C1C"/>
                                  </a:solidFill>
                                  <a:effectLst/>
                                  <a:latin typeface="Cambria Math" panose="02040503050406030204" pitchFamily="18" charset="0"/>
                                </a:rPr>
                                <m:t>3</m:t>
                              </m:r>
                            </m:oMath>
                          </a14:m>
                          <a:r>
                            <a:rPr lang="en-US" sz="1400" b="0" i="0" u="none" strike="noStrike" dirty="0">
                              <a:solidFill>
                                <a:srgbClr val="1C1C1C"/>
                              </a:solidFill>
                              <a:effectLst/>
                              <a:latin typeface="Nunito Sans" pitchFamily="2" charset="0"/>
                            </a:rPr>
                            <a:t>, then added </a:t>
                          </a:r>
                          <a14:m>
                            <m:oMath xmlns:m="http://schemas.openxmlformats.org/officeDocument/2006/math">
                              <m:r>
                                <a:rPr lang="en-GB" sz="1400" b="0" i="1" u="none" strike="noStrike" smtClean="0">
                                  <a:solidFill>
                                    <a:srgbClr val="1C1C1C"/>
                                  </a:solidFill>
                                  <a:effectLst/>
                                  <a:latin typeface="Cambria Math" panose="02040503050406030204" pitchFamily="18" charset="0"/>
                                </a:rPr>
                                <m:t>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170477894"/>
                  </p:ext>
                </p:extLst>
              </p:nvPr>
            </p:nvGraphicFramePr>
            <p:xfrm>
              <a:off x="952500" y="2190750"/>
              <a:ext cx="7239600" cy="2160000"/>
            </p:xfrm>
            <a:graphic>
              <a:graphicData uri="http://schemas.openxmlformats.org/drawingml/2006/table">
                <a:tbl>
                  <a:tblPr>
                    <a:noFill/>
                    <a:tableStyleId>{8D82B33B-3398-4198-991C-D4ED406399F8}</a:tableStyleId>
                  </a:tblPr>
                  <a:tblGrid>
                    <a:gridCol w="3619800">
                      <a:extLst>
                        <a:ext uri="{9D8B030D-6E8A-4147-A177-3AD203B41FA5}">
                          <a16:colId xmlns:a16="http://schemas.microsoft.com/office/drawing/2014/main" val="20000"/>
                        </a:ext>
                      </a:extLst>
                    </a:gridCol>
                    <a:gridCol w="36198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1D5AD6F-6199-A0A6-B793-8F6FAB845938}"/>
                  </a:ext>
                </a:extLst>
              </p:cNvPr>
              <p:cNvSpPr txBox="1"/>
              <p:nvPr/>
            </p:nvSpPr>
            <p:spPr>
              <a:xfrm>
                <a:off x="240146" y="862525"/>
                <a:ext cx="2133600" cy="907941"/>
              </a:xfrm>
              <a:prstGeom prst="rect">
                <a:avLst/>
              </a:prstGeom>
              <a:noFill/>
            </p:spPr>
            <p:txBody>
              <a:bodyPr wrap="square" rtlCol="0">
                <a:spAutoFit/>
              </a:bodyPr>
              <a:lstStyle/>
              <a:p>
                <a:r>
                  <a:rPr lang="en-GB" sz="1600" dirty="0">
                    <a:latin typeface="Nunito Sans" pitchFamily="2" charset="0"/>
                  </a:rPr>
                  <a:t>1)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57+23</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21D5AD6F-6199-A0A6-B793-8F6FAB845938}"/>
                  </a:ext>
                </a:extLst>
              </p:cNvPr>
              <p:cNvSpPr txBox="1">
                <a:spLocks noRot="1" noChangeAspect="1" noMove="1" noResize="1" noEditPoints="1" noAdjustHandles="1" noChangeArrowheads="1" noChangeShapeType="1" noTextEdit="1"/>
              </p:cNvSpPr>
              <p:nvPr/>
            </p:nvSpPr>
            <p:spPr>
              <a:xfrm>
                <a:off x="240146" y="862525"/>
                <a:ext cx="2133600" cy="907941"/>
              </a:xfrm>
              <a:prstGeom prst="rect">
                <a:avLst/>
              </a:prstGeom>
              <a:blipFill>
                <a:blip r:embed="rId4"/>
                <a:stretch>
                  <a:fillRect l="-1429" t="-1342"/>
                </a:stretch>
              </a:blipFill>
            </p:spPr>
            <p:txBody>
              <a:bodyPr/>
              <a:lstStyle/>
              <a:p>
                <a:r>
                  <a:rPr lang="en-GB">
                    <a:noFill/>
                  </a:rPr>
                  <a:t> </a:t>
                </a:r>
              </a:p>
            </p:txBody>
          </p:sp>
        </mc:Fallback>
      </mc:AlternateContent>
    </p:spTree>
    <p:extLst>
      <p:ext uri="{BB962C8B-B14F-4D97-AF65-F5344CB8AC3E}">
        <p14:creationId xmlns:p14="http://schemas.microsoft.com/office/powerpoint/2010/main" val="946131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1547380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52</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reversed order of subtraction in units column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58</m:t>
                              </m:r>
                            </m:oMath>
                          </a14:m>
                          <a:endParaRPr lang="en-US" sz="16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reduce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7</m:t>
                              </m:r>
                            </m:oMath>
                          </a14:m>
                          <a:r>
                            <a:rPr lang="en-US" sz="1400" b="0" i="0" u="none" strike="noStrike" dirty="0">
                              <a:solidFill>
                                <a:srgbClr val="000000"/>
                              </a:solidFill>
                              <a:effectLst/>
                              <a:latin typeface="Nunito Sans" pitchFamily="2" charset="0"/>
                            </a:rPr>
                            <a:t> to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dirty="0">
                              <a:solidFill>
                                <a:srgbClr val="000000"/>
                              </a:solidFill>
                              <a:effectLst/>
                              <a:latin typeface="Nunito Sans" pitchFamily="2" charset="0"/>
                            </a:rPr>
                            <a:t> when regrouping place value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5">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GB" sz="1600" b="0" i="1" u="none" strike="noStrike" smtClean="0">
                                  <a:solidFill>
                                    <a:srgbClr val="000000"/>
                                  </a:solidFill>
                                  <a:effectLst/>
                                  <a:latin typeface="Cambria Math" panose="02040503050406030204" pitchFamily="18" charset="0"/>
                                </a:rPr>
                                <m:t>38</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made errors recording the tens column when regrouping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smtClean="0">
                                  <a:solidFill>
                                    <a:srgbClr val="00BC89"/>
                                  </a:solidFill>
                                  <a:effectLst/>
                                  <a:latin typeface="Cambria Math" panose="02040503050406030204" pitchFamily="18" charset="0"/>
                                </a:rPr>
                                <m:t>48</m:t>
                              </m:r>
                            </m:oMath>
                          </a14:m>
                          <a:endParaRPr lang="en-GB" sz="1600" b="0" i="0" u="none" strike="noStrike" dirty="0">
                            <a:solidFill>
                              <a:srgbClr val="00BC89"/>
                            </a:solidFill>
                            <a:effectLst/>
                            <a:latin typeface="Nunito Sans" pitchFamily="2" charset="0"/>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1547380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5">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D3D8B17-7821-4096-4BDA-1BCDE448786B}"/>
                  </a:ext>
                </a:extLst>
              </p:cNvPr>
              <p:cNvSpPr txBox="1"/>
              <p:nvPr/>
            </p:nvSpPr>
            <p:spPr>
              <a:xfrm>
                <a:off x="240146" y="862525"/>
                <a:ext cx="2133600" cy="907941"/>
              </a:xfrm>
              <a:prstGeom prst="rect">
                <a:avLst/>
              </a:prstGeom>
              <a:noFill/>
            </p:spPr>
            <p:txBody>
              <a:bodyPr wrap="square" rtlCol="0">
                <a:spAutoFit/>
              </a:bodyPr>
              <a:lstStyle/>
              <a:p>
                <a:r>
                  <a:rPr lang="en-GB" sz="1600" dirty="0">
                    <a:latin typeface="Nunito Sans" pitchFamily="2" charset="0"/>
                  </a:rPr>
                  <a:t>2) Evaluate: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74−26</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9D3D8B17-7821-4096-4BDA-1BCDE448786B}"/>
                  </a:ext>
                </a:extLst>
              </p:cNvPr>
              <p:cNvSpPr txBox="1">
                <a:spLocks noRot="1" noChangeAspect="1" noMove="1" noResize="1" noEditPoints="1" noAdjustHandles="1" noChangeArrowheads="1" noChangeShapeType="1" noTextEdit="1"/>
              </p:cNvSpPr>
              <p:nvPr/>
            </p:nvSpPr>
            <p:spPr>
              <a:xfrm>
                <a:off x="240146" y="862525"/>
                <a:ext cx="2133600" cy="907941"/>
              </a:xfrm>
              <a:prstGeom prst="rect">
                <a:avLst/>
              </a:prstGeom>
              <a:blipFill>
                <a:blip r:embed="rId4"/>
                <a:stretch>
                  <a:fillRect l="-1429" t="-134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EE2043B9-00CF-E7D0-E3D1-49E5F11ED424}"/>
              </a:ext>
            </a:extLst>
          </p:cNvPr>
          <p:cNvSpPr txBox="1"/>
          <p:nvPr/>
        </p:nvSpPr>
        <p:spPr>
          <a:xfrm>
            <a:off x="165572" y="422786"/>
            <a:ext cx="4708186" cy="307777"/>
          </a:xfrm>
          <a:prstGeom prst="rect">
            <a:avLst/>
          </a:prstGeom>
          <a:noFill/>
        </p:spPr>
        <p:txBody>
          <a:bodyPr wrap="square">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p>
        </p:txBody>
      </p:sp>
    </p:spTree>
    <p:extLst>
      <p:ext uri="{BB962C8B-B14F-4D97-AF65-F5344CB8AC3E}">
        <p14:creationId xmlns:p14="http://schemas.microsoft.com/office/powerpoint/2010/main" val="17849215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557801197"/>
                  </p:ext>
                </p:extLst>
              </p:nvPr>
            </p:nvGraphicFramePr>
            <p:xfrm>
              <a:off x="952500" y="2190831"/>
              <a:ext cx="7239000" cy="21641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5793">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255</m:t>
                              </m:r>
                            </m:oMath>
                          </a14:m>
                          <a:endParaRPr lang="en-US" sz="16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incorrectly partitioned place values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250</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partitioned place values but did not recombine results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321">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smtClean="0">
                                  <a:solidFill>
                                    <a:srgbClr val="00BC89"/>
                                  </a:solidFill>
                                  <a:effectLst/>
                                  <a:latin typeface="Cambria Math" panose="02040503050406030204" pitchFamily="18" charset="0"/>
                                </a:rPr>
                                <m:t>275</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25</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multiplied by one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557801197"/>
                  </p:ext>
                </p:extLst>
              </p:nvPr>
            </p:nvGraphicFramePr>
            <p:xfrm>
              <a:off x="952500" y="2190831"/>
              <a:ext cx="7239000" cy="21641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579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59" r="-100337" b="-99441"/>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59" r="-337" b="-99441"/>
                          </a:stretch>
                        </a:blipFill>
                      </a:tcPr>
                    </a:tc>
                    <a:extLst>
                      <a:ext uri="{0D108BD9-81ED-4DB2-BD59-A6C34878D82A}">
                        <a16:rowId xmlns:a16="http://schemas.microsoft.com/office/drawing/2014/main" val="10000"/>
                      </a:ext>
                    </a:extLst>
                  </a:tr>
                  <a:tr h="107832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695" r="-100337" b="-56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695" r="-337" b="-565"/>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D5E8FFF-A879-330F-578F-EB08A10D3495}"/>
                  </a:ext>
                </a:extLst>
              </p:cNvPr>
              <p:cNvSpPr txBox="1"/>
              <p:nvPr/>
            </p:nvSpPr>
            <p:spPr>
              <a:xfrm>
                <a:off x="240145" y="862525"/>
                <a:ext cx="3029527" cy="907941"/>
              </a:xfrm>
              <a:prstGeom prst="rect">
                <a:avLst/>
              </a:prstGeom>
              <a:noFill/>
            </p:spPr>
            <p:txBody>
              <a:bodyPr wrap="square" rtlCol="0">
                <a:spAutoFit/>
              </a:bodyPr>
              <a:lstStyle/>
              <a:p>
                <a:r>
                  <a:rPr lang="en-GB" sz="1600" dirty="0">
                    <a:latin typeface="Nunito Sans" pitchFamily="2" charset="0"/>
                  </a:rPr>
                  <a:t>3) Determine the value of:</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25×11</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5D5E8FFF-A879-330F-578F-EB08A10D3495}"/>
                  </a:ext>
                </a:extLst>
              </p:cNvPr>
              <p:cNvSpPr txBox="1">
                <a:spLocks noRot="1" noChangeAspect="1" noMove="1" noResize="1" noEditPoints="1" noAdjustHandles="1" noChangeArrowheads="1" noChangeShapeType="1" noTextEdit="1"/>
              </p:cNvSpPr>
              <p:nvPr/>
            </p:nvSpPr>
            <p:spPr>
              <a:xfrm>
                <a:off x="240145" y="862525"/>
                <a:ext cx="3029527" cy="907941"/>
              </a:xfrm>
              <a:prstGeom prst="rect">
                <a:avLst/>
              </a:prstGeom>
              <a:blipFill>
                <a:blip r:embed="rId4"/>
                <a:stretch>
                  <a:fillRect l="-1006"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61A3DA8D-0DA6-9999-93F6-151B1A876422}"/>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952607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05286762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smtClean="0">
                                  <a:solidFill>
                                    <a:srgbClr val="00BC89"/>
                                  </a:solidFill>
                                  <a:effectLst/>
                                  <a:latin typeface="Cambria Math" panose="02040503050406030204" pitchFamily="18" charset="0"/>
                                </a:rPr>
                                <m:t>63</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603</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incorrectly used a placeholder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527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GB" sz="1600" b="0" i="1" u="none" strike="noStrike" smtClean="0">
                                  <a:solidFill>
                                    <a:srgbClr val="000000"/>
                                  </a:solidFill>
                                  <a:effectLst/>
                                  <a:latin typeface="Cambria Math" panose="02040503050406030204" pitchFamily="18" charset="0"/>
                                </a:rPr>
                                <m:t>60.3</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used place values incorrectly</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60</m:t>
                              </m:r>
                            </m:oMath>
                          </a14:m>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did not complete the entire calculation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05286762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527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99441" r="-100337" b="-559"/>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99441" r="-337" b="-559"/>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73664E1-9A4C-BBC9-A44E-803485D71788}"/>
                  </a:ext>
                </a:extLst>
              </p:cNvPr>
              <p:cNvSpPr txBox="1"/>
              <p:nvPr/>
            </p:nvSpPr>
            <p:spPr>
              <a:xfrm>
                <a:off x="240145" y="862525"/>
                <a:ext cx="3029527" cy="907941"/>
              </a:xfrm>
              <a:prstGeom prst="rect">
                <a:avLst/>
              </a:prstGeom>
              <a:noFill/>
            </p:spPr>
            <p:txBody>
              <a:bodyPr wrap="square" rtlCol="0">
                <a:spAutoFit/>
              </a:bodyPr>
              <a:lstStyle/>
              <a:p>
                <a:r>
                  <a:rPr lang="en-GB" sz="1600" dirty="0">
                    <a:latin typeface="Nunito Sans" pitchFamily="2" charset="0"/>
                  </a:rPr>
                  <a:t>4) Work out the value of:</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189÷3</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F73664E1-9A4C-BBC9-A44E-803485D71788}"/>
                  </a:ext>
                </a:extLst>
              </p:cNvPr>
              <p:cNvSpPr txBox="1">
                <a:spLocks noRot="1" noChangeAspect="1" noMove="1" noResize="1" noEditPoints="1" noAdjustHandles="1" noChangeArrowheads="1" noChangeShapeType="1" noTextEdit="1"/>
              </p:cNvSpPr>
              <p:nvPr/>
            </p:nvSpPr>
            <p:spPr>
              <a:xfrm>
                <a:off x="240145" y="862525"/>
                <a:ext cx="3029527" cy="907941"/>
              </a:xfrm>
              <a:prstGeom prst="rect">
                <a:avLst/>
              </a:prstGeom>
              <a:blipFill>
                <a:blip r:embed="rId4"/>
                <a:stretch>
                  <a:fillRect l="-1006"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70A2A1A0-35DD-0A0B-A52E-BE2C0141F76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4862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803653587"/>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6913</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worked from hundreds down to units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B) </a:t>
                          </a:r>
                          <a14:m>
                            <m:oMath xmlns:m="http://schemas.openxmlformats.org/officeDocument/2006/math">
                              <m:r>
                                <a:rPr lang="en-GB" sz="1600" b="0" i="1" u="none" strike="noStrike" smtClean="0">
                                  <a:solidFill>
                                    <a:srgbClr val="00BC89"/>
                                  </a:solidFill>
                                  <a:effectLst/>
                                  <a:latin typeface="Cambria Math" panose="02040503050406030204" pitchFamily="18" charset="0"/>
                                </a:rPr>
                                <m:t>703</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GB" sz="1600" b="0" i="1" u="none" strike="noStrike" smtClean="0">
                                  <a:solidFill>
                                    <a:srgbClr val="000000"/>
                                  </a:solidFill>
                                  <a:effectLst/>
                                  <a:latin typeface="Cambria Math" panose="02040503050406030204" pitchFamily="18" charset="0"/>
                                </a:rPr>
                                <m:t>693</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after adding the units column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603</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after adding the tens column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803653587"/>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94E31DA-B753-9E91-2883-BF54D570845E}"/>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5)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235+468</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694E31DA-B753-9E91-2883-BF54D570845E}"/>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10795671-A312-7122-889C-FAEAD5134E0D}"/>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42417265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18188404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511</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individual difference of each place value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591</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regroup correctly from hundreds to tens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4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GB" sz="1600" b="0" i="1" u="none" strike="noStrike" smtClean="0">
                                  <a:solidFill>
                                    <a:srgbClr val="000000"/>
                                  </a:solidFill>
                                  <a:effectLst/>
                                  <a:latin typeface="Cambria Math" panose="02040503050406030204" pitchFamily="18" charset="0"/>
                                </a:rPr>
                                <m:t>499</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mixed up order of subtraction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491</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18188404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4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8382CDA-E116-3851-7A64-DC380C3182C9}"/>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6)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615−124</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98382CDA-E116-3851-7A64-DC380C3182C9}"/>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3158ED64-1F89-3C8D-167B-13DA2F6CB676}"/>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47772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60061980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820</m:t>
                              </m:r>
                            </m:oMath>
                          </a14:m>
                          <a:endParaRPr lang="en-GB" sz="16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calculated the </a:t>
                          </a:r>
                          <a14:m>
                            <m:oMath xmlns:m="http://schemas.openxmlformats.org/officeDocument/2006/math">
                              <m:r>
                                <a:rPr lang="en-GB" sz="1400" b="0" i="1" u="none" strike="noStrike" smtClean="0">
                                  <a:solidFill>
                                    <a:srgbClr val="000000"/>
                                  </a:solidFill>
                                  <a:effectLst/>
                                  <a:latin typeface="Cambria Math" panose="02040503050406030204" pitchFamily="18" charset="0"/>
                                </a:rPr>
                                <m:t>30×8</m:t>
                              </m:r>
                            </m:oMath>
                          </a14:m>
                          <a:r>
                            <a:rPr lang="en-US" sz="1400" b="0" i="0" u="none" strike="noStrike" dirty="0">
                              <a:solidFill>
                                <a:srgbClr val="000000"/>
                              </a:solidFill>
                              <a:effectLst/>
                              <a:latin typeface="Nunito Sans" pitchFamily="2" charset="0"/>
                            </a:rPr>
                            <a:t> component as</a:t>
                          </a:r>
                          <a:r>
                            <a:rPr lang="en-US" sz="1400" b="0" i="0" u="none" strike="noStrike" baseline="0" dirty="0">
                              <a:solidFill>
                                <a:srgbClr val="000000"/>
                              </a:solidFill>
                              <a:effectLst/>
                              <a:latin typeface="Nunito Sans" pitchFamily="2" charset="0"/>
                            </a:rPr>
                            <a:t> </a:t>
                          </a:r>
                          <a14:m>
                            <m:oMath xmlns:m="http://schemas.openxmlformats.org/officeDocument/2006/math">
                              <m:r>
                                <a:rPr lang="en-GB" sz="1400" b="0" i="1" u="none" strike="noStrike" baseline="0" smtClean="0">
                                  <a:solidFill>
                                    <a:srgbClr val="000000"/>
                                  </a:solidFill>
                                  <a:effectLst/>
                                  <a:latin typeface="Cambria Math" panose="02040503050406030204" pitchFamily="18" charset="0"/>
                                </a:rPr>
                                <m:t>24</m:t>
                              </m:r>
                            </m:oMath>
                          </a14:m>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980</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combined results incorrectly after partitioning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1036</m:t>
                              </m:r>
                            </m:oMath>
                          </a14:m>
                          <a:endParaRPr lang="en-GB" sz="1400" b="0" i="0" u="none" strike="noStrike" dirty="0">
                            <a:solidFill>
                              <a:srgbClr val="00BC89"/>
                            </a:solidFill>
                            <a:effectLst/>
                            <a:latin typeface="Nunito Sans" pitchFamily="2" charset="0"/>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dirty="0" smtClean="0">
                                  <a:solidFill>
                                    <a:srgbClr val="1C1C1C"/>
                                  </a:solidFill>
                                  <a:effectLst/>
                                  <a:latin typeface="Cambria Math" panose="02040503050406030204" pitchFamily="18" charset="0"/>
                                </a:rPr>
                                <m:t>1052</m:t>
                              </m:r>
                            </m:oMath>
                          </a14:m>
                          <a:endParaRPr lang="en-US" sz="1400" b="0" i="0" u="none" strike="noStrike" dirty="0">
                            <a:solidFill>
                              <a:srgbClr val="1C1C1C"/>
                            </a:solidFill>
                            <a:effectLst/>
                            <a:latin typeface="Nunito Sans" pitchFamily="2" charset="0"/>
                          </a:endParaRPr>
                        </a:p>
                        <a:p>
                          <a:pPr rtl="0" fontAlgn="t">
                            <a:spcBef>
                              <a:spcPts val="0"/>
                            </a:spcBef>
                            <a:spcAft>
                              <a:spcPts val="0"/>
                            </a:spcAft>
                          </a:pPr>
                          <a:r>
                            <a:rPr lang="en-US" sz="1400" b="0" i="0" u="none" strike="noStrike" dirty="0">
                              <a:solidFill>
                                <a:srgbClr val="1C1C1C"/>
                              </a:solidFill>
                              <a:effectLst/>
                              <a:latin typeface="Nunito Sans" pitchFamily="2" charset="0"/>
                            </a:rPr>
                            <a:t>Student made an error multiplying the units columns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600619806"/>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19CF53F-8D44-98E9-E20F-7DCC133095D3}"/>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7)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37×28</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219CF53F-8D44-98E9-E20F-7DCC133095D3}"/>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452F9DAF-0A61-F3D6-959D-1EB77E26B6E0}"/>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33298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89870781"/>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smtClean="0">
                                  <a:solidFill>
                                    <a:srgbClr val="00BC89"/>
                                  </a:solidFill>
                                  <a:effectLst/>
                                  <a:latin typeface="Cambria Math" panose="02040503050406030204" pitchFamily="18" charset="0"/>
                                </a:rPr>
                                <m:t>307</m:t>
                              </m:r>
                            </m:oMath>
                          </a14:m>
                          <a:endParaRPr lang="en-GB" sz="1600" b="0" i="0" u="none" strike="noStrike" dirty="0">
                            <a:solidFill>
                              <a:srgbClr val="00BC89"/>
                            </a:solidFill>
                            <a:effectLst/>
                            <a:latin typeface="Nunito Sans" pitchFamily="2" charset="0"/>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smtClean="0">
                                  <a:solidFill>
                                    <a:srgbClr val="000000"/>
                                  </a:solidFill>
                                  <a:effectLst/>
                                  <a:latin typeface="Cambria Math" panose="02040503050406030204" pitchFamily="18" charset="0"/>
                                </a:rPr>
                                <m:t>37</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use a placeholder mid-calculation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527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GB" sz="1600" b="0" i="1" u="none" strike="noStrike" smtClean="0">
                                  <a:solidFill>
                                    <a:srgbClr val="000000"/>
                                  </a:solidFill>
                                  <a:effectLst/>
                                  <a:latin typeface="Cambria Math" panose="02040503050406030204" pitchFamily="18" charset="0"/>
                                </a:rPr>
                                <m:t>73</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worked in reverse order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smtClean="0">
                                  <a:solidFill>
                                    <a:srgbClr val="000000"/>
                                  </a:solidFill>
                                  <a:effectLst/>
                                  <a:latin typeface="Cambria Math" panose="02040503050406030204" pitchFamily="18" charset="0"/>
                                </a:rPr>
                                <m:t>306</m:t>
                              </m:r>
                            </m:oMath>
                          </a14:m>
                          <a:endParaRPr lang="en-US" sz="1400"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calculated </a:t>
                          </a:r>
                          <a14:m>
                            <m:oMath xmlns:m="http://schemas.openxmlformats.org/officeDocument/2006/math">
                              <m:r>
                                <a:rPr lang="en-GB" sz="1400" b="0" i="1" u="none" strike="noStrike" smtClean="0">
                                  <a:solidFill>
                                    <a:srgbClr val="000000"/>
                                  </a:solidFill>
                                  <a:effectLst/>
                                  <a:latin typeface="Cambria Math" panose="02040503050406030204" pitchFamily="18" charset="0"/>
                                </a:rPr>
                                <m:t>98÷14</m:t>
                              </m:r>
                            </m:oMath>
                          </a14:m>
                          <a:r>
                            <a:rPr lang="en-US" sz="1400" b="0" i="0" u="none" strike="noStrike" dirty="0">
                              <a:solidFill>
                                <a:srgbClr val="000000"/>
                              </a:solidFill>
                              <a:effectLst/>
                              <a:latin typeface="Nunito Sans" pitchFamily="2" charset="0"/>
                            </a:rPr>
                            <a:t> incorrectly </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89870781"/>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527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99441" r="-100337" b="-559"/>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99441" r="-337" b="-559"/>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A06BCA2-2C26-6C97-2994-C72DAA59C253}"/>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8)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4298÷14</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1A06BCA2-2C26-6C97-2994-C72DAA59C253}"/>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D4134D7F-DC8A-07BB-32B2-D772637BC3A0}"/>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3614005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42272378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smtClean="0">
                                  <a:solidFill>
                                    <a:srgbClr val="000000"/>
                                  </a:solidFill>
                                  <a:effectLst/>
                                  <a:latin typeface="Cambria Math" panose="02040503050406030204" pitchFamily="18" charset="0"/>
                                </a:rPr>
                                <m:t>797</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from units to tens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GB" sz="1600" b="0" i="1" u="none" strike="noStrike" dirty="0" smtClean="0">
                                  <a:solidFill>
                                    <a:srgbClr val="000000"/>
                                  </a:solidFill>
                                  <a:effectLst/>
                                  <a:latin typeface="Cambria Math" panose="02040503050406030204" pitchFamily="18" charset="0"/>
                                </a:rPr>
                                <m:t>607</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from tens to hundreds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807</m:t>
                              </m:r>
                            </m:oMath>
                          </a14:m>
                          <a:endParaRPr lang="en-GB" sz="1400" b="0" i="0" u="none" strike="noStrike" dirty="0">
                            <a:solidFill>
                              <a:srgbClr val="00BC89"/>
                            </a:solidFill>
                            <a:effectLst/>
                            <a:latin typeface="Nunito Sans" pitchFamily="2" charset="0"/>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GB" sz="1600" b="0" i="1" u="none" strike="noStrike" dirty="0" smtClean="0">
                                  <a:solidFill>
                                    <a:srgbClr val="000000"/>
                                  </a:solidFill>
                                  <a:effectLst/>
                                  <a:latin typeface="Cambria Math" panose="02040503050406030204" pitchFamily="18" charset="0"/>
                                </a:rPr>
                                <m:t>1572</m:t>
                              </m:r>
                            </m:oMath>
                          </a14:m>
                          <a:endParaRPr lang="en-US" sz="14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misaligned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85</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in the calculation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42272378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F808547-1A81-B228-A179-93D8841CE51B}"/>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9)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263+85+459</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BF808547-1A81-B228-A179-93D8841CE51B}"/>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D50FB86D-F096-958D-AAD0-63A57938D4BC}"/>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80960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07673329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368</m:t>
                              </m:r>
                            </m:oMath>
                          </a14:m>
                          <a:endParaRPr lang="en-GB" sz="1400" b="0" i="0" u="none" strike="noStrike" dirty="0">
                            <a:solidFill>
                              <a:srgbClr val="00BC89"/>
                            </a:solidFill>
                            <a:effectLst/>
                            <a:latin typeface="Nunito Sans" pitchFamily="2" charset="0"/>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268</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from tens to hundreds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1664</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arrange numbers in correct place value columns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348</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carry from units to tens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07673329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C01D3E4-3813-AFB7-269B-0223A4ECB0C8}"/>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10) Find the total of the following numbers:</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109,  76,  68,  115</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AC01D3E4-3813-AFB7-269B-0223A4ECB0C8}"/>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4" name="Google Shape;104;p20">
            <a:extLst>
              <a:ext uri="{FF2B5EF4-FFF2-40B4-BE49-F238E27FC236}">
                <a16:creationId xmlns:a16="http://schemas.microsoft.com/office/drawing/2014/main" id="{486B619D-9E64-06EC-83B7-FE5DC11D3BEB}"/>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440382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How to use the questions in this resource</a:t>
            </a:r>
          </a:p>
        </p:txBody>
      </p:sp>
      <p:sp>
        <p:nvSpPr>
          <p:cNvPr id="93" name="Google Shape;93;p18"/>
          <p:cNvSpPr txBox="1"/>
          <p:nvPr/>
        </p:nvSpPr>
        <p:spPr>
          <a:xfrm>
            <a:off x="80049" y="921380"/>
            <a:ext cx="8468691" cy="2931286"/>
          </a:xfrm>
          <a:prstGeom prst="rect">
            <a:avLst/>
          </a:prstGeom>
          <a:noFill/>
          <a:ln>
            <a:noFill/>
          </a:ln>
        </p:spPr>
        <p:txBody>
          <a:bodyPr spcFirstLastPara="1" wrap="square" lIns="91425" tIns="91425" rIns="91425" bIns="91425" anchor="t"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There are 15 multiple choice questions, each designed to assess each of the key skills required to master </a:t>
            </a:r>
            <a:r>
              <a:rPr lang="en-US" sz="1200" b="1" i="0" u="none" strike="noStrike" dirty="0">
                <a:solidFill>
                  <a:srgbClr val="1C1C1C"/>
                </a:solidFill>
                <a:effectLst/>
                <a:latin typeface="Nunito Sans" pitchFamily="2" charset="0"/>
              </a:rPr>
              <a:t>integer arithmetic</a:t>
            </a:r>
            <a:r>
              <a:rPr lang="en-US" sz="1200" b="0" i="0" u="none" strike="noStrike" dirty="0">
                <a:solidFill>
                  <a:srgbClr val="1C1C1C"/>
                </a:solidFill>
                <a:effectLst/>
                <a:latin typeface="Nunito Sans" pitchFamily="2" charset="0"/>
              </a:rPr>
              <a:t>.</a:t>
            </a:r>
            <a:endParaRPr lang="en-US" sz="1200" b="0" dirty="0">
              <a:effectLst/>
              <a:latin typeface="Nunito Sans" pitchFamily="2" charset="0"/>
            </a:endParaRPr>
          </a:p>
          <a:p>
            <a:pPr rtl="0">
              <a:spcBef>
                <a:spcPts val="0"/>
              </a:spcBef>
              <a:spcAft>
                <a:spcPts val="0"/>
              </a:spcAft>
            </a:pPr>
            <a:br>
              <a:rPr lang="en-US" sz="1200" b="0" dirty="0">
                <a:effectLst/>
                <a:latin typeface="Nunito Sans" pitchFamily="2" charset="0"/>
              </a:rPr>
            </a:br>
            <a:r>
              <a:rPr lang="en-US" sz="1200" b="0" i="0" u="none" strike="noStrike" dirty="0">
                <a:solidFill>
                  <a:srgbClr val="1C1C1C"/>
                </a:solidFill>
                <a:effectLst/>
                <a:latin typeface="Nunito Sans" pitchFamily="2" charset="0"/>
              </a:rPr>
              <a:t>Each question has one correct answer and three carefully chosen incorrect answers that are designed to identify and highlight fundamental misconceptions, including:</a:t>
            </a:r>
            <a:r>
              <a:rPr lang="en-US" sz="1200" b="1" i="0" u="none" strike="noStrike" dirty="0">
                <a:solidFill>
                  <a:srgbClr val="1C1C1C"/>
                </a:solidFill>
                <a:effectLst/>
                <a:latin typeface="Nunito Sans" pitchFamily="2" charset="0"/>
              </a:rPr>
              <a:t> Place value, Negative numbers, </a:t>
            </a:r>
            <a:r>
              <a:rPr lang="en-US" sz="1200" b="0" i="0" u="none" strike="noStrike" dirty="0">
                <a:solidFill>
                  <a:srgbClr val="1C1C1C"/>
                </a:solidFill>
                <a:effectLst/>
                <a:latin typeface="Nunito Sans" pitchFamily="2" charset="0"/>
              </a:rPr>
              <a:t>and </a:t>
            </a:r>
            <a:r>
              <a:rPr lang="en-US" sz="1200" b="1" i="0" u="none" strike="noStrike" dirty="0">
                <a:solidFill>
                  <a:srgbClr val="1C1C1C"/>
                </a:solidFill>
                <a:effectLst/>
                <a:latin typeface="Nunito Sans" pitchFamily="2" charset="0"/>
              </a:rPr>
              <a:t>Calculating with 2 and 3 digit numbers</a:t>
            </a:r>
            <a:r>
              <a:rPr lang="en-US" sz="1200" b="0" i="0" u="none" strike="noStrike" dirty="0">
                <a:solidFill>
                  <a:srgbClr val="1C1C1C"/>
                </a:solidFill>
                <a:effectLst/>
                <a:latin typeface="Nunito Sans" pitchFamily="2" charset="0"/>
              </a:rPr>
              <a:t>.</a:t>
            </a:r>
          </a:p>
          <a:p>
            <a:pPr rtl="0">
              <a:spcBef>
                <a:spcPts val="0"/>
              </a:spcBef>
              <a:spcAft>
                <a:spcPts val="0"/>
              </a:spcAft>
            </a:pPr>
            <a:endParaRPr lang="en-US" sz="1200" b="0" dirty="0">
              <a:effectLst/>
              <a:latin typeface="Nunito Sans" pitchFamily="2" charset="0"/>
            </a:endParaRPr>
          </a:p>
          <a:p>
            <a:pPr rtl="0">
              <a:spcBef>
                <a:spcPts val="0"/>
              </a:spcBef>
              <a:spcAft>
                <a:spcPts val="0"/>
              </a:spcAft>
            </a:pPr>
            <a:r>
              <a:rPr lang="en-US" sz="1200" b="0" i="0" u="none" strike="noStrike" dirty="0">
                <a:solidFill>
                  <a:srgbClr val="1C1C1C"/>
                </a:solidFill>
                <a:effectLst/>
                <a:latin typeface="Nunito Sans" pitchFamily="2" charset="0"/>
              </a:rPr>
              <a:t>When answering these questions, students should be encouraged to explain why they have chosen a particular answer, and why the other three answers are incorrect. This can be done verbally in small groups, or written down on the worksheet or in their books.</a:t>
            </a:r>
            <a:endParaRPr lang="en-US" sz="1200" b="0" dirty="0">
              <a:effectLst/>
              <a:latin typeface="Nunito Sans" pitchFamily="2" charset="0"/>
            </a:endParaRPr>
          </a:p>
          <a:p>
            <a:pPr rtl="0">
              <a:spcBef>
                <a:spcPts val="0"/>
              </a:spcBef>
              <a:spcAft>
                <a:spcPts val="0"/>
              </a:spcAft>
            </a:pPr>
            <a:br>
              <a:rPr lang="en-US" sz="1200" b="0" dirty="0">
                <a:effectLst/>
                <a:latin typeface="Nunito Sans" pitchFamily="2" charset="0"/>
              </a:rPr>
            </a:br>
            <a:r>
              <a:rPr lang="en-US" sz="1200" b="0" i="0" u="none" strike="noStrike" dirty="0">
                <a:solidFill>
                  <a:srgbClr val="1C1C1C"/>
                </a:solidFill>
                <a:effectLst/>
                <a:latin typeface="Nunito Sans" pitchFamily="2" charset="0"/>
              </a:rPr>
              <a:t>This resource has been designed to be as flexible as possible with questions that can be easily chopped up and reordered, and come with a separate answer sheet that details all of the misconceptions highlighted in the answers.</a:t>
            </a:r>
            <a:endParaRPr lang="en-US" sz="1200" b="0" dirty="0">
              <a:effectLst/>
              <a:latin typeface="Nunito Sans" pitchFamily="2" charset="0"/>
            </a:endParaRPr>
          </a:p>
          <a:p>
            <a:br>
              <a:rPr lang="en-US" sz="1600" dirty="0"/>
            </a:b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spTree>
    <p:extLst>
      <p:ext uri="{BB962C8B-B14F-4D97-AF65-F5344CB8AC3E}">
        <p14:creationId xmlns:p14="http://schemas.microsoft.com/office/powerpoint/2010/main" val="485049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908196964"/>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52</m:t>
                              </m:r>
                              <m:r>
                                <a:rPr lang="en-GB" sz="1600" b="0" i="1" u="none" strike="noStrike" dirty="0" smtClean="0">
                                  <a:solidFill>
                                    <a:srgbClr val="000000"/>
                                  </a:solidFill>
                                  <a:effectLst/>
                                  <a:latin typeface="Cambria Math" panose="02040503050406030204" pitchFamily="18" charset="0"/>
                                </a:rPr>
                                <m:t> </m:t>
                              </m:r>
                              <m:r>
                                <a:rPr lang="en-US" sz="1600" b="0" i="1" u="none" strike="noStrike" dirty="0" smtClean="0">
                                  <a:solidFill>
                                    <a:srgbClr val="000000"/>
                                  </a:solidFill>
                                  <a:effectLst/>
                                  <a:latin typeface="Cambria Math" panose="02040503050406030204" pitchFamily="18" charset="0"/>
                                </a:rPr>
                                <m:t>𝑐𝑚</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added on three lots of </a:t>
                          </a:r>
                          <a:r>
                            <a:rPr lang="en-US" sz="1400" b="0" i="0" u="none" strike="noStrike" dirty="0">
                              <a:solidFill>
                                <a:srgbClr val="000000"/>
                              </a:solidFill>
                              <a:effectLst/>
                              <a:latin typeface="Times New Roman" panose="02020603050405020304" pitchFamily="18" charset="0"/>
                            </a:rPr>
                            <a:t>13</a:t>
                          </a:r>
                          <a:r>
                            <a:rPr lang="en-US" sz="1400" b="0" i="1" u="none" strike="noStrike" dirty="0">
                              <a:solidFill>
                                <a:srgbClr val="000000"/>
                              </a:solidFill>
                              <a:effectLst/>
                              <a:latin typeface="Times New Roman" panose="02020603050405020304" pitchFamily="18" charset="0"/>
                            </a:rPr>
                            <a:t>cm</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78</m:t>
                              </m:r>
                              <m:r>
                                <a:rPr lang="en-GB" sz="1600" b="0" i="1" u="none" strike="noStrike" dirty="0" smtClean="0">
                                  <a:solidFill>
                                    <a:srgbClr val="000000"/>
                                  </a:solidFill>
                                  <a:effectLst/>
                                  <a:latin typeface="Cambria Math" panose="02040503050406030204" pitchFamily="18" charset="0"/>
                                </a:rPr>
                                <m:t> </m:t>
                              </m:r>
                              <m:r>
                                <a:rPr lang="en-US" sz="1600" b="0" i="1" u="none" strike="noStrike" dirty="0" smtClean="0">
                                  <a:solidFill>
                                    <a:srgbClr val="000000"/>
                                  </a:solidFill>
                                  <a:effectLst/>
                                  <a:latin typeface="Cambria Math" panose="02040503050406030204" pitchFamily="18" charset="0"/>
                                </a:rPr>
                                <m:t>𝑐𝑚</m:t>
                              </m:r>
                            </m:oMath>
                          </a14:m>
                          <a:r>
                            <a:rPr lang="en-US" sz="1600" b="0" i="1"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multiplied by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 × 2)</m:t>
                              </m:r>
                            </m:oMath>
                          </a14:m>
                          <a:r>
                            <a:rPr lang="en-US" sz="1400" b="0" i="0" u="none" strike="noStrike" dirty="0">
                              <a:solidFill>
                                <a:srgbClr val="000000"/>
                              </a:solidFill>
                              <a:effectLst/>
                              <a:latin typeface="Nunito Sans" pitchFamily="2" charset="0"/>
                            </a:rPr>
                            <a:t>, instead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 × 2 × 2)</m:t>
                              </m:r>
                            </m:oMath>
                          </a14:m>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26</m:t>
                              </m:r>
                              <m:r>
                                <a:rPr lang="en-GB" sz="1600" b="0" i="1" u="none" strike="noStrike" dirty="0" smtClean="0">
                                  <a:solidFill>
                                    <a:srgbClr val="000000"/>
                                  </a:solidFill>
                                  <a:effectLst/>
                                  <a:latin typeface="Cambria Math" panose="02040503050406030204" pitchFamily="18" charset="0"/>
                                </a:rPr>
                                <m:t> </m:t>
                              </m:r>
                              <m:r>
                                <a:rPr lang="en-US" sz="1600" b="0" i="1" u="none" strike="noStrike" dirty="0" smtClean="0">
                                  <a:solidFill>
                                    <a:srgbClr val="000000"/>
                                  </a:solidFill>
                                  <a:effectLst/>
                                  <a:latin typeface="Cambria Math" panose="02040503050406030204" pitchFamily="18" charset="0"/>
                                </a:rPr>
                                <m:t>𝑐𝑚</m:t>
                              </m:r>
                            </m:oMath>
                          </a14:m>
                          <a:r>
                            <a:rPr lang="en-US" sz="1600" b="0" i="1"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only doubled the height once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104 </m:t>
                              </m:r>
                              <m:r>
                                <a:rPr lang="en-GB" sz="1600" b="0" i="1" u="none" strike="noStrike" dirty="0" smtClean="0">
                                  <a:solidFill>
                                    <a:srgbClr val="00BC89"/>
                                  </a:solidFill>
                                  <a:effectLst/>
                                  <a:latin typeface="Cambria Math" panose="02040503050406030204" pitchFamily="18" charset="0"/>
                                </a:rPr>
                                <m:t>𝑐𝑚</m:t>
                              </m:r>
                            </m:oMath>
                          </a14:m>
                          <a:r>
                            <a:rPr lang="en-GB" sz="1600" b="0" i="1"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908196964"/>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C565333-D29F-195C-054D-B00A81080054}"/>
                  </a:ext>
                </a:extLst>
              </p:cNvPr>
              <p:cNvSpPr txBox="1"/>
              <p:nvPr/>
            </p:nvSpPr>
            <p:spPr>
              <a:xfrm>
                <a:off x="240145" y="862525"/>
                <a:ext cx="8472620" cy="830997"/>
              </a:xfrm>
              <a:prstGeom prst="rect">
                <a:avLst/>
              </a:prstGeom>
              <a:noFill/>
            </p:spPr>
            <p:txBody>
              <a:bodyPr wrap="square" rtlCol="0">
                <a:spAutoFit/>
              </a:bodyPr>
              <a:lstStyle/>
              <a:p>
                <a:r>
                  <a:rPr lang="en-GB" sz="1600" dirty="0">
                    <a:latin typeface="Nunito Sans" pitchFamily="2" charset="0"/>
                  </a:rPr>
                  <a:t>11) A plant doubles in height every two months. </a:t>
                </a:r>
              </a:p>
              <a:p>
                <a:endParaRPr lang="en-GB" sz="1600" dirty="0">
                  <a:latin typeface="Nunito Sans" pitchFamily="2" charset="0"/>
                </a:endParaRPr>
              </a:p>
              <a:p>
                <a:r>
                  <a:rPr lang="en-GB" sz="1600" dirty="0">
                    <a:latin typeface="Nunito Sans" pitchFamily="2" charset="0"/>
                  </a:rPr>
                  <a:t>       If the plant is now </a:t>
                </a:r>
                <a14:m>
                  <m:oMath xmlns:m="http://schemas.openxmlformats.org/officeDocument/2006/math">
                    <m:r>
                      <a:rPr lang="en-GB" sz="1600" b="0" i="1" smtClean="0">
                        <a:latin typeface="Cambria Math" panose="02040503050406030204" pitchFamily="18" charset="0"/>
                      </a:rPr>
                      <m:t>13 </m:t>
                    </m:r>
                    <m:r>
                      <a:rPr lang="en-GB" sz="1600" b="0" i="1" smtClean="0">
                        <a:latin typeface="Cambria Math" panose="02040503050406030204" pitchFamily="18" charset="0"/>
                      </a:rPr>
                      <m:t>𝑐𝑚</m:t>
                    </m:r>
                  </m:oMath>
                </a14:m>
                <a:r>
                  <a:rPr lang="en-GB" sz="1600" dirty="0">
                    <a:latin typeface="Nunito Sans" pitchFamily="2" charset="0"/>
                  </a:rPr>
                  <a:t> tall, how tall will it be in six months?</a:t>
                </a:r>
              </a:p>
            </p:txBody>
          </p:sp>
        </mc:Choice>
        <mc:Fallback xmlns="">
          <p:sp>
            <p:nvSpPr>
              <p:cNvPr id="2" name="TextBox 1">
                <a:extLst>
                  <a:ext uri="{FF2B5EF4-FFF2-40B4-BE49-F238E27FC236}">
                    <a16:creationId xmlns:a16="http://schemas.microsoft.com/office/drawing/2014/main" id="{2C565333-D29F-195C-054D-B00A81080054}"/>
                  </a:ext>
                </a:extLst>
              </p:cNvPr>
              <p:cNvSpPr txBox="1">
                <a:spLocks noRot="1" noChangeAspect="1" noMove="1" noResize="1" noEditPoints="1" noAdjustHandles="1" noChangeArrowheads="1" noChangeShapeType="1" noTextEdit="1"/>
              </p:cNvSpPr>
              <p:nvPr/>
            </p:nvSpPr>
            <p:spPr>
              <a:xfrm>
                <a:off x="240145" y="862525"/>
                <a:ext cx="8472620" cy="830997"/>
              </a:xfrm>
              <a:prstGeom prst="rect">
                <a:avLst/>
              </a:prstGeom>
              <a:blipFill>
                <a:blip r:embed="rId4"/>
                <a:stretch>
                  <a:fillRect l="-360" t="-1460" b="-8759"/>
                </a:stretch>
              </a:blipFill>
            </p:spPr>
            <p:txBody>
              <a:bodyPr/>
              <a:lstStyle/>
              <a:p>
                <a:r>
                  <a:rPr lang="en-GB">
                    <a:noFill/>
                  </a:rPr>
                  <a:t> </a:t>
                </a:r>
              </a:p>
            </p:txBody>
          </p:sp>
        </mc:Fallback>
      </mc:AlternateContent>
      <p:sp>
        <p:nvSpPr>
          <p:cNvPr id="6" name="Google Shape;104;p20">
            <a:extLst>
              <a:ext uri="{FF2B5EF4-FFF2-40B4-BE49-F238E27FC236}">
                <a16:creationId xmlns:a16="http://schemas.microsoft.com/office/drawing/2014/main" id="{D113B47A-966C-F363-33DB-0BEF796A3EF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21411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5F9C0E1-BC53-0A01-92B0-D0007854D7BB}"/>
                  </a:ext>
                </a:extLst>
              </p:cNvPr>
              <p:cNvSpPr txBox="1"/>
              <p:nvPr/>
            </p:nvSpPr>
            <p:spPr>
              <a:xfrm>
                <a:off x="240145" y="862525"/>
                <a:ext cx="8472620" cy="584775"/>
              </a:xfrm>
              <a:prstGeom prst="rect">
                <a:avLst/>
              </a:prstGeom>
              <a:noFill/>
            </p:spPr>
            <p:txBody>
              <a:bodyPr wrap="square" rtlCol="0">
                <a:spAutoFit/>
              </a:bodyPr>
              <a:lstStyle/>
              <a:p>
                <a:r>
                  <a:rPr lang="en-GB" sz="1600" dirty="0">
                    <a:latin typeface="Nunito Sans" pitchFamily="2" charset="0"/>
                  </a:rPr>
                  <a:t>12) Marbles are collected into bags of </a:t>
                </a:r>
                <a14:m>
                  <m:oMath xmlns:m="http://schemas.openxmlformats.org/officeDocument/2006/math">
                    <m:r>
                      <a:rPr lang="en-GB" sz="1600" b="0" i="1" smtClean="0">
                        <a:latin typeface="Cambria Math" panose="02040503050406030204" pitchFamily="18" charset="0"/>
                      </a:rPr>
                      <m:t>12</m:t>
                    </m:r>
                  </m:oMath>
                </a14:m>
                <a:r>
                  <a:rPr lang="en-GB" sz="1600" dirty="0">
                    <a:latin typeface="Nunito Sans" pitchFamily="2" charset="0"/>
                  </a:rPr>
                  <a:t>. If there are </a:t>
                </a:r>
                <a14:m>
                  <m:oMath xmlns:m="http://schemas.openxmlformats.org/officeDocument/2006/math">
                    <m:r>
                      <a:rPr lang="en-GB" sz="1600" b="0" i="1" smtClean="0">
                        <a:latin typeface="Cambria Math" panose="02040503050406030204" pitchFamily="18" charset="0"/>
                      </a:rPr>
                      <m:t>200</m:t>
                    </m:r>
                  </m:oMath>
                </a14:m>
                <a:r>
                  <a:rPr lang="en-GB" sz="1600" dirty="0">
                    <a:latin typeface="Nunito Sans" pitchFamily="2" charset="0"/>
                  </a:rPr>
                  <a:t> marbles to begin with, how many marbles will be left over after they have been placed into bags?</a:t>
                </a:r>
              </a:p>
            </p:txBody>
          </p:sp>
        </mc:Choice>
        <mc:Fallback xmlns="">
          <p:sp>
            <p:nvSpPr>
              <p:cNvPr id="2" name="TextBox 1">
                <a:extLst>
                  <a:ext uri="{FF2B5EF4-FFF2-40B4-BE49-F238E27FC236}">
                    <a16:creationId xmlns:a16="http://schemas.microsoft.com/office/drawing/2014/main" id="{C5F9C0E1-BC53-0A01-92B0-D0007854D7BB}"/>
                  </a:ext>
                </a:extLst>
              </p:cNvPr>
              <p:cNvSpPr txBox="1">
                <a:spLocks noRot="1" noChangeAspect="1" noMove="1" noResize="1" noEditPoints="1" noAdjustHandles="1" noChangeArrowheads="1" noChangeShapeType="1" noTextEdit="1"/>
              </p:cNvSpPr>
              <p:nvPr/>
            </p:nvSpPr>
            <p:spPr>
              <a:xfrm>
                <a:off x="240145" y="862525"/>
                <a:ext cx="8472620" cy="584775"/>
              </a:xfrm>
              <a:prstGeom prst="rect">
                <a:avLst/>
              </a:prstGeom>
              <a:blipFill>
                <a:blip r:embed="rId3"/>
                <a:stretch>
                  <a:fillRect l="-360" t="-2083" b="-1354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Google Shape;106;p20">
                <a:extLst>
                  <a:ext uri="{FF2B5EF4-FFF2-40B4-BE49-F238E27FC236}">
                    <a16:creationId xmlns:a16="http://schemas.microsoft.com/office/drawing/2014/main" id="{B1F1E51F-DE95-A33C-C439-B713AD5FF289}"/>
                  </a:ext>
                </a:extLst>
              </p:cNvPr>
              <p:cNvGraphicFramePr/>
              <p:nvPr>
                <p:extLst>
                  <p:ext uri="{D42A27DB-BD31-4B8C-83A1-F6EECF244321}">
                    <p14:modId xmlns:p14="http://schemas.microsoft.com/office/powerpoint/2010/main" val="124618753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16</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gave quotient rather than remainder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consider the remainder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8</m:t>
                              </m:r>
                            </m:oMath>
                          </a14:m>
                          <a:r>
                            <a:rPr lang="en-GB" sz="1600" b="0" i="0" u="none" strike="noStrike" dirty="0">
                              <a:solidFill>
                                <a:srgbClr val="00BC89"/>
                              </a:solidFill>
                              <a:effectLst/>
                              <a:latin typeface="Nunito Sans" pitchFamily="2"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6</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worked out the remainder incorrectly</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106;p20">
                <a:extLst>
                  <a:ext uri="{FF2B5EF4-FFF2-40B4-BE49-F238E27FC236}">
                    <a16:creationId xmlns:a16="http://schemas.microsoft.com/office/drawing/2014/main" id="{B1F1E51F-DE95-A33C-C439-B713AD5FF289}"/>
                  </a:ext>
                </a:extLst>
              </p:cNvPr>
              <p:cNvGraphicFramePr/>
              <p:nvPr>
                <p:extLst>
                  <p:ext uri="{D42A27DB-BD31-4B8C-83A1-F6EECF244321}">
                    <p14:modId xmlns:p14="http://schemas.microsoft.com/office/powerpoint/2010/main" val="124618753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
        <p:nvSpPr>
          <p:cNvPr id="6" name="Google Shape;104;p20">
            <a:extLst>
              <a:ext uri="{FF2B5EF4-FFF2-40B4-BE49-F238E27FC236}">
                <a16:creationId xmlns:a16="http://schemas.microsoft.com/office/drawing/2014/main" id="{ACBEC003-1055-6D32-5233-FC997AAA527D}"/>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41193584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DC74D56-B4E6-AF3A-51C1-027E19EF065F}"/>
                  </a:ext>
                </a:extLst>
              </p:cNvPr>
              <p:cNvSpPr txBox="1"/>
              <p:nvPr/>
            </p:nvSpPr>
            <p:spPr>
              <a:xfrm>
                <a:off x="240145" y="862525"/>
                <a:ext cx="8472620" cy="830997"/>
              </a:xfrm>
              <a:prstGeom prst="rect">
                <a:avLst/>
              </a:prstGeom>
              <a:noFill/>
            </p:spPr>
            <p:txBody>
              <a:bodyPr wrap="square" rtlCol="0">
                <a:spAutoFit/>
              </a:bodyPr>
              <a:lstStyle/>
              <a:p>
                <a:r>
                  <a:rPr lang="en-GB" sz="1600" dirty="0">
                    <a:latin typeface="Nunito Sans" pitchFamily="2" charset="0"/>
                  </a:rPr>
                  <a:t>13) A painting was bought for </a:t>
                </a:r>
                <a14:m>
                  <m:oMath xmlns:m="http://schemas.openxmlformats.org/officeDocument/2006/math">
                    <m:r>
                      <a:rPr lang="en-GB" sz="1600" b="0" i="1" smtClean="0">
                        <a:latin typeface="Cambria Math" panose="02040503050406030204" pitchFamily="18" charset="0"/>
                      </a:rPr>
                      <m:t>£2750</m:t>
                    </m:r>
                  </m:oMath>
                </a14:m>
                <a:r>
                  <a:rPr lang="en-GB" sz="1600" dirty="0">
                    <a:latin typeface="Nunito Sans" pitchFamily="2" charset="0"/>
                  </a:rPr>
                  <a:t>. Five years later, it was sold for £8250. </a:t>
                </a:r>
              </a:p>
              <a:p>
                <a:endParaRPr lang="en-GB" sz="1600" dirty="0">
                  <a:latin typeface="Nunito Sans" pitchFamily="2" charset="0"/>
                </a:endParaRPr>
              </a:p>
              <a:p>
                <a:r>
                  <a:rPr lang="en-GB" sz="1600" dirty="0">
                    <a:latin typeface="Nunito Sans" pitchFamily="2" charset="0"/>
                  </a:rPr>
                  <a:t>       How much profit was made?</a:t>
                </a:r>
              </a:p>
            </p:txBody>
          </p:sp>
        </mc:Choice>
        <mc:Fallback xmlns="">
          <p:sp>
            <p:nvSpPr>
              <p:cNvPr id="2" name="TextBox 1">
                <a:extLst>
                  <a:ext uri="{FF2B5EF4-FFF2-40B4-BE49-F238E27FC236}">
                    <a16:creationId xmlns:a16="http://schemas.microsoft.com/office/drawing/2014/main" id="{FDC74D56-B4E6-AF3A-51C1-027E19EF065F}"/>
                  </a:ext>
                </a:extLst>
              </p:cNvPr>
              <p:cNvSpPr txBox="1">
                <a:spLocks noRot="1" noChangeAspect="1" noMove="1" noResize="1" noEditPoints="1" noAdjustHandles="1" noChangeArrowheads="1" noChangeShapeType="1" noTextEdit="1"/>
              </p:cNvSpPr>
              <p:nvPr/>
            </p:nvSpPr>
            <p:spPr>
              <a:xfrm>
                <a:off x="240145" y="862525"/>
                <a:ext cx="8472620" cy="830997"/>
              </a:xfrm>
              <a:prstGeom prst="rect">
                <a:avLst/>
              </a:prstGeom>
              <a:blipFill>
                <a:blip r:embed="rId3"/>
                <a:stretch>
                  <a:fillRect l="-360" t="-1460" b="-875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Google Shape;106;p20">
                <a:extLst>
                  <a:ext uri="{FF2B5EF4-FFF2-40B4-BE49-F238E27FC236}">
                    <a16:creationId xmlns:a16="http://schemas.microsoft.com/office/drawing/2014/main" id="{E09E38F3-4228-859D-FAC6-C07E22CB57CB}"/>
                  </a:ext>
                </a:extLst>
              </p:cNvPr>
              <p:cNvGraphicFramePr/>
              <p:nvPr>
                <p:extLst>
                  <p:ext uri="{D42A27DB-BD31-4B8C-83A1-F6EECF244321}">
                    <p14:modId xmlns:p14="http://schemas.microsoft.com/office/powerpoint/2010/main" val="2706748817"/>
                  </p:ext>
                </p:extLst>
              </p:nvPr>
            </p:nvGraphicFramePr>
            <p:xfrm>
              <a:off x="952498"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GB" sz="1600" b="0" i="1" u="none" strike="noStrike" dirty="0" smtClean="0">
                                  <a:solidFill>
                                    <a:srgbClr val="000000"/>
                                  </a:solidFill>
                                  <a:effectLst/>
                                  <a:latin typeface="Cambria Math" panose="02040503050406030204" pitchFamily="18" charset="0"/>
                                </a:rPr>
                                <m:t>£</m:t>
                              </m:r>
                              <m:r>
                                <a:rPr lang="en-US" sz="1600" b="0" i="1" u="none" strike="noStrike" dirty="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divided sold price by paid for price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£11000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used addition rather than subtraction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£5500</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£6500</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subtracted values in hundreds column in wrong order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106;p20">
                <a:extLst>
                  <a:ext uri="{FF2B5EF4-FFF2-40B4-BE49-F238E27FC236}">
                    <a16:creationId xmlns:a16="http://schemas.microsoft.com/office/drawing/2014/main" id="{E09E38F3-4228-859D-FAC6-C07E22CB57CB}"/>
                  </a:ext>
                </a:extLst>
              </p:cNvPr>
              <p:cNvGraphicFramePr/>
              <p:nvPr>
                <p:extLst>
                  <p:ext uri="{D42A27DB-BD31-4B8C-83A1-F6EECF244321}">
                    <p14:modId xmlns:p14="http://schemas.microsoft.com/office/powerpoint/2010/main" val="2706748817"/>
                  </p:ext>
                </p:extLst>
              </p:nvPr>
            </p:nvGraphicFramePr>
            <p:xfrm>
              <a:off x="952498"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
        <p:nvSpPr>
          <p:cNvPr id="5" name="Google Shape;104;p20">
            <a:extLst>
              <a:ext uri="{FF2B5EF4-FFF2-40B4-BE49-F238E27FC236}">
                <a16:creationId xmlns:a16="http://schemas.microsoft.com/office/drawing/2014/main" id="{1E10D000-85F0-E301-4FA0-1D34AC0A3784}"/>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597260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2" name="TextBox 1">
            <a:extLst>
              <a:ext uri="{FF2B5EF4-FFF2-40B4-BE49-F238E27FC236}">
                <a16:creationId xmlns:a16="http://schemas.microsoft.com/office/drawing/2014/main" id="{91FF4999-8C4D-EE95-F2C9-56378350F1F5}"/>
              </a:ext>
            </a:extLst>
          </p:cNvPr>
          <p:cNvSpPr txBox="1"/>
          <p:nvPr/>
        </p:nvSpPr>
        <p:spPr>
          <a:xfrm>
            <a:off x="240145" y="862525"/>
            <a:ext cx="8472620" cy="1077218"/>
          </a:xfrm>
          <a:prstGeom prst="rect">
            <a:avLst/>
          </a:prstGeom>
          <a:noFill/>
        </p:spPr>
        <p:txBody>
          <a:bodyPr wrap="square" rtlCol="0">
            <a:spAutoFit/>
          </a:bodyPr>
          <a:lstStyle/>
          <a:p>
            <a:r>
              <a:rPr lang="en-GB" sz="1600" dirty="0">
                <a:latin typeface="Nunito Sans" pitchFamily="2" charset="0"/>
              </a:rPr>
              <a:t>14) </a:t>
            </a:r>
            <a:r>
              <a:rPr lang="en-US" sz="1600" dirty="0">
                <a:latin typeface="Nunito Sans" pitchFamily="2" charset="0"/>
              </a:rPr>
              <a:t>A tank of water holds </a:t>
            </a:r>
            <a:r>
              <a:rPr lang="en-US" sz="1600" dirty="0">
                <a:latin typeface="Times New Roman" panose="02020603050405020304" pitchFamily="18" charset="0"/>
                <a:cs typeface="Times New Roman" panose="02020603050405020304" pitchFamily="18" charset="0"/>
              </a:rPr>
              <a:t>250</a:t>
            </a:r>
            <a:r>
              <a:rPr lang="en-US" sz="1600" dirty="0">
                <a:latin typeface="Nunito Sans" pitchFamily="2" charset="0"/>
              </a:rPr>
              <a:t> litres of water. </a:t>
            </a:r>
          </a:p>
          <a:p>
            <a:r>
              <a:rPr lang="en-US" sz="1600" dirty="0">
                <a:latin typeface="Nunito Sans" pitchFamily="2" charset="0"/>
              </a:rPr>
              <a:t>       A leak causes the tank to lose </a:t>
            </a:r>
            <a:r>
              <a:rPr lang="en-US" sz="1600" dirty="0">
                <a:latin typeface="Times New Roman" panose="02020603050405020304" pitchFamily="18" charset="0"/>
                <a:cs typeface="Times New Roman" panose="02020603050405020304" pitchFamily="18" charset="0"/>
              </a:rPr>
              <a:t>196</a:t>
            </a:r>
            <a:r>
              <a:rPr lang="en-US" sz="1600" dirty="0">
                <a:latin typeface="Nunito Sans" pitchFamily="2" charset="0"/>
              </a:rPr>
              <a:t> litres of water. </a:t>
            </a:r>
          </a:p>
          <a:p>
            <a:r>
              <a:rPr lang="en-US" sz="1600" dirty="0">
                <a:latin typeface="Nunito Sans" pitchFamily="2" charset="0"/>
              </a:rPr>
              <a:t>       </a:t>
            </a:r>
            <a:r>
              <a:rPr lang="en-US" sz="1600" dirty="0">
                <a:latin typeface="Times New Roman" panose="02020603050405020304" pitchFamily="18" charset="0"/>
                <a:cs typeface="Times New Roman" panose="02020603050405020304" pitchFamily="18" charset="0"/>
              </a:rPr>
              <a:t>87</a:t>
            </a:r>
            <a:r>
              <a:rPr lang="en-US" sz="1600" dirty="0">
                <a:latin typeface="Nunito Sans" pitchFamily="2" charset="0"/>
              </a:rPr>
              <a:t> litres of water are pumped back into the tank. </a:t>
            </a:r>
          </a:p>
          <a:p>
            <a:r>
              <a:rPr lang="en-US" sz="1600" dirty="0">
                <a:latin typeface="Nunito Sans" pitchFamily="2" charset="0"/>
              </a:rPr>
              <a:t>       How much water is needed to get the tank back to being full?</a:t>
            </a:r>
          </a:p>
        </p:txBody>
      </p:sp>
      <mc:AlternateContent xmlns:mc="http://schemas.openxmlformats.org/markup-compatibility/2006" xmlns:a14="http://schemas.microsoft.com/office/drawing/2010/main">
        <mc:Choice Requires="a14">
          <p:graphicFrame>
            <p:nvGraphicFramePr>
              <p:cNvPr id="6" name="Google Shape;106;p20">
                <a:extLst>
                  <a:ext uri="{FF2B5EF4-FFF2-40B4-BE49-F238E27FC236}">
                    <a16:creationId xmlns:a16="http://schemas.microsoft.com/office/drawing/2014/main" id="{D388EECB-878A-8DB9-FFCD-5134E757F245}"/>
                  </a:ext>
                </a:extLst>
              </p:cNvPr>
              <p:cNvGraphicFramePr/>
              <p:nvPr>
                <p:extLst>
                  <p:ext uri="{D42A27DB-BD31-4B8C-83A1-F6EECF244321}">
                    <p14:modId xmlns:p14="http://schemas.microsoft.com/office/powerpoint/2010/main" val="651122325"/>
                  </p:ext>
                </p:extLst>
              </p:nvPr>
            </p:nvGraphicFramePr>
            <p:xfrm>
              <a:off x="952498" y="2190750"/>
              <a:ext cx="7239000" cy="2164195"/>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A)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109 </m:t>
                              </m:r>
                            </m:oMath>
                          </a14:m>
                          <a:r>
                            <a:rPr lang="en-US" sz="1600" b="0" i="0" u="none" strike="noStrike" dirty="0">
                              <a:solidFill>
                                <a:srgbClr val="00BC89"/>
                              </a:solidFill>
                              <a:effectLst/>
                              <a:latin typeface="Nunito Sans" pitchFamily="2" charset="0"/>
                            </a:rPr>
                            <a:t>litres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54 </m:t>
                              </m:r>
                            </m:oMath>
                          </a14:m>
                          <a:r>
                            <a:rPr lang="en-US" sz="1600" b="0" i="0" u="none" strike="noStrike" dirty="0">
                              <a:solidFill>
                                <a:srgbClr val="000000"/>
                              </a:solidFill>
                              <a:effectLst/>
                              <a:latin typeface="Nunito Sans" pitchFamily="2" charset="0"/>
                            </a:rPr>
                            <a:t>litres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only did the first subtraction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288 </m:t>
                              </m:r>
                            </m:oMath>
                          </a14:m>
                          <a:r>
                            <a:rPr lang="en-US" sz="1600" b="0" i="0" u="none" strike="noStrike" dirty="0">
                              <a:solidFill>
                                <a:srgbClr val="000000"/>
                              </a:solidFill>
                              <a:effectLst/>
                              <a:latin typeface="Nunito Sans" pitchFamily="2" charset="0"/>
                            </a:rPr>
                            <a:t>litres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performed incorrect operations and did not consider whether answer makes sense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141 </m:t>
                              </m:r>
                            </m:oMath>
                          </a14:m>
                          <a:r>
                            <a:rPr lang="en-US" sz="1600" b="0" i="0" u="none" strike="noStrike" dirty="0">
                              <a:solidFill>
                                <a:srgbClr val="000000"/>
                              </a:solidFill>
                              <a:effectLst/>
                              <a:latin typeface="Nunito Sans" pitchFamily="2" charset="0"/>
                            </a:rPr>
                            <a:t>litres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complete all steps of the solution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6" name="Google Shape;106;p20">
                <a:extLst>
                  <a:ext uri="{FF2B5EF4-FFF2-40B4-BE49-F238E27FC236}">
                    <a16:creationId xmlns:a16="http://schemas.microsoft.com/office/drawing/2014/main" id="{D388EECB-878A-8DB9-FFCD-5134E757F245}"/>
                  </a:ext>
                </a:extLst>
              </p:cNvPr>
              <p:cNvGraphicFramePr/>
              <p:nvPr>
                <p:extLst>
                  <p:ext uri="{D42A27DB-BD31-4B8C-83A1-F6EECF244321}">
                    <p14:modId xmlns:p14="http://schemas.microsoft.com/office/powerpoint/2010/main" val="651122325"/>
                  </p:ext>
                </p:extLst>
              </p:nvPr>
            </p:nvGraphicFramePr>
            <p:xfrm>
              <a:off x="952498" y="2190750"/>
              <a:ext cx="7239000" cy="2164195"/>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p:sp>
        <p:nvSpPr>
          <p:cNvPr id="7" name="Google Shape;104;p20">
            <a:extLst>
              <a:ext uri="{FF2B5EF4-FFF2-40B4-BE49-F238E27FC236}">
                <a16:creationId xmlns:a16="http://schemas.microsoft.com/office/drawing/2014/main" id="{6F2B8FEC-8521-0051-C93B-2A0BD8B73239}"/>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985870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323357529"/>
                  </p:ext>
                </p:extLst>
              </p:nvPr>
            </p:nvGraphicFramePr>
            <p:xfrm>
              <a:off x="952500" y="2190750"/>
              <a:ext cx="7239000" cy="21688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4407">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24</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multiply by zero</a:t>
                          </a:r>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B)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0</m:t>
                              </m:r>
                            </m:oMath>
                          </a14:m>
                          <a:r>
                            <a:rPr lang="en-GB" sz="1600" b="0" i="0" u="none" strike="noStrike" dirty="0">
                              <a:solidFill>
                                <a:srgbClr val="00BC89"/>
                              </a:solidFill>
                              <a:effectLst/>
                              <a:latin typeface="Nunito Sans" pitchFamily="2"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 </a:t>
                          </a:r>
                          <a:endParaRPr lang="en-GB"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4407">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43210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does not understand what a product is</a:t>
                          </a:r>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sum, not the product</a:t>
                          </a:r>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323357529"/>
                  </p:ext>
                </p:extLst>
              </p:nvPr>
            </p:nvGraphicFramePr>
            <p:xfrm>
              <a:off x="952500" y="2190750"/>
              <a:ext cx="7239000" cy="21688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440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59" r="-100337" b="-10000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59" r="-337" b="-100000"/>
                          </a:stretch>
                        </a:blipFill>
                      </a:tcPr>
                    </a:tc>
                    <a:extLst>
                      <a:ext uri="{0D108BD9-81ED-4DB2-BD59-A6C34878D82A}">
                        <a16:rowId xmlns:a16="http://schemas.microsoft.com/office/drawing/2014/main" val="10000"/>
                      </a:ext>
                    </a:extLst>
                  </a:tr>
                  <a:tr h="108440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24"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24"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B849627-46B5-D640-0E86-7D01AD4790A9}"/>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15) Find the result of this product:</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4×3×2×1×0</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EB849627-46B5-D640-0E86-7D01AD4790A9}"/>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
        <p:nvSpPr>
          <p:cNvPr id="3" name="Google Shape;104;p20">
            <a:extLst>
              <a:ext uri="{FF2B5EF4-FFF2-40B4-BE49-F238E27FC236}">
                <a16:creationId xmlns:a16="http://schemas.microsoft.com/office/drawing/2014/main" id="{878BAF94-60CA-6CEA-7C2D-F0363E1A5CC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0051996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461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370675201"/>
                  </p:ext>
                </p:extLst>
              </p:nvPr>
            </p:nvGraphicFramePr>
            <p:xfrm>
              <a:off x="952500" y="2190750"/>
              <a:ext cx="7239600" cy="2160000"/>
            </p:xfrm>
            <a:graphic>
              <a:graphicData uri="http://schemas.openxmlformats.org/drawingml/2006/table">
                <a:tbl>
                  <a:tblPr>
                    <a:noFill/>
                    <a:tableStyleId>{8D82B33B-3398-4198-991C-D4ED406399F8}</a:tableStyleId>
                  </a:tblPr>
                  <a:tblGrid>
                    <a:gridCol w="3619800">
                      <a:extLst>
                        <a:ext uri="{9D8B030D-6E8A-4147-A177-3AD203B41FA5}">
                          <a16:colId xmlns:a16="http://schemas.microsoft.com/office/drawing/2014/main" val="20000"/>
                        </a:ext>
                      </a:extLst>
                    </a:gridCol>
                    <a:gridCol w="3619800">
                      <a:extLst>
                        <a:ext uri="{9D8B030D-6E8A-4147-A177-3AD203B41FA5}">
                          <a16:colId xmlns:a16="http://schemas.microsoft.com/office/drawing/2014/main" val="20001"/>
                        </a:ext>
                      </a:extLst>
                    </a:gridCol>
                  </a:tblGrid>
                  <a:tr h="1080000">
                    <a:tc>
                      <a:txBody>
                        <a:bodyPr/>
                        <a:lstStyle/>
                        <a:p>
                          <a:pPr algn="l"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287</m:t>
                              </m:r>
                            </m:oMath>
                          </a14:m>
                          <a:endParaRPr lang="en-US" sz="1600" b="0" i="0" u="none" strike="noStrike" dirty="0">
                            <a:solidFill>
                              <a:schemeClr val="tx1"/>
                            </a:solidFill>
                            <a:effectLst/>
                            <a:latin typeface="Nunito Sans" pitchFamily="2" charset="0"/>
                          </a:endParaRPr>
                        </a:p>
                        <a:p>
                          <a:pPr algn="l"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algn="l"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70</m:t>
                              </m:r>
                            </m:oMath>
                          </a14:m>
                          <a:endParaRPr lang="en-US" dirty="0">
                            <a:solidFill>
                              <a:schemeClr val="tx1"/>
                            </a:solidFill>
                            <a:effectLst/>
                          </a:endParaRPr>
                        </a:p>
                        <a:p>
                          <a:pPr algn="l"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algn="l"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80</m:t>
                              </m:r>
                            </m:oMath>
                          </a14:m>
                          <a:endParaRPr lang="en-GB" dirty="0">
                            <a:solidFill>
                              <a:schemeClr val="tx1"/>
                            </a:solidFill>
                            <a:effectLst/>
                          </a:endParaRPr>
                        </a:p>
                        <a:p>
                          <a:pPr algn="l"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algn="l"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smtClean="0">
                                  <a:solidFill>
                                    <a:schemeClr val="tx1"/>
                                  </a:solidFill>
                                  <a:effectLst/>
                                  <a:latin typeface="Cambria Math" panose="02040503050406030204" pitchFamily="18" charset="0"/>
                                </a:rPr>
                                <m:t>62</m:t>
                              </m:r>
                            </m:oMath>
                          </a14:m>
                          <a:endParaRPr lang="en-US" sz="1600" b="0" i="0" u="none" strike="noStrike" dirty="0">
                            <a:solidFill>
                              <a:schemeClr val="tx1"/>
                            </a:solidFill>
                            <a:effectLst/>
                            <a:latin typeface="Nunito Sans" pitchFamily="2" charset="0"/>
                          </a:endParaRPr>
                        </a:p>
                        <a:p>
                          <a:pPr algn="l" rtl="0" fontAlgn="t">
                            <a:spcBef>
                              <a:spcPts val="0"/>
                            </a:spcBef>
                            <a:spcAft>
                              <a:spcPts val="0"/>
                            </a:spcAft>
                          </a:pPr>
                          <a:r>
                            <a:rPr lang="en-GB"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370675201"/>
                  </p:ext>
                </p:extLst>
              </p:nvPr>
            </p:nvGraphicFramePr>
            <p:xfrm>
              <a:off x="952500" y="2190750"/>
              <a:ext cx="7239600" cy="2160000"/>
            </p:xfrm>
            <a:graphic>
              <a:graphicData uri="http://schemas.openxmlformats.org/drawingml/2006/table">
                <a:tbl>
                  <a:tblPr>
                    <a:noFill/>
                    <a:tableStyleId>{8D82B33B-3398-4198-991C-D4ED406399F8}</a:tableStyleId>
                  </a:tblPr>
                  <a:tblGrid>
                    <a:gridCol w="3619800">
                      <a:extLst>
                        <a:ext uri="{9D8B030D-6E8A-4147-A177-3AD203B41FA5}">
                          <a16:colId xmlns:a16="http://schemas.microsoft.com/office/drawing/2014/main" val="20000"/>
                        </a:ext>
                      </a:extLst>
                    </a:gridCol>
                    <a:gridCol w="36198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1D5AD6F-6199-A0A6-B793-8F6FAB845938}"/>
                  </a:ext>
                </a:extLst>
              </p:cNvPr>
              <p:cNvSpPr txBox="1"/>
              <p:nvPr/>
            </p:nvSpPr>
            <p:spPr>
              <a:xfrm>
                <a:off x="240146" y="862525"/>
                <a:ext cx="2133600" cy="907941"/>
              </a:xfrm>
              <a:prstGeom prst="rect">
                <a:avLst/>
              </a:prstGeom>
              <a:noFill/>
            </p:spPr>
            <p:txBody>
              <a:bodyPr wrap="square" rtlCol="0">
                <a:spAutoFit/>
              </a:bodyPr>
              <a:lstStyle/>
              <a:p>
                <a:r>
                  <a:rPr lang="en-GB" sz="1600" dirty="0">
                    <a:latin typeface="Nunito Sans" pitchFamily="2" charset="0"/>
                  </a:rPr>
                  <a:t>1)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57+23</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21D5AD6F-6199-A0A6-B793-8F6FAB845938}"/>
                  </a:ext>
                </a:extLst>
              </p:cNvPr>
              <p:cNvSpPr txBox="1">
                <a:spLocks noRot="1" noChangeAspect="1" noMove="1" noResize="1" noEditPoints="1" noAdjustHandles="1" noChangeArrowheads="1" noChangeShapeType="1" noTextEdit="1"/>
              </p:cNvSpPr>
              <p:nvPr/>
            </p:nvSpPr>
            <p:spPr>
              <a:xfrm>
                <a:off x="240146" y="862525"/>
                <a:ext cx="2133600" cy="907941"/>
              </a:xfrm>
              <a:prstGeom prst="rect">
                <a:avLst/>
              </a:prstGeom>
              <a:blipFill>
                <a:blip r:embed="rId4"/>
                <a:stretch>
                  <a:fillRect l="-1429" t="-1342"/>
                </a:stretch>
              </a:blipFill>
            </p:spPr>
            <p:txBody>
              <a:bodyPr/>
              <a:lstStyle/>
              <a:p>
                <a:r>
                  <a:rPr lang="en-GB">
                    <a:noFill/>
                  </a:rPr>
                  <a:t> </a:t>
                </a:r>
              </a:p>
            </p:txBody>
          </p:sp>
        </mc:Fallback>
      </mc:AlternateContent>
    </p:spTree>
    <p:extLst>
      <p:ext uri="{BB962C8B-B14F-4D97-AF65-F5344CB8AC3E}">
        <p14:creationId xmlns:p14="http://schemas.microsoft.com/office/powerpoint/2010/main" val="255521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00926277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52</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58</m:t>
                              </m:r>
                            </m:oMath>
                          </a14:m>
                          <a:endParaRPr lang="en-US" sz="16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5">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38</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smtClean="0">
                                  <a:solidFill>
                                    <a:schemeClr val="tx1"/>
                                  </a:solidFill>
                                  <a:effectLst/>
                                  <a:latin typeface="Cambria Math" panose="02040503050406030204" pitchFamily="18" charset="0"/>
                                </a:rPr>
                                <m:t>48</m:t>
                              </m:r>
                            </m:oMath>
                          </a14:m>
                          <a:endParaRPr lang="en-GB" sz="1600" b="0" i="0" u="none" strike="noStrike" dirty="0">
                            <a:solidFill>
                              <a:schemeClr val="tx1"/>
                            </a:solidFill>
                            <a:effectLst/>
                            <a:latin typeface="Nunito Sans" pitchFamily="2" charset="0"/>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00926277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55">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D3D8B17-7821-4096-4BDA-1BCDE448786B}"/>
                  </a:ext>
                </a:extLst>
              </p:cNvPr>
              <p:cNvSpPr txBox="1"/>
              <p:nvPr/>
            </p:nvSpPr>
            <p:spPr>
              <a:xfrm>
                <a:off x="240146" y="862525"/>
                <a:ext cx="2133600" cy="907941"/>
              </a:xfrm>
              <a:prstGeom prst="rect">
                <a:avLst/>
              </a:prstGeom>
              <a:noFill/>
            </p:spPr>
            <p:txBody>
              <a:bodyPr wrap="square" rtlCol="0">
                <a:spAutoFit/>
              </a:bodyPr>
              <a:lstStyle/>
              <a:p>
                <a:r>
                  <a:rPr lang="en-GB" sz="1600" dirty="0">
                    <a:latin typeface="Nunito Sans" pitchFamily="2" charset="0"/>
                  </a:rPr>
                  <a:t>2) Evaluate: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74−26</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9D3D8B17-7821-4096-4BDA-1BCDE448786B}"/>
                  </a:ext>
                </a:extLst>
              </p:cNvPr>
              <p:cNvSpPr txBox="1">
                <a:spLocks noRot="1" noChangeAspect="1" noMove="1" noResize="1" noEditPoints="1" noAdjustHandles="1" noChangeArrowheads="1" noChangeShapeType="1" noTextEdit="1"/>
              </p:cNvSpPr>
              <p:nvPr/>
            </p:nvSpPr>
            <p:spPr>
              <a:xfrm>
                <a:off x="240146" y="862525"/>
                <a:ext cx="2133600" cy="907941"/>
              </a:xfrm>
              <a:prstGeom prst="rect">
                <a:avLst/>
              </a:prstGeom>
              <a:blipFill>
                <a:blip r:embed="rId4"/>
                <a:stretch>
                  <a:fillRect l="-1429" t="-1342"/>
                </a:stretch>
              </a:blipFill>
            </p:spPr>
            <p:txBody>
              <a:bodyPr/>
              <a:lstStyle/>
              <a:p>
                <a:r>
                  <a:rPr lang="en-GB">
                    <a:noFill/>
                  </a:rPr>
                  <a:t> </a:t>
                </a:r>
              </a:p>
            </p:txBody>
          </p:sp>
        </mc:Fallback>
      </mc:AlternateContent>
    </p:spTree>
    <p:extLst>
      <p:ext uri="{BB962C8B-B14F-4D97-AF65-F5344CB8AC3E}">
        <p14:creationId xmlns:p14="http://schemas.microsoft.com/office/powerpoint/2010/main" val="427097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360596774"/>
                  </p:ext>
                </p:extLst>
              </p:nvPr>
            </p:nvGraphicFramePr>
            <p:xfrm>
              <a:off x="952500" y="2190831"/>
              <a:ext cx="7239000" cy="21641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5793">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255</m:t>
                              </m:r>
                            </m:oMath>
                          </a14:m>
                          <a:endParaRPr lang="en-US" sz="16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250</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321">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275</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smtClean="0">
                                  <a:solidFill>
                                    <a:schemeClr val="tx1"/>
                                  </a:solidFill>
                                  <a:effectLst/>
                                  <a:latin typeface="Cambria Math" panose="02040503050406030204" pitchFamily="18" charset="0"/>
                                </a:rPr>
                                <m:t>25</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360596774"/>
                  </p:ext>
                </p:extLst>
              </p:nvPr>
            </p:nvGraphicFramePr>
            <p:xfrm>
              <a:off x="952500" y="2190831"/>
              <a:ext cx="7239000" cy="2164114"/>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579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59" r="-100337" b="-99441"/>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59" r="-337" b="-99441"/>
                          </a:stretch>
                        </a:blipFill>
                      </a:tcPr>
                    </a:tc>
                    <a:extLst>
                      <a:ext uri="{0D108BD9-81ED-4DB2-BD59-A6C34878D82A}">
                        <a16:rowId xmlns:a16="http://schemas.microsoft.com/office/drawing/2014/main" val="10000"/>
                      </a:ext>
                    </a:extLst>
                  </a:tr>
                  <a:tr h="107832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695" r="-100337" b="-56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695" r="-337" b="-565"/>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D5E8FFF-A879-330F-578F-EB08A10D3495}"/>
                  </a:ext>
                </a:extLst>
              </p:cNvPr>
              <p:cNvSpPr txBox="1"/>
              <p:nvPr/>
            </p:nvSpPr>
            <p:spPr>
              <a:xfrm>
                <a:off x="240145" y="862525"/>
                <a:ext cx="3029527" cy="907941"/>
              </a:xfrm>
              <a:prstGeom prst="rect">
                <a:avLst/>
              </a:prstGeom>
              <a:noFill/>
            </p:spPr>
            <p:txBody>
              <a:bodyPr wrap="square" rtlCol="0">
                <a:spAutoFit/>
              </a:bodyPr>
              <a:lstStyle/>
              <a:p>
                <a:r>
                  <a:rPr lang="en-GB" sz="1600" dirty="0">
                    <a:latin typeface="Nunito Sans" pitchFamily="2" charset="0"/>
                  </a:rPr>
                  <a:t>3) Determine the value of:</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25×11</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5D5E8FFF-A879-330F-578F-EB08A10D3495}"/>
                  </a:ext>
                </a:extLst>
              </p:cNvPr>
              <p:cNvSpPr txBox="1">
                <a:spLocks noRot="1" noChangeAspect="1" noMove="1" noResize="1" noEditPoints="1" noAdjustHandles="1" noChangeArrowheads="1" noChangeShapeType="1" noTextEdit="1"/>
              </p:cNvSpPr>
              <p:nvPr/>
            </p:nvSpPr>
            <p:spPr>
              <a:xfrm>
                <a:off x="240145" y="862525"/>
                <a:ext cx="3029527" cy="907941"/>
              </a:xfrm>
              <a:prstGeom prst="rect">
                <a:avLst/>
              </a:prstGeom>
              <a:blipFill>
                <a:blip r:embed="rId4"/>
                <a:stretch>
                  <a:fillRect l="-1006" t="-1342"/>
                </a:stretch>
              </a:blipFill>
            </p:spPr>
            <p:txBody>
              <a:bodyPr/>
              <a:lstStyle/>
              <a:p>
                <a:r>
                  <a:rPr lang="en-GB">
                    <a:noFill/>
                  </a:rPr>
                  <a:t> </a:t>
                </a:r>
              </a:p>
            </p:txBody>
          </p:sp>
        </mc:Fallback>
      </mc:AlternateContent>
    </p:spTree>
    <p:extLst>
      <p:ext uri="{BB962C8B-B14F-4D97-AF65-F5344CB8AC3E}">
        <p14:creationId xmlns:p14="http://schemas.microsoft.com/office/powerpoint/2010/main" val="1687268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86684361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63</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603</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527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60.3</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smtClean="0">
                                  <a:solidFill>
                                    <a:schemeClr val="tx1"/>
                                  </a:solidFill>
                                  <a:effectLst/>
                                  <a:latin typeface="Cambria Math" panose="02040503050406030204" pitchFamily="18" charset="0"/>
                                </a:rPr>
                                <m:t>60</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866843610"/>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527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99441" r="-100337" b="-559"/>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99441" r="-337" b="-559"/>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73664E1-9A4C-BBC9-A44E-803485D71788}"/>
                  </a:ext>
                </a:extLst>
              </p:cNvPr>
              <p:cNvSpPr txBox="1"/>
              <p:nvPr/>
            </p:nvSpPr>
            <p:spPr>
              <a:xfrm>
                <a:off x="240145" y="862525"/>
                <a:ext cx="3029527" cy="907941"/>
              </a:xfrm>
              <a:prstGeom prst="rect">
                <a:avLst/>
              </a:prstGeom>
              <a:noFill/>
            </p:spPr>
            <p:txBody>
              <a:bodyPr wrap="square" rtlCol="0">
                <a:spAutoFit/>
              </a:bodyPr>
              <a:lstStyle/>
              <a:p>
                <a:r>
                  <a:rPr lang="en-GB" sz="1600" dirty="0">
                    <a:latin typeface="Nunito Sans" pitchFamily="2" charset="0"/>
                  </a:rPr>
                  <a:t>4) Work out the value of:</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189÷3</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F73664E1-9A4C-BBC9-A44E-803485D71788}"/>
                  </a:ext>
                </a:extLst>
              </p:cNvPr>
              <p:cNvSpPr txBox="1">
                <a:spLocks noRot="1" noChangeAspect="1" noMove="1" noResize="1" noEditPoints="1" noAdjustHandles="1" noChangeArrowheads="1" noChangeShapeType="1" noTextEdit="1"/>
              </p:cNvSpPr>
              <p:nvPr/>
            </p:nvSpPr>
            <p:spPr>
              <a:xfrm>
                <a:off x="240145" y="862525"/>
                <a:ext cx="3029527" cy="907941"/>
              </a:xfrm>
              <a:prstGeom prst="rect">
                <a:avLst/>
              </a:prstGeom>
              <a:blipFill>
                <a:blip r:embed="rId4"/>
                <a:stretch>
                  <a:fillRect l="-1006" t="-1342"/>
                </a:stretch>
              </a:blipFill>
            </p:spPr>
            <p:txBody>
              <a:bodyPr/>
              <a:lstStyle/>
              <a:p>
                <a:r>
                  <a:rPr lang="en-GB">
                    <a:noFill/>
                  </a:rPr>
                  <a:t> </a:t>
                </a:r>
              </a:p>
            </p:txBody>
          </p:sp>
        </mc:Fallback>
      </mc:AlternateContent>
    </p:spTree>
    <p:extLst>
      <p:ext uri="{BB962C8B-B14F-4D97-AF65-F5344CB8AC3E}">
        <p14:creationId xmlns:p14="http://schemas.microsoft.com/office/powerpoint/2010/main" val="559947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68015735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6913</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703</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209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693</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GB" sz="1600" b="0" i="1" u="none" strike="noStrike" smtClean="0">
                                  <a:solidFill>
                                    <a:schemeClr val="tx1"/>
                                  </a:solidFill>
                                  <a:effectLst/>
                                  <a:latin typeface="Cambria Math" panose="02040503050406030204" pitchFamily="18" charset="0"/>
                                </a:rPr>
                                <m:t>603</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680157355"/>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209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94E31DA-B753-9E91-2883-BF54D570845E}"/>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5)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235+468</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694E31DA-B753-9E91-2883-BF54D570845E}"/>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3621067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Integer Arithmetic</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881325004"/>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GB" sz="1600" b="0" i="1" u="none" strike="noStrike" smtClean="0">
                                  <a:solidFill>
                                    <a:schemeClr val="tx1"/>
                                  </a:solidFill>
                                  <a:effectLst/>
                                  <a:latin typeface="Cambria Math" panose="02040503050406030204" pitchFamily="18" charset="0"/>
                                </a:rPr>
                                <m:t>511</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GB" sz="1600" b="0" i="1" u="none" strike="noStrike" smtClean="0">
                                  <a:solidFill>
                                    <a:schemeClr val="tx1"/>
                                  </a:solidFill>
                                  <a:effectLst/>
                                  <a:latin typeface="Cambria Math" panose="02040503050406030204" pitchFamily="18" charset="0"/>
                                </a:rPr>
                                <m:t>591</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4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GB" sz="1600" b="0" i="1" u="none" strike="noStrike" smtClean="0">
                                  <a:solidFill>
                                    <a:schemeClr val="tx1"/>
                                  </a:solidFill>
                                  <a:effectLst/>
                                  <a:latin typeface="Cambria Math" panose="02040503050406030204" pitchFamily="18" charset="0"/>
                                </a:rPr>
                                <m:t>499</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491</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881325004"/>
                  </p:ext>
                </p:extLst>
              </p:nvPr>
            </p:nvGraphicFramePr>
            <p:xfrm>
              <a:off x="952500" y="2190749"/>
              <a:ext cx="7239000" cy="216419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354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64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562" r="-100337" b="-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562" r="-337" b="-56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8382CDA-E116-3851-7A64-DC380C3182C9}"/>
                  </a:ext>
                </a:extLst>
              </p:cNvPr>
              <p:cNvSpPr txBox="1"/>
              <p:nvPr/>
            </p:nvSpPr>
            <p:spPr>
              <a:xfrm>
                <a:off x="240145" y="862525"/>
                <a:ext cx="4883323" cy="907941"/>
              </a:xfrm>
              <a:prstGeom prst="rect">
                <a:avLst/>
              </a:prstGeom>
              <a:noFill/>
            </p:spPr>
            <p:txBody>
              <a:bodyPr wrap="square" rtlCol="0">
                <a:spAutoFit/>
              </a:bodyPr>
              <a:lstStyle/>
              <a:p>
                <a:r>
                  <a:rPr lang="en-GB" sz="1600" dirty="0">
                    <a:latin typeface="Nunito Sans" pitchFamily="2" charset="0"/>
                  </a:rPr>
                  <a:t>6) Use a handwritten method to calculate:</a:t>
                </a:r>
              </a:p>
              <a:p>
                <a:endParaRPr lang="en-GB" dirty="0">
                  <a:latin typeface="Nunito Sans" pitchFamily="2" charset="0"/>
                </a:endParaRPr>
              </a:p>
              <a:p>
                <a:r>
                  <a:rPr lang="en-GB" sz="2300" b="0" dirty="0">
                    <a:latin typeface="Nunito Sans" pitchFamily="2" charset="0"/>
                  </a:rPr>
                  <a:t>   </a:t>
                </a:r>
                <a14:m>
                  <m:oMath xmlns:m="http://schemas.openxmlformats.org/officeDocument/2006/math">
                    <m:r>
                      <a:rPr lang="en-GB" sz="2300" b="0" i="1" smtClean="0">
                        <a:latin typeface="Cambria Math" panose="02040503050406030204" pitchFamily="18" charset="0"/>
                      </a:rPr>
                      <m:t>615−124</m:t>
                    </m:r>
                  </m:oMath>
                </a14:m>
                <a:endParaRPr lang="en-GB" sz="2300" dirty="0">
                  <a:latin typeface="Nunito Sans" pitchFamily="2" charset="0"/>
                </a:endParaRPr>
              </a:p>
            </p:txBody>
          </p:sp>
        </mc:Choice>
        <mc:Fallback xmlns="">
          <p:sp>
            <p:nvSpPr>
              <p:cNvPr id="2" name="TextBox 1">
                <a:extLst>
                  <a:ext uri="{FF2B5EF4-FFF2-40B4-BE49-F238E27FC236}">
                    <a16:creationId xmlns:a16="http://schemas.microsoft.com/office/drawing/2014/main" id="{98382CDA-E116-3851-7A64-DC380C3182C9}"/>
                  </a:ext>
                </a:extLst>
              </p:cNvPr>
              <p:cNvSpPr txBox="1">
                <a:spLocks noRot="1" noChangeAspect="1" noMove="1" noResize="1" noEditPoints="1" noAdjustHandles="1" noChangeArrowheads="1" noChangeShapeType="1" noTextEdit="1"/>
              </p:cNvSpPr>
              <p:nvPr/>
            </p:nvSpPr>
            <p:spPr>
              <a:xfrm>
                <a:off x="240145" y="862525"/>
                <a:ext cx="4883323" cy="907941"/>
              </a:xfrm>
              <a:prstGeom prst="rect">
                <a:avLst/>
              </a:prstGeom>
              <a:blipFill>
                <a:blip r:embed="rId4"/>
                <a:stretch>
                  <a:fillRect l="-624" t="-1342"/>
                </a:stretch>
              </a:blipFill>
            </p:spPr>
            <p:txBody>
              <a:bodyPr/>
              <a:lstStyle/>
              <a:p>
                <a:r>
                  <a:rPr lang="en-GB">
                    <a:noFill/>
                  </a:rPr>
                  <a:t> </a:t>
                </a:r>
              </a:p>
            </p:txBody>
          </p:sp>
        </mc:Fallback>
      </mc:AlternateContent>
    </p:spTree>
    <p:extLst>
      <p:ext uri="{BB962C8B-B14F-4D97-AF65-F5344CB8AC3E}">
        <p14:creationId xmlns:p14="http://schemas.microsoft.com/office/powerpoint/2010/main" val="393187606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1785</Words>
  <Application>Microsoft Macintosh PowerPoint</Application>
  <PresentationFormat>On-screen Show (16:9)</PresentationFormat>
  <Paragraphs>372</Paragraphs>
  <Slides>35</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Times New Roman</vt:lpstr>
      <vt:lpstr>Cambria Math</vt:lpstr>
      <vt:lpstr>Calibri</vt:lpstr>
      <vt:lpstr>Nunito Sans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Amy Holden</cp:lastModifiedBy>
  <cp:revision>16</cp:revision>
  <dcterms:modified xsi:type="dcterms:W3CDTF">2023-04-14T10:15:49Z</dcterms:modified>
</cp:coreProperties>
</file>