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43"/>
  </p:notesMasterIdLst>
  <p:sldIdLst>
    <p:sldId id="256" r:id="rId2"/>
    <p:sldId id="258" r:id="rId3"/>
    <p:sldId id="259" r:id="rId4"/>
    <p:sldId id="321" r:id="rId5"/>
    <p:sldId id="322" r:id="rId6"/>
    <p:sldId id="323" r:id="rId7"/>
    <p:sldId id="324" r:id="rId8"/>
    <p:sldId id="325" r:id="rId9"/>
    <p:sldId id="326" r:id="rId10"/>
    <p:sldId id="327" r:id="rId11"/>
    <p:sldId id="328" r:id="rId12"/>
    <p:sldId id="329" r:id="rId13"/>
    <p:sldId id="330" r:id="rId14"/>
    <p:sldId id="331" r:id="rId15"/>
    <p:sldId id="332" r:id="rId16"/>
    <p:sldId id="333" r:id="rId17"/>
    <p:sldId id="334" r:id="rId18"/>
    <p:sldId id="335" r:id="rId19"/>
    <p:sldId id="336" r:id="rId20"/>
    <p:sldId id="337" r:id="rId21"/>
    <p:sldId id="338" r:id="rId22"/>
    <p:sldId id="261" r:id="rId23"/>
    <p:sldId id="303" r:id="rId24"/>
    <p:sldId id="304" r:id="rId25"/>
    <p:sldId id="305" r:id="rId26"/>
    <p:sldId id="306" r:id="rId27"/>
    <p:sldId id="307" r:id="rId28"/>
    <p:sldId id="308" r:id="rId29"/>
    <p:sldId id="309" r:id="rId30"/>
    <p:sldId id="310" r:id="rId31"/>
    <p:sldId id="311" r:id="rId32"/>
    <p:sldId id="312" r:id="rId33"/>
    <p:sldId id="313" r:id="rId34"/>
    <p:sldId id="314" r:id="rId35"/>
    <p:sldId id="315" r:id="rId36"/>
    <p:sldId id="316" r:id="rId37"/>
    <p:sldId id="317" r:id="rId38"/>
    <p:sldId id="318" r:id="rId39"/>
    <p:sldId id="319" r:id="rId40"/>
    <p:sldId id="320" r:id="rId41"/>
    <p:sldId id="263" r:id="rId42"/>
  </p:sldIdLst>
  <p:sldSz cx="9144000" cy="5143500" type="screen16x9"/>
  <p:notesSz cx="6858000" cy="9144000"/>
  <p:embeddedFontLst>
    <p:embeddedFont>
      <p:font typeface="Calibri" panose="020F0502020204030204" pitchFamily="34" charset="0"/>
      <p:regular r:id="rId44"/>
      <p:bold r:id="rId45"/>
      <p:italic r:id="rId46"/>
      <p:boldItalic r:id="rId47"/>
    </p:embeddedFont>
    <p:embeddedFont>
      <p:font typeface="Cambria Math" panose="02040503050406030204" pitchFamily="18" charset="0"/>
      <p:regular r:id="rId48"/>
    </p:embeddedFont>
    <p:embeddedFont>
      <p:font typeface="Nunito" pitchFamily="2" charset="0"/>
      <p:regular r:id="rId49"/>
      <p:bold r:id="rId50"/>
      <p:italic r:id="rId51"/>
      <p:boldItalic r:id="rId52"/>
    </p:embeddedFont>
    <p:embeddedFont>
      <p:font typeface="Nunito Sans" pitchFamily="2" charset="0"/>
      <p:regular r:id="rId53"/>
      <p:bold r:id="rId54"/>
      <p:italic r:id="rId55"/>
      <p:boldItalic r:id="rId5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67" roundtripDataSignature="AMtx7miiBT0pNnnqROfPB1u5IlwIGW/y8w=="/>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ul Coffey" initials=""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C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4B136E0-7A52-44FA-B46E-E9E972D52C89}" v="18" dt="2023-03-23T09:20:27.781"/>
    <p1510:client id="{3EAB2913-F6A6-40A2-B860-5347C12D30B4}" v="1028" dt="2023-03-22T15:50:22.286"/>
  </p1510:revLst>
</p1510:revInfo>
</file>

<file path=ppt/tableStyles.xml><?xml version="1.0" encoding="utf-8"?>
<a:tblStyleLst xmlns:a="http://schemas.openxmlformats.org/drawingml/2006/main" def="{A6BA4920-4505-4A8C-96F8-C5BF0228D626}">
  <a:tblStyle styleId="{A6BA4920-4505-4A8C-96F8-C5BF0228D626}" styleName="Table_0">
    <a:wholeTbl>
      <a:tcTxStyle b="off" i="off">
        <a:font>
          <a:latin typeface="Calibri"/>
          <a:ea typeface="Calibri"/>
          <a:cs typeface="Calibri"/>
        </a:font>
        <a:srgbClr val="000000"/>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rgbClr val="E8EBF5"/>
          </a:solidFill>
        </a:fill>
      </a:tcStyle>
    </a:wholeTbl>
    <a:band1H>
      <a:tcTxStyle b="off" i="off"/>
      <a:tcStyle>
        <a:tcBdr/>
        <a:fill>
          <a:solidFill>
            <a:srgbClr val="CDD4EA"/>
          </a:solidFill>
        </a:fill>
      </a:tcStyle>
    </a:band1H>
    <a:band2H>
      <a:tcTxStyle b="off" i="off"/>
      <a:tcStyle>
        <a:tcBdr/>
      </a:tcStyle>
    </a:band2H>
    <a:band1V>
      <a:tcTxStyle b="off" i="off"/>
      <a:tcStyle>
        <a:tcBdr/>
        <a:fill>
          <a:solidFill>
            <a:srgbClr val="CDD4EA"/>
          </a:solidFill>
        </a:fill>
      </a:tcStyle>
    </a:band1V>
    <a:band2V>
      <a:tcTxStyle b="off" i="off"/>
      <a:tcStyle>
        <a:tcBdr/>
      </a:tcStyle>
    </a:band2V>
    <a:lastCol>
      <a:tcTxStyle b="on" i="off">
        <a:font>
          <a:latin typeface="Calibri"/>
          <a:ea typeface="Calibri"/>
          <a:cs typeface="Calibri"/>
        </a:font>
        <a:srgbClr val="FFFFFF"/>
      </a:tcTxStyle>
      <a:tcStyle>
        <a:tcBdr/>
        <a:fill>
          <a:solidFill>
            <a:srgbClr val="4472C4"/>
          </a:solidFill>
        </a:fill>
      </a:tcStyle>
    </a:lastCol>
    <a:firstCol>
      <a:tcTxStyle b="on" i="off">
        <a:font>
          <a:latin typeface="Calibri"/>
          <a:ea typeface="Calibri"/>
          <a:cs typeface="Calibri"/>
        </a:font>
        <a:srgbClr val="FFFFFF"/>
      </a:tcTxStyle>
      <a:tcStyle>
        <a:tcBdr/>
        <a:fill>
          <a:solidFill>
            <a:srgbClr val="4472C4"/>
          </a:solidFill>
        </a:fill>
      </a:tcStyle>
    </a:firstCol>
    <a:lastRow>
      <a:tcTxStyle b="on" i="off">
        <a:font>
          <a:latin typeface="Calibri"/>
          <a:ea typeface="Calibri"/>
          <a:cs typeface="Calibri"/>
        </a:font>
        <a:srgbClr val="FFFFFF"/>
      </a:tcTxStyle>
      <a:tcStyle>
        <a:tcBdr>
          <a:top>
            <a:ln w="38100" cap="flat" cmpd="sng">
              <a:solidFill>
                <a:srgbClr val="FFFFFF"/>
              </a:solidFill>
              <a:prstDash val="solid"/>
              <a:round/>
              <a:headEnd type="none" w="sm" len="sm"/>
              <a:tailEnd type="none" w="sm" len="sm"/>
            </a:ln>
          </a:top>
        </a:tcBdr>
        <a:fill>
          <a:solidFill>
            <a:srgbClr val="4472C4"/>
          </a:solidFill>
        </a:fill>
      </a:tcStyle>
    </a:lastRow>
    <a:seCell>
      <a:tcTxStyle b="off" i="off"/>
      <a:tcStyle>
        <a:tcBdr/>
      </a:tcStyle>
    </a:seCell>
    <a:swCell>
      <a:tcTxStyle b="off" i="off"/>
      <a:tcStyle>
        <a:tcBdr/>
      </a:tcStyle>
    </a:swCell>
    <a:firstRow>
      <a:tcTxStyle b="on" i="off">
        <a:font>
          <a:latin typeface="Calibri"/>
          <a:ea typeface="Calibri"/>
          <a:cs typeface="Calibri"/>
        </a:font>
        <a:srgbClr val="FFFFFF"/>
      </a:tcTxStyle>
      <a:tcStyle>
        <a:tcBdr>
          <a:bottom>
            <a:ln w="38100" cap="flat" cmpd="sng">
              <a:solidFill>
                <a:srgbClr val="FFFFFF"/>
              </a:solidFill>
              <a:prstDash val="solid"/>
              <a:round/>
              <a:headEnd type="none" w="sm" len="sm"/>
              <a:tailEnd type="none" w="sm" len="sm"/>
            </a:ln>
          </a:bottom>
        </a:tcBdr>
        <a:fill>
          <a:solidFill>
            <a:srgbClr val="4472C4"/>
          </a:solidFill>
        </a:fill>
      </a:tcStyle>
    </a:firstRow>
    <a:neCell>
      <a:tcTxStyle b="off" i="off"/>
      <a:tcStyle>
        <a:tcBdr/>
      </a:tcStyle>
    </a:neCell>
    <a:nwCell>
      <a:tcTxStyle b="off" i="off"/>
      <a:tcStyle>
        <a:tcBdr/>
      </a:tcStyle>
    </a:nwCell>
  </a:tblStyle>
  <a:tblStyle styleId="{83D3C34C-05C9-46D4-825C-24B45D246992}" styleName="Table_1">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55" d="100"/>
          <a:sy n="55" d="100"/>
        </p:scale>
        <p:origin x="52" y="154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font" Target="fonts/font4.fntdata"/><Relationship Id="rId50" Type="http://schemas.openxmlformats.org/officeDocument/2006/relationships/font" Target="fonts/font7.fntdata"/><Relationship Id="rId55" Type="http://schemas.openxmlformats.org/officeDocument/2006/relationships/font" Target="fonts/font12.fntdata"/><Relationship Id="rId68" Type="http://schemas.openxmlformats.org/officeDocument/2006/relationships/commentAuthors" Target="commentAuthors.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font" Target="fonts/font2.fntdata"/><Relationship Id="rId53" Type="http://schemas.openxmlformats.org/officeDocument/2006/relationships/font" Target="fonts/font10.fntdata"/><Relationship Id="rId74" Type="http://schemas.microsoft.com/office/2015/10/relationships/revisionInfo" Target="revisionInfo.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font" Target="fonts/font5.fntdata"/><Relationship Id="rId56" Type="http://schemas.openxmlformats.org/officeDocument/2006/relationships/font" Target="fonts/font13.fntdata"/><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font" Target="fonts/font8.fntdata"/><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3.fntdata"/><Relationship Id="rId67" Type="http://customschemas.google.com/relationships/presentationmetadata" Target="meta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11.fntdata"/><Relationship Id="rId7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6.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font" Target="fonts/font1.fntdata"/><Relationship Id="rId52" Type="http://schemas.openxmlformats.org/officeDocument/2006/relationships/font" Target="fonts/font9.fntdata"/><Relationship Id="rId73"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nette Warburton" userId="3e27661f259abf4c" providerId="LiveId" clId="{24B136E0-7A52-44FA-B46E-E9E972D52C89}"/>
    <pc:docChg chg="undo custSel modSld">
      <pc:chgData name="Janette Warburton" userId="3e27661f259abf4c" providerId="LiveId" clId="{24B136E0-7A52-44FA-B46E-E9E972D52C89}" dt="2023-03-23T09:23:12.535" v="141" actId="20577"/>
      <pc:docMkLst>
        <pc:docMk/>
      </pc:docMkLst>
      <pc:sldChg chg="addSp delSp modSp mod">
        <pc:chgData name="Janette Warburton" userId="3e27661f259abf4c" providerId="LiveId" clId="{24B136E0-7A52-44FA-B46E-E9E972D52C89}" dt="2023-03-23T08:57:59.834" v="8"/>
        <pc:sldMkLst>
          <pc:docMk/>
          <pc:sldMk cId="2267908406" sldId="303"/>
        </pc:sldMkLst>
        <pc:picChg chg="del">
          <ac:chgData name="Janette Warburton" userId="3e27661f259abf4c" providerId="LiveId" clId="{24B136E0-7A52-44FA-B46E-E9E972D52C89}" dt="2023-03-23T08:57:59.130" v="7" actId="478"/>
          <ac:picMkLst>
            <pc:docMk/>
            <pc:sldMk cId="2267908406" sldId="303"/>
            <ac:picMk id="2" creationId="{D2AFB831-BA73-C996-0DCB-74E7B612C6DB}"/>
          </ac:picMkLst>
        </pc:picChg>
        <pc:picChg chg="add mod">
          <ac:chgData name="Janette Warburton" userId="3e27661f259abf4c" providerId="LiveId" clId="{24B136E0-7A52-44FA-B46E-E9E972D52C89}" dt="2023-03-23T08:57:59.834" v="8"/>
          <ac:picMkLst>
            <pc:docMk/>
            <pc:sldMk cId="2267908406" sldId="303"/>
            <ac:picMk id="3" creationId="{8D25F810-DCF6-0FC3-A1F6-0F20852CDD69}"/>
          </ac:picMkLst>
        </pc:picChg>
      </pc:sldChg>
      <pc:sldChg chg="addSp delSp modSp mod">
        <pc:chgData name="Janette Warburton" userId="3e27661f259abf4c" providerId="LiveId" clId="{24B136E0-7A52-44FA-B46E-E9E972D52C89}" dt="2023-03-23T08:59:04.451" v="48" actId="1036"/>
        <pc:sldMkLst>
          <pc:docMk/>
          <pc:sldMk cId="3553844269" sldId="304"/>
        </pc:sldMkLst>
        <pc:picChg chg="add mod">
          <ac:chgData name="Janette Warburton" userId="3e27661f259abf4c" providerId="LiveId" clId="{24B136E0-7A52-44FA-B46E-E9E972D52C89}" dt="2023-03-23T08:59:04.451" v="48" actId="1036"/>
          <ac:picMkLst>
            <pc:docMk/>
            <pc:sldMk cId="3553844269" sldId="304"/>
            <ac:picMk id="5" creationId="{138297DF-9AB1-2CB5-9413-98856F44D6A1}"/>
          </ac:picMkLst>
        </pc:picChg>
        <pc:picChg chg="del">
          <ac:chgData name="Janette Warburton" userId="3e27661f259abf4c" providerId="LiveId" clId="{24B136E0-7A52-44FA-B46E-E9E972D52C89}" dt="2023-03-23T08:58:15.521" v="9" actId="478"/>
          <ac:picMkLst>
            <pc:docMk/>
            <pc:sldMk cId="3553844269" sldId="304"/>
            <ac:picMk id="8" creationId="{48D11737-D5EA-5738-EDED-9BBA70E4D6EC}"/>
          </ac:picMkLst>
        </pc:picChg>
      </pc:sldChg>
      <pc:sldChg chg="addSp delSp modSp mod">
        <pc:chgData name="Janette Warburton" userId="3e27661f259abf4c" providerId="LiveId" clId="{24B136E0-7A52-44FA-B46E-E9E972D52C89}" dt="2023-03-23T09:01:34.698" v="117"/>
        <pc:sldMkLst>
          <pc:docMk/>
          <pc:sldMk cId="4200554800" sldId="305"/>
        </pc:sldMkLst>
        <pc:picChg chg="del">
          <ac:chgData name="Janette Warburton" userId="3e27661f259abf4c" providerId="LiveId" clId="{24B136E0-7A52-44FA-B46E-E9E972D52C89}" dt="2023-03-23T09:01:34.029" v="116" actId="478"/>
          <ac:picMkLst>
            <pc:docMk/>
            <pc:sldMk cId="4200554800" sldId="305"/>
            <ac:picMk id="5" creationId="{47A650B0-F0E5-F32D-E624-A5D0EBAB1615}"/>
          </ac:picMkLst>
        </pc:picChg>
        <pc:picChg chg="add mod">
          <ac:chgData name="Janette Warburton" userId="3e27661f259abf4c" providerId="LiveId" clId="{24B136E0-7A52-44FA-B46E-E9E972D52C89}" dt="2023-03-23T09:01:34.698" v="117"/>
          <ac:picMkLst>
            <pc:docMk/>
            <pc:sldMk cId="4200554800" sldId="305"/>
            <ac:picMk id="6" creationId="{946E51FA-1984-7E4E-A14D-02F2FAD8E116}"/>
          </ac:picMkLst>
        </pc:picChg>
      </pc:sldChg>
      <pc:sldChg chg="modSp">
        <pc:chgData name="Janette Warburton" userId="3e27661f259abf4c" providerId="LiveId" clId="{24B136E0-7A52-44FA-B46E-E9E972D52C89}" dt="2023-03-23T09:10:26.720" v="127" actId="20577"/>
        <pc:sldMkLst>
          <pc:docMk/>
          <pc:sldMk cId="3523226355" sldId="311"/>
        </pc:sldMkLst>
        <pc:graphicFrameChg chg="mod">
          <ac:chgData name="Janette Warburton" userId="3e27661f259abf4c" providerId="LiveId" clId="{24B136E0-7A52-44FA-B46E-E9E972D52C89}" dt="2023-03-23T09:10:26.720" v="127" actId="20577"/>
          <ac:graphicFrameMkLst>
            <pc:docMk/>
            <pc:sldMk cId="3523226355" sldId="311"/>
            <ac:graphicFrameMk id="7" creationId="{00EE431F-4AFD-B561-7D39-05DDDF873AA3}"/>
          </ac:graphicFrameMkLst>
        </pc:graphicFrameChg>
      </pc:sldChg>
      <pc:sldChg chg="addSp delSp modSp mod">
        <pc:chgData name="Janette Warburton" userId="3e27661f259abf4c" providerId="LiveId" clId="{24B136E0-7A52-44FA-B46E-E9E972D52C89}" dt="2023-03-23T08:57:47.608" v="6" actId="14100"/>
        <pc:sldMkLst>
          <pc:docMk/>
          <pc:sldMk cId="3772869866" sldId="321"/>
        </pc:sldMkLst>
        <pc:picChg chg="del">
          <ac:chgData name="Janette Warburton" userId="3e27661f259abf4c" providerId="LiveId" clId="{24B136E0-7A52-44FA-B46E-E9E972D52C89}" dt="2023-03-23T08:57:27.826" v="0" actId="478"/>
          <ac:picMkLst>
            <pc:docMk/>
            <pc:sldMk cId="3772869866" sldId="321"/>
            <ac:picMk id="2" creationId="{E2179009-08D3-1613-A31E-536B51960F05}"/>
          </ac:picMkLst>
        </pc:picChg>
        <pc:picChg chg="add mod">
          <ac:chgData name="Janette Warburton" userId="3e27661f259abf4c" providerId="LiveId" clId="{24B136E0-7A52-44FA-B46E-E9E972D52C89}" dt="2023-03-23T08:57:47.608" v="6" actId="14100"/>
          <ac:picMkLst>
            <pc:docMk/>
            <pc:sldMk cId="3772869866" sldId="321"/>
            <ac:picMk id="6" creationId="{B18877A8-204A-0E42-0847-2718E08E677B}"/>
          </ac:picMkLst>
        </pc:picChg>
      </pc:sldChg>
      <pc:sldChg chg="addSp delSp modSp mod">
        <pc:chgData name="Janette Warburton" userId="3e27661f259abf4c" providerId="LiveId" clId="{24B136E0-7A52-44FA-B46E-E9E972D52C89}" dt="2023-03-23T09:01:18.970" v="114" actId="21"/>
        <pc:sldMkLst>
          <pc:docMk/>
          <pc:sldMk cId="2557732024" sldId="322"/>
        </pc:sldMkLst>
        <pc:picChg chg="del">
          <ac:chgData name="Janette Warburton" userId="3e27661f259abf4c" providerId="LiveId" clId="{24B136E0-7A52-44FA-B46E-E9E972D52C89}" dt="2023-03-23T08:59:33.782" v="49" actId="478"/>
          <ac:picMkLst>
            <pc:docMk/>
            <pc:sldMk cId="2557732024" sldId="322"/>
            <ac:picMk id="3" creationId="{47605F3B-7CC7-1025-F036-AC754E0591F9}"/>
          </ac:picMkLst>
        </pc:picChg>
        <pc:picChg chg="add mod">
          <ac:chgData name="Janette Warburton" userId="3e27661f259abf4c" providerId="LiveId" clId="{24B136E0-7A52-44FA-B46E-E9E972D52C89}" dt="2023-03-23T08:59:34.376" v="50"/>
          <ac:picMkLst>
            <pc:docMk/>
            <pc:sldMk cId="2557732024" sldId="322"/>
            <ac:picMk id="5" creationId="{28CEFFAF-C456-9C28-F95A-4356FD53F51F}"/>
          </ac:picMkLst>
        </pc:picChg>
        <pc:picChg chg="add del mod">
          <ac:chgData name="Janette Warburton" userId="3e27661f259abf4c" providerId="LiveId" clId="{24B136E0-7A52-44FA-B46E-E9E972D52C89}" dt="2023-03-23T09:01:03.424" v="59" actId="21"/>
          <ac:picMkLst>
            <pc:docMk/>
            <pc:sldMk cId="2557732024" sldId="322"/>
            <ac:picMk id="7" creationId="{5BF876BC-C2F0-EAE7-701D-BDE6EE9A8494}"/>
          </ac:picMkLst>
        </pc:picChg>
        <pc:picChg chg="add del mod">
          <ac:chgData name="Janette Warburton" userId="3e27661f259abf4c" providerId="LiveId" clId="{24B136E0-7A52-44FA-B46E-E9E972D52C89}" dt="2023-03-23T09:01:18.970" v="114" actId="21"/>
          <ac:picMkLst>
            <pc:docMk/>
            <pc:sldMk cId="2557732024" sldId="322"/>
            <ac:picMk id="8" creationId="{E9373A12-8EA5-5D2E-E6C8-E9B6282340B1}"/>
          </ac:picMkLst>
        </pc:picChg>
      </pc:sldChg>
      <pc:sldChg chg="addSp delSp modSp mod">
        <pc:chgData name="Janette Warburton" userId="3e27661f259abf4c" providerId="LiveId" clId="{24B136E0-7A52-44FA-B46E-E9E972D52C89}" dt="2023-03-23T09:01:20.565" v="115"/>
        <pc:sldMkLst>
          <pc:docMk/>
          <pc:sldMk cId="162943191" sldId="323"/>
        </pc:sldMkLst>
        <pc:picChg chg="del">
          <ac:chgData name="Janette Warburton" userId="3e27661f259abf4c" providerId="LiveId" clId="{24B136E0-7A52-44FA-B46E-E9E972D52C89}" dt="2023-03-23T09:00:41.117" v="51" actId="478"/>
          <ac:picMkLst>
            <pc:docMk/>
            <pc:sldMk cId="162943191" sldId="323"/>
            <ac:picMk id="4" creationId="{5CCB95F7-6296-C862-4495-C18DE066CCF2}"/>
          </ac:picMkLst>
        </pc:picChg>
        <pc:picChg chg="add del mod">
          <ac:chgData name="Janette Warburton" userId="3e27661f259abf4c" providerId="LiveId" clId="{24B136E0-7A52-44FA-B46E-E9E972D52C89}" dt="2023-03-23T09:00:52.490" v="56" actId="21"/>
          <ac:picMkLst>
            <pc:docMk/>
            <pc:sldMk cId="162943191" sldId="323"/>
            <ac:picMk id="6" creationId="{25F41CC1-93C4-2CCB-BB29-4693D24888B9}"/>
          </ac:picMkLst>
        </pc:picChg>
        <pc:picChg chg="add del mod">
          <ac:chgData name="Janette Warburton" userId="3e27661f259abf4c" providerId="LiveId" clId="{24B136E0-7A52-44FA-B46E-E9E972D52C89}" dt="2023-03-23T09:01:08.602" v="86" actId="21"/>
          <ac:picMkLst>
            <pc:docMk/>
            <pc:sldMk cId="162943191" sldId="323"/>
            <ac:picMk id="7" creationId="{FDE7D138-BE30-7EB3-A83F-F6504F9C036C}"/>
          </ac:picMkLst>
        </pc:picChg>
        <pc:picChg chg="add mod">
          <ac:chgData name="Janette Warburton" userId="3e27661f259abf4c" providerId="LiveId" clId="{24B136E0-7A52-44FA-B46E-E9E972D52C89}" dt="2023-03-23T09:01:20.565" v="115"/>
          <ac:picMkLst>
            <pc:docMk/>
            <pc:sldMk cId="162943191" sldId="323"/>
            <ac:picMk id="9" creationId="{A0B2C8B0-9BBB-3498-6A6F-D9AFF448A27E}"/>
          </ac:picMkLst>
        </pc:picChg>
      </pc:sldChg>
      <pc:sldChg chg="modSp">
        <pc:chgData name="Janette Warburton" userId="3e27661f259abf4c" providerId="LiveId" clId="{24B136E0-7A52-44FA-B46E-E9E972D52C89}" dt="2023-03-23T09:04:44.362" v="122" actId="20577"/>
        <pc:sldMkLst>
          <pc:docMk/>
          <pc:sldMk cId="899498853" sldId="329"/>
        </pc:sldMkLst>
        <pc:graphicFrameChg chg="mod">
          <ac:chgData name="Janette Warburton" userId="3e27661f259abf4c" providerId="LiveId" clId="{24B136E0-7A52-44FA-B46E-E9E972D52C89}" dt="2023-03-23T09:04:44.362" v="122" actId="20577"/>
          <ac:graphicFrameMkLst>
            <pc:docMk/>
            <pc:sldMk cId="899498853" sldId="329"/>
            <ac:graphicFrameMk id="7" creationId="{00EE431F-4AFD-B561-7D39-05DDDF873AA3}"/>
          </ac:graphicFrameMkLst>
        </pc:graphicFrameChg>
      </pc:sldChg>
      <pc:sldChg chg="modSp">
        <pc:chgData name="Janette Warburton" userId="3e27661f259abf4c" providerId="LiveId" clId="{24B136E0-7A52-44FA-B46E-E9E972D52C89}" dt="2023-03-23T09:20:27.780" v="128" actId="20577"/>
        <pc:sldMkLst>
          <pc:docMk/>
          <pc:sldMk cId="2223900574" sldId="336"/>
        </pc:sldMkLst>
        <pc:graphicFrameChg chg="mod">
          <ac:chgData name="Janette Warburton" userId="3e27661f259abf4c" providerId="LiveId" clId="{24B136E0-7A52-44FA-B46E-E9E972D52C89}" dt="2023-03-23T09:20:27.780" v="128" actId="20577"/>
          <ac:graphicFrameMkLst>
            <pc:docMk/>
            <pc:sldMk cId="2223900574" sldId="336"/>
            <ac:graphicFrameMk id="6" creationId="{CE56ECA4-489F-339B-4A8D-8080DF3BC451}"/>
          </ac:graphicFrameMkLst>
        </pc:graphicFrameChg>
      </pc:sldChg>
      <pc:sldChg chg="modSp mod">
        <pc:chgData name="Janette Warburton" userId="3e27661f259abf4c" providerId="LiveId" clId="{24B136E0-7A52-44FA-B46E-E9E972D52C89}" dt="2023-03-23T09:23:12.535" v="141" actId="20577"/>
        <pc:sldMkLst>
          <pc:docMk/>
          <pc:sldMk cId="255096461" sldId="338"/>
        </pc:sldMkLst>
        <pc:graphicFrameChg chg="modGraphic">
          <ac:chgData name="Janette Warburton" userId="3e27661f259abf4c" providerId="LiveId" clId="{24B136E0-7A52-44FA-B46E-E9E972D52C89}" dt="2023-03-23T09:23:12.535" v="141" actId="20577"/>
          <ac:graphicFrameMkLst>
            <pc:docMk/>
            <pc:sldMk cId="255096461" sldId="338"/>
            <ac:graphicFrameMk id="7" creationId="{00EE431F-4AFD-B561-7D39-05DDDF873AA3}"/>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1" name="Google Shape;10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6147357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0840187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7535770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4300940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2032315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9341725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0722822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0591178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7444853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649749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5" name="Google Shape;115;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9264854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9319469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6" name="Google Shape;136;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06725308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1497204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87286767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20554173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89226883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86037214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761571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3" name="Google Shape;123;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76936087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45140113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9655229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53641729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53006920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40879803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88850064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23258074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57831475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9789089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00804658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22650373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7" name="Google Shape;147;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4636314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9061829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5000185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290183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10847967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8" Type="http://schemas.openxmlformats.org/officeDocument/2006/relationships/hyperlink" Target="https://thirdspacelearning.com/" TargetMode="External"/><Relationship Id="rId3" Type="http://schemas.openxmlformats.org/officeDocument/2006/relationships/image" Target="../media/image6.png"/><Relationship Id="rId7" Type="http://schemas.openxmlformats.org/officeDocument/2006/relationships/hyperlink" Target="https://thirdspacelearning.com/gcse-maths/" TargetMode="External"/><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8.png"/><Relationship Id="rId7"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hyperlink" Target="https://thirdspacelearning.com/" TargetMode="External"/><Relationship Id="rId5" Type="http://schemas.openxmlformats.org/officeDocument/2006/relationships/hyperlink" Target="https://thirdspacelearning.com/gcse-maths/" TargetMode="External"/><Relationship Id="rId4" Type="http://schemas.openxmlformats.org/officeDocument/2006/relationships/image" Target="../media/image9.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11" name="Google Shape;11;p10"/>
          <p:cNvSpPr txBox="1"/>
          <p:nvPr/>
        </p:nvSpPr>
        <p:spPr>
          <a:xfrm>
            <a:off x="393193" y="1333192"/>
            <a:ext cx="6510528" cy="790800"/>
          </a:xfrm>
          <a:prstGeom prst="rect">
            <a:avLst/>
          </a:prstGeom>
          <a:noFill/>
          <a:ln>
            <a:noFill/>
          </a:ln>
        </p:spPr>
        <p:txBody>
          <a:bodyPr spcFirstLastPara="1" wrap="square" lIns="68575" tIns="34275" rIns="68575" bIns="34275" anchor="b" anchorCtr="0">
            <a:normAutofit/>
          </a:bodyPr>
          <a:lstStyle/>
          <a:p>
            <a:pPr marL="0" marR="0" lvl="0" indent="0" algn="ctr" rtl="0">
              <a:lnSpc>
                <a:spcPct val="90000"/>
              </a:lnSpc>
              <a:spcBef>
                <a:spcPts val="0"/>
              </a:spcBef>
              <a:spcAft>
                <a:spcPts val="0"/>
              </a:spcAft>
              <a:buClr>
                <a:schemeClr val="dk1"/>
              </a:buClr>
              <a:buSzPts val="4500"/>
              <a:buFont typeface="Calibri"/>
              <a:buNone/>
            </a:pPr>
            <a:r>
              <a:rPr lang="en-GB" sz="5000" b="1" i="0" u="none" strike="noStrike" cap="none">
                <a:solidFill>
                  <a:schemeClr val="dk1"/>
                </a:solidFill>
                <a:latin typeface="Nunito Sans"/>
                <a:ea typeface="Nunito Sans"/>
                <a:cs typeface="Nunito Sans"/>
                <a:sym typeface="Nunito Sans"/>
              </a:rPr>
              <a:t>Diagnostic Questions</a:t>
            </a:r>
            <a:endParaRPr sz="5000" b="1" i="0" u="none" strike="noStrike" cap="none">
              <a:solidFill>
                <a:schemeClr val="dk1"/>
              </a:solidFill>
              <a:latin typeface="Nunito Sans"/>
              <a:ea typeface="Nunito Sans"/>
              <a:cs typeface="Nunito Sans"/>
              <a:sym typeface="Nunito Sans"/>
            </a:endParaRPr>
          </a:p>
        </p:txBody>
      </p:sp>
      <p:pic>
        <p:nvPicPr>
          <p:cNvPr id="12" name="Google Shape;12;p10"/>
          <p:cNvPicPr preferRelativeResize="0"/>
          <p:nvPr/>
        </p:nvPicPr>
        <p:blipFill rotWithShape="1">
          <a:blip r:embed="rId2">
            <a:alphaModFix/>
          </a:blip>
          <a:srcRect/>
          <a:stretch/>
        </p:blipFill>
        <p:spPr>
          <a:xfrm>
            <a:off x="573167" y="3096085"/>
            <a:ext cx="1011651" cy="892000"/>
          </a:xfrm>
          <a:prstGeom prst="rect">
            <a:avLst/>
          </a:prstGeom>
          <a:noFill/>
          <a:ln>
            <a:noFill/>
          </a:ln>
        </p:spPr>
      </p:pic>
      <p:sp>
        <p:nvSpPr>
          <p:cNvPr id="13" name="Google Shape;13;p10">
            <a:hlinkClick r:id="" action="ppaction://hlinkshowjump?jump=firstslide"/>
          </p:cNvPr>
          <p:cNvSpPr txBox="1"/>
          <p:nvPr/>
        </p:nvSpPr>
        <p:spPr>
          <a:xfrm>
            <a:off x="445150" y="2290457"/>
            <a:ext cx="4234425" cy="538579"/>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2000"/>
              <a:buFont typeface="Arial"/>
              <a:buNone/>
            </a:pPr>
            <a:r>
              <a:rPr lang="en-GB" sz="2000" b="0" i="0" u="none" strike="noStrike" cap="none" dirty="0">
                <a:solidFill>
                  <a:schemeClr val="accent2"/>
                </a:solidFill>
                <a:latin typeface="Nunito Sans"/>
                <a:ea typeface="Nunito Sans"/>
                <a:cs typeface="Nunito Sans"/>
                <a:sym typeface="Nunito Sans"/>
              </a:rPr>
              <a:t>Functions in Algebra | Algebra</a:t>
            </a:r>
            <a:endParaRPr sz="2000" b="0" i="0" u="none" strike="noStrike" cap="none" dirty="0">
              <a:solidFill>
                <a:schemeClr val="accent2"/>
              </a:solidFill>
              <a:latin typeface="Nunito Sans"/>
              <a:ea typeface="Nunito Sans"/>
              <a:cs typeface="Nunito Sans"/>
              <a:sym typeface="Nunito Sans"/>
            </a:endParaRPr>
          </a:p>
        </p:txBody>
      </p:sp>
      <p:pic>
        <p:nvPicPr>
          <p:cNvPr id="14" name="Google Shape;14;p10" descr="A picture containing logo&#10;&#10;Description automatically generated"/>
          <p:cNvPicPr preferRelativeResize="0"/>
          <p:nvPr/>
        </p:nvPicPr>
        <p:blipFill rotWithShape="1">
          <a:blip r:embed="rId3">
            <a:alphaModFix/>
          </a:blip>
          <a:srcRect/>
          <a:stretch/>
        </p:blipFill>
        <p:spPr>
          <a:xfrm>
            <a:off x="5495544" y="2805726"/>
            <a:ext cx="3650996" cy="2338347"/>
          </a:xfrm>
          <a:prstGeom prst="rect">
            <a:avLst/>
          </a:prstGeom>
          <a:noFill/>
          <a:ln>
            <a:noFill/>
          </a:ln>
        </p:spPr>
      </p:pic>
      <p:pic>
        <p:nvPicPr>
          <p:cNvPr id="15" name="Google Shape;15;p10" descr="Shape&#10;&#10;Description automatically generated with medium confidence"/>
          <p:cNvPicPr preferRelativeResize="0"/>
          <p:nvPr/>
        </p:nvPicPr>
        <p:blipFill rotWithShape="1">
          <a:blip r:embed="rId4">
            <a:alphaModFix/>
          </a:blip>
          <a:srcRect/>
          <a:stretch/>
        </p:blipFill>
        <p:spPr>
          <a:xfrm>
            <a:off x="7146073" y="-15778"/>
            <a:ext cx="1999197" cy="3008376"/>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71"/>
        <p:cNvGrpSpPr/>
        <p:nvPr/>
      </p:nvGrpSpPr>
      <p:grpSpPr>
        <a:xfrm>
          <a:off x="0" y="0"/>
          <a:ext cx="0" cy="0"/>
          <a:chOff x="0" y="0"/>
          <a:chExt cx="0" cy="0"/>
        </a:xfrm>
      </p:grpSpPr>
      <p:sp>
        <p:nvSpPr>
          <p:cNvPr id="72" name="Google Shape;72;p19"/>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73" name="Google Shape;73;p19"/>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74" name="Google Shape;74;p1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75"/>
        <p:cNvGrpSpPr/>
        <p:nvPr/>
      </p:nvGrpSpPr>
      <p:grpSpPr>
        <a:xfrm>
          <a:off x="0" y="0"/>
          <a:ext cx="0" cy="0"/>
          <a:chOff x="0" y="0"/>
          <a:chExt cx="0" cy="0"/>
        </a:xfrm>
      </p:grpSpPr>
      <p:sp>
        <p:nvSpPr>
          <p:cNvPr id="76" name="Google Shape;76;p20"/>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77" name="Google Shape;77;p2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78"/>
        <p:cNvGrpSpPr/>
        <p:nvPr/>
      </p:nvGrpSpPr>
      <p:grpSpPr>
        <a:xfrm>
          <a:off x="0" y="0"/>
          <a:ext cx="0" cy="0"/>
          <a:chOff x="0" y="0"/>
          <a:chExt cx="0" cy="0"/>
        </a:xfrm>
      </p:grpSpPr>
      <p:sp>
        <p:nvSpPr>
          <p:cNvPr id="79" name="Google Shape;79;p21"/>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 name="Google Shape;80;p21"/>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81" name="Google Shape;81;p21"/>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82" name="Google Shape;82;p21"/>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83" name="Google Shape;83;p2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84"/>
        <p:cNvGrpSpPr/>
        <p:nvPr/>
      </p:nvGrpSpPr>
      <p:grpSpPr>
        <a:xfrm>
          <a:off x="0" y="0"/>
          <a:ext cx="0" cy="0"/>
          <a:chOff x="0" y="0"/>
          <a:chExt cx="0" cy="0"/>
        </a:xfrm>
      </p:grpSpPr>
      <p:sp>
        <p:nvSpPr>
          <p:cNvPr id="85" name="Google Shape;85;p22"/>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None/>
              <a:defRPr/>
            </a:lvl1pPr>
          </a:lstStyle>
          <a:p>
            <a:endParaRPr/>
          </a:p>
        </p:txBody>
      </p:sp>
      <p:sp>
        <p:nvSpPr>
          <p:cNvPr id="86" name="Google Shape;86;p2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87"/>
        <p:cNvGrpSpPr/>
        <p:nvPr/>
      </p:nvGrpSpPr>
      <p:grpSpPr>
        <a:xfrm>
          <a:off x="0" y="0"/>
          <a:ext cx="0" cy="0"/>
          <a:chOff x="0" y="0"/>
          <a:chExt cx="0" cy="0"/>
        </a:xfrm>
      </p:grpSpPr>
      <p:sp>
        <p:nvSpPr>
          <p:cNvPr id="88" name="Google Shape;88;p23"/>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89" name="Google Shape;89;p23"/>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90" name="Google Shape;90;p2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91"/>
        <p:cNvGrpSpPr/>
        <p:nvPr/>
      </p:nvGrpSpPr>
      <p:grpSpPr>
        <a:xfrm>
          <a:off x="0" y="0"/>
          <a:ext cx="0" cy="0"/>
          <a:chOff x="0" y="0"/>
          <a:chExt cx="0" cy="0"/>
        </a:xfrm>
      </p:grpSpPr>
      <p:sp>
        <p:nvSpPr>
          <p:cNvPr id="92" name="Google Shape;92;p2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93"/>
        <p:cNvGrpSpPr/>
        <p:nvPr/>
      </p:nvGrpSpPr>
      <p:grpSpPr>
        <a:xfrm>
          <a:off x="0" y="0"/>
          <a:ext cx="0" cy="0"/>
          <a:chOff x="0" y="0"/>
          <a:chExt cx="0" cy="0"/>
        </a:xfrm>
      </p:grpSpPr>
      <p:sp>
        <p:nvSpPr>
          <p:cNvPr id="94" name="Google Shape;94;p25"/>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95" name="Google Shape;95;p25"/>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1200"/>
              </a:spcBef>
              <a:spcAft>
                <a:spcPts val="0"/>
              </a:spcAft>
              <a:buClr>
                <a:schemeClr val="dk1"/>
              </a:buClr>
              <a:buSzPts val="1400"/>
              <a:buChar char="○"/>
              <a:defRPr/>
            </a:lvl2pPr>
            <a:lvl3pPr marL="1371600" lvl="2" indent="-317500" algn="l">
              <a:lnSpc>
                <a:spcPct val="90000"/>
              </a:lnSpc>
              <a:spcBef>
                <a:spcPts val="1200"/>
              </a:spcBef>
              <a:spcAft>
                <a:spcPts val="0"/>
              </a:spcAft>
              <a:buClr>
                <a:schemeClr val="dk1"/>
              </a:buClr>
              <a:buSzPts val="1400"/>
              <a:buChar char="■"/>
              <a:defRPr/>
            </a:lvl3pPr>
            <a:lvl4pPr marL="1828800" lvl="3" indent="-317500" algn="l">
              <a:lnSpc>
                <a:spcPct val="90000"/>
              </a:lnSpc>
              <a:spcBef>
                <a:spcPts val="1200"/>
              </a:spcBef>
              <a:spcAft>
                <a:spcPts val="0"/>
              </a:spcAft>
              <a:buClr>
                <a:schemeClr val="dk1"/>
              </a:buClr>
              <a:buSzPts val="1400"/>
              <a:buChar char="●"/>
              <a:defRPr/>
            </a:lvl4pPr>
            <a:lvl5pPr marL="2286000" lvl="4" indent="-317500" algn="l">
              <a:lnSpc>
                <a:spcPct val="90000"/>
              </a:lnSpc>
              <a:spcBef>
                <a:spcPts val="1200"/>
              </a:spcBef>
              <a:spcAft>
                <a:spcPts val="0"/>
              </a:spcAft>
              <a:buClr>
                <a:schemeClr val="dk1"/>
              </a:buClr>
              <a:buSzPts val="1400"/>
              <a:buChar char="○"/>
              <a:defRPr/>
            </a:lvl5pPr>
            <a:lvl6pPr marL="2743200" lvl="5" indent="-317500" algn="l">
              <a:lnSpc>
                <a:spcPct val="90000"/>
              </a:lnSpc>
              <a:spcBef>
                <a:spcPts val="1200"/>
              </a:spcBef>
              <a:spcAft>
                <a:spcPts val="0"/>
              </a:spcAft>
              <a:buClr>
                <a:schemeClr val="dk1"/>
              </a:buClr>
              <a:buSzPts val="1400"/>
              <a:buChar char="■"/>
              <a:defRPr/>
            </a:lvl6pPr>
            <a:lvl7pPr marL="3200400" lvl="6" indent="-317500" algn="l">
              <a:lnSpc>
                <a:spcPct val="90000"/>
              </a:lnSpc>
              <a:spcBef>
                <a:spcPts val="1200"/>
              </a:spcBef>
              <a:spcAft>
                <a:spcPts val="0"/>
              </a:spcAft>
              <a:buClr>
                <a:schemeClr val="dk1"/>
              </a:buClr>
              <a:buSzPts val="1400"/>
              <a:buChar char="●"/>
              <a:defRPr/>
            </a:lvl7pPr>
            <a:lvl8pPr marL="3657600" lvl="7" indent="-317500" algn="l">
              <a:lnSpc>
                <a:spcPct val="90000"/>
              </a:lnSpc>
              <a:spcBef>
                <a:spcPts val="1200"/>
              </a:spcBef>
              <a:spcAft>
                <a:spcPts val="0"/>
              </a:spcAft>
              <a:buClr>
                <a:schemeClr val="dk1"/>
              </a:buClr>
              <a:buSzPts val="1400"/>
              <a:buChar char="○"/>
              <a:defRPr/>
            </a:lvl8pPr>
            <a:lvl9pPr marL="4114800" lvl="8" indent="-317500" algn="l">
              <a:lnSpc>
                <a:spcPct val="90000"/>
              </a:lnSpc>
              <a:spcBef>
                <a:spcPts val="1200"/>
              </a:spcBef>
              <a:spcAft>
                <a:spcPts val="1200"/>
              </a:spcAft>
              <a:buClr>
                <a:schemeClr val="dk1"/>
              </a:buClr>
              <a:buSzPts val="1400"/>
              <a:buChar char="■"/>
              <a:defRPr/>
            </a:lvl9pPr>
          </a:lstStyle>
          <a:p>
            <a:endParaRPr/>
          </a:p>
        </p:txBody>
      </p:sp>
      <p:sp>
        <p:nvSpPr>
          <p:cNvPr id="96" name="Google Shape;96;p25"/>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97" name="Google Shape;97;p25"/>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98" name="Google Shape;98;p25"/>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11"/>
          <p:cNvSpPr txBox="1"/>
          <p:nvPr/>
        </p:nvSpPr>
        <p:spPr>
          <a:xfrm>
            <a:off x="0" y="0"/>
            <a:ext cx="4043082" cy="3693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000"/>
              <a:buFont typeface="Arial"/>
              <a:buNone/>
            </a:pPr>
            <a:r>
              <a:rPr lang="en-GB" sz="1000" b="0" i="0" u="none" strike="noStrike" cap="none" dirty="0">
                <a:solidFill>
                  <a:srgbClr val="2779F5"/>
                </a:solidFill>
                <a:latin typeface="Nunito Sans"/>
                <a:ea typeface="Nunito Sans"/>
                <a:cs typeface="Nunito Sans"/>
                <a:sym typeface="Nunito Sans"/>
              </a:rPr>
              <a:t>  GCSE Algebra | Diagnostic Questions | Functions in Algebra</a:t>
            </a:r>
            <a:endParaRPr sz="1200" b="0" i="0" u="none" strike="noStrike" cap="none" dirty="0">
              <a:solidFill>
                <a:srgbClr val="000000"/>
              </a:solidFill>
              <a:latin typeface="Arial"/>
              <a:ea typeface="Arial"/>
              <a:cs typeface="Arial"/>
              <a:sym typeface="Arial"/>
            </a:endParaRPr>
          </a:p>
        </p:txBody>
      </p:sp>
      <p:pic>
        <p:nvPicPr>
          <p:cNvPr id="18" name="Google Shape;18;p11"/>
          <p:cNvPicPr preferRelativeResize="0"/>
          <p:nvPr/>
        </p:nvPicPr>
        <p:blipFill rotWithShape="1">
          <a:blip r:embed="rId2">
            <a:alphaModFix/>
          </a:blip>
          <a:srcRect/>
          <a:stretch/>
        </p:blipFill>
        <p:spPr>
          <a:xfrm>
            <a:off x="7623046" y="205972"/>
            <a:ext cx="1305129" cy="396200"/>
          </a:xfrm>
          <a:prstGeom prst="rect">
            <a:avLst/>
          </a:prstGeom>
          <a:noFill/>
          <a:ln>
            <a:noFill/>
          </a:ln>
        </p:spPr>
      </p:pic>
      <p:sp>
        <p:nvSpPr>
          <p:cNvPr id="19" name="Google Shape;19;p11"/>
          <p:cNvSpPr/>
          <p:nvPr/>
        </p:nvSpPr>
        <p:spPr>
          <a:xfrm>
            <a:off x="0" y="369300"/>
            <a:ext cx="5696712" cy="396200"/>
          </a:xfrm>
          <a:prstGeom prst="rect">
            <a:avLst/>
          </a:prstGeom>
          <a:solidFill>
            <a:srgbClr val="522CA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1" i="0" u="none" strike="noStrike" cap="none">
              <a:solidFill>
                <a:schemeClr val="lt1"/>
              </a:solidFill>
              <a:latin typeface="Nunito Sans"/>
              <a:ea typeface="Nunito Sans"/>
              <a:cs typeface="Nunito Sans"/>
              <a:sym typeface="Nunito San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1">
  <p:cSld name="TITLE_AND_BODY_1">
    <p:spTree>
      <p:nvGrpSpPr>
        <p:cNvPr id="1" name="Shape 20"/>
        <p:cNvGrpSpPr/>
        <p:nvPr/>
      </p:nvGrpSpPr>
      <p:grpSpPr>
        <a:xfrm>
          <a:off x="0" y="0"/>
          <a:ext cx="0" cy="0"/>
          <a:chOff x="0" y="0"/>
          <a:chExt cx="0" cy="0"/>
        </a:xfrm>
      </p:grpSpPr>
      <p:sp>
        <p:nvSpPr>
          <p:cNvPr id="21" name="Google Shape;21;p12"/>
          <p:cNvSpPr txBox="1"/>
          <p:nvPr/>
        </p:nvSpPr>
        <p:spPr>
          <a:xfrm>
            <a:off x="0" y="0"/>
            <a:ext cx="4069976" cy="3693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000"/>
              <a:buFont typeface="Arial"/>
              <a:buNone/>
            </a:pPr>
            <a:r>
              <a:rPr lang="en-GB" sz="1000" b="0" i="0" u="none" strike="noStrike" cap="none" dirty="0">
                <a:solidFill>
                  <a:srgbClr val="2779F5"/>
                </a:solidFill>
                <a:latin typeface="Nunito Sans"/>
                <a:ea typeface="Nunito Sans"/>
                <a:cs typeface="Nunito Sans"/>
                <a:sym typeface="Nunito Sans"/>
              </a:rPr>
              <a:t>  GCSE Algebra | Diagnostic Questions | Functions in Algebra</a:t>
            </a:r>
            <a:endParaRPr sz="1200" b="0" i="0" u="none" strike="noStrike" cap="none" dirty="0">
              <a:solidFill>
                <a:srgbClr val="000000"/>
              </a:solidFill>
              <a:latin typeface="Arial"/>
              <a:ea typeface="Arial"/>
              <a:cs typeface="Arial"/>
              <a:sym typeface="Arial"/>
            </a:endParaRPr>
          </a:p>
        </p:txBody>
      </p:sp>
      <p:sp>
        <p:nvSpPr>
          <p:cNvPr id="22" name="Google Shape;22;p12"/>
          <p:cNvSpPr/>
          <p:nvPr/>
        </p:nvSpPr>
        <p:spPr>
          <a:xfrm>
            <a:off x="0" y="4863725"/>
            <a:ext cx="9144000" cy="279900"/>
          </a:xfrm>
          <a:prstGeom prst="rect">
            <a:avLst/>
          </a:prstGeom>
          <a:solidFill>
            <a:srgbClr val="09217B"/>
          </a:solidFill>
          <a:ln w="9525" cap="flat" cmpd="sng">
            <a:solidFill>
              <a:srgbClr val="09217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 name="Google Shape;23;p12"/>
          <p:cNvSpPr txBox="1"/>
          <p:nvPr/>
        </p:nvSpPr>
        <p:spPr>
          <a:xfrm>
            <a:off x="2023325" y="4842125"/>
            <a:ext cx="7380000" cy="323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GB" sz="900" b="1" i="0" u="none" strike="noStrike" cap="none">
                <a:solidFill>
                  <a:srgbClr val="FFFFFF"/>
                </a:solidFill>
                <a:latin typeface="Nunito Sans"/>
                <a:ea typeface="Nunito Sans"/>
                <a:cs typeface="Nunito Sans"/>
                <a:sym typeface="Nunito Sans"/>
              </a:rPr>
              <a:t>   thirdspacelearning.com </a:t>
            </a:r>
            <a:r>
              <a:rPr lang="en-GB" sz="900" b="0" i="0" u="none" strike="noStrike" cap="none">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b="0" i="0" u="none" strike="noStrike" cap="none">
              <a:solidFill>
                <a:srgbClr val="FFFFFF"/>
              </a:solidFill>
              <a:latin typeface="Nunito Sans"/>
              <a:ea typeface="Nunito Sans"/>
              <a:cs typeface="Nunito Sans"/>
              <a:sym typeface="Nunito Sans"/>
            </a:endParaRPr>
          </a:p>
        </p:txBody>
      </p:sp>
      <p:pic>
        <p:nvPicPr>
          <p:cNvPr id="24" name="Google Shape;24;p12"/>
          <p:cNvPicPr preferRelativeResize="0"/>
          <p:nvPr/>
        </p:nvPicPr>
        <p:blipFill rotWithShape="1">
          <a:blip r:embed="rId2">
            <a:alphaModFix/>
          </a:blip>
          <a:srcRect/>
          <a:stretch/>
        </p:blipFill>
        <p:spPr>
          <a:xfrm>
            <a:off x="7623046" y="205972"/>
            <a:ext cx="1305129" cy="396200"/>
          </a:xfrm>
          <a:prstGeom prst="rect">
            <a:avLst/>
          </a:prstGeom>
          <a:noFill/>
          <a:ln>
            <a:noFill/>
          </a:ln>
        </p:spPr>
      </p:pic>
      <p:sp>
        <p:nvSpPr>
          <p:cNvPr id="25" name="Google Shape;25;p12"/>
          <p:cNvSpPr/>
          <p:nvPr/>
        </p:nvSpPr>
        <p:spPr>
          <a:xfrm>
            <a:off x="0" y="369300"/>
            <a:ext cx="5696712" cy="396200"/>
          </a:xfrm>
          <a:prstGeom prst="rect">
            <a:avLst/>
          </a:prstGeom>
          <a:solidFill>
            <a:srgbClr val="522CA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1" i="0" u="none" strike="noStrike" cap="none">
              <a:solidFill>
                <a:schemeClr val="lt1"/>
              </a:solidFill>
              <a:latin typeface="Nunito Sans"/>
              <a:ea typeface="Nunito Sans"/>
              <a:cs typeface="Nunito Sans"/>
              <a:sym typeface="Nunito San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26"/>
        <p:cNvGrpSpPr/>
        <p:nvPr/>
      </p:nvGrpSpPr>
      <p:grpSpPr>
        <a:xfrm>
          <a:off x="0" y="0"/>
          <a:ext cx="0" cy="0"/>
          <a:chOff x="0" y="0"/>
          <a:chExt cx="0" cy="0"/>
        </a:xfrm>
      </p:grpSpPr>
      <p:sp>
        <p:nvSpPr>
          <p:cNvPr id="27" name="Google Shape;27;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28" name="Google Shape;28;p13"/>
          <p:cNvSpPr txBox="1"/>
          <p:nvPr/>
        </p:nvSpPr>
        <p:spPr>
          <a:xfrm>
            <a:off x="521209" y="1333192"/>
            <a:ext cx="6510528" cy="790800"/>
          </a:xfrm>
          <a:prstGeom prst="rect">
            <a:avLst/>
          </a:prstGeom>
          <a:noFill/>
          <a:ln>
            <a:noFill/>
          </a:ln>
        </p:spPr>
        <p:txBody>
          <a:bodyPr spcFirstLastPara="1" wrap="square" lIns="68575" tIns="34275" rIns="68575" bIns="34275" anchor="b" anchorCtr="0">
            <a:normAutofit fontScale="70000" lnSpcReduction="20000"/>
          </a:bodyPr>
          <a:lstStyle/>
          <a:p>
            <a:pPr marL="0" marR="0" lvl="0" indent="0" algn="l" rtl="0">
              <a:lnSpc>
                <a:spcPct val="90000"/>
              </a:lnSpc>
              <a:spcBef>
                <a:spcPts val="0"/>
              </a:spcBef>
              <a:spcAft>
                <a:spcPts val="0"/>
              </a:spcAft>
              <a:buClr>
                <a:schemeClr val="dk1"/>
              </a:buClr>
              <a:buSzPct val="128571"/>
              <a:buFont typeface="Calibri"/>
              <a:buNone/>
            </a:pPr>
            <a:r>
              <a:rPr lang="en-GB" sz="5000" b="1" i="0" u="none" strike="noStrike" cap="none">
                <a:solidFill>
                  <a:schemeClr val="dk1"/>
                </a:solidFill>
                <a:latin typeface="Nunito Sans"/>
                <a:ea typeface="Nunito Sans"/>
                <a:cs typeface="Nunito Sans"/>
                <a:sym typeface="Nunito Sans"/>
              </a:rPr>
              <a:t>Diagnostic Questions Answers</a:t>
            </a:r>
            <a:endParaRPr sz="5000" b="1" i="0" u="none" strike="noStrike" cap="none">
              <a:solidFill>
                <a:schemeClr val="dk1"/>
              </a:solidFill>
              <a:latin typeface="Nunito Sans"/>
              <a:ea typeface="Nunito Sans"/>
              <a:cs typeface="Nunito Sans"/>
              <a:sym typeface="Nunito Sans"/>
            </a:endParaRPr>
          </a:p>
        </p:txBody>
      </p:sp>
      <p:pic>
        <p:nvPicPr>
          <p:cNvPr id="29" name="Google Shape;29;p13"/>
          <p:cNvPicPr preferRelativeResize="0"/>
          <p:nvPr/>
        </p:nvPicPr>
        <p:blipFill rotWithShape="1">
          <a:blip r:embed="rId2">
            <a:alphaModFix/>
          </a:blip>
          <a:srcRect/>
          <a:stretch/>
        </p:blipFill>
        <p:spPr>
          <a:xfrm>
            <a:off x="573167" y="3096085"/>
            <a:ext cx="1011651" cy="892000"/>
          </a:xfrm>
          <a:prstGeom prst="rect">
            <a:avLst/>
          </a:prstGeom>
          <a:noFill/>
          <a:ln>
            <a:noFill/>
          </a:ln>
        </p:spPr>
      </p:pic>
      <p:sp>
        <p:nvSpPr>
          <p:cNvPr id="30" name="Google Shape;30;p13">
            <a:hlinkClick r:id="" action="ppaction://hlinkshowjump?jump=firstslide"/>
          </p:cNvPr>
          <p:cNvSpPr txBox="1"/>
          <p:nvPr/>
        </p:nvSpPr>
        <p:spPr>
          <a:xfrm>
            <a:off x="506109" y="2290457"/>
            <a:ext cx="4209326" cy="538579"/>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2000"/>
              <a:buFont typeface="Arial"/>
              <a:buNone/>
            </a:pPr>
            <a:r>
              <a:rPr lang="en-GB" sz="2000" b="0" i="0" u="none" strike="noStrike" cap="none" dirty="0">
                <a:solidFill>
                  <a:schemeClr val="accent2"/>
                </a:solidFill>
                <a:latin typeface="Nunito Sans"/>
                <a:ea typeface="Nunito Sans"/>
                <a:cs typeface="Nunito Sans"/>
                <a:sym typeface="Nunito Sans"/>
              </a:rPr>
              <a:t>Functions in Algebra | Algebra</a:t>
            </a:r>
            <a:endParaRPr sz="2000" b="0" i="0" u="none" strike="noStrike" cap="none" dirty="0">
              <a:solidFill>
                <a:schemeClr val="accent2"/>
              </a:solidFill>
              <a:latin typeface="Nunito Sans"/>
              <a:ea typeface="Nunito Sans"/>
              <a:cs typeface="Nunito Sans"/>
              <a:sym typeface="Nunito Sans"/>
            </a:endParaRPr>
          </a:p>
        </p:txBody>
      </p:sp>
      <p:pic>
        <p:nvPicPr>
          <p:cNvPr id="31" name="Google Shape;31;p13" descr="A picture containing logo&#10;&#10;Description automatically generated"/>
          <p:cNvPicPr preferRelativeResize="0"/>
          <p:nvPr/>
        </p:nvPicPr>
        <p:blipFill rotWithShape="1">
          <a:blip r:embed="rId3">
            <a:alphaModFix/>
          </a:blip>
          <a:srcRect/>
          <a:stretch/>
        </p:blipFill>
        <p:spPr>
          <a:xfrm>
            <a:off x="5495544" y="2836206"/>
            <a:ext cx="3650996" cy="2338347"/>
          </a:xfrm>
          <a:prstGeom prst="rect">
            <a:avLst/>
          </a:prstGeom>
          <a:noFill/>
          <a:ln>
            <a:noFill/>
          </a:ln>
        </p:spPr>
      </p:pic>
      <p:pic>
        <p:nvPicPr>
          <p:cNvPr id="32" name="Google Shape;32;p13" descr="Shape&#10;&#10;Description automatically generated with medium confidence"/>
          <p:cNvPicPr preferRelativeResize="0"/>
          <p:nvPr/>
        </p:nvPicPr>
        <p:blipFill rotWithShape="1">
          <a:blip r:embed="rId4">
            <a:alphaModFix/>
          </a:blip>
          <a:srcRect/>
          <a:stretch/>
        </p:blipFill>
        <p:spPr>
          <a:xfrm>
            <a:off x="7146073" y="-15778"/>
            <a:ext cx="1999197" cy="3008376"/>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1">
  <p:cSld name="1_Title slide 1">
    <p:spTree>
      <p:nvGrpSpPr>
        <p:cNvPr id="1" name="Shape 33"/>
        <p:cNvGrpSpPr/>
        <p:nvPr/>
      </p:nvGrpSpPr>
      <p:grpSpPr>
        <a:xfrm>
          <a:off x="0" y="0"/>
          <a:ext cx="0" cy="0"/>
          <a:chOff x="0" y="0"/>
          <a:chExt cx="0" cy="0"/>
        </a:xfrm>
      </p:grpSpPr>
      <p:pic>
        <p:nvPicPr>
          <p:cNvPr id="34" name="Google Shape;34;p14" descr="Shape&#10;&#10;Description automatically generated"/>
          <p:cNvPicPr preferRelativeResize="0"/>
          <p:nvPr/>
        </p:nvPicPr>
        <p:blipFill rotWithShape="1">
          <a:blip r:embed="rId2">
            <a:alphaModFix/>
          </a:blip>
          <a:srcRect/>
          <a:stretch/>
        </p:blipFill>
        <p:spPr>
          <a:xfrm>
            <a:off x="7320978" y="-16695"/>
            <a:ext cx="1804307" cy="2715106"/>
          </a:xfrm>
          <a:prstGeom prst="rect">
            <a:avLst/>
          </a:prstGeom>
          <a:noFill/>
          <a:ln>
            <a:noFill/>
          </a:ln>
        </p:spPr>
      </p:pic>
      <p:sp>
        <p:nvSpPr>
          <p:cNvPr id="35" name="Google Shape;35;p1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pic>
        <p:nvPicPr>
          <p:cNvPr id="36" name="Google Shape;36;p14" descr="Logo, icon&#10;&#10;Description automatically generated"/>
          <p:cNvPicPr preferRelativeResize="0"/>
          <p:nvPr/>
        </p:nvPicPr>
        <p:blipFill rotWithShape="1">
          <a:blip r:embed="rId3">
            <a:alphaModFix/>
          </a:blip>
          <a:srcRect/>
          <a:stretch/>
        </p:blipFill>
        <p:spPr>
          <a:xfrm>
            <a:off x="8342890" y="4382586"/>
            <a:ext cx="678268" cy="674231"/>
          </a:xfrm>
          <a:prstGeom prst="rect">
            <a:avLst/>
          </a:prstGeom>
          <a:noFill/>
          <a:ln>
            <a:noFill/>
          </a:ln>
        </p:spPr>
      </p:pic>
      <p:pic>
        <p:nvPicPr>
          <p:cNvPr id="37" name="Google Shape;37;p14" descr="Shape, logo&#10;&#10;Description automatically generated"/>
          <p:cNvPicPr preferRelativeResize="0"/>
          <p:nvPr/>
        </p:nvPicPr>
        <p:blipFill rotWithShape="1">
          <a:blip r:embed="rId4">
            <a:alphaModFix/>
          </a:blip>
          <a:srcRect/>
          <a:stretch/>
        </p:blipFill>
        <p:spPr>
          <a:xfrm>
            <a:off x="4971095" y="2477912"/>
            <a:ext cx="4164096" cy="2666971"/>
          </a:xfrm>
          <a:prstGeom prst="rect">
            <a:avLst/>
          </a:prstGeom>
          <a:noFill/>
          <a:ln>
            <a:noFill/>
          </a:ln>
        </p:spPr>
      </p:pic>
      <p:sp>
        <p:nvSpPr>
          <p:cNvPr id="38" name="Google Shape;38;p14"/>
          <p:cNvSpPr txBox="1"/>
          <p:nvPr/>
        </p:nvSpPr>
        <p:spPr>
          <a:xfrm>
            <a:off x="122842" y="294891"/>
            <a:ext cx="6907794" cy="5847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Where to go next?</a:t>
            </a:r>
            <a:endParaRPr sz="1400" b="0" i="0" u="none" strike="noStrike" cap="none">
              <a:solidFill>
                <a:srgbClr val="000000"/>
              </a:solidFill>
              <a:latin typeface="Nunito Sans"/>
              <a:ea typeface="Nunito Sans"/>
              <a:cs typeface="Nunito Sans"/>
              <a:sym typeface="Nunito Sans"/>
            </a:endParaRPr>
          </a:p>
        </p:txBody>
      </p:sp>
      <p:pic>
        <p:nvPicPr>
          <p:cNvPr id="39" name="Google Shape;39;p14" descr="Qr code&#10;&#10;Description automatically generated"/>
          <p:cNvPicPr preferRelativeResize="0"/>
          <p:nvPr/>
        </p:nvPicPr>
        <p:blipFill rotWithShape="1">
          <a:blip r:embed="rId5">
            <a:alphaModFix/>
          </a:blip>
          <a:srcRect/>
          <a:stretch/>
        </p:blipFill>
        <p:spPr>
          <a:xfrm>
            <a:off x="7292046" y="1963243"/>
            <a:ext cx="1180412" cy="1172040"/>
          </a:xfrm>
          <a:prstGeom prst="rect">
            <a:avLst/>
          </a:prstGeom>
          <a:noFill/>
          <a:ln>
            <a:noFill/>
          </a:ln>
        </p:spPr>
      </p:pic>
      <p:pic>
        <p:nvPicPr>
          <p:cNvPr id="40" name="Google Shape;40;p14" descr="Shape&#10;&#10;Description automatically generated with medium confidence"/>
          <p:cNvPicPr preferRelativeResize="0"/>
          <p:nvPr/>
        </p:nvPicPr>
        <p:blipFill rotWithShape="1">
          <a:blip r:embed="rId6">
            <a:alphaModFix/>
          </a:blip>
          <a:srcRect/>
          <a:stretch/>
        </p:blipFill>
        <p:spPr>
          <a:xfrm rot="2266813">
            <a:off x="6665551" y="1337996"/>
            <a:ext cx="775185" cy="486975"/>
          </a:xfrm>
          <a:prstGeom prst="rect">
            <a:avLst/>
          </a:prstGeom>
          <a:noFill/>
          <a:ln>
            <a:noFill/>
          </a:ln>
        </p:spPr>
      </p:pic>
      <p:sp>
        <p:nvSpPr>
          <p:cNvPr id="41" name="Google Shape;41;p14"/>
          <p:cNvSpPr txBox="1"/>
          <p:nvPr/>
        </p:nvSpPr>
        <p:spPr>
          <a:xfrm>
            <a:off x="141557" y="881819"/>
            <a:ext cx="6918011"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For more diagnostic questions, and GCSE maths revision resources and worksheets to support students in fixing any misconceptions take a look at the free Third Space Learning </a:t>
            </a:r>
            <a:r>
              <a:rPr lang="en-GB" sz="1400" b="0" i="0" u="sng" strike="noStrike" cap="none">
                <a:solidFill>
                  <a:schemeClr val="accent1"/>
                </a:solidFill>
                <a:latin typeface="Nunito Sans"/>
                <a:ea typeface="Nunito Sans"/>
                <a:cs typeface="Nunito Sans"/>
                <a:sym typeface="Nunito Sans"/>
                <a:hlinkClick r:id="rId7">
                  <a:extLst>
                    <a:ext uri="{A12FA001-AC4F-418D-AE19-62706E023703}">
                      <ahyp:hlinkClr xmlns:ahyp="http://schemas.microsoft.com/office/drawing/2018/hyperlinkcolor" val="tx"/>
                    </a:ext>
                  </a:extLst>
                </a:hlinkClick>
              </a:rPr>
              <a:t>GCSE maths revision</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pages.</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Nunito Sans"/>
                <a:ea typeface="Nunito Sans"/>
                <a:cs typeface="Nunito Sans"/>
                <a:sym typeface="Nunito Sans"/>
              </a:rPr>
              <a:t>Scan the QR code to discover our library of FREE GCSE maths revision resources. </a:t>
            </a:r>
            <a:endParaRPr sz="1400" b="0" i="0" u="none" strike="noStrike" cap="none">
              <a:solidFill>
                <a:srgbClr val="000000"/>
              </a:solidFill>
              <a:latin typeface="Nunito Sans"/>
              <a:ea typeface="Nunito Sans"/>
              <a:cs typeface="Nunito Sans"/>
              <a:sym typeface="Nunito Sans"/>
            </a:endParaRPr>
          </a:p>
        </p:txBody>
      </p:sp>
      <p:sp>
        <p:nvSpPr>
          <p:cNvPr id="42" name="Google Shape;42;p14"/>
          <p:cNvSpPr txBox="1"/>
          <p:nvPr/>
        </p:nvSpPr>
        <p:spPr>
          <a:xfrm>
            <a:off x="122842" y="2371384"/>
            <a:ext cx="8494349" cy="107721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Do you have KS4 students who need additional support in maths?</a:t>
            </a:r>
            <a:endParaRPr sz="1400" b="0" i="0" u="none" strike="noStrike" cap="none">
              <a:solidFill>
                <a:srgbClr val="000000"/>
              </a:solidFill>
              <a:latin typeface="Nunito Sans"/>
              <a:ea typeface="Nunito Sans"/>
              <a:cs typeface="Nunito Sans"/>
              <a:sym typeface="Nunito Sans"/>
            </a:endParaRPr>
          </a:p>
        </p:txBody>
      </p:sp>
      <p:sp>
        <p:nvSpPr>
          <p:cNvPr id="43" name="Google Shape;43;p14"/>
          <p:cNvSpPr txBox="1"/>
          <p:nvPr/>
        </p:nvSpPr>
        <p:spPr>
          <a:xfrm>
            <a:off x="122842" y="3501701"/>
            <a:ext cx="5568270"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Our specialist tutors will help students to develop the skills they need to succeed at GCSE in weekly one to one online revision lessons. Trusted by secondary schools across the UK. </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Visit </a:t>
            </a:r>
            <a:r>
              <a:rPr lang="en-GB" sz="1400" b="0" i="0" u="sng" strike="noStrike" cap="none">
                <a:solidFill>
                  <a:schemeClr val="accent1"/>
                </a:solidFill>
                <a:latin typeface="Nunito Sans"/>
                <a:ea typeface="Nunito Sans"/>
                <a:cs typeface="Nunito Sans"/>
                <a:sym typeface="Nunito Sans"/>
                <a:hlinkClick r:id="rId8">
                  <a:extLst>
                    <a:ext uri="{A12FA001-AC4F-418D-AE19-62706E023703}">
                      <ahyp:hlinkClr xmlns:ahyp="http://schemas.microsoft.com/office/drawing/2018/hyperlinkcolor" val="tx"/>
                    </a:ext>
                  </a:extLst>
                </a:hlinkClick>
              </a:rPr>
              <a:t>thirdspacelearning.com</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to find out more.</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slide">
  <p:cSld name="1_Title slide 2">
    <p:spTree>
      <p:nvGrpSpPr>
        <p:cNvPr id="1" name="Shape 44"/>
        <p:cNvGrpSpPr/>
        <p:nvPr/>
      </p:nvGrpSpPr>
      <p:grpSpPr>
        <a:xfrm>
          <a:off x="0" y="0"/>
          <a:ext cx="0" cy="0"/>
          <a:chOff x="0" y="0"/>
          <a:chExt cx="0" cy="0"/>
        </a:xfrm>
      </p:grpSpPr>
      <p:sp>
        <p:nvSpPr>
          <p:cNvPr id="45" name="Google Shape;45;p15"/>
          <p:cNvSpPr/>
          <p:nvPr/>
        </p:nvSpPr>
        <p:spPr>
          <a:xfrm>
            <a:off x="0" y="0"/>
            <a:ext cx="9144000" cy="538579"/>
          </a:xfrm>
          <a:prstGeom prst="rect">
            <a:avLst/>
          </a:prstGeom>
          <a:solidFill>
            <a:srgbClr val="844AFF"/>
          </a:solidFill>
          <a:ln w="25400" cap="flat" cmpd="sng">
            <a:solidFill>
              <a:srgbClr val="844AF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6" name="Google Shape;46;p1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47" name="Google Shape;47;p15"/>
          <p:cNvSpPr txBox="1"/>
          <p:nvPr/>
        </p:nvSpPr>
        <p:spPr>
          <a:xfrm>
            <a:off x="0" y="1177960"/>
            <a:ext cx="9144000" cy="790800"/>
          </a:xfrm>
          <a:prstGeom prst="rect">
            <a:avLst/>
          </a:prstGeom>
          <a:noFill/>
          <a:ln>
            <a:noFill/>
          </a:ln>
        </p:spPr>
        <p:txBody>
          <a:bodyPr spcFirstLastPara="1" wrap="square" lIns="68575" tIns="34275" rIns="68575" bIns="34275" anchor="b" anchorCtr="0">
            <a:normAutofit/>
          </a:bodyPr>
          <a:lstStyle/>
          <a:p>
            <a:pPr marL="0" marR="0" lvl="0" indent="0" algn="ctr" rtl="0">
              <a:lnSpc>
                <a:spcPct val="90000"/>
              </a:lnSpc>
              <a:spcBef>
                <a:spcPts val="0"/>
              </a:spcBef>
              <a:spcAft>
                <a:spcPts val="0"/>
              </a:spcAft>
              <a:buClr>
                <a:schemeClr val="dk1"/>
              </a:buClr>
              <a:buSzPts val="4500"/>
              <a:buFont typeface="Calibri"/>
              <a:buNone/>
            </a:pPr>
            <a:r>
              <a:rPr lang="en-GB" sz="5000" b="1" i="0" u="none" strike="noStrike" cap="none">
                <a:solidFill>
                  <a:schemeClr val="dk1"/>
                </a:solidFill>
                <a:latin typeface="Nunito Sans"/>
                <a:ea typeface="Nunito Sans"/>
                <a:cs typeface="Nunito Sans"/>
                <a:sym typeface="Nunito Sans"/>
              </a:rPr>
              <a:t>Diagnostic Questions</a:t>
            </a:r>
            <a:endParaRPr sz="5000" b="1" i="0" u="none" strike="noStrike" cap="none">
              <a:solidFill>
                <a:schemeClr val="dk1"/>
              </a:solidFill>
              <a:latin typeface="Nunito Sans"/>
              <a:ea typeface="Nunito Sans"/>
              <a:cs typeface="Nunito Sans"/>
              <a:sym typeface="Nunito Sans"/>
            </a:endParaRPr>
          </a:p>
        </p:txBody>
      </p:sp>
      <p:sp>
        <p:nvSpPr>
          <p:cNvPr id="48" name="Google Shape;48;p15"/>
          <p:cNvSpPr txBox="1"/>
          <p:nvPr/>
        </p:nvSpPr>
        <p:spPr>
          <a:xfrm>
            <a:off x="0" y="3380300"/>
            <a:ext cx="9144000" cy="594600"/>
          </a:xfrm>
          <a:prstGeom prst="rect">
            <a:avLst/>
          </a:prstGeom>
          <a:noFill/>
          <a:ln>
            <a:noFill/>
          </a:ln>
        </p:spPr>
        <p:txBody>
          <a:bodyPr spcFirstLastPara="1" wrap="square" lIns="68575" tIns="34275" rIns="68575" bIns="34275" anchor="t" anchorCtr="0">
            <a:normAutofit/>
          </a:bodyPr>
          <a:lstStyle/>
          <a:p>
            <a:pPr marL="0" marR="0" lvl="0" indent="0" algn="ctr" rtl="0">
              <a:lnSpc>
                <a:spcPct val="90000"/>
              </a:lnSpc>
              <a:spcBef>
                <a:spcPts val="0"/>
              </a:spcBef>
              <a:spcAft>
                <a:spcPts val="0"/>
              </a:spcAft>
              <a:buClr>
                <a:schemeClr val="dk1"/>
              </a:buClr>
              <a:buSzPts val="1800"/>
              <a:buFont typeface="Arial"/>
              <a:buNone/>
            </a:pPr>
            <a:endParaRPr sz="1400" b="0" i="0" u="none" strike="noStrike" cap="none">
              <a:solidFill>
                <a:srgbClr val="FFFFFF"/>
              </a:solidFill>
              <a:latin typeface="Nunito Sans"/>
              <a:ea typeface="Nunito Sans"/>
              <a:cs typeface="Nunito Sans"/>
              <a:sym typeface="Nunito Sans"/>
            </a:endParaRPr>
          </a:p>
        </p:txBody>
      </p:sp>
      <p:pic>
        <p:nvPicPr>
          <p:cNvPr id="49" name="Google Shape;49;p15"/>
          <p:cNvPicPr preferRelativeResize="0"/>
          <p:nvPr/>
        </p:nvPicPr>
        <p:blipFill rotWithShape="1">
          <a:blip r:embed="rId2">
            <a:alphaModFix/>
          </a:blip>
          <a:srcRect/>
          <a:stretch/>
        </p:blipFill>
        <p:spPr>
          <a:xfrm>
            <a:off x="4066174" y="3082900"/>
            <a:ext cx="1011651" cy="892000"/>
          </a:xfrm>
          <a:prstGeom prst="rect">
            <a:avLst/>
          </a:prstGeom>
          <a:noFill/>
          <a:ln>
            <a:noFill/>
          </a:ln>
        </p:spPr>
      </p:pic>
      <p:sp>
        <p:nvSpPr>
          <p:cNvPr id="50" name="Google Shape;50;p15">
            <a:hlinkClick r:id="" action="ppaction://hlinkshowjump?jump=firstslide"/>
          </p:cNvPr>
          <p:cNvSpPr txBox="1"/>
          <p:nvPr/>
        </p:nvSpPr>
        <p:spPr>
          <a:xfrm>
            <a:off x="3668505" y="-15778"/>
            <a:ext cx="1806987" cy="538579"/>
          </a:xfrm>
          <a:prstGeom prst="rect">
            <a:avLst/>
          </a:prstGeom>
          <a:noFill/>
          <a:ln>
            <a:noFill/>
          </a:ln>
        </p:spPr>
        <p:txBody>
          <a:bodyPr spcFirstLastPara="1" wrap="square" lIns="91425" tIns="91425" rIns="91425" bIns="91425" anchor="t" anchorCtr="0">
            <a:spAutoFit/>
          </a:bodyPr>
          <a:lstStyle/>
          <a:p>
            <a:pPr marL="0" marR="0" lvl="0" indent="0" algn="ctr" rtl="0">
              <a:lnSpc>
                <a:spcPct val="115000"/>
              </a:lnSpc>
              <a:spcBef>
                <a:spcPts val="0"/>
              </a:spcBef>
              <a:spcAft>
                <a:spcPts val="0"/>
              </a:spcAft>
              <a:buClr>
                <a:srgbClr val="000000"/>
              </a:buClr>
              <a:buSzPts val="2000"/>
              <a:buFont typeface="Arial"/>
              <a:buNone/>
            </a:pPr>
            <a:r>
              <a:rPr lang="en-GB" sz="2000" b="1" i="0" u="none" strike="noStrike" cap="none">
                <a:solidFill>
                  <a:schemeClr val="lt1"/>
                </a:solidFill>
                <a:latin typeface="Nunito Sans"/>
                <a:ea typeface="Nunito Sans"/>
                <a:cs typeface="Nunito Sans"/>
                <a:sym typeface="Nunito Sans"/>
              </a:rPr>
              <a:t>Algebra</a:t>
            </a:r>
            <a:endParaRPr sz="2000" b="1" i="0" u="none" strike="noStrike" cap="none">
              <a:solidFill>
                <a:schemeClr val="lt1"/>
              </a:solidFill>
              <a:latin typeface="Nunito Sans"/>
              <a:ea typeface="Nunito Sans"/>
              <a:cs typeface="Nunito Sans"/>
              <a:sym typeface="Nunito Sans"/>
            </a:endParaRPr>
          </a:p>
        </p:txBody>
      </p:sp>
      <p:sp>
        <p:nvSpPr>
          <p:cNvPr id="51" name="Google Shape;51;p15">
            <a:hlinkClick r:id="" action="ppaction://hlinkshowjump?jump=firstslide"/>
          </p:cNvPr>
          <p:cNvSpPr txBox="1"/>
          <p:nvPr/>
        </p:nvSpPr>
        <p:spPr>
          <a:xfrm>
            <a:off x="3668655" y="2081260"/>
            <a:ext cx="1806987" cy="892522"/>
          </a:xfrm>
          <a:prstGeom prst="rect">
            <a:avLst/>
          </a:prstGeom>
          <a:noFill/>
          <a:ln>
            <a:noFill/>
          </a:ln>
        </p:spPr>
        <p:txBody>
          <a:bodyPr spcFirstLastPara="1" wrap="square" lIns="91425" tIns="91425" rIns="91425" bIns="91425" anchor="t" anchorCtr="0">
            <a:spAutoFit/>
          </a:bodyPr>
          <a:lstStyle/>
          <a:p>
            <a:pPr marL="0" marR="0" lvl="0" indent="0" algn="ctr" rtl="0">
              <a:lnSpc>
                <a:spcPct val="115000"/>
              </a:lnSpc>
              <a:spcBef>
                <a:spcPts val="0"/>
              </a:spcBef>
              <a:spcAft>
                <a:spcPts val="0"/>
              </a:spcAft>
              <a:buClr>
                <a:srgbClr val="000000"/>
              </a:buClr>
              <a:buSzPts val="2000"/>
              <a:buFont typeface="Arial"/>
              <a:buNone/>
            </a:pPr>
            <a:r>
              <a:rPr lang="en-GB" sz="2000" b="0" i="0" u="none" strike="noStrike" cap="none">
                <a:solidFill>
                  <a:schemeClr val="accent2"/>
                </a:solidFill>
                <a:latin typeface="Nunito Sans"/>
                <a:ea typeface="Nunito Sans"/>
                <a:cs typeface="Nunito Sans"/>
                <a:sym typeface="Nunito Sans"/>
              </a:rPr>
              <a:t>Topic Answers</a:t>
            </a:r>
            <a:endParaRPr sz="2000" b="0" i="0" u="none" strike="noStrike" cap="none">
              <a:solidFill>
                <a:schemeClr val="accent2"/>
              </a:solidFill>
              <a:latin typeface="Nunito Sans"/>
              <a:ea typeface="Nunito Sans"/>
              <a:cs typeface="Nunito Sans"/>
              <a:sym typeface="Nunito San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slide 1">
  <p:cSld name="1_Title slide 1 2">
    <p:spTree>
      <p:nvGrpSpPr>
        <p:cNvPr id="1" name="Shape 52"/>
        <p:cNvGrpSpPr/>
        <p:nvPr/>
      </p:nvGrpSpPr>
      <p:grpSpPr>
        <a:xfrm>
          <a:off x="0" y="0"/>
          <a:ext cx="0" cy="0"/>
          <a:chOff x="0" y="0"/>
          <a:chExt cx="0" cy="0"/>
        </a:xfrm>
      </p:grpSpPr>
      <p:sp>
        <p:nvSpPr>
          <p:cNvPr id="53" name="Google Shape;53;p1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pic>
        <p:nvPicPr>
          <p:cNvPr id="54" name="Google Shape;54;p16" descr="Logo, icon&#10;&#10;Description automatically generated"/>
          <p:cNvPicPr preferRelativeResize="0"/>
          <p:nvPr/>
        </p:nvPicPr>
        <p:blipFill rotWithShape="1">
          <a:blip r:embed="rId2">
            <a:alphaModFix/>
          </a:blip>
          <a:srcRect/>
          <a:stretch/>
        </p:blipFill>
        <p:spPr>
          <a:xfrm>
            <a:off x="8342890" y="4382586"/>
            <a:ext cx="678268" cy="674231"/>
          </a:xfrm>
          <a:prstGeom prst="rect">
            <a:avLst/>
          </a:prstGeom>
          <a:noFill/>
          <a:ln>
            <a:noFill/>
          </a:ln>
        </p:spPr>
      </p:pic>
      <p:sp>
        <p:nvSpPr>
          <p:cNvPr id="55" name="Google Shape;55;p16"/>
          <p:cNvSpPr txBox="1"/>
          <p:nvPr/>
        </p:nvSpPr>
        <p:spPr>
          <a:xfrm>
            <a:off x="122842" y="294891"/>
            <a:ext cx="6907794" cy="5847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Where to go next?</a:t>
            </a:r>
            <a:endParaRPr sz="1400" b="0" i="0" u="none" strike="noStrike" cap="none">
              <a:solidFill>
                <a:srgbClr val="000000"/>
              </a:solidFill>
              <a:latin typeface="Nunito Sans"/>
              <a:ea typeface="Nunito Sans"/>
              <a:cs typeface="Nunito Sans"/>
              <a:sym typeface="Nunito Sans"/>
            </a:endParaRPr>
          </a:p>
        </p:txBody>
      </p:sp>
      <p:pic>
        <p:nvPicPr>
          <p:cNvPr id="56" name="Google Shape;56;p16" descr="Qr code&#10;&#10;Description automatically generated"/>
          <p:cNvPicPr preferRelativeResize="0"/>
          <p:nvPr/>
        </p:nvPicPr>
        <p:blipFill rotWithShape="1">
          <a:blip r:embed="rId3">
            <a:alphaModFix/>
          </a:blip>
          <a:srcRect/>
          <a:stretch/>
        </p:blipFill>
        <p:spPr>
          <a:xfrm>
            <a:off x="7292046" y="1963243"/>
            <a:ext cx="1180412" cy="1172040"/>
          </a:xfrm>
          <a:prstGeom prst="rect">
            <a:avLst/>
          </a:prstGeom>
          <a:noFill/>
          <a:ln>
            <a:noFill/>
          </a:ln>
        </p:spPr>
      </p:pic>
      <p:pic>
        <p:nvPicPr>
          <p:cNvPr id="57" name="Google Shape;57;p16" descr="Shape&#10;&#10;Description automatically generated with medium confidence"/>
          <p:cNvPicPr preferRelativeResize="0"/>
          <p:nvPr/>
        </p:nvPicPr>
        <p:blipFill rotWithShape="1">
          <a:blip r:embed="rId4">
            <a:alphaModFix/>
          </a:blip>
          <a:srcRect/>
          <a:stretch/>
        </p:blipFill>
        <p:spPr>
          <a:xfrm rot="2266813">
            <a:off x="6665551" y="1337996"/>
            <a:ext cx="775185" cy="486975"/>
          </a:xfrm>
          <a:prstGeom prst="rect">
            <a:avLst/>
          </a:prstGeom>
          <a:noFill/>
          <a:ln>
            <a:noFill/>
          </a:ln>
        </p:spPr>
      </p:pic>
      <p:sp>
        <p:nvSpPr>
          <p:cNvPr id="58" name="Google Shape;58;p16"/>
          <p:cNvSpPr txBox="1"/>
          <p:nvPr/>
        </p:nvSpPr>
        <p:spPr>
          <a:xfrm>
            <a:off x="141557" y="881819"/>
            <a:ext cx="6918011"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For more diagnostic questions, and GCSE maths revision resources and worksheets to support students in fixing any misconceptions take a look at the free Third Space Learning </a:t>
            </a:r>
            <a:r>
              <a:rPr lang="en-GB" sz="1400" b="0" i="0" u="sng" strike="noStrike" cap="none">
                <a:solidFill>
                  <a:schemeClr val="accent1"/>
                </a:solidFill>
                <a:latin typeface="Nunito Sans"/>
                <a:ea typeface="Nunito Sans"/>
                <a:cs typeface="Nunito Sans"/>
                <a:sym typeface="Nunito Sans"/>
                <a:hlinkClick r:id="rId5">
                  <a:extLst>
                    <a:ext uri="{A12FA001-AC4F-418D-AE19-62706E023703}">
                      <ahyp:hlinkClr xmlns:ahyp="http://schemas.microsoft.com/office/drawing/2018/hyperlinkcolor" val="tx"/>
                    </a:ext>
                  </a:extLst>
                </a:hlinkClick>
              </a:rPr>
              <a:t>GCSE maths revision</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pages.</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Nunito Sans"/>
                <a:ea typeface="Nunito Sans"/>
                <a:cs typeface="Nunito Sans"/>
                <a:sym typeface="Nunito Sans"/>
              </a:rPr>
              <a:t>Scan the QR code to discover our library of FREE GCSE maths revision resources. </a:t>
            </a:r>
            <a:endParaRPr sz="1400" b="0" i="0" u="none" strike="noStrike" cap="none">
              <a:solidFill>
                <a:srgbClr val="000000"/>
              </a:solidFill>
              <a:latin typeface="Nunito Sans"/>
              <a:ea typeface="Nunito Sans"/>
              <a:cs typeface="Nunito Sans"/>
              <a:sym typeface="Nunito Sans"/>
            </a:endParaRPr>
          </a:p>
        </p:txBody>
      </p:sp>
      <p:sp>
        <p:nvSpPr>
          <p:cNvPr id="59" name="Google Shape;59;p16"/>
          <p:cNvSpPr txBox="1"/>
          <p:nvPr/>
        </p:nvSpPr>
        <p:spPr>
          <a:xfrm>
            <a:off x="122842" y="2371384"/>
            <a:ext cx="8494349" cy="107721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Do you have KS4 students who need additional support in maths?</a:t>
            </a:r>
            <a:endParaRPr sz="1400" b="0" i="0" u="none" strike="noStrike" cap="none">
              <a:solidFill>
                <a:srgbClr val="000000"/>
              </a:solidFill>
              <a:latin typeface="Nunito Sans"/>
              <a:ea typeface="Nunito Sans"/>
              <a:cs typeface="Nunito Sans"/>
              <a:sym typeface="Nunito Sans"/>
            </a:endParaRPr>
          </a:p>
        </p:txBody>
      </p:sp>
      <p:sp>
        <p:nvSpPr>
          <p:cNvPr id="60" name="Google Shape;60;p16"/>
          <p:cNvSpPr txBox="1"/>
          <p:nvPr/>
        </p:nvSpPr>
        <p:spPr>
          <a:xfrm>
            <a:off x="122842" y="3501701"/>
            <a:ext cx="5568270"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Our specialist tutors will help students to develop the skills they need to succeed at GCSE in weekly one to one online revision lessons. Trusted by secondary schools across the UK. </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Visit </a:t>
            </a:r>
            <a:r>
              <a:rPr lang="en-GB" sz="1400" b="0" i="0" u="sng" strike="noStrike" cap="none">
                <a:solidFill>
                  <a:schemeClr val="accent1"/>
                </a:solidFill>
                <a:latin typeface="Nunito Sans"/>
                <a:ea typeface="Nunito Sans"/>
                <a:cs typeface="Nunito Sans"/>
                <a:sym typeface="Nunito Sans"/>
                <a:hlinkClick r:id="rId6">
                  <a:extLst>
                    <a:ext uri="{A12FA001-AC4F-418D-AE19-62706E023703}">
                      <ahyp:hlinkClr xmlns:ahyp="http://schemas.microsoft.com/office/drawing/2018/hyperlinkcolor" val="tx"/>
                    </a:ext>
                  </a:extLst>
                </a:hlinkClick>
              </a:rPr>
              <a:t>thirdspacelearning.com</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to find out more.</a:t>
            </a:r>
            <a:endParaRPr/>
          </a:p>
        </p:txBody>
      </p:sp>
      <p:pic>
        <p:nvPicPr>
          <p:cNvPr id="61" name="Google Shape;61;p16" descr="A picture containing logo&#10;&#10;Description automatically generated"/>
          <p:cNvPicPr preferRelativeResize="0"/>
          <p:nvPr/>
        </p:nvPicPr>
        <p:blipFill rotWithShape="1">
          <a:blip r:embed="rId7">
            <a:alphaModFix/>
          </a:blip>
          <a:srcRect/>
          <a:stretch/>
        </p:blipFill>
        <p:spPr>
          <a:xfrm>
            <a:off x="5486400" y="2805726"/>
            <a:ext cx="3650996" cy="2338347"/>
          </a:xfrm>
          <a:prstGeom prst="rect">
            <a:avLst/>
          </a:prstGeom>
          <a:noFill/>
          <a:ln>
            <a:noFill/>
          </a:ln>
        </p:spPr>
      </p:pic>
      <p:pic>
        <p:nvPicPr>
          <p:cNvPr id="62" name="Google Shape;62;p16" descr="Shape&#10;&#10;Description automatically generated with medium confidence"/>
          <p:cNvPicPr preferRelativeResize="0"/>
          <p:nvPr/>
        </p:nvPicPr>
        <p:blipFill rotWithShape="1">
          <a:blip r:embed="rId8">
            <a:alphaModFix/>
          </a:blip>
          <a:srcRect/>
          <a:stretch/>
        </p:blipFill>
        <p:spPr>
          <a:xfrm>
            <a:off x="7146073" y="-15778"/>
            <a:ext cx="1999197" cy="3008376"/>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63"/>
        <p:cNvGrpSpPr/>
        <p:nvPr/>
      </p:nvGrpSpPr>
      <p:grpSpPr>
        <a:xfrm>
          <a:off x="0" y="0"/>
          <a:ext cx="0" cy="0"/>
          <a:chOff x="0" y="0"/>
          <a:chExt cx="0" cy="0"/>
        </a:xfrm>
      </p:grpSpPr>
      <p:sp>
        <p:nvSpPr>
          <p:cNvPr id="64" name="Google Shape;64;p1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65" name="Google Shape;65;p17"/>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66" name="Google Shape;66;p17"/>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67" name="Google Shape;67;p1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68"/>
        <p:cNvGrpSpPr/>
        <p:nvPr/>
      </p:nvGrpSpPr>
      <p:grpSpPr>
        <a:xfrm>
          <a:off x="0" y="0"/>
          <a:ext cx="0" cy="0"/>
          <a:chOff x="0" y="0"/>
          <a:chExt cx="0" cy="0"/>
        </a:xfrm>
      </p:grpSpPr>
      <p:sp>
        <p:nvSpPr>
          <p:cNvPr id="69" name="Google Shape;69;p18"/>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70" name="Google Shape;70;p1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9"/>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28.png"/></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30.png"/></Relationships>
</file>

<file path=ppt/slides/_rels/slide1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32.png"/></Relationships>
</file>

<file path=ppt/slides/_rels/slide1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34.png"/></Relationships>
</file>

<file path=ppt/slides/_rels/slide1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36.png"/></Relationships>
</file>

<file path=ppt/slides/_rels/slide1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38.png"/></Relationships>
</file>

<file path=ppt/slides/_rels/slide1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40.png"/></Relationships>
</file>

<file path=ppt/slides/_rels/slide1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42.png"/></Relationships>
</file>

<file path=ppt/slides/_rels/slide1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44.png"/></Relationships>
</file>

<file path=ppt/slides/_rels/slide1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46.png"/></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48.png"/></Relationships>
</file>

<file path=ppt/slides/_rels/slide2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50.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3.xml"/><Relationship Id="rId1" Type="http://schemas.openxmlformats.org/officeDocument/2006/relationships/slideLayout" Target="../slideLayouts/slideLayout3.xml"/><Relationship Id="rId5" Type="http://schemas.openxmlformats.org/officeDocument/2006/relationships/image" Target="../media/image14.png"/><Relationship Id="rId4" Type="http://schemas.openxmlformats.org/officeDocument/2006/relationships/image" Target="../media/image51.png"/></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4.xml"/><Relationship Id="rId1" Type="http://schemas.openxmlformats.org/officeDocument/2006/relationships/slideLayout" Target="../slideLayouts/slideLayout3.xml"/><Relationship Id="rId5" Type="http://schemas.openxmlformats.org/officeDocument/2006/relationships/image" Target="../media/image17.png"/><Relationship Id="rId4" Type="http://schemas.openxmlformats.org/officeDocument/2006/relationships/image" Target="../media/image52.png"/></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5.xml"/><Relationship Id="rId1" Type="http://schemas.openxmlformats.org/officeDocument/2006/relationships/slideLayout" Target="../slideLayouts/slideLayout3.xml"/><Relationship Id="rId5" Type="http://schemas.openxmlformats.org/officeDocument/2006/relationships/image" Target="../media/image20.png"/><Relationship Id="rId4" Type="http://schemas.openxmlformats.org/officeDocument/2006/relationships/image" Target="../media/image53.png"/></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6.xml"/><Relationship Id="rId1" Type="http://schemas.openxmlformats.org/officeDocument/2006/relationships/slideLayout" Target="../slideLayouts/slideLayout3.xml"/><Relationship Id="rId4" Type="http://schemas.openxmlformats.org/officeDocument/2006/relationships/image" Target="../media/image54.png"/></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openxmlformats.org/officeDocument/2006/relationships/image" Target="../media/image55.png"/></Relationships>
</file>

<file path=ppt/slides/_rels/slide2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8.xml"/><Relationship Id="rId1" Type="http://schemas.openxmlformats.org/officeDocument/2006/relationships/slideLayout" Target="../slideLayouts/slideLayout3.xml"/><Relationship Id="rId4" Type="http://schemas.openxmlformats.org/officeDocument/2006/relationships/image" Target="../media/image56.png"/></Relationships>
</file>

<file path=ppt/slides/_rels/slide2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9.xml"/><Relationship Id="rId1" Type="http://schemas.openxmlformats.org/officeDocument/2006/relationships/slideLayout" Target="../slideLayouts/slideLayout3.xml"/><Relationship Id="rId4" Type="http://schemas.openxmlformats.org/officeDocument/2006/relationships/image" Target="../media/image57.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0.xml"/><Relationship Id="rId1" Type="http://schemas.openxmlformats.org/officeDocument/2006/relationships/slideLayout" Target="../slideLayouts/slideLayout3.xml"/><Relationship Id="rId4" Type="http://schemas.openxmlformats.org/officeDocument/2006/relationships/image" Target="../media/image58.png"/></Relationships>
</file>

<file path=ppt/slides/_rels/slide3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1.xml"/><Relationship Id="rId1" Type="http://schemas.openxmlformats.org/officeDocument/2006/relationships/slideLayout" Target="../slideLayouts/slideLayout3.xml"/><Relationship Id="rId4" Type="http://schemas.openxmlformats.org/officeDocument/2006/relationships/image" Target="../media/image59.png"/></Relationships>
</file>

<file path=ppt/slides/_rels/slide3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2.xml"/><Relationship Id="rId1" Type="http://schemas.openxmlformats.org/officeDocument/2006/relationships/slideLayout" Target="../slideLayouts/slideLayout3.xml"/><Relationship Id="rId4" Type="http://schemas.openxmlformats.org/officeDocument/2006/relationships/image" Target="../media/image60.png"/></Relationships>
</file>

<file path=ppt/slides/_rels/slide3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3.xml"/><Relationship Id="rId1" Type="http://schemas.openxmlformats.org/officeDocument/2006/relationships/slideLayout" Target="../slideLayouts/slideLayout3.xml"/><Relationship Id="rId4" Type="http://schemas.openxmlformats.org/officeDocument/2006/relationships/image" Target="../media/image61.png"/></Relationships>
</file>

<file path=ppt/slides/_rels/slide3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4.xml"/><Relationship Id="rId1" Type="http://schemas.openxmlformats.org/officeDocument/2006/relationships/slideLayout" Target="../slideLayouts/slideLayout3.xml"/><Relationship Id="rId4" Type="http://schemas.openxmlformats.org/officeDocument/2006/relationships/image" Target="../media/image62.png"/></Relationships>
</file>

<file path=ppt/slides/_rels/slide3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5.xml"/><Relationship Id="rId1" Type="http://schemas.openxmlformats.org/officeDocument/2006/relationships/slideLayout" Target="../slideLayouts/slideLayout3.xml"/><Relationship Id="rId4" Type="http://schemas.openxmlformats.org/officeDocument/2006/relationships/image" Target="../media/image63.png"/></Relationships>
</file>

<file path=ppt/slides/_rels/slide3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6.xml"/><Relationship Id="rId1" Type="http://schemas.openxmlformats.org/officeDocument/2006/relationships/slideLayout" Target="../slideLayouts/slideLayout3.xml"/><Relationship Id="rId4" Type="http://schemas.openxmlformats.org/officeDocument/2006/relationships/image" Target="../media/image64.png"/></Relationships>
</file>

<file path=ppt/slides/_rels/slide3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7.xml"/><Relationship Id="rId1" Type="http://schemas.openxmlformats.org/officeDocument/2006/relationships/slideLayout" Target="../slideLayouts/slideLayout3.xml"/><Relationship Id="rId4" Type="http://schemas.openxmlformats.org/officeDocument/2006/relationships/image" Target="../media/image65.png"/></Relationships>
</file>

<file path=ppt/slides/_rels/slide38.xml.rels><?xml version="1.0" encoding="UTF-8" standalone="yes"?>
<Relationships xmlns="http://schemas.openxmlformats.org/package/2006/relationships"><Relationship Id="rId3" Type="http://schemas.openxmlformats.org/officeDocument/2006/relationships/image" Target="../media/image450.png"/><Relationship Id="rId2" Type="http://schemas.openxmlformats.org/officeDocument/2006/relationships/notesSlide" Target="../notesSlides/notesSlide38.xml"/><Relationship Id="rId1" Type="http://schemas.openxmlformats.org/officeDocument/2006/relationships/slideLayout" Target="../slideLayouts/slideLayout3.xml"/><Relationship Id="rId4" Type="http://schemas.openxmlformats.org/officeDocument/2006/relationships/image" Target="../media/image66.png"/></Relationships>
</file>

<file path=ppt/slides/_rels/slide3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9.xml"/><Relationship Id="rId1" Type="http://schemas.openxmlformats.org/officeDocument/2006/relationships/slideLayout" Target="../slideLayouts/slideLayout3.xml"/><Relationship Id="rId4" Type="http://schemas.openxmlformats.org/officeDocument/2006/relationships/image" Target="../media/image67.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14.png"/><Relationship Id="rId4" Type="http://schemas.openxmlformats.org/officeDocument/2006/relationships/image" Target="../media/image13.png"/></Relationships>
</file>

<file path=ppt/slides/_rels/slide4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0.xml"/><Relationship Id="rId1" Type="http://schemas.openxmlformats.org/officeDocument/2006/relationships/slideLayout" Target="../slideLayouts/slideLayout3.xml"/><Relationship Id="rId4" Type="http://schemas.openxmlformats.org/officeDocument/2006/relationships/image" Target="../media/image68.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17.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20.png"/><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24.png"/></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6" name="Google Shape;132;p5">
                <a:extLst>
                  <a:ext uri="{FF2B5EF4-FFF2-40B4-BE49-F238E27FC236}">
                    <a16:creationId xmlns:a16="http://schemas.microsoft.com/office/drawing/2014/main" id="{CE56ECA4-489F-339B-4A8D-8080DF3BC451}"/>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7) If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𝑓</m:t>
                              </m:r>
                              <m:d>
                                <m:d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dPr>
                                <m:e>
                                  <m:r>
                                    <a:rPr lang="en-GB" sz="1600" b="0" i="1" u="none" strike="noStrike" cap="none" smtClean="0">
                                      <a:solidFill>
                                        <a:schemeClr val="dk1"/>
                                      </a:solidFill>
                                      <a:latin typeface="Cambria Math" panose="02040503050406030204" pitchFamily="18" charset="0"/>
                                      <a:ea typeface="Nunito Sans"/>
                                      <a:cs typeface="Nunito Sans"/>
                                      <a:sym typeface="Nunito Sans"/>
                                    </a:rPr>
                                    <m:t>𝑥</m:t>
                                  </m:r>
                                </m:e>
                              </m:d>
                              <m:r>
                                <a:rPr lang="en-GB" sz="1600" b="0" i="1" u="none" strike="noStrike" cap="none" smtClean="0">
                                  <a:solidFill>
                                    <a:schemeClr val="dk1"/>
                                  </a:solidFill>
                                  <a:latin typeface="Cambria Math" panose="02040503050406030204" pitchFamily="18" charset="0"/>
                                  <a:ea typeface="Nunito Sans"/>
                                  <a:cs typeface="Nunito Sans"/>
                                  <a:sym typeface="Nunito Sans"/>
                                </a:rPr>
                                <m:t>=5</m:t>
                              </m:r>
                              <m:r>
                                <a:rPr lang="en-GB" sz="1600" b="0" i="1" u="none" strike="noStrike" cap="none" smtClean="0">
                                  <a:solidFill>
                                    <a:schemeClr val="dk1"/>
                                  </a:solidFill>
                                  <a:latin typeface="Cambria Math" panose="02040503050406030204" pitchFamily="18" charset="0"/>
                                  <a:ea typeface="Nunito Sans"/>
                                  <a:cs typeface="Nunito Sans"/>
                                  <a:sym typeface="Nunito Sans"/>
                                </a:rPr>
                                <m:t>𝑥</m:t>
                              </m:r>
                            </m:oMath>
                          </a14:m>
                          <a:r>
                            <a:rPr lang="en-GB" sz="1600" b="0" dirty="0">
                              <a:solidFill>
                                <a:schemeClr val="dk1"/>
                              </a:solidFill>
                              <a:latin typeface="Nunito Sans"/>
                              <a:ea typeface="Nunito Sans"/>
                              <a:cs typeface="Nunito Sans"/>
                              <a:sym typeface="Nunito Sans"/>
                            </a:rPr>
                            <a:t> and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𝑔</m:t>
                              </m:r>
                              <m:d>
                                <m:dPr>
                                  <m:ctrlPr>
                                    <a:rPr lang="en-GB" sz="1600" b="0" i="1" smtClean="0">
                                      <a:solidFill>
                                        <a:schemeClr val="dk1"/>
                                      </a:solidFill>
                                      <a:latin typeface="Cambria Math" panose="02040503050406030204" pitchFamily="18" charset="0"/>
                                      <a:ea typeface="Nunito Sans"/>
                                      <a:cs typeface="Nunito Sans"/>
                                      <a:sym typeface="Nunito Sans"/>
                                    </a:rPr>
                                  </m:ctrlPr>
                                </m:dPr>
                                <m:e>
                                  <m:r>
                                    <a:rPr lang="en-GB" sz="1600" b="0" i="1" smtClean="0">
                                      <a:solidFill>
                                        <a:schemeClr val="dk1"/>
                                      </a:solidFill>
                                      <a:latin typeface="Cambria Math" panose="02040503050406030204" pitchFamily="18" charset="0"/>
                                      <a:ea typeface="Nunito Sans"/>
                                      <a:cs typeface="Nunito Sans"/>
                                      <a:sym typeface="Nunito Sans"/>
                                    </a:rPr>
                                    <m:t>𝑥</m:t>
                                  </m:r>
                                </m:e>
                              </m:d>
                              <m:r>
                                <a:rPr lang="en-GB" sz="1600" b="0" i="1" smtClean="0">
                                  <a:solidFill>
                                    <a:schemeClr val="dk1"/>
                                  </a:solidFill>
                                  <a:latin typeface="Cambria Math" panose="02040503050406030204" pitchFamily="18" charset="0"/>
                                  <a:ea typeface="Nunito Sans"/>
                                  <a:cs typeface="Nunito Sans"/>
                                  <a:sym typeface="Nunito Sans"/>
                                </a:rPr>
                                <m:t>=3+</m:t>
                              </m:r>
                              <m:sSup>
                                <m:sSupPr>
                                  <m:ctrlPr>
                                    <a:rPr lang="en-GB" sz="1600" b="0" i="1" smtClean="0">
                                      <a:solidFill>
                                        <a:schemeClr val="dk1"/>
                                      </a:solidFill>
                                      <a:latin typeface="Cambria Math" panose="02040503050406030204" pitchFamily="18" charset="0"/>
                                      <a:ea typeface="Nunito Sans"/>
                                      <a:cs typeface="Nunito Sans"/>
                                      <a:sym typeface="Nunito Sans"/>
                                    </a:rPr>
                                  </m:ctrlPr>
                                </m:sSupPr>
                                <m:e>
                                  <m:r>
                                    <a:rPr lang="en-GB" sz="1600" b="0" i="1" smtClean="0">
                                      <a:solidFill>
                                        <a:schemeClr val="dk1"/>
                                      </a:solidFill>
                                      <a:latin typeface="Cambria Math" panose="02040503050406030204" pitchFamily="18" charset="0"/>
                                      <a:ea typeface="Nunito Sans"/>
                                      <a:cs typeface="Nunito Sans"/>
                                      <a:sym typeface="Nunito Sans"/>
                                    </a:rPr>
                                    <m:t>𝑥</m:t>
                                  </m:r>
                                </m:e>
                                <m:sup>
                                  <m:r>
                                    <a:rPr lang="en-GB" sz="1600" b="0" i="1" smtClean="0">
                                      <a:solidFill>
                                        <a:schemeClr val="dk1"/>
                                      </a:solidFill>
                                      <a:latin typeface="Cambria Math" panose="02040503050406030204" pitchFamily="18" charset="0"/>
                                      <a:ea typeface="Nunito Sans"/>
                                      <a:cs typeface="Nunito Sans"/>
                                      <a:sym typeface="Nunito Sans"/>
                                    </a:rPr>
                                    <m:t>2</m:t>
                                  </m:r>
                                </m:sup>
                              </m:sSup>
                            </m:oMath>
                          </a14:m>
                          <a:r>
                            <a:rPr lang="en-GB" sz="1600" b="0" dirty="0">
                              <a:solidFill>
                                <a:schemeClr val="dk1"/>
                              </a:solidFill>
                              <a:latin typeface="Nunito Sans"/>
                              <a:ea typeface="Nunito Sans"/>
                              <a:cs typeface="Nunito Sans"/>
                              <a:sym typeface="Nunito Sans"/>
                            </a:rPr>
                            <a:t> find: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𝑓𝑔</m:t>
                              </m:r>
                              <m:d>
                                <m:dPr>
                                  <m:ctrlPr>
                                    <a:rPr lang="en-GB" sz="2300" b="0" i="1" u="none" strike="noStrike" cap="none" smtClean="0">
                                      <a:solidFill>
                                        <a:schemeClr val="dk1"/>
                                      </a:solidFill>
                                      <a:latin typeface="Cambria Math" panose="02040503050406030204" pitchFamily="18" charset="0"/>
                                      <a:cs typeface="Times New Roman"/>
                                      <a:sym typeface="Times New Roman"/>
                                    </a:rPr>
                                  </m:ctrlPr>
                                </m:dPr>
                                <m:e>
                                  <m:r>
                                    <a:rPr lang="en-GB" sz="2300" b="0" i="1" u="none" strike="noStrike" cap="none" smtClean="0">
                                      <a:solidFill>
                                        <a:schemeClr val="dk1"/>
                                      </a:solidFill>
                                      <a:latin typeface="Cambria Math" panose="02040503050406030204" pitchFamily="18" charset="0"/>
                                      <a:cs typeface="Times New Roman"/>
                                      <a:sym typeface="Times New Roman"/>
                                    </a:rPr>
                                    <m:t>2</m:t>
                                  </m:r>
                                </m:e>
                              </m:d>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6" name="Google Shape;132;p5">
                <a:extLst>
                  <a:ext uri="{FF2B5EF4-FFF2-40B4-BE49-F238E27FC236}">
                    <a16:creationId xmlns:a16="http://schemas.microsoft.com/office/drawing/2014/main" id="{CE56ECA4-489F-339B-4A8D-8080DF3BC451}"/>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5" t="-1053" r="-151"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402839343"/>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103</m:t>
                              </m:r>
                            </m:oMath>
                          </a14:m>
                          <a:endParaRPr lang="en-US"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25</m:t>
                              </m:r>
                            </m:oMath>
                          </a14:m>
                          <a:endParaRPr lang="en-GB" sz="1600" b="0" dirty="0">
                            <a:solidFill>
                              <a:schemeClr val="tx1"/>
                            </a:solidFill>
                            <a:latin typeface="Nunito" pitchFamily="2" charset="0"/>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endParaRPr lang="en-US" sz="1400" dirty="0">
                            <a:solidFill>
                              <a:schemeClr val="tx1"/>
                            </a:solidFill>
                            <a:latin typeface="Times New Roman"/>
                            <a:ea typeface="Times New Roman"/>
                            <a:cs typeface="Times New Roman"/>
                            <a:sym typeface="Times New Roman"/>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35</m:t>
                              </m:r>
                            </m:oMath>
                          </a14:m>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70</m:t>
                              </m:r>
                            </m:oMath>
                          </a14:m>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402839343"/>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917E9CF1-BD04-10E6-2472-20D6DB37794F}"/>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Functions in Algebra</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3017372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6" name="Google Shape;132;p5">
                <a:extLst>
                  <a:ext uri="{FF2B5EF4-FFF2-40B4-BE49-F238E27FC236}">
                    <a16:creationId xmlns:a16="http://schemas.microsoft.com/office/drawing/2014/main" id="{CE56ECA4-489F-339B-4A8D-8080DF3BC451}"/>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8) If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𝑓</m:t>
                              </m:r>
                              <m:d>
                                <m:d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dPr>
                                <m:e>
                                  <m:r>
                                    <a:rPr lang="en-GB" sz="1600" b="0" i="1" u="none" strike="noStrike" cap="none" smtClean="0">
                                      <a:solidFill>
                                        <a:schemeClr val="dk1"/>
                                      </a:solidFill>
                                      <a:latin typeface="Cambria Math" panose="02040503050406030204" pitchFamily="18" charset="0"/>
                                      <a:ea typeface="Nunito Sans"/>
                                      <a:cs typeface="Nunito Sans"/>
                                      <a:sym typeface="Nunito Sans"/>
                                    </a:rPr>
                                    <m:t>𝑥</m:t>
                                  </m:r>
                                </m:e>
                              </m:d>
                              <m:r>
                                <a:rPr lang="en-GB" sz="1600" b="0" i="1" u="none" strike="noStrike" cap="none" smtClean="0">
                                  <a:solidFill>
                                    <a:schemeClr val="dk1"/>
                                  </a:solidFill>
                                  <a:latin typeface="Cambria Math" panose="02040503050406030204" pitchFamily="18" charset="0"/>
                                  <a:ea typeface="Nunito Sans"/>
                                  <a:cs typeface="Nunito Sans"/>
                                  <a:sym typeface="Nunito Sans"/>
                                </a:rPr>
                                <m:t>=</m:t>
                              </m:r>
                              <m:r>
                                <a:rPr lang="en-GB" sz="1600" b="0" i="1" u="none" strike="noStrike" cap="none" smtClean="0">
                                  <a:solidFill>
                                    <a:schemeClr val="dk1"/>
                                  </a:solidFill>
                                  <a:latin typeface="Cambria Math" panose="02040503050406030204" pitchFamily="18" charset="0"/>
                                  <a:ea typeface="Nunito Sans"/>
                                  <a:cs typeface="Nunito Sans"/>
                                  <a:sym typeface="Nunito Sans"/>
                                </a:rPr>
                                <m:t>𝑥</m:t>
                              </m:r>
                              <m:r>
                                <a:rPr lang="en-GB" sz="1600" b="0" i="1" u="none" strike="noStrike" cap="none" smtClean="0">
                                  <a:solidFill>
                                    <a:schemeClr val="dk1"/>
                                  </a:solidFill>
                                  <a:latin typeface="Cambria Math" panose="02040503050406030204" pitchFamily="18" charset="0"/>
                                  <a:ea typeface="Nunito Sans"/>
                                  <a:cs typeface="Nunito Sans"/>
                                  <a:sym typeface="Nunito Sans"/>
                                </a:rPr>
                                <m:t>−1</m:t>
                              </m:r>
                            </m:oMath>
                          </a14:m>
                          <a:r>
                            <a:rPr lang="en-GB" sz="1600" b="0" dirty="0">
                              <a:solidFill>
                                <a:schemeClr val="dk1"/>
                              </a:solidFill>
                              <a:latin typeface="Nunito Sans"/>
                              <a:ea typeface="Nunito Sans"/>
                              <a:cs typeface="Nunito Sans"/>
                              <a:sym typeface="Nunito Sans"/>
                            </a:rPr>
                            <a:t> and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𝑔</m:t>
                              </m:r>
                              <m:d>
                                <m:dPr>
                                  <m:ctrlPr>
                                    <a:rPr lang="en-GB" sz="1600" b="0" i="1" smtClean="0">
                                      <a:solidFill>
                                        <a:schemeClr val="dk1"/>
                                      </a:solidFill>
                                      <a:latin typeface="Cambria Math" panose="02040503050406030204" pitchFamily="18" charset="0"/>
                                      <a:ea typeface="Nunito Sans"/>
                                      <a:cs typeface="Nunito Sans"/>
                                      <a:sym typeface="Nunito Sans"/>
                                    </a:rPr>
                                  </m:ctrlPr>
                                </m:dPr>
                                <m:e>
                                  <m:r>
                                    <a:rPr lang="en-GB" sz="1600" b="0" i="1" smtClean="0">
                                      <a:solidFill>
                                        <a:schemeClr val="dk1"/>
                                      </a:solidFill>
                                      <a:latin typeface="Cambria Math" panose="02040503050406030204" pitchFamily="18" charset="0"/>
                                      <a:ea typeface="Nunito Sans"/>
                                      <a:cs typeface="Nunito Sans"/>
                                      <a:sym typeface="Nunito Sans"/>
                                    </a:rPr>
                                    <m:t>𝑥</m:t>
                                  </m:r>
                                </m:e>
                              </m:d>
                              <m:r>
                                <a:rPr lang="en-GB" sz="1600" b="0" i="1" smtClean="0">
                                  <a:solidFill>
                                    <a:schemeClr val="dk1"/>
                                  </a:solidFill>
                                  <a:latin typeface="Cambria Math" panose="02040503050406030204" pitchFamily="18" charset="0"/>
                                  <a:ea typeface="Nunito Sans"/>
                                  <a:cs typeface="Nunito Sans"/>
                                  <a:sym typeface="Nunito Sans"/>
                                </a:rPr>
                                <m:t>=5</m:t>
                              </m:r>
                              <m:sSup>
                                <m:sSupPr>
                                  <m:ctrlPr>
                                    <a:rPr lang="en-GB" sz="1600" b="0" i="1" smtClean="0">
                                      <a:solidFill>
                                        <a:schemeClr val="dk1"/>
                                      </a:solidFill>
                                      <a:latin typeface="Cambria Math" panose="02040503050406030204" pitchFamily="18" charset="0"/>
                                      <a:ea typeface="Nunito Sans"/>
                                      <a:cs typeface="Nunito Sans"/>
                                      <a:sym typeface="Nunito Sans"/>
                                    </a:rPr>
                                  </m:ctrlPr>
                                </m:sSupPr>
                                <m:e>
                                  <m:r>
                                    <a:rPr lang="en-GB" sz="1600" b="0" i="1" smtClean="0">
                                      <a:solidFill>
                                        <a:schemeClr val="dk1"/>
                                      </a:solidFill>
                                      <a:latin typeface="Cambria Math" panose="02040503050406030204" pitchFamily="18" charset="0"/>
                                      <a:ea typeface="Nunito Sans"/>
                                      <a:cs typeface="Nunito Sans"/>
                                      <a:sym typeface="Nunito Sans"/>
                                    </a:rPr>
                                    <m:t>𝑥</m:t>
                                  </m:r>
                                </m:e>
                                <m:sup>
                                  <m:r>
                                    <a:rPr lang="en-GB" sz="1600" b="0" i="1" smtClean="0">
                                      <a:solidFill>
                                        <a:schemeClr val="dk1"/>
                                      </a:solidFill>
                                      <a:latin typeface="Cambria Math" panose="02040503050406030204" pitchFamily="18" charset="0"/>
                                      <a:ea typeface="Nunito Sans"/>
                                      <a:cs typeface="Nunito Sans"/>
                                      <a:sym typeface="Nunito Sans"/>
                                    </a:rPr>
                                    <m:t>2</m:t>
                                  </m:r>
                                </m:sup>
                              </m:sSup>
                            </m:oMath>
                          </a14:m>
                          <a:r>
                            <a:rPr lang="en-GB" sz="1600" b="0" dirty="0">
                              <a:solidFill>
                                <a:schemeClr val="dk1"/>
                              </a:solidFill>
                              <a:latin typeface="Nunito Sans"/>
                              <a:ea typeface="Nunito Sans"/>
                              <a:cs typeface="Nunito Sans"/>
                              <a:sym typeface="Nunito Sans"/>
                            </a:rPr>
                            <a:t> find: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𝑔𝑓</m:t>
                              </m:r>
                              <m:d>
                                <m:dPr>
                                  <m:ctrlPr>
                                    <a:rPr lang="en-GB" sz="2300" b="0" i="1" u="none" strike="noStrike" cap="none" smtClean="0">
                                      <a:solidFill>
                                        <a:schemeClr val="dk1"/>
                                      </a:solidFill>
                                      <a:latin typeface="Cambria Math" panose="02040503050406030204" pitchFamily="18" charset="0"/>
                                      <a:cs typeface="Times New Roman"/>
                                      <a:sym typeface="Times New Roman"/>
                                    </a:rPr>
                                  </m:ctrlPr>
                                </m:dPr>
                                <m:e>
                                  <m:r>
                                    <a:rPr lang="en-GB" sz="2300" b="0" i="1" u="none" strike="noStrike" cap="none" smtClean="0">
                                      <a:solidFill>
                                        <a:schemeClr val="dk1"/>
                                      </a:solidFill>
                                      <a:latin typeface="Cambria Math" panose="02040503050406030204" pitchFamily="18" charset="0"/>
                                      <a:cs typeface="Times New Roman"/>
                                      <a:sym typeface="Times New Roman"/>
                                    </a:rPr>
                                    <m:t>−1</m:t>
                                  </m:r>
                                </m:e>
                              </m:d>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6" name="Google Shape;132;p5">
                <a:extLst>
                  <a:ext uri="{FF2B5EF4-FFF2-40B4-BE49-F238E27FC236}">
                    <a16:creationId xmlns:a16="http://schemas.microsoft.com/office/drawing/2014/main" id="{CE56ECA4-489F-339B-4A8D-8080DF3BC451}"/>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5" t="-1053" r="-151"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22997489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0</m:t>
                              </m:r>
                            </m:oMath>
                          </a14:m>
                          <a:endParaRPr lang="en-US"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−10</m:t>
                              </m:r>
                            </m:oMath>
                          </a14:m>
                          <a:endParaRPr lang="en-US"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4</m:t>
                              </m:r>
                            </m:oMath>
                          </a14:m>
                          <a:endParaRPr lang="en-US"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20</m:t>
                              </m:r>
                            </m:oMath>
                          </a14:m>
                          <a:endParaRPr lang="en-US"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22997489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917E9CF1-BD04-10E6-2472-20D6DB37794F}"/>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Functions in Algebra</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6022445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6" name="Google Shape;132;p5">
                <a:extLst>
                  <a:ext uri="{FF2B5EF4-FFF2-40B4-BE49-F238E27FC236}">
                    <a16:creationId xmlns:a16="http://schemas.microsoft.com/office/drawing/2014/main" id="{CE56ECA4-489F-339B-4A8D-8080DF3BC451}"/>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9) If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𝑓</m:t>
                              </m:r>
                              <m:d>
                                <m:d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dPr>
                                <m:e>
                                  <m:r>
                                    <a:rPr lang="en-GB" sz="1600" b="0" i="1" u="none" strike="noStrike" cap="none" smtClean="0">
                                      <a:solidFill>
                                        <a:schemeClr val="dk1"/>
                                      </a:solidFill>
                                      <a:latin typeface="Cambria Math" panose="02040503050406030204" pitchFamily="18" charset="0"/>
                                      <a:ea typeface="Nunito Sans"/>
                                      <a:cs typeface="Nunito Sans"/>
                                      <a:sym typeface="Nunito Sans"/>
                                    </a:rPr>
                                    <m:t>𝑥</m:t>
                                  </m:r>
                                </m:e>
                              </m:d>
                              <m:r>
                                <a:rPr lang="en-GB" sz="1600" b="0" i="1" u="none" strike="noStrike" cap="none" smtClean="0">
                                  <a:solidFill>
                                    <a:schemeClr val="dk1"/>
                                  </a:solidFill>
                                  <a:latin typeface="Cambria Math" panose="02040503050406030204" pitchFamily="18" charset="0"/>
                                  <a:ea typeface="Nunito Sans"/>
                                  <a:cs typeface="Nunito Sans"/>
                                  <a:sym typeface="Nunito Sans"/>
                                </a:rPr>
                                <m:t>=2</m:t>
                              </m:r>
                              <m:r>
                                <a:rPr lang="en-GB" sz="1600" b="0" i="1" u="none" strike="noStrike" cap="none" smtClean="0">
                                  <a:solidFill>
                                    <a:schemeClr val="dk1"/>
                                  </a:solidFill>
                                  <a:latin typeface="Cambria Math" panose="02040503050406030204" pitchFamily="18" charset="0"/>
                                  <a:ea typeface="Nunito Sans"/>
                                  <a:cs typeface="Nunito Sans"/>
                                  <a:sym typeface="Nunito Sans"/>
                                </a:rPr>
                                <m:t>𝑥</m:t>
                              </m:r>
                              <m:r>
                                <a:rPr lang="en-GB" sz="1600" b="0" i="1" u="none" strike="noStrike" cap="none" smtClean="0">
                                  <a:solidFill>
                                    <a:schemeClr val="dk1"/>
                                  </a:solidFill>
                                  <a:latin typeface="Cambria Math" panose="02040503050406030204" pitchFamily="18" charset="0"/>
                                  <a:ea typeface="Nunito Sans"/>
                                  <a:cs typeface="Nunito Sans"/>
                                  <a:sym typeface="Nunito Sans"/>
                                </a:rPr>
                                <m:t>,  </m:t>
                              </m:r>
                              <m:r>
                                <a:rPr lang="en-GB" sz="1600" b="0" i="1" u="none" strike="noStrike" cap="none" smtClean="0">
                                  <a:solidFill>
                                    <a:schemeClr val="dk1"/>
                                  </a:solidFill>
                                  <a:latin typeface="Cambria Math" panose="02040503050406030204" pitchFamily="18" charset="0"/>
                                  <a:ea typeface="Nunito Sans"/>
                                  <a:cs typeface="Nunito Sans"/>
                                  <a:sym typeface="Nunito Sans"/>
                                </a:rPr>
                                <m:t>𝑔</m:t>
                              </m:r>
                              <m:d>
                                <m:d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dPr>
                                <m:e>
                                  <m:r>
                                    <a:rPr lang="en-GB" sz="1600" b="0" i="1" u="none" strike="noStrike" cap="none" smtClean="0">
                                      <a:solidFill>
                                        <a:schemeClr val="dk1"/>
                                      </a:solidFill>
                                      <a:latin typeface="Cambria Math" panose="02040503050406030204" pitchFamily="18" charset="0"/>
                                      <a:ea typeface="Nunito Sans"/>
                                      <a:cs typeface="Nunito Sans"/>
                                      <a:sym typeface="Nunito Sans"/>
                                    </a:rPr>
                                    <m:t>𝑥</m:t>
                                  </m:r>
                                </m:e>
                              </m:d>
                              <m:r>
                                <a:rPr lang="en-GB" sz="1600" b="0" i="1" u="none" strike="noStrike" cap="none" smtClean="0">
                                  <a:solidFill>
                                    <a:schemeClr val="dk1"/>
                                  </a:solidFill>
                                  <a:latin typeface="Cambria Math" panose="02040503050406030204" pitchFamily="18" charset="0"/>
                                  <a:ea typeface="Nunito Sans"/>
                                  <a:cs typeface="Nunito Sans"/>
                                  <a:sym typeface="Nunito Sans"/>
                                </a:rPr>
                                <m:t>=</m:t>
                              </m:r>
                              <m:sSup>
                                <m:sSup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sSupPr>
                                <m:e>
                                  <m:r>
                                    <a:rPr lang="en-GB" sz="1600" b="0" i="1" u="none" strike="noStrike" cap="none" smtClean="0">
                                      <a:solidFill>
                                        <a:schemeClr val="dk1"/>
                                      </a:solidFill>
                                      <a:latin typeface="Cambria Math" panose="02040503050406030204" pitchFamily="18" charset="0"/>
                                      <a:ea typeface="Nunito Sans"/>
                                      <a:cs typeface="Nunito Sans"/>
                                      <a:sym typeface="Nunito Sans"/>
                                    </a:rPr>
                                    <m:t>𝑥</m:t>
                                  </m:r>
                                </m:e>
                                <m:sup>
                                  <m:r>
                                    <a:rPr lang="en-GB" sz="1600" b="0" i="1" u="none" strike="noStrike" cap="none" smtClean="0">
                                      <a:solidFill>
                                        <a:schemeClr val="dk1"/>
                                      </a:solidFill>
                                      <a:latin typeface="Cambria Math" panose="02040503050406030204" pitchFamily="18" charset="0"/>
                                      <a:ea typeface="Nunito Sans"/>
                                      <a:cs typeface="Nunito Sans"/>
                                      <a:sym typeface="Nunito Sans"/>
                                    </a:rPr>
                                    <m:t>2</m:t>
                                  </m:r>
                                </m:sup>
                              </m:sSup>
                              <m:r>
                                <a:rPr lang="en-GB" sz="1600" b="0" i="1" u="none" strike="noStrike" cap="none" smtClean="0">
                                  <a:solidFill>
                                    <a:schemeClr val="dk1"/>
                                  </a:solidFill>
                                  <a:latin typeface="Cambria Math" panose="02040503050406030204" pitchFamily="18" charset="0"/>
                                  <a:ea typeface="Nunito Sans"/>
                                  <a:cs typeface="Nunito Sans"/>
                                  <a:sym typeface="Nunito Sans"/>
                                </a:rPr>
                                <m:t>+3</m:t>
                              </m:r>
                            </m:oMath>
                          </a14:m>
                          <a:r>
                            <a:rPr lang="en-GB" sz="1600" b="0" dirty="0">
                              <a:solidFill>
                                <a:schemeClr val="dk1"/>
                              </a:solidFill>
                              <a:latin typeface="Nunito Sans"/>
                              <a:ea typeface="Nunito Sans"/>
                              <a:cs typeface="Nunito Sans"/>
                              <a:sym typeface="Nunito Sans"/>
                            </a:rPr>
                            <a:t> and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h</m:t>
                              </m:r>
                              <m:d>
                                <m:dPr>
                                  <m:ctrlPr>
                                    <a:rPr lang="en-GB" sz="1600" b="0" i="1" smtClean="0">
                                      <a:solidFill>
                                        <a:schemeClr val="dk1"/>
                                      </a:solidFill>
                                      <a:latin typeface="Cambria Math" panose="02040503050406030204" pitchFamily="18" charset="0"/>
                                      <a:ea typeface="Nunito Sans"/>
                                      <a:cs typeface="Nunito Sans"/>
                                      <a:sym typeface="Nunito Sans"/>
                                    </a:rPr>
                                  </m:ctrlPr>
                                </m:dPr>
                                <m:e>
                                  <m:r>
                                    <a:rPr lang="en-GB" sz="1600" b="0" i="1" smtClean="0">
                                      <a:solidFill>
                                        <a:schemeClr val="dk1"/>
                                      </a:solidFill>
                                      <a:latin typeface="Cambria Math" panose="02040503050406030204" pitchFamily="18" charset="0"/>
                                      <a:ea typeface="Nunito Sans"/>
                                      <a:cs typeface="Nunito Sans"/>
                                      <a:sym typeface="Nunito Sans"/>
                                    </a:rPr>
                                    <m:t>𝑥</m:t>
                                  </m:r>
                                </m:e>
                              </m:d>
                              <m:r>
                                <a:rPr lang="en-GB" sz="1600" b="0" i="1" smtClean="0">
                                  <a:solidFill>
                                    <a:schemeClr val="dk1"/>
                                  </a:solidFill>
                                  <a:latin typeface="Cambria Math" panose="02040503050406030204" pitchFamily="18" charset="0"/>
                                  <a:ea typeface="Nunito Sans"/>
                                  <a:cs typeface="Nunito Sans"/>
                                  <a:sym typeface="Nunito Sans"/>
                                </a:rPr>
                                <m:t>=2−</m:t>
                              </m:r>
                              <m:r>
                                <a:rPr lang="en-GB" sz="1600" b="0" i="1" smtClean="0">
                                  <a:solidFill>
                                    <a:schemeClr val="dk1"/>
                                  </a:solidFill>
                                  <a:latin typeface="Cambria Math" panose="02040503050406030204" pitchFamily="18" charset="0"/>
                                  <a:ea typeface="Nunito Sans"/>
                                  <a:cs typeface="Nunito Sans"/>
                                  <a:sym typeface="Nunito Sans"/>
                                </a:rPr>
                                <m:t>𝑥</m:t>
                              </m:r>
                            </m:oMath>
                          </a14:m>
                          <a:r>
                            <a:rPr lang="en-GB" sz="1600" b="0" dirty="0">
                              <a:solidFill>
                                <a:schemeClr val="dk1"/>
                              </a:solidFill>
                              <a:latin typeface="Nunito Sans"/>
                              <a:ea typeface="Nunito Sans"/>
                              <a:cs typeface="Nunito Sans"/>
                              <a:sym typeface="Nunito Sans"/>
                            </a:rPr>
                            <a:t> find: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𝑓𝑔h</m:t>
                              </m:r>
                              <m:d>
                                <m:dPr>
                                  <m:ctrlPr>
                                    <a:rPr lang="en-GB" sz="2300" b="0" i="1" u="none" strike="noStrike" cap="none" smtClean="0">
                                      <a:solidFill>
                                        <a:schemeClr val="dk1"/>
                                      </a:solidFill>
                                      <a:latin typeface="Cambria Math" panose="02040503050406030204" pitchFamily="18" charset="0"/>
                                      <a:cs typeface="Times New Roman"/>
                                      <a:sym typeface="Times New Roman"/>
                                    </a:rPr>
                                  </m:ctrlPr>
                                </m:dPr>
                                <m:e>
                                  <m:r>
                                    <a:rPr lang="en-GB" sz="2300" b="0" i="1" u="none" strike="noStrike" cap="none" smtClean="0">
                                      <a:solidFill>
                                        <a:schemeClr val="dk1"/>
                                      </a:solidFill>
                                      <a:latin typeface="Cambria Math" panose="02040503050406030204" pitchFamily="18" charset="0"/>
                                      <a:cs typeface="Times New Roman"/>
                                      <a:sym typeface="Times New Roman"/>
                                    </a:rPr>
                                    <m:t>5</m:t>
                                  </m:r>
                                </m:e>
                              </m:d>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6" name="Google Shape;132;p5">
                <a:extLst>
                  <a:ext uri="{FF2B5EF4-FFF2-40B4-BE49-F238E27FC236}">
                    <a16:creationId xmlns:a16="http://schemas.microsoft.com/office/drawing/2014/main" id="{CE56ECA4-489F-339B-4A8D-8080DF3BC451}"/>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5" t="-1053" r="-151"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4038773712"/>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0" smtClean="0">
                                  <a:solidFill>
                                    <a:schemeClr val="tx1"/>
                                  </a:solidFill>
                                  <a:latin typeface="Cambria Math" panose="02040503050406030204" pitchFamily="18" charset="0"/>
                                </a:rPr>
                                <m:t>−1</m:t>
                              </m:r>
                              <m:r>
                                <a:rPr lang="en-GB" sz="1600" b="0" i="1" smtClean="0">
                                  <a:solidFill>
                                    <a:schemeClr val="tx1"/>
                                  </a:solidFill>
                                  <a:latin typeface="Cambria Math" panose="02040503050406030204" pitchFamily="18" charset="0"/>
                                </a:rPr>
                                <m:t>01</m:t>
                              </m:r>
                            </m:oMath>
                          </a14:m>
                          <a:endParaRPr lang="en-US"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a:ea typeface="Nunito"/>
                              <a:cs typeface="Nunito"/>
                              <a:sym typeface="Nunito"/>
                            </a:rPr>
                            <a:t> </a:t>
                          </a:r>
                          <a:endParaRPr lang="en-US" sz="1400" dirty="0">
                            <a:solidFill>
                              <a:schemeClr val="tx1"/>
                            </a:solidFill>
                            <a:latin typeface="Times New Roman"/>
                            <a:ea typeface="Times New Roman"/>
                            <a:cs typeface="Times New Roman"/>
                            <a:sym typeface="Times New Roman"/>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−840</m:t>
                              </m:r>
                            </m:oMath>
                          </a14:m>
                          <a:endParaRPr lang="en-US"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a:ea typeface="Nunito"/>
                              <a:cs typeface="Nunito"/>
                              <a:sym typeface="Nunito"/>
                            </a:rPr>
                            <a:t> </a:t>
                          </a:r>
                          <a:endParaRPr lang="en-US" sz="1400" dirty="0">
                            <a:solidFill>
                              <a:schemeClr val="tx1"/>
                            </a:solidFill>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24</m:t>
                              </m:r>
                            </m:oMath>
                          </a14:m>
                          <a:endParaRPr lang="en-US"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a:ea typeface="Nunito"/>
                              <a:cs typeface="Nunito"/>
                              <a:sym typeface="Nunito"/>
                            </a:rPr>
                            <a:t> </a:t>
                          </a:r>
                          <a:endParaRPr lang="en-GB" sz="1400" dirty="0">
                            <a:solidFill>
                              <a:schemeClr val="tx1"/>
                            </a:solidFill>
                            <a:latin typeface="Times New Roman"/>
                            <a:ea typeface="Times New Roman"/>
                            <a:cs typeface="Times New Roman"/>
                            <a:sym typeface="Times New Roman"/>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−12</m:t>
                              </m:r>
                            </m:oMath>
                          </a14:m>
                          <a:endParaRPr lang="en-US"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a:ea typeface="Nunito"/>
                              <a:cs typeface="Nunito"/>
                              <a:sym typeface="Nunito"/>
                            </a:rPr>
                            <a:t> </a:t>
                          </a:r>
                          <a:endParaRPr lang="en-GB" sz="1400" dirty="0">
                            <a:solidFill>
                              <a:schemeClr val="tx1"/>
                            </a:solidFill>
                            <a:latin typeface="Times New Roman"/>
                            <a:ea typeface="Times New Roman"/>
                            <a:cs typeface="Times New Roman"/>
                            <a:sym typeface="Times New Roman"/>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4038773712"/>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917E9CF1-BD04-10E6-2472-20D6DB37794F}"/>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Functions in Algebra</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8994988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6" name="Google Shape;132;p5">
                <a:extLst>
                  <a:ext uri="{FF2B5EF4-FFF2-40B4-BE49-F238E27FC236}">
                    <a16:creationId xmlns:a16="http://schemas.microsoft.com/office/drawing/2014/main" id="{CE56ECA4-489F-339B-4A8D-8080DF3BC451}"/>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10) If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𝑓</m:t>
                              </m:r>
                              <m:d>
                                <m:d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dPr>
                                <m:e>
                                  <m:r>
                                    <a:rPr lang="en-GB" sz="1600" b="0" i="1" u="none" strike="noStrike" cap="none" smtClean="0">
                                      <a:solidFill>
                                        <a:schemeClr val="dk1"/>
                                      </a:solidFill>
                                      <a:latin typeface="Cambria Math" panose="02040503050406030204" pitchFamily="18" charset="0"/>
                                      <a:ea typeface="Nunito Sans"/>
                                      <a:cs typeface="Nunito Sans"/>
                                      <a:sym typeface="Nunito Sans"/>
                                    </a:rPr>
                                    <m:t>𝑥</m:t>
                                  </m:r>
                                </m:e>
                              </m:d>
                              <m:r>
                                <a:rPr lang="en-GB" sz="1600" b="0" i="1" u="none" strike="noStrike" cap="none" smtClean="0">
                                  <a:solidFill>
                                    <a:schemeClr val="dk1"/>
                                  </a:solidFill>
                                  <a:latin typeface="Cambria Math" panose="02040503050406030204" pitchFamily="18" charset="0"/>
                                  <a:ea typeface="Nunito Sans"/>
                                  <a:cs typeface="Nunito Sans"/>
                                  <a:sym typeface="Nunito Sans"/>
                                </a:rPr>
                                <m:t>=2+5</m:t>
                              </m:r>
                              <m:r>
                                <a:rPr lang="en-GB" sz="1600" b="0" i="1" u="none" strike="noStrike" cap="none" smtClean="0">
                                  <a:solidFill>
                                    <a:schemeClr val="dk1"/>
                                  </a:solidFill>
                                  <a:latin typeface="Cambria Math" panose="02040503050406030204" pitchFamily="18" charset="0"/>
                                  <a:ea typeface="Nunito Sans"/>
                                  <a:cs typeface="Nunito Sans"/>
                                  <a:sym typeface="Nunito Sans"/>
                                </a:rPr>
                                <m:t>𝑥</m:t>
                              </m:r>
                            </m:oMath>
                          </a14:m>
                          <a:r>
                            <a:rPr lang="en-GB" sz="1600" b="0" dirty="0">
                              <a:solidFill>
                                <a:schemeClr val="dk1"/>
                              </a:solidFill>
                              <a:latin typeface="Nunito Sans"/>
                              <a:ea typeface="Nunito Sans"/>
                              <a:cs typeface="Nunito Sans"/>
                              <a:sym typeface="Nunito Sans"/>
                            </a:rPr>
                            <a:t> and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𝑔</m:t>
                              </m:r>
                              <m:d>
                                <m:dPr>
                                  <m:ctrlPr>
                                    <a:rPr lang="en-GB" sz="1600" b="0" i="1" smtClean="0">
                                      <a:solidFill>
                                        <a:schemeClr val="dk1"/>
                                      </a:solidFill>
                                      <a:latin typeface="Cambria Math" panose="02040503050406030204" pitchFamily="18" charset="0"/>
                                      <a:ea typeface="Nunito Sans"/>
                                      <a:cs typeface="Nunito Sans"/>
                                      <a:sym typeface="Nunito Sans"/>
                                    </a:rPr>
                                  </m:ctrlPr>
                                </m:dPr>
                                <m:e>
                                  <m:r>
                                    <a:rPr lang="en-GB" sz="1600" b="0" i="1" smtClean="0">
                                      <a:solidFill>
                                        <a:schemeClr val="dk1"/>
                                      </a:solidFill>
                                      <a:latin typeface="Cambria Math" panose="02040503050406030204" pitchFamily="18" charset="0"/>
                                      <a:ea typeface="Nunito Sans"/>
                                      <a:cs typeface="Nunito Sans"/>
                                      <a:sym typeface="Nunito Sans"/>
                                    </a:rPr>
                                    <m:t>𝑥</m:t>
                                  </m:r>
                                </m:e>
                              </m:d>
                              <m:r>
                                <a:rPr lang="en-GB" sz="1600" b="0" i="1" smtClean="0">
                                  <a:solidFill>
                                    <a:schemeClr val="dk1"/>
                                  </a:solidFill>
                                  <a:latin typeface="Cambria Math" panose="02040503050406030204" pitchFamily="18" charset="0"/>
                                  <a:ea typeface="Nunito Sans"/>
                                  <a:cs typeface="Nunito Sans"/>
                                  <a:sym typeface="Nunito Sans"/>
                                </a:rPr>
                                <m:t>=</m:t>
                              </m:r>
                              <m:sSup>
                                <m:sSupPr>
                                  <m:ctrlPr>
                                    <a:rPr lang="en-GB" sz="1600" b="0" i="1" smtClean="0">
                                      <a:solidFill>
                                        <a:schemeClr val="dk1"/>
                                      </a:solidFill>
                                      <a:latin typeface="Cambria Math" panose="02040503050406030204" pitchFamily="18" charset="0"/>
                                      <a:ea typeface="Nunito Sans"/>
                                      <a:cs typeface="Nunito Sans"/>
                                      <a:sym typeface="Nunito Sans"/>
                                    </a:rPr>
                                  </m:ctrlPr>
                                </m:sSupPr>
                                <m:e>
                                  <m:r>
                                    <a:rPr lang="en-GB" sz="1600" b="0" i="1" smtClean="0">
                                      <a:solidFill>
                                        <a:schemeClr val="dk1"/>
                                      </a:solidFill>
                                      <a:latin typeface="Cambria Math" panose="02040503050406030204" pitchFamily="18" charset="0"/>
                                      <a:ea typeface="Nunito Sans"/>
                                      <a:cs typeface="Nunito Sans"/>
                                      <a:sym typeface="Nunito Sans"/>
                                    </a:rPr>
                                    <m:t>𝑥</m:t>
                                  </m:r>
                                </m:e>
                                <m:sup>
                                  <m:r>
                                    <a:rPr lang="en-GB" sz="1600" b="0" i="1" smtClean="0">
                                      <a:solidFill>
                                        <a:schemeClr val="dk1"/>
                                      </a:solidFill>
                                      <a:latin typeface="Cambria Math" panose="02040503050406030204" pitchFamily="18" charset="0"/>
                                      <a:ea typeface="Nunito Sans"/>
                                      <a:cs typeface="Nunito Sans"/>
                                      <a:sym typeface="Nunito Sans"/>
                                    </a:rPr>
                                    <m:t>2</m:t>
                                  </m:r>
                                </m:sup>
                              </m:sSup>
                            </m:oMath>
                          </a14:m>
                          <a:r>
                            <a:rPr lang="en-GB" sz="1600" b="0" dirty="0">
                              <a:solidFill>
                                <a:schemeClr val="dk1"/>
                              </a:solidFill>
                              <a:latin typeface="Nunito Sans"/>
                              <a:ea typeface="Nunito Sans"/>
                              <a:cs typeface="Nunito Sans"/>
                              <a:sym typeface="Nunito Sans"/>
                            </a:rPr>
                            <a:t> write an expression for: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𝑓𝑔</m:t>
                              </m:r>
                              <m:d>
                                <m:dPr>
                                  <m:ctrlPr>
                                    <a:rPr lang="en-GB" sz="2300" b="0" i="1" u="none" strike="noStrike" cap="none" smtClean="0">
                                      <a:solidFill>
                                        <a:schemeClr val="dk1"/>
                                      </a:solidFill>
                                      <a:latin typeface="Cambria Math" panose="02040503050406030204" pitchFamily="18" charset="0"/>
                                      <a:cs typeface="Times New Roman"/>
                                      <a:sym typeface="Times New Roman"/>
                                    </a:rPr>
                                  </m:ctrlPr>
                                </m:dPr>
                                <m:e>
                                  <m:r>
                                    <a:rPr lang="en-GB" sz="2300" b="0" i="1" u="none" strike="noStrike" cap="none" smtClean="0">
                                      <a:solidFill>
                                        <a:schemeClr val="dk1"/>
                                      </a:solidFill>
                                      <a:latin typeface="Cambria Math" panose="02040503050406030204" pitchFamily="18" charset="0"/>
                                      <a:cs typeface="Times New Roman"/>
                                      <a:sym typeface="Times New Roman"/>
                                    </a:rPr>
                                    <m:t>𝑥</m:t>
                                  </m:r>
                                </m:e>
                              </m:d>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6" name="Google Shape;132;p5">
                <a:extLst>
                  <a:ext uri="{FF2B5EF4-FFF2-40B4-BE49-F238E27FC236}">
                    <a16:creationId xmlns:a16="http://schemas.microsoft.com/office/drawing/2014/main" id="{CE56ECA4-489F-339B-4A8D-8080DF3BC451}"/>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5" t="-1053" r="-151"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307944138"/>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2+5</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oMath>
                          </a14:m>
                          <a:endParaRPr lang="en-US"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2+5</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3</m:t>
                                  </m:r>
                                </m:sup>
                              </m:sSup>
                            </m:oMath>
                          </a14:m>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2</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+5</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3</m:t>
                                  </m:r>
                                </m:sup>
                              </m:sSup>
                            </m:oMath>
                          </a14:m>
                          <a:endParaRPr lang="en-US"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2+5</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oMath>
                          </a14:m>
                          <a:endParaRPr lang="en-GB" sz="1400" dirty="0">
                            <a:solidFill>
                              <a:schemeClr val="tx1"/>
                            </a:solidFill>
                            <a:latin typeface="Nunito"/>
                            <a:ea typeface="Nunito"/>
                            <a:cs typeface="Nunito"/>
                            <a:sym typeface="Nunito"/>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307944138"/>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917E9CF1-BD04-10E6-2472-20D6DB37794F}"/>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Functions in Algebra</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5966473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6" name="Google Shape;132;p5">
                <a:extLst>
                  <a:ext uri="{FF2B5EF4-FFF2-40B4-BE49-F238E27FC236}">
                    <a16:creationId xmlns:a16="http://schemas.microsoft.com/office/drawing/2014/main" id="{CE56ECA4-489F-339B-4A8D-8080DF3BC451}"/>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11) If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𝑓</m:t>
                              </m:r>
                              <m:d>
                                <m:d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dPr>
                                <m:e>
                                  <m:r>
                                    <a:rPr lang="en-GB" sz="1600" b="0" i="1" u="none" strike="noStrike" cap="none" smtClean="0">
                                      <a:solidFill>
                                        <a:schemeClr val="dk1"/>
                                      </a:solidFill>
                                      <a:latin typeface="Cambria Math" panose="02040503050406030204" pitchFamily="18" charset="0"/>
                                      <a:ea typeface="Nunito Sans"/>
                                      <a:cs typeface="Nunito Sans"/>
                                      <a:sym typeface="Nunito Sans"/>
                                    </a:rPr>
                                    <m:t>𝑥</m:t>
                                  </m:r>
                                </m:e>
                              </m:d>
                              <m:r>
                                <a:rPr lang="en-GB" sz="1600" b="0" i="1" u="none" strike="noStrike" cap="none" smtClean="0">
                                  <a:solidFill>
                                    <a:schemeClr val="dk1"/>
                                  </a:solidFill>
                                  <a:latin typeface="Cambria Math" panose="02040503050406030204" pitchFamily="18" charset="0"/>
                                  <a:ea typeface="Nunito Sans"/>
                                  <a:cs typeface="Nunito Sans"/>
                                  <a:sym typeface="Nunito Sans"/>
                                </a:rPr>
                                <m:t>=1−3</m:t>
                              </m:r>
                              <m:r>
                                <a:rPr lang="en-GB" sz="1600" b="0" i="1" u="none" strike="noStrike" cap="none" smtClean="0">
                                  <a:solidFill>
                                    <a:schemeClr val="dk1"/>
                                  </a:solidFill>
                                  <a:latin typeface="Cambria Math" panose="02040503050406030204" pitchFamily="18" charset="0"/>
                                  <a:ea typeface="Nunito Sans"/>
                                  <a:cs typeface="Nunito Sans"/>
                                  <a:sym typeface="Nunito Sans"/>
                                </a:rPr>
                                <m:t>𝑥</m:t>
                              </m:r>
                            </m:oMath>
                          </a14:m>
                          <a:r>
                            <a:rPr lang="en-GB" sz="1600" b="0" dirty="0">
                              <a:solidFill>
                                <a:schemeClr val="dk1"/>
                              </a:solidFill>
                              <a:latin typeface="Nunito Sans"/>
                              <a:ea typeface="Nunito Sans"/>
                              <a:cs typeface="Nunito Sans"/>
                              <a:sym typeface="Nunito Sans"/>
                            </a:rPr>
                            <a:t> and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𝑔</m:t>
                              </m:r>
                              <m:d>
                                <m:dPr>
                                  <m:ctrlPr>
                                    <a:rPr lang="en-GB" sz="1600" b="0" i="1" smtClean="0">
                                      <a:solidFill>
                                        <a:schemeClr val="dk1"/>
                                      </a:solidFill>
                                      <a:latin typeface="Cambria Math" panose="02040503050406030204" pitchFamily="18" charset="0"/>
                                      <a:ea typeface="Nunito Sans"/>
                                      <a:cs typeface="Nunito Sans"/>
                                      <a:sym typeface="Nunito Sans"/>
                                    </a:rPr>
                                  </m:ctrlPr>
                                </m:dPr>
                                <m:e>
                                  <m:r>
                                    <a:rPr lang="en-GB" sz="1600" b="0" i="1" smtClean="0">
                                      <a:solidFill>
                                        <a:schemeClr val="dk1"/>
                                      </a:solidFill>
                                      <a:latin typeface="Cambria Math" panose="02040503050406030204" pitchFamily="18" charset="0"/>
                                      <a:ea typeface="Nunito Sans"/>
                                      <a:cs typeface="Nunito Sans"/>
                                      <a:sym typeface="Nunito Sans"/>
                                    </a:rPr>
                                    <m:t>𝑥</m:t>
                                  </m:r>
                                </m:e>
                              </m:d>
                              <m:r>
                                <a:rPr lang="en-GB" sz="1600" b="0" i="1" smtClean="0">
                                  <a:solidFill>
                                    <a:schemeClr val="dk1"/>
                                  </a:solidFill>
                                  <a:latin typeface="Cambria Math" panose="02040503050406030204" pitchFamily="18" charset="0"/>
                                  <a:ea typeface="Nunito Sans"/>
                                  <a:cs typeface="Nunito Sans"/>
                                  <a:sym typeface="Nunito Sans"/>
                                </a:rPr>
                                <m:t>=2−3</m:t>
                              </m:r>
                              <m:r>
                                <a:rPr lang="en-GB" sz="1600" b="0" i="1" smtClean="0">
                                  <a:solidFill>
                                    <a:schemeClr val="dk1"/>
                                  </a:solidFill>
                                  <a:latin typeface="Cambria Math" panose="02040503050406030204" pitchFamily="18" charset="0"/>
                                  <a:ea typeface="Nunito Sans"/>
                                  <a:cs typeface="Nunito Sans"/>
                                  <a:sym typeface="Nunito Sans"/>
                                </a:rPr>
                                <m:t>𝑥</m:t>
                              </m:r>
                            </m:oMath>
                          </a14:m>
                          <a:r>
                            <a:rPr lang="en-GB" sz="1600" b="0" dirty="0">
                              <a:solidFill>
                                <a:schemeClr val="dk1"/>
                              </a:solidFill>
                              <a:latin typeface="Nunito Sans"/>
                              <a:ea typeface="Nunito Sans"/>
                              <a:cs typeface="Nunito Sans"/>
                              <a:sym typeface="Nunito Sans"/>
                            </a:rPr>
                            <a:t> write an expression for: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𝑔𝑓</m:t>
                              </m:r>
                              <m:d>
                                <m:dPr>
                                  <m:ctrlPr>
                                    <a:rPr lang="en-GB" sz="2300" b="0" i="1" u="none" strike="noStrike" cap="none" smtClean="0">
                                      <a:solidFill>
                                        <a:schemeClr val="dk1"/>
                                      </a:solidFill>
                                      <a:latin typeface="Cambria Math" panose="02040503050406030204" pitchFamily="18" charset="0"/>
                                      <a:cs typeface="Times New Roman"/>
                                      <a:sym typeface="Times New Roman"/>
                                    </a:rPr>
                                  </m:ctrlPr>
                                </m:dPr>
                                <m:e>
                                  <m:r>
                                    <a:rPr lang="en-GB" sz="2300" b="0" i="1" u="none" strike="noStrike" cap="none" smtClean="0">
                                      <a:solidFill>
                                        <a:schemeClr val="dk1"/>
                                      </a:solidFill>
                                      <a:latin typeface="Cambria Math" panose="02040503050406030204" pitchFamily="18" charset="0"/>
                                      <a:cs typeface="Times New Roman"/>
                                      <a:sym typeface="Times New Roman"/>
                                    </a:rPr>
                                    <m:t>𝑥</m:t>
                                  </m:r>
                                </m:e>
                              </m:d>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6" name="Google Shape;132;p5">
                <a:extLst>
                  <a:ext uri="{FF2B5EF4-FFF2-40B4-BE49-F238E27FC236}">
                    <a16:creationId xmlns:a16="http://schemas.microsoft.com/office/drawing/2014/main" id="{CE56ECA4-489F-339B-4A8D-8080DF3BC451}"/>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5" t="-1053" r="-151"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282456441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2−9</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+9</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oMath>
                          </a14:m>
                          <a:endParaRPr lang="en-US"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9</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−5</m:t>
                              </m:r>
                            </m:oMath>
                          </a14:m>
                          <a:endParaRPr lang="en-US"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3−6</m:t>
                              </m:r>
                              <m:r>
                                <a:rPr lang="en-GB" sz="1600" b="0" i="1" smtClean="0">
                                  <a:solidFill>
                                    <a:schemeClr val="tx1"/>
                                  </a:solidFill>
                                  <a:latin typeface="Cambria Math" panose="02040503050406030204" pitchFamily="18" charset="0"/>
                                </a:rPr>
                                <m:t>𝑥</m:t>
                              </m:r>
                            </m:oMath>
                          </a14:m>
                          <a:endParaRPr lang="en-US"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9</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m:t>
                              </m:r>
                            </m:oMath>
                          </a14:m>
                          <a:endParaRPr lang="en-GB" sz="1400" dirty="0">
                            <a:solidFill>
                              <a:schemeClr val="tx1"/>
                            </a:solidFill>
                            <a:latin typeface="Nunito"/>
                            <a:ea typeface="Nunito"/>
                            <a:cs typeface="Nunito"/>
                            <a:sym typeface="Nunito"/>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282456441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917E9CF1-BD04-10E6-2472-20D6DB37794F}"/>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Functions in Algebra</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8309711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6" name="Google Shape;132;p5">
                <a:extLst>
                  <a:ext uri="{FF2B5EF4-FFF2-40B4-BE49-F238E27FC236}">
                    <a16:creationId xmlns:a16="http://schemas.microsoft.com/office/drawing/2014/main" id="{CE56ECA4-489F-339B-4A8D-8080DF3BC451}"/>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12) If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𝑓</m:t>
                              </m:r>
                              <m:d>
                                <m:d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dPr>
                                <m:e>
                                  <m:r>
                                    <a:rPr lang="en-GB" sz="1600" b="0" i="1" u="none" strike="noStrike" cap="none" smtClean="0">
                                      <a:solidFill>
                                        <a:schemeClr val="dk1"/>
                                      </a:solidFill>
                                      <a:latin typeface="Cambria Math" panose="02040503050406030204" pitchFamily="18" charset="0"/>
                                      <a:ea typeface="Nunito Sans"/>
                                      <a:cs typeface="Nunito Sans"/>
                                      <a:sym typeface="Nunito Sans"/>
                                    </a:rPr>
                                    <m:t>𝑥</m:t>
                                  </m:r>
                                </m:e>
                              </m:d>
                              <m:r>
                                <a:rPr lang="en-GB" sz="1600" b="0" i="1" u="none" strike="noStrike" cap="none" smtClean="0">
                                  <a:solidFill>
                                    <a:schemeClr val="dk1"/>
                                  </a:solidFill>
                                  <a:latin typeface="Cambria Math" panose="02040503050406030204" pitchFamily="18" charset="0"/>
                                  <a:ea typeface="Nunito Sans"/>
                                  <a:cs typeface="Nunito Sans"/>
                                  <a:sym typeface="Nunito Sans"/>
                                </a:rPr>
                                <m:t>=</m:t>
                              </m:r>
                              <m:r>
                                <a:rPr lang="en-GB" sz="1600" b="0" i="1" u="none" strike="noStrike" cap="none" smtClean="0">
                                  <a:solidFill>
                                    <a:schemeClr val="dk1"/>
                                  </a:solidFill>
                                  <a:latin typeface="Cambria Math" panose="02040503050406030204" pitchFamily="18" charset="0"/>
                                  <a:ea typeface="Nunito Sans"/>
                                  <a:cs typeface="Nunito Sans"/>
                                  <a:sym typeface="Nunito Sans"/>
                                </a:rPr>
                                <m:t>𝑥</m:t>
                              </m:r>
                              <m:r>
                                <a:rPr lang="en-GB" sz="1600" b="0" i="1" u="none" strike="noStrike" cap="none" smtClean="0">
                                  <a:solidFill>
                                    <a:schemeClr val="dk1"/>
                                  </a:solidFill>
                                  <a:latin typeface="Cambria Math" panose="02040503050406030204" pitchFamily="18" charset="0"/>
                                  <a:ea typeface="Nunito Sans"/>
                                  <a:cs typeface="Nunito Sans"/>
                                  <a:sym typeface="Nunito Sans"/>
                                </a:rPr>
                                <m:t>+1,  </m:t>
                              </m:r>
                              <m:r>
                                <a:rPr lang="en-GB" sz="1600" b="0" i="1" u="none" strike="noStrike" cap="none" smtClean="0">
                                  <a:solidFill>
                                    <a:schemeClr val="dk1"/>
                                  </a:solidFill>
                                  <a:latin typeface="Cambria Math" panose="02040503050406030204" pitchFamily="18" charset="0"/>
                                  <a:ea typeface="Nunito Sans"/>
                                  <a:cs typeface="Nunito Sans"/>
                                  <a:sym typeface="Nunito Sans"/>
                                </a:rPr>
                                <m:t>𝑔</m:t>
                              </m:r>
                              <m:d>
                                <m:d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dPr>
                                <m:e>
                                  <m:r>
                                    <a:rPr lang="en-GB" sz="1600" b="0" i="1" u="none" strike="noStrike" cap="none" smtClean="0">
                                      <a:solidFill>
                                        <a:schemeClr val="dk1"/>
                                      </a:solidFill>
                                      <a:latin typeface="Cambria Math" panose="02040503050406030204" pitchFamily="18" charset="0"/>
                                      <a:ea typeface="Nunito Sans"/>
                                      <a:cs typeface="Nunito Sans"/>
                                      <a:sym typeface="Nunito Sans"/>
                                    </a:rPr>
                                    <m:t>𝑥</m:t>
                                  </m:r>
                                </m:e>
                              </m:d>
                              <m:r>
                                <a:rPr lang="en-GB" sz="1600" b="0" i="1" u="none" strike="noStrike" cap="none" smtClean="0">
                                  <a:solidFill>
                                    <a:schemeClr val="dk1"/>
                                  </a:solidFill>
                                  <a:latin typeface="Cambria Math" panose="02040503050406030204" pitchFamily="18" charset="0"/>
                                  <a:ea typeface="Nunito Sans"/>
                                  <a:cs typeface="Nunito Sans"/>
                                  <a:sym typeface="Nunito Sans"/>
                                </a:rPr>
                                <m:t>=</m:t>
                              </m:r>
                              <m:sSup>
                                <m:sSup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sSupPr>
                                <m:e>
                                  <m:r>
                                    <a:rPr lang="en-GB" sz="1600" b="0" i="1" u="none" strike="noStrike" cap="none" smtClean="0">
                                      <a:solidFill>
                                        <a:schemeClr val="dk1"/>
                                      </a:solidFill>
                                      <a:latin typeface="Cambria Math" panose="02040503050406030204" pitchFamily="18" charset="0"/>
                                      <a:ea typeface="Nunito Sans"/>
                                      <a:cs typeface="Nunito Sans"/>
                                      <a:sym typeface="Nunito Sans"/>
                                    </a:rPr>
                                    <m:t>𝑥</m:t>
                                  </m:r>
                                </m:e>
                                <m:sup>
                                  <m:r>
                                    <a:rPr lang="en-GB" sz="1600" b="0" i="1" u="none" strike="noStrike" cap="none" smtClean="0">
                                      <a:solidFill>
                                        <a:schemeClr val="dk1"/>
                                      </a:solidFill>
                                      <a:latin typeface="Cambria Math" panose="02040503050406030204" pitchFamily="18" charset="0"/>
                                      <a:ea typeface="Nunito Sans"/>
                                      <a:cs typeface="Nunito Sans"/>
                                      <a:sym typeface="Nunito Sans"/>
                                    </a:rPr>
                                    <m:t>2</m:t>
                                  </m:r>
                                </m:sup>
                              </m:sSup>
                              <m:r>
                                <a:rPr lang="en-GB" sz="1600" b="0" i="1" u="none" strike="noStrike" cap="none" smtClean="0">
                                  <a:solidFill>
                                    <a:schemeClr val="dk1"/>
                                  </a:solidFill>
                                  <a:latin typeface="Cambria Math" panose="02040503050406030204" pitchFamily="18" charset="0"/>
                                  <a:ea typeface="Nunito Sans"/>
                                  <a:cs typeface="Nunito Sans"/>
                                  <a:sym typeface="Nunito Sans"/>
                                </a:rPr>
                                <m:t>−2</m:t>
                              </m:r>
                            </m:oMath>
                          </a14:m>
                          <a:r>
                            <a:rPr lang="en-GB" sz="1600" b="0" dirty="0">
                              <a:solidFill>
                                <a:schemeClr val="dk1"/>
                              </a:solidFill>
                              <a:latin typeface="Nunito Sans"/>
                              <a:ea typeface="Nunito Sans"/>
                              <a:cs typeface="Nunito Sans"/>
                              <a:sym typeface="Nunito Sans"/>
                            </a:rPr>
                            <a:t> and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h</m:t>
                              </m:r>
                              <m:d>
                                <m:dPr>
                                  <m:ctrlPr>
                                    <a:rPr lang="en-GB" sz="1600" b="0" i="1" smtClean="0">
                                      <a:solidFill>
                                        <a:schemeClr val="dk1"/>
                                      </a:solidFill>
                                      <a:latin typeface="Cambria Math" panose="02040503050406030204" pitchFamily="18" charset="0"/>
                                      <a:ea typeface="Nunito Sans"/>
                                      <a:cs typeface="Nunito Sans"/>
                                      <a:sym typeface="Nunito Sans"/>
                                    </a:rPr>
                                  </m:ctrlPr>
                                </m:dPr>
                                <m:e>
                                  <m:r>
                                    <a:rPr lang="en-GB" sz="1600" b="0" i="1" smtClean="0">
                                      <a:solidFill>
                                        <a:schemeClr val="dk1"/>
                                      </a:solidFill>
                                      <a:latin typeface="Cambria Math" panose="02040503050406030204" pitchFamily="18" charset="0"/>
                                      <a:ea typeface="Nunito Sans"/>
                                      <a:cs typeface="Nunito Sans"/>
                                      <a:sym typeface="Nunito Sans"/>
                                    </a:rPr>
                                    <m:t>𝑥</m:t>
                                  </m:r>
                                </m:e>
                              </m:d>
                              <m:r>
                                <a:rPr lang="en-GB" sz="1600" b="0" i="1" smtClean="0">
                                  <a:solidFill>
                                    <a:schemeClr val="dk1"/>
                                  </a:solidFill>
                                  <a:latin typeface="Cambria Math" panose="02040503050406030204" pitchFamily="18" charset="0"/>
                                  <a:ea typeface="Nunito Sans"/>
                                  <a:cs typeface="Nunito Sans"/>
                                  <a:sym typeface="Nunito Sans"/>
                                </a:rPr>
                                <m:t>=−3</m:t>
                              </m:r>
                              <m:r>
                                <a:rPr lang="en-GB" sz="1600" b="0" i="1" smtClean="0">
                                  <a:solidFill>
                                    <a:schemeClr val="dk1"/>
                                  </a:solidFill>
                                  <a:latin typeface="Cambria Math" panose="02040503050406030204" pitchFamily="18" charset="0"/>
                                  <a:ea typeface="Nunito Sans"/>
                                  <a:cs typeface="Nunito Sans"/>
                                  <a:sym typeface="Nunito Sans"/>
                                </a:rPr>
                                <m:t>𝑥</m:t>
                              </m:r>
                            </m:oMath>
                          </a14:m>
                          <a:r>
                            <a:rPr lang="en-GB" sz="1600" b="0" dirty="0">
                              <a:solidFill>
                                <a:schemeClr val="dk1"/>
                              </a:solidFill>
                              <a:latin typeface="Nunito Sans"/>
                              <a:ea typeface="Nunito Sans"/>
                              <a:cs typeface="Nunito Sans"/>
                              <a:sym typeface="Nunito Sans"/>
                            </a:rPr>
                            <a:t> write an expression for: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𝑓𝑔h</m:t>
                              </m:r>
                              <m:d>
                                <m:dPr>
                                  <m:ctrlPr>
                                    <a:rPr lang="en-GB" sz="2300" b="0" i="1" u="none" strike="noStrike" cap="none" smtClean="0">
                                      <a:solidFill>
                                        <a:schemeClr val="dk1"/>
                                      </a:solidFill>
                                      <a:latin typeface="Cambria Math" panose="02040503050406030204" pitchFamily="18" charset="0"/>
                                      <a:cs typeface="Times New Roman"/>
                                      <a:sym typeface="Times New Roman"/>
                                    </a:rPr>
                                  </m:ctrlPr>
                                </m:dPr>
                                <m:e>
                                  <m:r>
                                    <a:rPr lang="en-GB" sz="2300" b="0" i="1" u="none" strike="noStrike" cap="none" smtClean="0">
                                      <a:solidFill>
                                        <a:schemeClr val="dk1"/>
                                      </a:solidFill>
                                      <a:latin typeface="Cambria Math" panose="02040503050406030204" pitchFamily="18" charset="0"/>
                                      <a:cs typeface="Times New Roman"/>
                                      <a:sym typeface="Times New Roman"/>
                                    </a:rPr>
                                    <m:t>𝑥</m:t>
                                  </m:r>
                                </m:e>
                              </m:d>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6" name="Google Shape;132;p5">
                <a:extLst>
                  <a:ext uri="{FF2B5EF4-FFF2-40B4-BE49-F238E27FC236}">
                    <a16:creationId xmlns:a16="http://schemas.microsoft.com/office/drawing/2014/main" id="{CE56ECA4-489F-339B-4A8D-8080DF3BC451}"/>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5" t="-1053" r="-151"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437313343"/>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m:t>
                              </m:r>
                            </m:oMath>
                          </a14:m>
                          <a:endParaRPr lang="en-US"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3−6</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oMath>
                          </a14:m>
                          <a:endParaRPr lang="en-US"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endParaRPr lang="en-US" dirty="0">
                            <a:solidFill>
                              <a:schemeClr val="tx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9</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−1</m:t>
                              </m:r>
                            </m:oMath>
                          </a14:m>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3−3</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oMath>
                          </a14:m>
                          <a:endParaRPr lang="en-GB"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endParaRPr lang="en-US" dirty="0">
                            <a:solidFill>
                              <a:schemeClr val="tx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437313343"/>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917E9CF1-BD04-10E6-2472-20D6DB37794F}"/>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Functions in Algebra</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5421534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6" name="Google Shape;132;p5">
                <a:extLst>
                  <a:ext uri="{FF2B5EF4-FFF2-40B4-BE49-F238E27FC236}">
                    <a16:creationId xmlns:a16="http://schemas.microsoft.com/office/drawing/2014/main" id="{CE56ECA4-489F-339B-4A8D-8080DF3BC451}"/>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13) Given that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𝑔</m:t>
                              </m:r>
                              <m:d>
                                <m:d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dPr>
                                <m:e>
                                  <m:r>
                                    <a:rPr lang="en-GB" sz="1600" b="0" i="1" u="none" strike="noStrike" cap="none" smtClean="0">
                                      <a:solidFill>
                                        <a:schemeClr val="dk1"/>
                                      </a:solidFill>
                                      <a:latin typeface="Cambria Math" panose="02040503050406030204" pitchFamily="18" charset="0"/>
                                      <a:ea typeface="Nunito Sans"/>
                                      <a:cs typeface="Nunito Sans"/>
                                      <a:sym typeface="Nunito Sans"/>
                                    </a:rPr>
                                    <m:t>𝑥</m:t>
                                  </m:r>
                                </m:e>
                              </m:d>
                              <m:r>
                                <a:rPr lang="en-GB" sz="1600" b="0" i="1" u="none" strike="noStrike" cap="none" smtClean="0">
                                  <a:solidFill>
                                    <a:schemeClr val="dk1"/>
                                  </a:solidFill>
                                  <a:latin typeface="Cambria Math" panose="02040503050406030204" pitchFamily="18" charset="0"/>
                                  <a:ea typeface="Nunito Sans"/>
                                  <a:cs typeface="Nunito Sans"/>
                                  <a:sym typeface="Nunito Sans"/>
                                </a:rPr>
                                <m:t>=</m:t>
                              </m:r>
                              <m:f>
                                <m:f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fPr>
                                <m:num>
                                  <m:r>
                                    <a:rPr lang="en-GB" sz="1600" b="0" i="1" u="none" strike="noStrike" cap="none" smtClean="0">
                                      <a:solidFill>
                                        <a:schemeClr val="dk1"/>
                                      </a:solidFill>
                                      <a:latin typeface="Cambria Math" panose="02040503050406030204" pitchFamily="18" charset="0"/>
                                      <a:ea typeface="Nunito Sans"/>
                                      <a:cs typeface="Nunito Sans"/>
                                      <a:sym typeface="Nunito Sans"/>
                                    </a:rPr>
                                    <m:t>𝑥</m:t>
                                  </m:r>
                                </m:num>
                                <m:den>
                                  <m:r>
                                    <a:rPr lang="en-GB" sz="1600" b="0" i="1" u="none" strike="noStrike" cap="none" smtClean="0">
                                      <a:solidFill>
                                        <a:schemeClr val="dk1"/>
                                      </a:solidFill>
                                      <a:latin typeface="Cambria Math" panose="02040503050406030204" pitchFamily="18" charset="0"/>
                                      <a:ea typeface="Nunito Sans"/>
                                      <a:cs typeface="Nunito Sans"/>
                                      <a:sym typeface="Nunito Sans"/>
                                    </a:rPr>
                                    <m:t>5</m:t>
                                  </m:r>
                                </m:den>
                              </m:f>
                              <m:r>
                                <a:rPr lang="en-GB" sz="1600" b="0" i="1" u="none" strike="noStrike" cap="none" smtClean="0">
                                  <a:solidFill>
                                    <a:schemeClr val="dk1"/>
                                  </a:solidFill>
                                  <a:latin typeface="Cambria Math" panose="02040503050406030204" pitchFamily="18" charset="0"/>
                                  <a:ea typeface="Nunito Sans"/>
                                  <a:cs typeface="Nunito Sans"/>
                                  <a:sym typeface="Nunito Sans"/>
                                </a:rPr>
                                <m:t>−2,</m:t>
                              </m:r>
                            </m:oMath>
                          </a14:m>
                          <a:r>
                            <a:rPr lang="en-GB" sz="1600" b="0" dirty="0">
                              <a:solidFill>
                                <a:schemeClr val="dk1"/>
                              </a:solidFill>
                              <a:latin typeface="Nunito Sans"/>
                              <a:ea typeface="Nunito Sans"/>
                              <a:cs typeface="Nunito Sans"/>
                              <a:sym typeface="Nunito Sans"/>
                            </a:rPr>
                            <a:t> find: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𝑔</m:t>
                                  </m:r>
                                </m:e>
                                <m:sup>
                                  <m:r>
                                    <a:rPr lang="en-GB" sz="2300" b="0" i="1" u="none" strike="noStrike" cap="none" smtClean="0">
                                      <a:solidFill>
                                        <a:schemeClr val="dk1"/>
                                      </a:solidFill>
                                      <a:latin typeface="Cambria Math" panose="02040503050406030204" pitchFamily="18" charset="0"/>
                                      <a:cs typeface="Times New Roman"/>
                                      <a:sym typeface="Times New Roman"/>
                                    </a:rPr>
                                    <m:t>−1</m:t>
                                  </m:r>
                                </m:sup>
                              </m:sSup>
                              <m:d>
                                <m:dPr>
                                  <m:ctrlPr>
                                    <a:rPr lang="en-GB" sz="2300" b="0" i="1" u="none" strike="noStrike" cap="none" smtClean="0">
                                      <a:solidFill>
                                        <a:schemeClr val="dk1"/>
                                      </a:solidFill>
                                      <a:latin typeface="Cambria Math" panose="02040503050406030204" pitchFamily="18" charset="0"/>
                                      <a:cs typeface="Times New Roman"/>
                                      <a:sym typeface="Times New Roman"/>
                                    </a:rPr>
                                  </m:ctrlPr>
                                </m:dPr>
                                <m:e>
                                  <m:r>
                                    <a:rPr lang="en-GB" sz="2300" b="0" i="1" u="none" strike="noStrike" cap="none" smtClean="0">
                                      <a:solidFill>
                                        <a:schemeClr val="dk1"/>
                                      </a:solidFill>
                                      <a:latin typeface="Cambria Math" panose="02040503050406030204" pitchFamily="18" charset="0"/>
                                      <a:cs typeface="Times New Roman"/>
                                      <a:sym typeface="Times New Roman"/>
                                    </a:rPr>
                                    <m:t>𝑥</m:t>
                                  </m:r>
                                </m:e>
                              </m:d>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6" name="Google Shape;132;p5">
                <a:extLst>
                  <a:ext uri="{FF2B5EF4-FFF2-40B4-BE49-F238E27FC236}">
                    <a16:creationId xmlns:a16="http://schemas.microsoft.com/office/drawing/2014/main" id="{CE56ECA4-489F-339B-4A8D-8080DF3BC451}"/>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5" t="-526" r="-151"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444330560"/>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5(</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m:t>
                              </m:r>
                            </m:oMath>
                          </a14:m>
                          <a:endParaRPr lang="en-US"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5(</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m:t>
                              </m:r>
                            </m:oMath>
                          </a14:m>
                          <a:endParaRPr lang="en-US"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5</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m:t>
                              </m:r>
                            </m:oMath>
                          </a14:m>
                          <a:endParaRPr lang="en-US"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endParaRPr lang="en-US" sz="1400" dirty="0">
                            <a:solidFill>
                              <a:schemeClr val="tx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5</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m:t>
                              </m:r>
                            </m:oMath>
                          </a14:m>
                          <a:endParaRPr lang="en-GB"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444330560"/>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917E9CF1-BD04-10E6-2472-20D6DB37794F}"/>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Functions in Algebra</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598542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6" name="Google Shape;132;p5">
                <a:extLst>
                  <a:ext uri="{FF2B5EF4-FFF2-40B4-BE49-F238E27FC236}">
                    <a16:creationId xmlns:a16="http://schemas.microsoft.com/office/drawing/2014/main" id="{CE56ECA4-489F-339B-4A8D-8080DF3BC451}"/>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14) Given that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𝑓</m:t>
                              </m:r>
                              <m:d>
                                <m:d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dPr>
                                <m:e>
                                  <m:r>
                                    <a:rPr lang="en-GB" sz="1600" b="0" i="1" u="none" strike="noStrike" cap="none" smtClean="0">
                                      <a:solidFill>
                                        <a:schemeClr val="dk1"/>
                                      </a:solidFill>
                                      <a:latin typeface="Cambria Math" panose="02040503050406030204" pitchFamily="18" charset="0"/>
                                      <a:ea typeface="Nunito Sans"/>
                                      <a:cs typeface="Nunito Sans"/>
                                      <a:sym typeface="Nunito Sans"/>
                                    </a:rPr>
                                    <m:t>𝑥</m:t>
                                  </m:r>
                                </m:e>
                              </m:d>
                              <m:r>
                                <a:rPr lang="en-GB" sz="1600" b="0" i="1" u="none" strike="noStrike" cap="none" smtClean="0">
                                  <a:solidFill>
                                    <a:schemeClr val="dk1"/>
                                  </a:solidFill>
                                  <a:latin typeface="Cambria Math" panose="02040503050406030204" pitchFamily="18" charset="0"/>
                                  <a:ea typeface="Nunito Sans"/>
                                  <a:cs typeface="Nunito Sans"/>
                                  <a:sym typeface="Nunito Sans"/>
                                </a:rPr>
                                <m:t>=7</m:t>
                              </m:r>
                              <m:r>
                                <a:rPr lang="en-GB" sz="1600" b="0" i="1" u="none" strike="noStrike" cap="none" smtClean="0">
                                  <a:solidFill>
                                    <a:schemeClr val="dk1"/>
                                  </a:solidFill>
                                  <a:latin typeface="Cambria Math" panose="02040503050406030204" pitchFamily="18" charset="0"/>
                                  <a:ea typeface="Nunito Sans"/>
                                  <a:cs typeface="Nunito Sans"/>
                                  <a:sym typeface="Nunito Sans"/>
                                </a:rPr>
                                <m:t>𝑥</m:t>
                              </m:r>
                              <m:r>
                                <a:rPr lang="en-GB" sz="1600" b="0" i="1" u="none" strike="noStrike" cap="none" smtClean="0">
                                  <a:solidFill>
                                    <a:schemeClr val="dk1"/>
                                  </a:solidFill>
                                  <a:latin typeface="Cambria Math" panose="02040503050406030204" pitchFamily="18" charset="0"/>
                                  <a:ea typeface="Nunito Sans"/>
                                  <a:cs typeface="Nunito Sans"/>
                                  <a:sym typeface="Nunito Sans"/>
                                </a:rPr>
                                <m:t>+3,</m:t>
                              </m:r>
                            </m:oMath>
                          </a14:m>
                          <a:r>
                            <a:rPr lang="en-GB" sz="1600" b="0" dirty="0">
                              <a:solidFill>
                                <a:schemeClr val="dk1"/>
                              </a:solidFill>
                              <a:latin typeface="Nunito Sans"/>
                              <a:ea typeface="Nunito Sans"/>
                              <a:cs typeface="Nunito Sans"/>
                              <a:sym typeface="Nunito Sans"/>
                            </a:rPr>
                            <a:t> find: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𝑓</m:t>
                                  </m:r>
                                </m:e>
                                <m:sup>
                                  <m:r>
                                    <a:rPr lang="en-GB" sz="2300" b="0" i="1" u="none" strike="noStrike" cap="none" smtClean="0">
                                      <a:solidFill>
                                        <a:schemeClr val="dk1"/>
                                      </a:solidFill>
                                      <a:latin typeface="Cambria Math" panose="02040503050406030204" pitchFamily="18" charset="0"/>
                                      <a:cs typeface="Times New Roman"/>
                                      <a:sym typeface="Times New Roman"/>
                                    </a:rPr>
                                    <m:t>−1</m:t>
                                  </m:r>
                                </m:sup>
                              </m:sSup>
                              <m:d>
                                <m:dPr>
                                  <m:ctrlPr>
                                    <a:rPr lang="en-GB" sz="2300" b="0" i="1" u="none" strike="noStrike" cap="none" smtClean="0">
                                      <a:solidFill>
                                        <a:schemeClr val="dk1"/>
                                      </a:solidFill>
                                      <a:latin typeface="Cambria Math" panose="02040503050406030204" pitchFamily="18" charset="0"/>
                                      <a:cs typeface="Times New Roman"/>
                                      <a:sym typeface="Times New Roman"/>
                                    </a:rPr>
                                  </m:ctrlPr>
                                </m:dPr>
                                <m:e>
                                  <m:r>
                                    <a:rPr lang="en-GB" sz="2300" b="0" i="1" u="none" strike="noStrike" cap="none" smtClean="0">
                                      <a:solidFill>
                                        <a:schemeClr val="dk1"/>
                                      </a:solidFill>
                                      <a:latin typeface="Cambria Math" panose="02040503050406030204" pitchFamily="18" charset="0"/>
                                      <a:cs typeface="Times New Roman"/>
                                      <a:sym typeface="Times New Roman"/>
                                    </a:rPr>
                                    <m:t>𝑥</m:t>
                                  </m:r>
                                </m:e>
                              </m:d>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6" name="Google Shape;132;p5">
                <a:extLst>
                  <a:ext uri="{FF2B5EF4-FFF2-40B4-BE49-F238E27FC236}">
                    <a16:creationId xmlns:a16="http://schemas.microsoft.com/office/drawing/2014/main" id="{CE56ECA4-489F-339B-4A8D-8080DF3BC451}"/>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5" t="-1053" r="-151"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66802736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m:t>
                                  </m:r>
                                </m:num>
                                <m:den>
                                  <m:r>
                                    <a:rPr lang="en-GB" sz="1600" b="0" i="1" smtClean="0">
                                      <a:solidFill>
                                        <a:schemeClr val="tx1"/>
                                      </a:solidFill>
                                      <a:latin typeface="Cambria Math" panose="02040503050406030204" pitchFamily="18" charset="0"/>
                                    </a:rPr>
                                    <m:t>7</m:t>
                                  </m:r>
                                </m:den>
                              </m:f>
                            </m:oMath>
                          </a14:m>
                          <a:endParaRPr lang="en-US"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𝑥</m:t>
                                  </m:r>
                                </m:num>
                                <m:den>
                                  <m:r>
                                    <a:rPr lang="en-GB" sz="1600" b="0" i="1" smtClean="0">
                                      <a:solidFill>
                                        <a:schemeClr val="tx1"/>
                                      </a:solidFill>
                                      <a:latin typeface="Cambria Math" panose="02040503050406030204" pitchFamily="18" charset="0"/>
                                    </a:rPr>
                                    <m:t>7</m:t>
                                  </m:r>
                                </m:den>
                              </m:f>
                              <m:r>
                                <a:rPr lang="en-GB" sz="1600" b="0" i="1" smtClean="0">
                                  <a:solidFill>
                                    <a:schemeClr val="tx1"/>
                                  </a:solidFill>
                                  <a:latin typeface="Cambria Math" panose="02040503050406030204" pitchFamily="18" charset="0"/>
                                </a:rPr>
                                <m:t>−3</m:t>
                              </m:r>
                            </m:oMath>
                          </a14:m>
                          <a:endParaRPr lang="en-GB"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endParaRPr lang="en-US" sz="1400" dirty="0">
                            <a:solidFill>
                              <a:schemeClr val="tx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𝑥</m:t>
                                  </m:r>
                                </m:num>
                                <m:den>
                                  <m:r>
                                    <a:rPr lang="en-GB" sz="1600" b="0" i="1" smtClean="0">
                                      <a:solidFill>
                                        <a:schemeClr val="tx1"/>
                                      </a:solidFill>
                                      <a:latin typeface="Cambria Math" panose="02040503050406030204" pitchFamily="18" charset="0"/>
                                    </a:rPr>
                                    <m:t>7</m:t>
                                  </m:r>
                                </m:den>
                              </m:f>
                              <m:r>
                                <a:rPr lang="en-GB" sz="1600" b="0" i="1" smtClean="0">
                                  <a:solidFill>
                                    <a:schemeClr val="tx1"/>
                                  </a:solidFill>
                                  <a:latin typeface="Cambria Math" panose="02040503050406030204" pitchFamily="18" charset="0"/>
                                </a:rPr>
                                <m:t>+3</m:t>
                              </m:r>
                            </m:oMath>
                          </a14:m>
                          <a:endParaRPr lang="en-US"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m:t>
                                  </m:r>
                                </m:num>
                                <m:den>
                                  <m:r>
                                    <a:rPr lang="en-GB" sz="1600" b="0" i="1" smtClean="0">
                                      <a:solidFill>
                                        <a:schemeClr val="tx1"/>
                                      </a:solidFill>
                                      <a:latin typeface="Cambria Math" panose="02040503050406030204" pitchFamily="18" charset="0"/>
                                    </a:rPr>
                                    <m:t>7</m:t>
                                  </m:r>
                                </m:den>
                              </m:f>
                            </m:oMath>
                          </a14:m>
                          <a:endParaRPr lang="en-GB"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Sans"/>
                              <a:ea typeface="Nunito Sans"/>
                              <a:cs typeface="Nunito Sans"/>
                              <a:sym typeface="Nunito Sans"/>
                            </a:rPr>
                            <a:t> </a:t>
                          </a:r>
                          <a:endParaRPr lang="en-US" sz="1400" dirty="0">
                            <a:solidFill>
                              <a:schemeClr val="tx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66802736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0637"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0637"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917E9CF1-BD04-10E6-2472-20D6DB37794F}"/>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Functions in Algebra</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6467490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6" name="Google Shape;132;p5">
                <a:extLst>
                  <a:ext uri="{FF2B5EF4-FFF2-40B4-BE49-F238E27FC236}">
                    <a16:creationId xmlns:a16="http://schemas.microsoft.com/office/drawing/2014/main" id="{CE56ECA4-489F-339B-4A8D-8080DF3BC451}"/>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15) Given that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h</m:t>
                              </m:r>
                              <m:d>
                                <m:d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dPr>
                                <m:e>
                                  <m:r>
                                    <a:rPr lang="en-GB" sz="1600" b="0" i="1" u="none" strike="noStrike" cap="none" smtClean="0">
                                      <a:solidFill>
                                        <a:schemeClr val="dk1"/>
                                      </a:solidFill>
                                      <a:latin typeface="Cambria Math" panose="02040503050406030204" pitchFamily="18" charset="0"/>
                                      <a:ea typeface="Nunito Sans"/>
                                      <a:cs typeface="Nunito Sans"/>
                                      <a:sym typeface="Nunito Sans"/>
                                    </a:rPr>
                                    <m:t>𝑥</m:t>
                                  </m:r>
                                </m:e>
                              </m:d>
                              <m:r>
                                <a:rPr lang="en-GB" sz="1600" b="0" i="1" u="none" strike="noStrike" cap="none" smtClean="0">
                                  <a:solidFill>
                                    <a:schemeClr val="dk1"/>
                                  </a:solidFill>
                                  <a:latin typeface="Cambria Math" panose="02040503050406030204" pitchFamily="18" charset="0"/>
                                  <a:ea typeface="Nunito Sans"/>
                                  <a:cs typeface="Nunito Sans"/>
                                  <a:sym typeface="Nunito Sans"/>
                                </a:rPr>
                                <m:t>=3</m:t>
                              </m:r>
                              <m:r>
                                <a:rPr lang="en-GB" sz="1600" b="0" i="1" u="none" strike="noStrike" cap="none" smtClean="0">
                                  <a:solidFill>
                                    <a:schemeClr val="dk1"/>
                                  </a:solidFill>
                                  <a:latin typeface="Cambria Math" panose="02040503050406030204" pitchFamily="18" charset="0"/>
                                  <a:ea typeface="Nunito Sans"/>
                                  <a:cs typeface="Nunito Sans"/>
                                  <a:sym typeface="Nunito Sans"/>
                                </a:rPr>
                                <m:t>𝑥</m:t>
                              </m:r>
                              <m:r>
                                <a:rPr lang="en-GB" sz="1600" b="0" i="1" u="none" strike="noStrike" cap="none" smtClean="0">
                                  <a:solidFill>
                                    <a:schemeClr val="dk1"/>
                                  </a:solidFill>
                                  <a:latin typeface="Cambria Math" panose="02040503050406030204" pitchFamily="18" charset="0"/>
                                  <a:ea typeface="Nunito Sans"/>
                                  <a:cs typeface="Nunito Sans"/>
                                  <a:sym typeface="Nunito Sans"/>
                                </a:rPr>
                                <m:t>−8,</m:t>
                              </m:r>
                            </m:oMath>
                          </a14:m>
                          <a:r>
                            <a:rPr lang="en-GB" sz="1600" b="0" dirty="0">
                              <a:solidFill>
                                <a:schemeClr val="dk1"/>
                              </a:solidFill>
                              <a:latin typeface="Nunito Sans"/>
                              <a:ea typeface="Nunito Sans"/>
                              <a:cs typeface="Nunito Sans"/>
                              <a:sym typeface="Nunito Sans"/>
                            </a:rPr>
                            <a:t> find the value of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𝑥</m:t>
                              </m:r>
                            </m:oMath>
                          </a14:m>
                          <a:r>
                            <a:rPr lang="en-GB" sz="1600" b="0" dirty="0">
                              <a:solidFill>
                                <a:schemeClr val="dk1"/>
                              </a:solidFill>
                              <a:latin typeface="Nunito Sans"/>
                              <a:ea typeface="Nunito Sans"/>
                              <a:cs typeface="Nunito Sans"/>
                              <a:sym typeface="Nunito Sans"/>
                            </a:rPr>
                            <a:t> that solves: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h</m:t>
                              </m:r>
                              <m:d>
                                <m:dPr>
                                  <m:ctrlPr>
                                    <a:rPr lang="en-GB" sz="2300" b="0" i="1" u="none" strike="noStrike" cap="none" smtClean="0">
                                      <a:solidFill>
                                        <a:schemeClr val="dk1"/>
                                      </a:solidFill>
                                      <a:latin typeface="Cambria Math" panose="02040503050406030204" pitchFamily="18" charset="0"/>
                                      <a:cs typeface="Times New Roman"/>
                                      <a:sym typeface="Times New Roman"/>
                                    </a:rPr>
                                  </m:ctrlPr>
                                </m:dPr>
                                <m:e>
                                  <m:r>
                                    <a:rPr lang="en-GB" sz="2300" b="0" i="1" u="none" strike="noStrike" cap="none" smtClean="0">
                                      <a:solidFill>
                                        <a:schemeClr val="dk1"/>
                                      </a:solidFill>
                                      <a:latin typeface="Cambria Math" panose="02040503050406030204" pitchFamily="18" charset="0"/>
                                      <a:cs typeface="Times New Roman"/>
                                      <a:sym typeface="Times New Roman"/>
                                    </a:rPr>
                                    <m:t>𝑥</m:t>
                                  </m:r>
                                </m:e>
                              </m:d>
                              <m:r>
                                <a:rPr lang="en-GB" sz="2300" b="0" i="1" u="none" strike="noStrike" cap="none" smtClean="0">
                                  <a:solidFill>
                                    <a:schemeClr val="dk1"/>
                                  </a:solidFill>
                                  <a:latin typeface="Cambria Math" panose="02040503050406030204" pitchFamily="18" charset="0"/>
                                  <a:cs typeface="Times New Roman"/>
                                  <a:sym typeface="Times New Roman"/>
                                </a:rPr>
                                <m:t>=10</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6" name="Google Shape;132;p5">
                <a:extLst>
                  <a:ext uri="{FF2B5EF4-FFF2-40B4-BE49-F238E27FC236}">
                    <a16:creationId xmlns:a16="http://schemas.microsoft.com/office/drawing/2014/main" id="{CE56ECA4-489F-339B-4A8D-8080DF3BC451}"/>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5" t="-1053" r="-151"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9626386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6</m:t>
                              </m:r>
                            </m:oMath>
                          </a14:m>
                          <a:endParaRPr lang="en-US"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22</m:t>
                              </m:r>
                            </m:oMath>
                          </a14:m>
                          <a:endParaRPr lang="en-US"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dk1"/>
                              </a:solidFill>
                              <a:latin typeface="Nunito Sans"/>
                              <a:ea typeface="Nunito Sans"/>
                              <a:cs typeface="Nunito Sans"/>
                              <a:sym typeface="Nunito Sans"/>
                            </a:rPr>
                            <a:t> </a:t>
                          </a:r>
                          <a:endParaRPr lang="en-US" sz="1400" dirty="0">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2</m:t>
                                  </m:r>
                                </m:num>
                                <m:den>
                                  <m:r>
                                    <a:rPr lang="en-GB" sz="1600" b="0" i="1" smtClean="0">
                                      <a:solidFill>
                                        <a:schemeClr val="tx1"/>
                                      </a:solidFill>
                                      <a:latin typeface="Cambria Math" panose="02040503050406030204" pitchFamily="18" charset="0"/>
                                    </a:rPr>
                                    <m:t>3</m:t>
                                  </m:r>
                                </m:den>
                              </m:f>
                            </m:oMath>
                          </a14:m>
                          <a:endParaRPr lang="en-GB" sz="1600" b="0" dirty="0">
                            <a:solidFill>
                              <a:schemeClr val="tx1"/>
                            </a:solidFill>
                            <a:latin typeface="Nunito" pitchFamily="2" charset="0"/>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endParaRPr lang="en-US" sz="1400" dirty="0">
                            <a:solidFill>
                              <a:schemeClr val="tx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18</m:t>
                              </m:r>
                            </m:oMath>
                          </a14:m>
                          <a:endParaRPr lang="en-GB"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endParaRPr lang="en-US" sz="1400" i="1" dirty="0">
                            <a:solidFill>
                              <a:schemeClr val="dk1"/>
                            </a:solidFill>
                            <a:latin typeface="Times New Roman"/>
                            <a:ea typeface="Times New Roman"/>
                            <a:cs typeface="Times New Roman"/>
                            <a:sym typeface="Times New Roman"/>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9626386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917E9CF1-BD04-10E6-2472-20D6DB37794F}"/>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Functions in Algebra</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5025019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6" name="Google Shape;132;p5">
                <a:extLst>
                  <a:ext uri="{FF2B5EF4-FFF2-40B4-BE49-F238E27FC236}">
                    <a16:creationId xmlns:a16="http://schemas.microsoft.com/office/drawing/2014/main" id="{CE56ECA4-489F-339B-4A8D-8080DF3BC451}"/>
                  </a:ext>
                </a:extLst>
              </p:cNvPr>
              <p:cNvGraphicFramePr/>
              <p:nvPr>
                <p:extLst>
                  <p:ext uri="{D42A27DB-BD31-4B8C-83A1-F6EECF244321}">
                    <p14:modId xmlns:p14="http://schemas.microsoft.com/office/powerpoint/2010/main" val="2808787208"/>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16) Given that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𝑓</m:t>
                              </m:r>
                              <m:d>
                                <m:d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dPr>
                                <m:e>
                                  <m:r>
                                    <a:rPr lang="en-GB" sz="1600" b="0" i="1" u="none" strike="noStrike" cap="none" smtClean="0">
                                      <a:solidFill>
                                        <a:schemeClr val="dk1"/>
                                      </a:solidFill>
                                      <a:latin typeface="Cambria Math" panose="02040503050406030204" pitchFamily="18" charset="0"/>
                                      <a:ea typeface="Nunito Sans"/>
                                      <a:cs typeface="Nunito Sans"/>
                                      <a:sym typeface="Nunito Sans"/>
                                    </a:rPr>
                                    <m:t>𝑥</m:t>
                                  </m:r>
                                </m:e>
                              </m:d>
                              <m:r>
                                <a:rPr lang="en-GB" sz="1600" b="0" i="1" u="none" strike="noStrike" cap="none" smtClean="0">
                                  <a:solidFill>
                                    <a:schemeClr val="dk1"/>
                                  </a:solidFill>
                                  <a:latin typeface="Cambria Math" panose="02040503050406030204" pitchFamily="18" charset="0"/>
                                  <a:ea typeface="Nunito Sans"/>
                                  <a:cs typeface="Nunito Sans"/>
                                  <a:sym typeface="Nunito Sans"/>
                                </a:rPr>
                                <m:t>=4−3</m:t>
                              </m:r>
                              <m:r>
                                <a:rPr lang="en-GB" sz="1600" b="0" i="1" u="none" strike="noStrike" cap="none" smtClean="0">
                                  <a:solidFill>
                                    <a:schemeClr val="dk1"/>
                                  </a:solidFill>
                                  <a:latin typeface="Cambria Math" panose="02040503050406030204" pitchFamily="18" charset="0"/>
                                  <a:ea typeface="Nunito Sans"/>
                                  <a:cs typeface="Nunito Sans"/>
                                  <a:sym typeface="Nunito Sans"/>
                                </a:rPr>
                                <m:t>𝑥</m:t>
                              </m:r>
                              <m:r>
                                <a:rPr lang="en-GB" sz="1600" b="0" i="1" u="none" strike="noStrike" cap="none" smtClean="0">
                                  <a:solidFill>
                                    <a:schemeClr val="dk1"/>
                                  </a:solidFill>
                                  <a:latin typeface="Cambria Math" panose="02040503050406030204" pitchFamily="18" charset="0"/>
                                  <a:ea typeface="Nunito Sans"/>
                                  <a:cs typeface="Nunito Sans"/>
                                  <a:sym typeface="Nunito Sans"/>
                                </a:rPr>
                                <m:t>,</m:t>
                              </m:r>
                            </m:oMath>
                          </a14:m>
                          <a:r>
                            <a:rPr lang="en-GB" sz="1600" b="0" dirty="0">
                              <a:solidFill>
                                <a:schemeClr val="dk1"/>
                              </a:solidFill>
                              <a:latin typeface="Nunito Sans"/>
                              <a:ea typeface="Nunito Sans"/>
                              <a:cs typeface="Nunito Sans"/>
                              <a:sym typeface="Nunito Sans"/>
                            </a:rPr>
                            <a:t> and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𝑔</m:t>
                              </m:r>
                              <m:d>
                                <m:dPr>
                                  <m:ctrlPr>
                                    <a:rPr lang="en-GB" sz="1600" b="0" i="1" smtClean="0">
                                      <a:solidFill>
                                        <a:schemeClr val="dk1"/>
                                      </a:solidFill>
                                      <a:latin typeface="Cambria Math" panose="02040503050406030204" pitchFamily="18" charset="0"/>
                                      <a:ea typeface="Nunito Sans"/>
                                      <a:cs typeface="Nunito Sans"/>
                                      <a:sym typeface="Nunito Sans"/>
                                    </a:rPr>
                                  </m:ctrlPr>
                                </m:dPr>
                                <m:e>
                                  <m:r>
                                    <a:rPr lang="en-GB" sz="1600" b="0" i="1" smtClean="0">
                                      <a:solidFill>
                                        <a:schemeClr val="dk1"/>
                                      </a:solidFill>
                                      <a:latin typeface="Cambria Math" panose="02040503050406030204" pitchFamily="18" charset="0"/>
                                      <a:ea typeface="Nunito Sans"/>
                                      <a:cs typeface="Nunito Sans"/>
                                      <a:sym typeface="Nunito Sans"/>
                                    </a:rPr>
                                    <m:t>𝑥</m:t>
                                  </m:r>
                                </m:e>
                              </m:d>
                              <m:r>
                                <a:rPr lang="en-GB" sz="1600" b="0" i="1" smtClean="0">
                                  <a:solidFill>
                                    <a:schemeClr val="dk1"/>
                                  </a:solidFill>
                                  <a:latin typeface="Cambria Math" panose="02040503050406030204" pitchFamily="18" charset="0"/>
                                  <a:ea typeface="Nunito Sans"/>
                                  <a:cs typeface="Nunito Sans"/>
                                  <a:sym typeface="Nunito Sans"/>
                                </a:rPr>
                                <m:t>=</m:t>
                              </m:r>
                              <m:f>
                                <m:fPr>
                                  <m:ctrlPr>
                                    <a:rPr lang="en-GB" sz="1600" b="0" i="1" smtClean="0">
                                      <a:solidFill>
                                        <a:schemeClr val="dk1"/>
                                      </a:solidFill>
                                      <a:latin typeface="Cambria Math" panose="02040503050406030204" pitchFamily="18" charset="0"/>
                                      <a:sym typeface="Nunito Sans"/>
                                    </a:rPr>
                                  </m:ctrlPr>
                                </m:fPr>
                                <m:num>
                                  <m:r>
                                    <a:rPr lang="en-GB" sz="1600" b="0" i="1" smtClean="0">
                                      <a:solidFill>
                                        <a:schemeClr val="dk1"/>
                                      </a:solidFill>
                                      <a:latin typeface="Cambria Math" panose="02040503050406030204" pitchFamily="18" charset="0"/>
                                      <a:sym typeface="Nunito Sans"/>
                                    </a:rPr>
                                    <m:t>3−7</m:t>
                                  </m:r>
                                  <m:r>
                                    <a:rPr lang="en-GB" sz="1600" b="0" i="1" smtClean="0">
                                      <a:solidFill>
                                        <a:schemeClr val="dk1"/>
                                      </a:solidFill>
                                      <a:latin typeface="Cambria Math" panose="02040503050406030204" pitchFamily="18" charset="0"/>
                                      <a:sym typeface="Nunito Sans"/>
                                    </a:rPr>
                                    <m:t>𝑥</m:t>
                                  </m:r>
                                </m:num>
                                <m:den>
                                  <m:r>
                                    <a:rPr lang="en-GB" sz="1600" b="0" i="1" smtClean="0">
                                      <a:solidFill>
                                        <a:schemeClr val="dk1"/>
                                      </a:solidFill>
                                      <a:latin typeface="Cambria Math" panose="02040503050406030204" pitchFamily="18" charset="0"/>
                                      <a:sym typeface="Nunito Sans"/>
                                    </a:rPr>
                                    <m:t>2</m:t>
                                  </m:r>
                                </m:den>
                              </m:f>
                              <m:r>
                                <a:rPr lang="en-GB" sz="1600" b="0" i="1" smtClean="0">
                                  <a:solidFill>
                                    <a:schemeClr val="dk1"/>
                                  </a:solidFill>
                                  <a:latin typeface="Cambria Math" panose="02040503050406030204" pitchFamily="18" charset="0"/>
                                  <a:sym typeface="Nunito Sans"/>
                                </a:rPr>
                                <m:t>,</m:t>
                              </m:r>
                            </m:oMath>
                          </a14:m>
                          <a:r>
                            <a:rPr lang="en-GB" sz="1600" b="0" dirty="0">
                              <a:solidFill>
                                <a:schemeClr val="dk1"/>
                              </a:solidFill>
                              <a:latin typeface="Nunito Sans"/>
                              <a:ea typeface="Nunito Sans"/>
                              <a:cs typeface="Nunito Sans"/>
                              <a:sym typeface="Nunito Sans"/>
                            </a:rPr>
                            <a:t> find the value of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𝑥</m:t>
                              </m:r>
                            </m:oMath>
                          </a14:m>
                          <a:r>
                            <a:rPr lang="en-GB" sz="1600" b="0" dirty="0">
                              <a:solidFill>
                                <a:schemeClr val="dk1"/>
                              </a:solidFill>
                              <a:latin typeface="Nunito Sans"/>
                              <a:ea typeface="Nunito Sans"/>
                              <a:cs typeface="Nunito Sans"/>
                              <a:sym typeface="Nunito Sans"/>
                            </a:rPr>
                            <a:t> that solves: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𝑓</m:t>
                              </m:r>
                              <m:d>
                                <m:dPr>
                                  <m:ctrlPr>
                                    <a:rPr lang="en-GB" sz="2300" b="0" i="1" u="none" strike="noStrike" cap="none" smtClean="0">
                                      <a:solidFill>
                                        <a:schemeClr val="dk1"/>
                                      </a:solidFill>
                                      <a:latin typeface="Cambria Math" panose="02040503050406030204" pitchFamily="18" charset="0"/>
                                      <a:cs typeface="Times New Roman"/>
                                      <a:sym typeface="Times New Roman"/>
                                    </a:rPr>
                                  </m:ctrlPr>
                                </m:dPr>
                                <m:e>
                                  <m:r>
                                    <a:rPr lang="en-GB" sz="2300" b="0" i="1" u="none" strike="noStrike" cap="none" smtClean="0">
                                      <a:solidFill>
                                        <a:schemeClr val="dk1"/>
                                      </a:solidFill>
                                      <a:latin typeface="Cambria Math" panose="02040503050406030204" pitchFamily="18" charset="0"/>
                                      <a:cs typeface="Times New Roman"/>
                                      <a:sym typeface="Times New Roman"/>
                                    </a:rPr>
                                    <m:t>𝑥</m:t>
                                  </m:r>
                                </m:e>
                              </m:d>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𝑔</m:t>
                              </m:r>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6" name="Google Shape;132;p5">
                <a:extLst>
                  <a:ext uri="{FF2B5EF4-FFF2-40B4-BE49-F238E27FC236}">
                    <a16:creationId xmlns:a16="http://schemas.microsoft.com/office/drawing/2014/main" id="{CE56ECA4-489F-339B-4A8D-8080DF3BC451}"/>
                  </a:ext>
                </a:extLst>
              </p:cNvPr>
              <p:cNvGraphicFramePr/>
              <p:nvPr>
                <p:extLst>
                  <p:ext uri="{D42A27DB-BD31-4B8C-83A1-F6EECF244321}">
                    <p14:modId xmlns:p14="http://schemas.microsoft.com/office/powerpoint/2010/main" val="2808787208"/>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5" t="-526" r="-151"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89721541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m:t>
                              </m:r>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1</m:t>
                                  </m:r>
                                </m:num>
                                <m:den>
                                  <m:r>
                                    <a:rPr lang="en-GB" sz="1600" b="0" i="1" smtClean="0">
                                      <a:solidFill>
                                        <a:schemeClr val="tx1"/>
                                      </a:solidFill>
                                      <a:latin typeface="Cambria Math" panose="02040503050406030204" pitchFamily="18" charset="0"/>
                                    </a:rPr>
                                    <m:t>4</m:t>
                                  </m:r>
                                </m:den>
                              </m:f>
                            </m:oMath>
                          </a14:m>
                          <a:endParaRPr lang="en-US"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−5</m:t>
                              </m:r>
                            </m:oMath>
                          </a14:m>
                          <a:endParaRPr lang="en-US"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endParaRPr lang="en-US" sz="1400" dirty="0">
                            <a:solidFill>
                              <a:schemeClr val="tx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5</m:t>
                              </m:r>
                            </m:oMath>
                          </a14:m>
                          <a:endParaRPr lang="en-GB" sz="1600" b="0" dirty="0">
                            <a:solidFill>
                              <a:schemeClr val="tx1"/>
                            </a:solidFill>
                            <a:latin typeface="Nunito" pitchFamily="2" charset="0"/>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1</m:t>
                                  </m:r>
                                </m:num>
                                <m:den>
                                  <m:r>
                                    <a:rPr lang="en-GB" sz="1600" b="0" i="1" smtClean="0">
                                      <a:solidFill>
                                        <a:schemeClr val="tx1"/>
                                      </a:solidFill>
                                      <a:latin typeface="Cambria Math" panose="02040503050406030204" pitchFamily="18" charset="0"/>
                                    </a:rPr>
                                    <m:t>4</m:t>
                                  </m:r>
                                </m:den>
                              </m:f>
                            </m:oMath>
                          </a14:m>
                          <a:endParaRPr lang="en-US"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89721541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917E9CF1-BD04-10E6-2472-20D6DB37794F}"/>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Functions in Algebra</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2239005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pic>
        <p:nvPicPr>
          <p:cNvPr id="117" name="Google Shape;117;p3" descr="Graphical user interface, text, application, chat or text message&#10;&#10;Description automatically generated"/>
          <p:cNvPicPr preferRelativeResize="0"/>
          <p:nvPr/>
        </p:nvPicPr>
        <p:blipFill rotWithShape="1">
          <a:blip r:embed="rId3">
            <a:alphaModFix/>
          </a:blip>
          <a:srcRect/>
          <a:stretch/>
        </p:blipFill>
        <p:spPr>
          <a:xfrm>
            <a:off x="5163560" y="963038"/>
            <a:ext cx="3738869" cy="2986392"/>
          </a:xfrm>
          <a:prstGeom prst="rect">
            <a:avLst/>
          </a:prstGeom>
          <a:noFill/>
          <a:ln>
            <a:noFill/>
          </a:ln>
        </p:spPr>
      </p:pic>
      <p:sp>
        <p:nvSpPr>
          <p:cNvPr id="118" name="Google Shape;118;p3"/>
          <p:cNvSpPr txBox="1"/>
          <p:nvPr/>
        </p:nvSpPr>
        <p:spPr>
          <a:xfrm>
            <a:off x="80049" y="361775"/>
            <a:ext cx="3275993"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This resource in a nutshell</a:t>
            </a:r>
            <a:endParaRPr/>
          </a:p>
        </p:txBody>
      </p:sp>
      <p:sp>
        <p:nvSpPr>
          <p:cNvPr id="119" name="Google Shape;119;p3"/>
          <p:cNvSpPr txBox="1"/>
          <p:nvPr/>
        </p:nvSpPr>
        <p:spPr>
          <a:xfrm>
            <a:off x="80049" y="963038"/>
            <a:ext cx="4669686" cy="3818687"/>
          </a:xfrm>
          <a:prstGeom prst="rect">
            <a:avLst/>
          </a:prstGeom>
          <a:noFill/>
          <a:ln>
            <a:noFill/>
          </a:ln>
        </p:spPr>
        <p:txBody>
          <a:bodyPr spcFirstLastPara="1" wrap="square" lIns="91425" tIns="91425" rIns="91425" bIns="91425" anchor="ctr" anchorCtr="0">
            <a:noAutofit/>
          </a:bodyPr>
          <a:lstStyle/>
          <a:p>
            <a:pPr rtl="0">
              <a:spcBef>
                <a:spcPts val="0"/>
              </a:spcBef>
              <a:spcAft>
                <a:spcPts val="0"/>
              </a:spcAft>
            </a:pPr>
            <a:r>
              <a:rPr lang="en-US" sz="1200" b="0" i="0" u="none" strike="noStrike" dirty="0">
                <a:solidFill>
                  <a:srgbClr val="1C1C1C"/>
                </a:solidFill>
                <a:effectLst/>
                <a:latin typeface="Nunito Sans" pitchFamily="2" charset="0"/>
              </a:rPr>
              <a:t>Diagnostic questions are a quick and easy way of assessing your students’ knowledge and understanding of a particular topic. </a:t>
            </a:r>
            <a:endParaRPr lang="en-US" sz="1200" b="0" dirty="0">
              <a:effectLst/>
            </a:endParaRPr>
          </a:p>
          <a:p>
            <a:br>
              <a:rPr lang="en-US" sz="1200" b="0" dirty="0">
                <a:effectLst/>
              </a:rPr>
            </a:br>
            <a:r>
              <a:rPr lang="en-US" sz="1200" b="0" i="0" u="none" strike="noStrike" dirty="0">
                <a:solidFill>
                  <a:srgbClr val="1C1C1C"/>
                </a:solidFill>
                <a:effectLst/>
                <a:latin typeface="Nunito Sans" pitchFamily="2" charset="0"/>
              </a:rPr>
              <a:t>Students may be struggling with </a:t>
            </a:r>
            <a:r>
              <a:rPr lang="en-US" sz="1200" b="1" i="0" u="none" strike="noStrike" dirty="0">
                <a:solidFill>
                  <a:srgbClr val="1C1C1C"/>
                </a:solidFill>
                <a:effectLst/>
                <a:latin typeface="Nunito Sans" pitchFamily="2" charset="0"/>
              </a:rPr>
              <a:t>functions in algebra </a:t>
            </a:r>
            <a:r>
              <a:rPr lang="en-US" sz="1200" b="0" i="0" u="none" strike="noStrike" dirty="0">
                <a:solidFill>
                  <a:srgbClr val="1C1C1C"/>
                </a:solidFill>
                <a:effectLst/>
                <a:latin typeface="Nunito Sans" pitchFamily="2" charset="0"/>
              </a:rPr>
              <a:t>for a number of different reasons. Diagnostic questions can help to identify the particular misconception that the student has and help to determine the specific support they will need in order to improve. They are low stakes and support students developing metacognition around how their learning is progressing and what they need to do to improve further.</a:t>
            </a:r>
          </a:p>
          <a:p>
            <a:endParaRPr sz="1200" b="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None/>
            </a:pPr>
            <a:r>
              <a:rPr lang="en-GB" sz="1200" b="1" i="0" u="none" strike="noStrike" cap="none" dirty="0">
                <a:solidFill>
                  <a:srgbClr val="1C1C1C"/>
                </a:solidFill>
                <a:latin typeface="Nunito Sans"/>
                <a:ea typeface="Nunito Sans"/>
                <a:cs typeface="Nunito Sans"/>
                <a:sym typeface="Nunito Sans"/>
              </a:rPr>
              <a:t>At Third Space Learning, we use diagnostic questions before and after online tutoring sessions to identify gaps and track progress, an example of this is shown on the right.</a:t>
            </a:r>
            <a:endParaRPr dirty="0"/>
          </a:p>
          <a:p>
            <a:pPr marL="0" marR="0" lvl="0" indent="0" algn="l" rtl="0">
              <a:lnSpc>
                <a:spcPct val="115000"/>
              </a:lnSpc>
              <a:spcBef>
                <a:spcPts val="0"/>
              </a:spcBef>
              <a:spcAft>
                <a:spcPts val="0"/>
              </a:spcAft>
              <a:buClr>
                <a:srgbClr val="000000"/>
              </a:buClr>
              <a:buSzPts val="1200"/>
              <a:buFont typeface="Arial"/>
              <a:buNone/>
            </a:pPr>
            <a:endParaRPr sz="1200" b="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p:txBody>
      </p:sp>
      <p:pic>
        <p:nvPicPr>
          <p:cNvPr id="120" name="Google Shape;120;p3" descr="A child wearing headphones&#10;&#10;Description automatically generated with low confidence"/>
          <p:cNvPicPr preferRelativeResize="0"/>
          <p:nvPr/>
        </p:nvPicPr>
        <p:blipFill rotWithShape="1">
          <a:blip r:embed="rId4">
            <a:alphaModFix/>
          </a:blip>
          <a:srcRect/>
          <a:stretch/>
        </p:blipFill>
        <p:spPr>
          <a:xfrm>
            <a:off x="4742099" y="3224610"/>
            <a:ext cx="1565300" cy="1570992"/>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6" name="Google Shape;132;p5">
                <a:extLst>
                  <a:ext uri="{FF2B5EF4-FFF2-40B4-BE49-F238E27FC236}">
                    <a16:creationId xmlns:a16="http://schemas.microsoft.com/office/drawing/2014/main" id="{CE56ECA4-489F-339B-4A8D-8080DF3BC451}"/>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17) Given that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𝑔</m:t>
                              </m:r>
                              <m:d>
                                <m:dPr>
                                  <m:ctrlPr>
                                    <a:rPr lang="en-GB" sz="1600" b="0" i="1" smtClean="0">
                                      <a:solidFill>
                                        <a:schemeClr val="dk1"/>
                                      </a:solidFill>
                                      <a:latin typeface="Cambria Math" panose="02040503050406030204" pitchFamily="18" charset="0"/>
                                      <a:ea typeface="Nunito Sans"/>
                                      <a:cs typeface="Nunito Sans"/>
                                      <a:sym typeface="Nunito Sans"/>
                                    </a:rPr>
                                  </m:ctrlPr>
                                </m:dPr>
                                <m:e>
                                  <m:r>
                                    <a:rPr lang="en-GB" sz="1600" b="0" i="1" smtClean="0">
                                      <a:solidFill>
                                        <a:schemeClr val="dk1"/>
                                      </a:solidFill>
                                      <a:latin typeface="Cambria Math" panose="02040503050406030204" pitchFamily="18" charset="0"/>
                                      <a:ea typeface="Nunito Sans"/>
                                      <a:cs typeface="Nunito Sans"/>
                                      <a:sym typeface="Nunito Sans"/>
                                    </a:rPr>
                                    <m:t>𝑥</m:t>
                                  </m:r>
                                </m:e>
                              </m:d>
                              <m:r>
                                <a:rPr lang="en-GB" sz="1600" b="0" i="1" smtClean="0">
                                  <a:solidFill>
                                    <a:schemeClr val="dk1"/>
                                  </a:solidFill>
                                  <a:latin typeface="Cambria Math" panose="02040503050406030204" pitchFamily="18" charset="0"/>
                                  <a:ea typeface="Nunito Sans"/>
                                  <a:cs typeface="Nunito Sans"/>
                                  <a:sym typeface="Nunito Sans"/>
                                </a:rPr>
                                <m:t>=</m:t>
                              </m:r>
                              <m:f>
                                <m:fPr>
                                  <m:ctrlPr>
                                    <a:rPr lang="en-GB" sz="1600" b="0" i="1" smtClean="0">
                                      <a:solidFill>
                                        <a:schemeClr val="dk1"/>
                                      </a:solidFill>
                                      <a:latin typeface="Cambria Math" panose="02040503050406030204" pitchFamily="18" charset="0"/>
                                      <a:sym typeface="Nunito Sans"/>
                                    </a:rPr>
                                  </m:ctrlPr>
                                </m:fPr>
                                <m:num>
                                  <m:r>
                                    <a:rPr lang="en-GB" sz="1600" b="0" i="1" smtClean="0">
                                      <a:solidFill>
                                        <a:schemeClr val="dk1"/>
                                      </a:solidFill>
                                      <a:latin typeface="Cambria Math" panose="02040503050406030204" pitchFamily="18" charset="0"/>
                                      <a:sym typeface="Nunito Sans"/>
                                    </a:rPr>
                                    <m:t>3</m:t>
                                  </m:r>
                                  <m:r>
                                    <a:rPr lang="en-GB" sz="1600" b="0" i="1" smtClean="0">
                                      <a:solidFill>
                                        <a:schemeClr val="dk1"/>
                                      </a:solidFill>
                                      <a:latin typeface="Cambria Math" panose="02040503050406030204" pitchFamily="18" charset="0"/>
                                      <a:sym typeface="Nunito Sans"/>
                                    </a:rPr>
                                    <m:t>𝑥</m:t>
                                  </m:r>
                                  <m:r>
                                    <a:rPr lang="en-GB" sz="1600" b="0" i="1" smtClean="0">
                                      <a:solidFill>
                                        <a:schemeClr val="dk1"/>
                                      </a:solidFill>
                                      <a:latin typeface="Cambria Math" panose="02040503050406030204" pitchFamily="18" charset="0"/>
                                      <a:sym typeface="Nunito Sans"/>
                                    </a:rPr>
                                    <m:t>−4</m:t>
                                  </m:r>
                                </m:num>
                                <m:den>
                                  <m:r>
                                    <a:rPr lang="en-GB" sz="1600" b="0" i="1" smtClean="0">
                                      <a:solidFill>
                                        <a:schemeClr val="dk1"/>
                                      </a:solidFill>
                                      <a:latin typeface="Cambria Math" panose="02040503050406030204" pitchFamily="18" charset="0"/>
                                      <a:sym typeface="Nunito Sans"/>
                                    </a:rPr>
                                    <m:t>2</m:t>
                                  </m:r>
                                </m:den>
                              </m:f>
                              <m:r>
                                <a:rPr lang="en-GB" sz="1600" b="0" i="1" smtClean="0">
                                  <a:solidFill>
                                    <a:schemeClr val="dk1"/>
                                  </a:solidFill>
                                  <a:latin typeface="Cambria Math" panose="02040503050406030204" pitchFamily="18" charset="0"/>
                                  <a:sym typeface="Nunito Sans"/>
                                </a:rPr>
                                <m:t>,</m:t>
                              </m:r>
                            </m:oMath>
                          </a14:m>
                          <a:r>
                            <a:rPr lang="en-GB" sz="1600" b="0" dirty="0">
                              <a:solidFill>
                                <a:schemeClr val="dk1"/>
                              </a:solidFill>
                              <a:latin typeface="Nunito Sans"/>
                              <a:ea typeface="Nunito Sans"/>
                              <a:cs typeface="Nunito Sans"/>
                              <a:sym typeface="Nunito Sans"/>
                            </a:rPr>
                            <a:t> find the value of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𝑥</m:t>
                              </m:r>
                            </m:oMath>
                          </a14:m>
                          <a:r>
                            <a:rPr lang="en-GB" sz="1600" b="0" dirty="0">
                              <a:solidFill>
                                <a:schemeClr val="dk1"/>
                              </a:solidFill>
                              <a:latin typeface="Nunito Sans"/>
                              <a:ea typeface="Nunito Sans"/>
                              <a:cs typeface="Nunito Sans"/>
                              <a:sym typeface="Nunito Sans"/>
                            </a:rPr>
                            <a:t> that solves: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𝑔</m:t>
                              </m:r>
                              <m:d>
                                <m:dPr>
                                  <m:ctrlPr>
                                    <a:rPr lang="en-GB" sz="2300" b="0" i="1" u="none" strike="noStrike" cap="none" smtClean="0">
                                      <a:solidFill>
                                        <a:schemeClr val="dk1"/>
                                      </a:solidFill>
                                      <a:latin typeface="Cambria Math" panose="02040503050406030204" pitchFamily="18" charset="0"/>
                                      <a:cs typeface="Times New Roman"/>
                                      <a:sym typeface="Times New Roman"/>
                                    </a:rPr>
                                  </m:ctrlPr>
                                </m:dPr>
                                <m:e>
                                  <m:r>
                                    <a:rPr lang="en-GB" sz="2300" b="0" i="1" u="none" strike="noStrike" cap="none" smtClean="0">
                                      <a:solidFill>
                                        <a:schemeClr val="dk1"/>
                                      </a:solidFill>
                                      <a:latin typeface="Cambria Math" panose="02040503050406030204" pitchFamily="18" charset="0"/>
                                      <a:cs typeface="Times New Roman"/>
                                      <a:sym typeface="Times New Roman"/>
                                    </a:rPr>
                                    <m:t>𝑥</m:t>
                                  </m:r>
                                </m:e>
                              </m:d>
                              <m:r>
                                <a:rPr lang="en-GB" sz="2300" b="0" i="1" u="none" strike="noStrike" cap="none" smtClean="0">
                                  <a:solidFill>
                                    <a:schemeClr val="dk1"/>
                                  </a:solidFill>
                                  <a:latin typeface="Cambria Math" panose="02040503050406030204" pitchFamily="18" charset="0"/>
                                  <a:cs typeface="Times New Roman"/>
                                  <a:sym typeface="Times New Roman"/>
                                </a:rPr>
                                <m:t>=</m:t>
                              </m:r>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𝑔</m:t>
                                  </m:r>
                                </m:e>
                                <m:sup>
                                  <m:r>
                                    <a:rPr lang="en-GB" sz="2300" b="0" i="1" u="none" strike="noStrike" cap="none" smtClean="0">
                                      <a:solidFill>
                                        <a:schemeClr val="dk1"/>
                                      </a:solidFill>
                                      <a:latin typeface="Cambria Math" panose="02040503050406030204" pitchFamily="18" charset="0"/>
                                      <a:cs typeface="Times New Roman"/>
                                      <a:sym typeface="Times New Roman"/>
                                    </a:rPr>
                                    <m:t>−1</m:t>
                                  </m:r>
                                </m:sup>
                              </m:sSup>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6" name="Google Shape;132;p5">
                <a:extLst>
                  <a:ext uri="{FF2B5EF4-FFF2-40B4-BE49-F238E27FC236}">
                    <a16:creationId xmlns:a16="http://schemas.microsoft.com/office/drawing/2014/main" id="{CE56ECA4-489F-339B-4A8D-8080DF3BC451}"/>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5" t="-526" r="-151"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91433116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−4</m:t>
                              </m:r>
                            </m:oMath>
                          </a14:m>
                          <a:endParaRPr lang="en-US"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1</m:t>
                              </m:r>
                            </m:oMath>
                          </a14:m>
                          <a:endParaRPr lang="en-GB" sz="1600" b="0" dirty="0">
                            <a:solidFill>
                              <a:schemeClr val="tx1"/>
                            </a:solidFill>
                            <a:latin typeface="Nunito" pitchFamily="2" charset="0"/>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4</m:t>
                              </m:r>
                            </m:oMath>
                          </a14:m>
                          <a:endParaRPr lang="en-GB" sz="1600" b="0" dirty="0">
                            <a:solidFill>
                              <a:schemeClr val="tx1"/>
                            </a:solidFill>
                            <a:latin typeface="Nunito" pitchFamily="2" charset="0"/>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+4</m:t>
                                  </m:r>
                                </m:num>
                                <m:den>
                                  <m:r>
                                    <a:rPr lang="en-GB" sz="1600" b="0" i="1" smtClean="0">
                                      <a:solidFill>
                                        <a:schemeClr val="tx1"/>
                                      </a:solidFill>
                                      <a:latin typeface="Cambria Math" panose="02040503050406030204" pitchFamily="18" charset="0"/>
                                    </a:rPr>
                                    <m:t>3</m:t>
                                  </m:r>
                                </m:den>
                              </m:f>
                            </m:oMath>
                          </a14:m>
                          <a:endParaRPr lang="en-US"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91433116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917E9CF1-BD04-10E6-2472-20D6DB37794F}"/>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Functions in Algebra</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3703641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6" name="Google Shape;132;p5">
                <a:extLst>
                  <a:ext uri="{FF2B5EF4-FFF2-40B4-BE49-F238E27FC236}">
                    <a16:creationId xmlns:a16="http://schemas.microsoft.com/office/drawing/2014/main" id="{CE56ECA4-489F-339B-4A8D-8080DF3BC451}"/>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18) Given that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𝑔</m:t>
                              </m:r>
                              <m:d>
                                <m:dPr>
                                  <m:ctrlPr>
                                    <a:rPr lang="en-GB" sz="1600" b="0" i="1" smtClean="0">
                                      <a:solidFill>
                                        <a:schemeClr val="dk1"/>
                                      </a:solidFill>
                                      <a:latin typeface="Cambria Math" panose="02040503050406030204" pitchFamily="18" charset="0"/>
                                      <a:ea typeface="Nunito Sans"/>
                                      <a:cs typeface="Nunito Sans"/>
                                      <a:sym typeface="Nunito Sans"/>
                                    </a:rPr>
                                  </m:ctrlPr>
                                </m:dPr>
                                <m:e>
                                  <m:r>
                                    <a:rPr lang="en-GB" sz="1600" b="0" i="1" smtClean="0">
                                      <a:solidFill>
                                        <a:schemeClr val="dk1"/>
                                      </a:solidFill>
                                      <a:latin typeface="Cambria Math" panose="02040503050406030204" pitchFamily="18" charset="0"/>
                                      <a:ea typeface="Nunito Sans"/>
                                      <a:cs typeface="Nunito Sans"/>
                                      <a:sym typeface="Nunito Sans"/>
                                    </a:rPr>
                                    <m:t>𝑥</m:t>
                                  </m:r>
                                </m:e>
                              </m:d>
                              <m:r>
                                <a:rPr lang="en-GB" sz="1600" b="0" i="1" smtClean="0">
                                  <a:solidFill>
                                    <a:schemeClr val="dk1"/>
                                  </a:solidFill>
                                  <a:latin typeface="Cambria Math" panose="02040503050406030204" pitchFamily="18" charset="0"/>
                                  <a:ea typeface="Nunito Sans"/>
                                  <a:cs typeface="Nunito Sans"/>
                                  <a:sym typeface="Nunito Sans"/>
                                </a:rPr>
                                <m:t>=</m:t>
                              </m:r>
                              <m:sSup>
                                <m:sSupPr>
                                  <m:ctrlPr>
                                    <a:rPr lang="en-GB" sz="1600" b="0" i="1" smtClean="0">
                                      <a:solidFill>
                                        <a:schemeClr val="dk1"/>
                                      </a:solidFill>
                                      <a:latin typeface="Cambria Math" panose="02040503050406030204" pitchFamily="18" charset="0"/>
                                      <a:sym typeface="Nunito Sans"/>
                                    </a:rPr>
                                  </m:ctrlPr>
                                </m:sSupPr>
                                <m:e>
                                  <m:r>
                                    <a:rPr lang="en-GB" sz="1600" b="0" i="1" smtClean="0">
                                      <a:solidFill>
                                        <a:schemeClr val="dk1"/>
                                      </a:solidFill>
                                      <a:latin typeface="Cambria Math" panose="02040503050406030204" pitchFamily="18" charset="0"/>
                                      <a:sym typeface="Nunito Sans"/>
                                    </a:rPr>
                                    <m:t>𝑥</m:t>
                                  </m:r>
                                </m:e>
                                <m:sup>
                                  <m:r>
                                    <a:rPr lang="en-GB" sz="1600" b="0" i="1" smtClean="0">
                                      <a:solidFill>
                                        <a:schemeClr val="dk1"/>
                                      </a:solidFill>
                                      <a:latin typeface="Cambria Math" panose="02040503050406030204" pitchFamily="18" charset="0"/>
                                      <a:sym typeface="Nunito Sans"/>
                                    </a:rPr>
                                    <m:t>2</m:t>
                                  </m:r>
                                </m:sup>
                              </m:sSup>
                              <m:r>
                                <a:rPr lang="en-GB" sz="1600" b="0" i="1" smtClean="0">
                                  <a:solidFill>
                                    <a:schemeClr val="dk1"/>
                                  </a:solidFill>
                                  <a:latin typeface="Cambria Math" panose="02040503050406030204" pitchFamily="18" charset="0"/>
                                  <a:sym typeface="Nunito Sans"/>
                                </a:rPr>
                                <m:t>+1,</m:t>
                              </m:r>
                            </m:oMath>
                          </a14:m>
                          <a:r>
                            <a:rPr lang="en-GB" sz="1600" b="0" dirty="0">
                              <a:solidFill>
                                <a:schemeClr val="dk1"/>
                              </a:solidFill>
                              <a:latin typeface="Nunito Sans"/>
                              <a:ea typeface="Nunito Sans"/>
                              <a:cs typeface="Nunito Sans"/>
                              <a:sym typeface="Nunito Sans"/>
                            </a:rPr>
                            <a:t> and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h</m:t>
                              </m:r>
                              <m:d>
                                <m:dPr>
                                  <m:ctrlPr>
                                    <a:rPr lang="en-GB" sz="1600" b="0" i="1" smtClean="0">
                                      <a:solidFill>
                                        <a:schemeClr val="dk1"/>
                                      </a:solidFill>
                                      <a:latin typeface="Cambria Math" panose="02040503050406030204" pitchFamily="18" charset="0"/>
                                      <a:ea typeface="Nunito Sans"/>
                                      <a:cs typeface="Nunito Sans"/>
                                      <a:sym typeface="Nunito Sans"/>
                                    </a:rPr>
                                  </m:ctrlPr>
                                </m:dPr>
                                <m:e>
                                  <m:r>
                                    <a:rPr lang="en-GB" sz="1600" b="0" i="1" smtClean="0">
                                      <a:solidFill>
                                        <a:schemeClr val="dk1"/>
                                      </a:solidFill>
                                      <a:latin typeface="Cambria Math" panose="02040503050406030204" pitchFamily="18" charset="0"/>
                                      <a:ea typeface="Nunito Sans"/>
                                      <a:cs typeface="Nunito Sans"/>
                                      <a:sym typeface="Nunito Sans"/>
                                    </a:rPr>
                                    <m:t>𝑥</m:t>
                                  </m:r>
                                </m:e>
                              </m:d>
                              <m:r>
                                <a:rPr lang="en-GB" sz="1600" b="0" i="1" smtClean="0">
                                  <a:solidFill>
                                    <a:schemeClr val="dk1"/>
                                  </a:solidFill>
                                  <a:latin typeface="Cambria Math" panose="02040503050406030204" pitchFamily="18" charset="0"/>
                                  <a:ea typeface="Nunito Sans"/>
                                  <a:cs typeface="Nunito Sans"/>
                                  <a:sym typeface="Nunito Sans"/>
                                </a:rPr>
                                <m:t>=2</m:t>
                              </m:r>
                              <m:r>
                                <a:rPr lang="en-GB" sz="1600" b="0" i="1" smtClean="0">
                                  <a:solidFill>
                                    <a:schemeClr val="dk1"/>
                                  </a:solidFill>
                                  <a:latin typeface="Cambria Math" panose="02040503050406030204" pitchFamily="18" charset="0"/>
                                  <a:ea typeface="Nunito Sans"/>
                                  <a:cs typeface="Nunito Sans"/>
                                  <a:sym typeface="Nunito Sans"/>
                                </a:rPr>
                                <m:t>𝑥</m:t>
                              </m:r>
                              <m:r>
                                <a:rPr lang="en-GB" sz="1600" b="0" i="1" smtClean="0">
                                  <a:solidFill>
                                    <a:schemeClr val="dk1"/>
                                  </a:solidFill>
                                  <a:latin typeface="Cambria Math" panose="02040503050406030204" pitchFamily="18" charset="0"/>
                                  <a:ea typeface="Nunito Sans"/>
                                  <a:cs typeface="Nunito Sans"/>
                                  <a:sym typeface="Nunito Sans"/>
                                </a:rPr>
                                <m:t>,</m:t>
                              </m:r>
                            </m:oMath>
                          </a14:m>
                          <a:r>
                            <a:rPr lang="en-GB" sz="1600" b="0" dirty="0">
                              <a:solidFill>
                                <a:schemeClr val="dk1"/>
                              </a:solidFill>
                              <a:latin typeface="Nunito Sans"/>
                              <a:ea typeface="Nunito Sans"/>
                              <a:cs typeface="Nunito Sans"/>
                              <a:sym typeface="Nunito Sans"/>
                            </a:rPr>
                            <a:t> find the value of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𝑥</m:t>
                              </m:r>
                            </m:oMath>
                          </a14:m>
                          <a:r>
                            <a:rPr lang="en-GB" sz="1600" b="0" dirty="0">
                              <a:solidFill>
                                <a:schemeClr val="dk1"/>
                              </a:solidFill>
                              <a:latin typeface="Nunito Sans"/>
                              <a:ea typeface="Nunito Sans"/>
                              <a:cs typeface="Nunito Sans"/>
                              <a:sym typeface="Nunito Sans"/>
                            </a:rPr>
                            <a:t> that solves: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𝑔</m:t>
                              </m:r>
                              <m:d>
                                <m:dPr>
                                  <m:ctrlPr>
                                    <a:rPr lang="en-GB" sz="2300" b="0" i="1" u="none" strike="noStrike" cap="none" smtClean="0">
                                      <a:solidFill>
                                        <a:schemeClr val="dk1"/>
                                      </a:solidFill>
                                      <a:latin typeface="Cambria Math" panose="02040503050406030204" pitchFamily="18" charset="0"/>
                                      <a:cs typeface="Times New Roman"/>
                                      <a:sym typeface="Times New Roman"/>
                                    </a:rPr>
                                  </m:ctrlPr>
                                </m:dPr>
                                <m:e>
                                  <m:r>
                                    <a:rPr lang="en-GB" sz="2300" b="0" i="1" u="none" strike="noStrike" cap="none" smtClean="0">
                                      <a:solidFill>
                                        <a:schemeClr val="dk1"/>
                                      </a:solidFill>
                                      <a:latin typeface="Cambria Math" panose="02040503050406030204" pitchFamily="18" charset="0"/>
                                      <a:cs typeface="Times New Roman"/>
                                      <a:sym typeface="Times New Roman"/>
                                    </a:rPr>
                                    <m:t>𝑥</m:t>
                                  </m:r>
                                </m:e>
                              </m:d>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h</m:t>
                              </m:r>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6" name="Google Shape;132;p5">
                <a:extLst>
                  <a:ext uri="{FF2B5EF4-FFF2-40B4-BE49-F238E27FC236}">
                    <a16:creationId xmlns:a16="http://schemas.microsoft.com/office/drawing/2014/main" id="{CE56ECA4-489F-339B-4A8D-8080DF3BC451}"/>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5" t="-1053" r="-151"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172549655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0</m:t>
                              </m:r>
                            </m:oMath>
                          </a14:m>
                          <a:endParaRPr lang="en-US"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0"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1</m:t>
                              </m:r>
                            </m:oMath>
                          </a14:m>
                          <a:endParaRPr lang="en-GB" sz="1600" b="0" dirty="0">
                            <a:solidFill>
                              <a:schemeClr val="tx1"/>
                            </a:solidFill>
                            <a:latin typeface="Nunito" pitchFamily="2" charset="0"/>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1</m:t>
                              </m:r>
                            </m:oMath>
                          </a14:m>
                          <a:endParaRPr lang="en-GB" sz="1600" b="0" dirty="0">
                            <a:solidFill>
                              <a:schemeClr val="tx1"/>
                            </a:solidFill>
                            <a:latin typeface="Nunito" pitchFamily="2" charset="0"/>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a:t>
                          </a:r>
                          <a:r>
                            <a:rPr lang="en-GB" sz="1600" baseline="0" dirty="0">
                              <a:solidFill>
                                <a:schemeClr val="tx1"/>
                              </a:solidFill>
                              <a:latin typeface="Nunito" pitchFamily="2" charset="0"/>
                            </a:rPr>
                            <a:t> </a:t>
                          </a:r>
                          <a:r>
                            <a:rPr lang="en-GB" sz="1600" i="1" baseline="0" dirty="0">
                              <a:solidFill>
                                <a:schemeClr val="tx1"/>
                              </a:solidFill>
                              <a:latin typeface="Nunito" pitchFamily="2" charset="0"/>
                            </a:rPr>
                            <a:t>No solution</a:t>
                          </a: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172549655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a:t>
                          </a:r>
                          <a:r>
                            <a:rPr lang="en-GB" sz="1600" baseline="0" dirty="0">
                              <a:solidFill>
                                <a:schemeClr val="tx1"/>
                              </a:solidFill>
                              <a:latin typeface="Nunito" pitchFamily="2" charset="0"/>
                            </a:rPr>
                            <a:t> </a:t>
                          </a:r>
                          <a:r>
                            <a:rPr lang="en-GB" sz="1600" i="1" baseline="0" dirty="0">
                              <a:solidFill>
                                <a:schemeClr val="tx1"/>
                              </a:solidFill>
                              <a:latin typeface="Nunito" pitchFamily="2" charset="0"/>
                            </a:rPr>
                            <a:t>No solution</a:t>
                          </a: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917E9CF1-BD04-10E6-2472-20D6DB37794F}"/>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Functions in Algebra</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550964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Functions in Algebra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EFB54C5D-4AEC-F023-3C5A-B2802004A629}"/>
                  </a:ext>
                </a:extLst>
              </p:cNvPr>
              <p:cNvGraphicFramePr/>
              <p:nvPr>
                <p:extLst>
                  <p:ext uri="{D42A27DB-BD31-4B8C-83A1-F6EECF244321}">
                    <p14:modId xmlns:p14="http://schemas.microsoft.com/office/powerpoint/2010/main" val="3861097532"/>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 If the input is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6</m:t>
                              </m:r>
                            </m:oMath>
                          </a14:m>
                          <a:r>
                            <a:rPr lang="en-GB" sz="1600" b="0" dirty="0">
                              <a:solidFill>
                                <a:schemeClr val="dk1"/>
                              </a:solidFill>
                              <a:latin typeface="Nunito Sans"/>
                              <a:ea typeface="Nunito Sans"/>
                              <a:cs typeface="Nunito Sans"/>
                              <a:sym typeface="Nunito Sans"/>
                            </a:rPr>
                            <a:t>, find the output: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 </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EFB54C5D-4AEC-F023-3C5A-B2802004A629}"/>
                  </a:ext>
                </a:extLst>
              </p:cNvPr>
              <p:cNvGraphicFramePr/>
              <p:nvPr>
                <p:extLst>
                  <p:ext uri="{D42A27DB-BD31-4B8C-83A1-F6EECF244321}">
                    <p14:modId xmlns:p14="http://schemas.microsoft.com/office/powerpoint/2010/main" val="3861097532"/>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5" t="-1053" r="-151"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E34FE1AB-77A8-27A3-3899-3925F4755428}"/>
                  </a:ext>
                </a:extLst>
              </p:cNvPr>
              <p:cNvGraphicFramePr>
                <a:graphicFrameLocks noGrp="1"/>
              </p:cNvGraphicFramePr>
              <p:nvPr>
                <p:extLst>
                  <p:ext uri="{D42A27DB-BD31-4B8C-83A1-F6EECF244321}">
                    <p14:modId xmlns:p14="http://schemas.microsoft.com/office/powerpoint/2010/main" val="2401822878"/>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52</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dk1"/>
                              </a:solidFill>
                              <a:latin typeface="Nunito Sans"/>
                              <a:ea typeface="Nunito Sans"/>
                              <a:cs typeface="Nunito Sans"/>
                              <a:sym typeface="Nunito Sans"/>
                            </a:rPr>
                            <a:t>Student added </a:t>
                          </a:r>
                          <a14:m>
                            <m:oMath xmlns:m="http://schemas.openxmlformats.org/officeDocument/2006/math">
                              <m:r>
                                <a:rPr lang="en-US" sz="1400" i="1" dirty="0" smtClean="0">
                                  <a:solidFill>
                                    <a:schemeClr val="dk1"/>
                                  </a:solidFill>
                                  <a:latin typeface="Cambria Math" panose="02040503050406030204" pitchFamily="18" charset="0"/>
                                  <a:ea typeface="Nunito Sans"/>
                                  <a:cs typeface="Nunito Sans"/>
                                  <a:sym typeface="Nunito Sans"/>
                                </a:rPr>
                                <m:t>7</m:t>
                              </m:r>
                            </m:oMath>
                          </a14:m>
                          <a:r>
                            <a:rPr lang="en-US" sz="1400" dirty="0">
                              <a:solidFill>
                                <a:schemeClr val="dk1"/>
                              </a:solidFill>
                              <a:latin typeface="Nunito Sans"/>
                              <a:ea typeface="Nunito Sans"/>
                              <a:cs typeface="Nunito Sans"/>
                              <a:sym typeface="Nunito Sans"/>
                            </a:rPr>
                            <a:t> then multiplied by </a:t>
                          </a:r>
                          <a14:m>
                            <m:oMath xmlns:m="http://schemas.openxmlformats.org/officeDocument/2006/math">
                              <m:r>
                                <a:rPr lang="en-US" sz="1400" i="1" dirty="0" smtClean="0">
                                  <a:solidFill>
                                    <a:schemeClr val="dk1"/>
                                  </a:solidFill>
                                  <a:latin typeface="Cambria Math" panose="02040503050406030204" pitchFamily="18" charset="0"/>
                                  <a:ea typeface="Nunito Sans"/>
                                  <a:cs typeface="Nunito Sans"/>
                                  <a:sym typeface="Nunito Sans"/>
                                </a:rPr>
                                <m:t>4</m:t>
                              </m:r>
                            </m:oMath>
                          </a14:m>
                          <a:endParaRPr lang="en-US" sz="1400" dirty="0">
                            <a:solidFill>
                              <a:schemeClr val="tx1"/>
                            </a:solidFill>
                            <a:latin typeface="Nunito Sans"/>
                            <a:ea typeface="Nunito Sans"/>
                            <a:cs typeface="Nunito Sans"/>
                            <a:sym typeface="Nunito Sans"/>
                          </a:endParaRPr>
                        </a:p>
                        <a:p>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24</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dk1"/>
                              </a:solidFill>
                              <a:latin typeface="Nunito Sans"/>
                              <a:ea typeface="Nunito Sans"/>
                              <a:cs typeface="Nunito Sans"/>
                              <a:sym typeface="Nunito Sans"/>
                            </a:rPr>
                            <a:t>Student forgot to multiply by </a:t>
                          </a:r>
                          <a14:m>
                            <m:oMath xmlns:m="http://schemas.openxmlformats.org/officeDocument/2006/math">
                              <m:r>
                                <a:rPr lang="en-GB" sz="1400" i="1" dirty="0" smtClean="0">
                                  <a:solidFill>
                                    <a:schemeClr val="dk1"/>
                                  </a:solidFill>
                                  <a:latin typeface="Cambria Math" panose="02040503050406030204" pitchFamily="18" charset="0"/>
                                  <a:ea typeface="Nunito Sans"/>
                                  <a:cs typeface="Nunito Sans"/>
                                  <a:sym typeface="Nunito Sans"/>
                                </a:rPr>
                                <m:t>7</m:t>
                              </m:r>
                            </m:oMath>
                          </a14:m>
                          <a:endParaRPr lang="en-GB"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600" b="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C) </a:t>
                          </a:r>
                          <a14:m>
                            <m:oMath xmlns:m="http://schemas.openxmlformats.org/officeDocument/2006/math">
                              <m:r>
                                <a:rPr lang="en-GB" sz="1600" b="0" i="1" smtClean="0">
                                  <a:solidFill>
                                    <a:srgbClr val="00BC89"/>
                                  </a:solidFill>
                                  <a:latin typeface="Cambria Math" panose="02040503050406030204" pitchFamily="18" charset="0"/>
                                </a:rPr>
                                <m:t>31</m:t>
                              </m:r>
                            </m:oMath>
                          </a14:m>
                          <a:endParaRPr lang="en-GB" sz="140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Sans"/>
                              <a:ea typeface="Nunito Sans"/>
                              <a:cs typeface="Nunito Sans"/>
                              <a:sym typeface="Nunito Sans"/>
                            </a:rPr>
                            <a:t>Correct answer</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247</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1C1C1C"/>
                              </a:solidFill>
                              <a:latin typeface="Nunito Sans"/>
                              <a:ea typeface="Nunito Sans"/>
                              <a:cs typeface="Nunito Sans"/>
                              <a:sym typeface="Nunito Sans"/>
                            </a:rPr>
                            <a:t>Student multiplied </a:t>
                          </a:r>
                          <a14:m>
                            <m:oMath xmlns:m="http://schemas.openxmlformats.org/officeDocument/2006/math">
                              <m:r>
                                <a:rPr lang="en-GB" sz="1400" i="1" dirty="0" smtClean="0">
                                  <a:solidFill>
                                    <a:srgbClr val="1C1C1C"/>
                                  </a:solidFill>
                                  <a:latin typeface="Cambria Math" panose="02040503050406030204" pitchFamily="18" charset="0"/>
                                  <a:ea typeface="Nunito Sans"/>
                                  <a:cs typeface="Nunito Sans"/>
                                  <a:sym typeface="Nunito Sans"/>
                                </a:rPr>
                                <m:t>6</m:t>
                              </m:r>
                            </m:oMath>
                          </a14:m>
                          <a:r>
                            <a:rPr lang="en-GB" sz="1400" dirty="0">
                              <a:solidFill>
                                <a:srgbClr val="1C1C1C"/>
                              </a:solidFill>
                              <a:latin typeface="Nunito Sans"/>
                              <a:ea typeface="Nunito Sans"/>
                              <a:cs typeface="Nunito Sans"/>
                              <a:sym typeface="Nunito Sans"/>
                            </a:rPr>
                            <a:t> by </a:t>
                          </a:r>
                          <a14:m>
                            <m:oMath xmlns:m="http://schemas.openxmlformats.org/officeDocument/2006/math">
                              <m:r>
                                <a:rPr lang="en-GB" sz="1400" i="1" dirty="0" smtClean="0">
                                  <a:solidFill>
                                    <a:srgbClr val="1C1C1C"/>
                                  </a:solidFill>
                                  <a:latin typeface="Cambria Math" panose="02040503050406030204" pitchFamily="18" charset="0"/>
                                  <a:ea typeface="Nunito Sans"/>
                                  <a:cs typeface="Nunito Sans"/>
                                  <a:sym typeface="Nunito Sans"/>
                                </a:rPr>
                                <m:t>4</m:t>
                              </m:r>
                            </m:oMath>
                          </a14:m>
                          <a:r>
                            <a:rPr lang="en-GB" sz="1400" dirty="0">
                              <a:solidFill>
                                <a:srgbClr val="1C1C1C"/>
                              </a:solidFill>
                              <a:latin typeface="Nunito Sans"/>
                              <a:ea typeface="Nunito Sans"/>
                              <a:cs typeface="Nunito Sans"/>
                              <a:sym typeface="Nunito Sans"/>
                            </a:rPr>
                            <a:t>, then wrote the </a:t>
                          </a:r>
                          <a14:m>
                            <m:oMath xmlns:m="http://schemas.openxmlformats.org/officeDocument/2006/math">
                              <m:r>
                                <a:rPr lang="en-GB" sz="1400" i="1" dirty="0" smtClean="0">
                                  <a:solidFill>
                                    <a:srgbClr val="1C1C1C"/>
                                  </a:solidFill>
                                  <a:latin typeface="Cambria Math" panose="02040503050406030204" pitchFamily="18" charset="0"/>
                                  <a:ea typeface="Nunito Sans"/>
                                  <a:cs typeface="Nunito Sans"/>
                                  <a:sym typeface="Nunito Sans"/>
                                </a:rPr>
                                <m:t>7</m:t>
                              </m:r>
                            </m:oMath>
                          </a14:m>
                          <a:r>
                            <a:rPr lang="en-GB" sz="1400" dirty="0">
                              <a:solidFill>
                                <a:srgbClr val="1C1C1C"/>
                              </a:solidFill>
                              <a:latin typeface="Nunito Sans"/>
                              <a:ea typeface="Nunito Sans"/>
                              <a:cs typeface="Nunito Sans"/>
                              <a:sym typeface="Nunito Sans"/>
                            </a:rPr>
                            <a:t> as an additional digit</a:t>
                          </a:r>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E34FE1AB-77A8-27A3-3899-3925F4755428}"/>
                  </a:ext>
                </a:extLst>
              </p:cNvPr>
              <p:cNvGraphicFramePr>
                <a:graphicFrameLocks noGrp="1"/>
              </p:cNvGraphicFramePr>
              <p:nvPr>
                <p:extLst>
                  <p:ext uri="{D42A27DB-BD31-4B8C-83A1-F6EECF244321}">
                    <p14:modId xmlns:p14="http://schemas.microsoft.com/office/powerpoint/2010/main" val="2401822878"/>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7" r="-100337" b="-103822"/>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7" r="-337" b="-103822"/>
                          </a:stretch>
                        </a:blipFill>
                      </a:tcPr>
                    </a:tc>
                    <a:extLst>
                      <a:ext uri="{0D108BD9-81ED-4DB2-BD59-A6C34878D82A}">
                        <a16:rowId xmlns:a16="http://schemas.microsoft.com/office/drawing/2014/main" val="692741909"/>
                      </a:ext>
                    </a:extLst>
                  </a:tr>
                  <a:tr h="975360">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98137" r="-100337" b="-1242"/>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98137" r="-337" b="-1242"/>
                          </a:stretch>
                        </a:blipFill>
                      </a:tcPr>
                    </a:tc>
                    <a:extLst>
                      <a:ext uri="{0D108BD9-81ED-4DB2-BD59-A6C34878D82A}">
                        <a16:rowId xmlns:a16="http://schemas.microsoft.com/office/drawing/2014/main" val="1990626328"/>
                      </a:ext>
                    </a:extLst>
                  </a:tr>
                </a:tbl>
              </a:graphicData>
            </a:graphic>
          </p:graphicFrame>
        </mc:Fallback>
      </mc:AlternateContent>
      <p:pic>
        <p:nvPicPr>
          <p:cNvPr id="3" name="Picture 2">
            <a:extLst>
              <a:ext uri="{FF2B5EF4-FFF2-40B4-BE49-F238E27FC236}">
                <a16:creationId xmlns:a16="http://schemas.microsoft.com/office/drawing/2014/main" id="{8D25F810-DCF6-0FC3-A1F6-0F20852CDD69}"/>
              </a:ext>
            </a:extLst>
          </p:cNvPr>
          <p:cNvPicPr>
            <a:picLocks noChangeAspect="1"/>
          </p:cNvPicPr>
          <p:nvPr/>
        </p:nvPicPr>
        <p:blipFill>
          <a:blip r:embed="rId5"/>
          <a:stretch>
            <a:fillRect/>
          </a:stretch>
        </p:blipFill>
        <p:spPr>
          <a:xfrm>
            <a:off x="2386740" y="1344250"/>
            <a:ext cx="4370520" cy="636848"/>
          </a:xfrm>
          <a:prstGeom prst="rect">
            <a:avLst/>
          </a:prstGeom>
        </p:spPr>
      </p:pic>
    </p:spTree>
    <p:extLst>
      <p:ext uri="{BB962C8B-B14F-4D97-AF65-F5344CB8AC3E}">
        <p14:creationId xmlns:p14="http://schemas.microsoft.com/office/powerpoint/2010/main" val="22679084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1B8A9E2A-78C7-C2C7-EB00-14A4BC275AED}"/>
                  </a:ext>
                </a:extLst>
              </p:cNvPr>
              <p:cNvGraphicFramePr/>
              <p:nvPr>
                <p:extLst>
                  <p:ext uri="{D42A27DB-BD31-4B8C-83A1-F6EECF244321}">
                    <p14:modId xmlns:p14="http://schemas.microsoft.com/office/powerpoint/2010/main" val="3453621202"/>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2) Find the function represented by this function machine: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 </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1B8A9E2A-78C7-C2C7-EB00-14A4BC275AED}"/>
                  </a:ext>
                </a:extLst>
              </p:cNvPr>
              <p:cNvGraphicFramePr/>
              <p:nvPr>
                <p:extLst>
                  <p:ext uri="{D42A27DB-BD31-4B8C-83A1-F6EECF244321}">
                    <p14:modId xmlns:p14="http://schemas.microsoft.com/office/powerpoint/2010/main" val="3453621202"/>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5" t="-1053" r="-151"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4" name="Table 3">
                <a:extLst>
                  <a:ext uri="{FF2B5EF4-FFF2-40B4-BE49-F238E27FC236}">
                    <a16:creationId xmlns:a16="http://schemas.microsoft.com/office/drawing/2014/main" id="{3EF1407A-9754-A796-4C00-5BDD18A251A1}"/>
                  </a:ext>
                </a:extLst>
              </p:cNvPr>
              <p:cNvGraphicFramePr>
                <a:graphicFrameLocks noGrp="1"/>
              </p:cNvGraphicFramePr>
              <p:nvPr>
                <p:extLst>
                  <p:ext uri="{D42A27DB-BD31-4B8C-83A1-F6EECF244321}">
                    <p14:modId xmlns:p14="http://schemas.microsoft.com/office/powerpoint/2010/main" val="2280344938"/>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𝑓</m:t>
                              </m:r>
                              <m:d>
                                <m:dPr>
                                  <m:ctrlPr>
                                    <a:rPr lang="en-GB" sz="1600" b="0" i="1" smtClean="0">
                                      <a:solidFill>
                                        <a:schemeClr val="tx1"/>
                                      </a:solidFill>
                                      <a:latin typeface="Cambria Math" panose="02040503050406030204" pitchFamily="18" charset="0"/>
                                    </a:rPr>
                                  </m:ctrlPr>
                                </m:dPr>
                                <m:e>
                                  <m:r>
                                    <a:rPr lang="en-GB" sz="1600" b="0" i="1" smtClean="0">
                                      <a:solidFill>
                                        <a:schemeClr val="tx1"/>
                                      </a:solidFill>
                                      <a:latin typeface="Cambria Math" panose="02040503050406030204" pitchFamily="18" charset="0"/>
                                    </a:rPr>
                                    <m:t>𝑥</m:t>
                                  </m:r>
                                </m:e>
                              </m:d>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−5</m:t>
                              </m:r>
                            </m:oMath>
                          </a14:m>
                          <a:endParaRPr lang="en-US" sz="140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dk1"/>
                              </a:solidFill>
                              <a:latin typeface="Nunito Sans"/>
                              <a:ea typeface="Nunito Sans"/>
                              <a:cs typeface="Nunito Sans"/>
                              <a:sym typeface="Nunito Sans"/>
                            </a:rPr>
                            <a:t>Student did not multiply all terms by </a:t>
                          </a:r>
                          <a14:m>
                            <m:oMath xmlns:m="http://schemas.openxmlformats.org/officeDocument/2006/math">
                              <m:r>
                                <a:rPr lang="en-US" sz="1400" i="1" dirty="0" smtClean="0">
                                  <a:solidFill>
                                    <a:schemeClr val="dk1"/>
                                  </a:solidFill>
                                  <a:latin typeface="Cambria Math" panose="02040503050406030204" pitchFamily="18" charset="0"/>
                                  <a:ea typeface="Nunito Sans"/>
                                  <a:cs typeface="Nunito Sans"/>
                                  <a:sym typeface="Nunito Sans"/>
                                </a:rPr>
                                <m:t>3</m:t>
                              </m:r>
                            </m:oMath>
                          </a14:m>
                          <a:endParaRPr lang="en-US" sz="1400" dirty="0">
                            <a:solidFill>
                              <a:schemeClr val="dk1"/>
                            </a:solidFill>
                            <a:latin typeface="Nunito Sans"/>
                            <a:ea typeface="Nunito Sans"/>
                            <a:cs typeface="Nunito Sans"/>
                            <a:sym typeface="Nunito Sans"/>
                          </a:endParaRPr>
                        </a:p>
                        <a:p>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𝑓</m:t>
                              </m:r>
                              <m:d>
                                <m:dPr>
                                  <m:ctrlPr>
                                    <a:rPr lang="en-GB" sz="1600" b="0" i="1" smtClean="0">
                                      <a:solidFill>
                                        <a:schemeClr val="tx1"/>
                                      </a:solidFill>
                                      <a:latin typeface="Cambria Math" panose="02040503050406030204" pitchFamily="18" charset="0"/>
                                    </a:rPr>
                                  </m:ctrlPr>
                                </m:dPr>
                                <m:e>
                                  <m:r>
                                    <a:rPr lang="en-GB" sz="1600" b="0" i="1" smtClean="0">
                                      <a:solidFill>
                                        <a:schemeClr val="tx1"/>
                                      </a:solidFill>
                                      <a:latin typeface="Cambria Math" panose="02040503050406030204" pitchFamily="18" charset="0"/>
                                    </a:rPr>
                                    <m:t>𝑥</m:t>
                                  </m:r>
                                </m:e>
                              </m:d>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−15</m:t>
                              </m:r>
                            </m:oMath>
                          </a14:m>
                          <a:endParaRPr lang="en-GB" sz="1600" b="0" dirty="0">
                            <a:solidFill>
                              <a:schemeClr val="tx1"/>
                            </a:solidFill>
                            <a:latin typeface="Nunito" pitchFamily="2" charset="0"/>
                          </a:endParaRPr>
                        </a:p>
                        <a:p>
                          <a:pPr marL="0" lvl="0" indent="0" algn="l" rtl="0">
                            <a:lnSpc>
                              <a:spcPct val="115000"/>
                            </a:lnSpc>
                            <a:spcBef>
                              <a:spcPts val="0"/>
                            </a:spcBef>
                            <a:spcAft>
                              <a:spcPts val="0"/>
                            </a:spcAft>
                            <a:buNone/>
                          </a:pPr>
                          <a:r>
                            <a:rPr lang="en-US" sz="1400" dirty="0">
                              <a:solidFill>
                                <a:schemeClr val="dk1"/>
                              </a:solidFill>
                              <a:latin typeface="Nunito Sans"/>
                              <a:ea typeface="Nunito Sans"/>
                              <a:cs typeface="Nunito Sans"/>
                              <a:sym typeface="Nunito Sans"/>
                            </a:rPr>
                            <a:t>Student did not multiply the variable by </a:t>
                          </a:r>
                          <a14:m>
                            <m:oMath xmlns:m="http://schemas.openxmlformats.org/officeDocument/2006/math">
                              <m:r>
                                <a:rPr lang="en-US" sz="1400" i="1" dirty="0" smtClean="0">
                                  <a:solidFill>
                                    <a:schemeClr val="dk1"/>
                                  </a:solidFill>
                                  <a:latin typeface="Cambria Math" panose="02040503050406030204" pitchFamily="18" charset="0"/>
                                  <a:ea typeface="Nunito Sans"/>
                                  <a:cs typeface="Nunito Sans"/>
                                  <a:sym typeface="Nunito Sans"/>
                                </a:rPr>
                                <m:t>3</m:t>
                              </m:r>
                            </m:oMath>
                          </a14:m>
                          <a:endParaRPr lang="en-US" sz="1400" dirty="0">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600" b="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𝑓</m:t>
                              </m:r>
                              <m:d>
                                <m:dPr>
                                  <m:ctrlPr>
                                    <a:rPr lang="en-GB" sz="1600" b="0" i="1" smtClean="0">
                                      <a:solidFill>
                                        <a:schemeClr val="tx1"/>
                                      </a:solidFill>
                                      <a:latin typeface="Cambria Math" panose="02040503050406030204" pitchFamily="18" charset="0"/>
                                    </a:rPr>
                                  </m:ctrlPr>
                                </m:dPr>
                                <m:e>
                                  <m:r>
                                    <a:rPr lang="en-GB" sz="1600" b="0" i="1" smtClean="0">
                                      <a:solidFill>
                                        <a:schemeClr val="tx1"/>
                                      </a:solidFill>
                                      <a:latin typeface="Cambria Math" panose="02040503050406030204" pitchFamily="18" charset="0"/>
                                    </a:rPr>
                                    <m:t>𝑥</m:t>
                                  </m:r>
                                </m:e>
                              </m:d>
                              <m:r>
                                <a:rPr lang="en-GB" sz="1600" b="0" i="1" smtClean="0">
                                  <a:solidFill>
                                    <a:schemeClr val="tx1"/>
                                  </a:solidFill>
                                  <a:latin typeface="Cambria Math" panose="02040503050406030204" pitchFamily="18" charset="0"/>
                                </a:rPr>
                                <m:t>=3(5−</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m:t>
                              </m:r>
                            </m:oMath>
                          </a14:m>
                          <a:endParaRPr lang="en-GB" sz="1400" dirty="0">
                            <a:solidFill>
                              <a:srgbClr val="00BC89"/>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dk1"/>
                              </a:solidFill>
                              <a:latin typeface="Nunito Sans"/>
                              <a:ea typeface="Nunito Sans"/>
                              <a:cs typeface="Nunito Sans"/>
                              <a:sym typeface="Nunito Sans"/>
                            </a:rPr>
                            <a:t>Student found difference in wrong order</a:t>
                          </a:r>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D) </a:t>
                          </a:r>
                          <a14:m>
                            <m:oMath xmlns:m="http://schemas.openxmlformats.org/officeDocument/2006/math">
                              <m:r>
                                <a:rPr lang="en-GB" sz="1600" b="0" i="1" smtClean="0">
                                  <a:solidFill>
                                    <a:srgbClr val="00BC89"/>
                                  </a:solidFill>
                                  <a:latin typeface="Cambria Math" panose="02040503050406030204" pitchFamily="18" charset="0"/>
                                </a:rPr>
                                <m:t>𝑓</m:t>
                              </m:r>
                              <m:d>
                                <m:dPr>
                                  <m:ctrlPr>
                                    <a:rPr lang="en-GB" sz="1600" b="0" i="1" smtClean="0">
                                      <a:solidFill>
                                        <a:srgbClr val="00BC89"/>
                                      </a:solidFill>
                                      <a:latin typeface="Cambria Math" panose="02040503050406030204" pitchFamily="18" charset="0"/>
                                    </a:rPr>
                                  </m:ctrlPr>
                                </m:dPr>
                                <m:e>
                                  <m:r>
                                    <a:rPr lang="en-GB" sz="1600" b="0" i="1" smtClean="0">
                                      <a:solidFill>
                                        <a:srgbClr val="00BC89"/>
                                      </a:solidFill>
                                      <a:latin typeface="Cambria Math" panose="02040503050406030204" pitchFamily="18" charset="0"/>
                                    </a:rPr>
                                    <m:t>𝑥</m:t>
                                  </m:r>
                                </m:e>
                              </m:d>
                              <m:r>
                                <a:rPr lang="en-GB" sz="1600" b="0" i="1" smtClean="0">
                                  <a:solidFill>
                                    <a:srgbClr val="00BC89"/>
                                  </a:solidFill>
                                  <a:latin typeface="Cambria Math" panose="02040503050406030204" pitchFamily="18" charset="0"/>
                                </a:rPr>
                                <m:t>=3(</m:t>
                              </m:r>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−5)</m:t>
                              </m:r>
                            </m:oMath>
                          </a14:m>
                          <a:endParaRPr lang="en-GB" sz="1400" dirty="0">
                            <a:solidFill>
                              <a:srgbClr val="00BC89"/>
                            </a:solidFill>
                            <a:latin typeface="Nunito" pitchFamily="2" charset="0"/>
                          </a:endParaRPr>
                        </a:p>
                        <a:p>
                          <a:pPr marL="0" lvl="0" indent="0" algn="l" rtl="0">
                            <a:lnSpc>
                              <a:spcPct val="115000"/>
                            </a:lnSpc>
                            <a:spcBef>
                              <a:spcPts val="0"/>
                            </a:spcBef>
                            <a:spcAft>
                              <a:spcPts val="0"/>
                            </a:spcAft>
                            <a:buNone/>
                          </a:pPr>
                          <a:r>
                            <a:rPr lang="en-GB" sz="1400" dirty="0">
                              <a:solidFill>
                                <a:srgbClr val="00BC89"/>
                              </a:solidFill>
                              <a:latin typeface="Nunito Sans"/>
                              <a:ea typeface="Nunito Sans"/>
                              <a:cs typeface="Nunito Sans"/>
                              <a:sym typeface="Nunito Sans"/>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4" name="Table 3">
                <a:extLst>
                  <a:ext uri="{FF2B5EF4-FFF2-40B4-BE49-F238E27FC236}">
                    <a16:creationId xmlns:a16="http://schemas.microsoft.com/office/drawing/2014/main" id="{3EF1407A-9754-A796-4C00-5BDD18A251A1}"/>
                  </a:ext>
                </a:extLst>
              </p:cNvPr>
              <p:cNvGraphicFramePr>
                <a:graphicFrameLocks noGrp="1"/>
              </p:cNvGraphicFramePr>
              <p:nvPr>
                <p:extLst>
                  <p:ext uri="{D42A27DB-BD31-4B8C-83A1-F6EECF244321}">
                    <p14:modId xmlns:p14="http://schemas.microsoft.com/office/powerpoint/2010/main" val="2280344938"/>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7" name="Google Shape;131;p5">
            <a:extLst>
              <a:ext uri="{FF2B5EF4-FFF2-40B4-BE49-F238E27FC236}">
                <a16:creationId xmlns:a16="http://schemas.microsoft.com/office/drawing/2014/main" id="{989D9AAB-B07F-5899-C301-DE619BBA04FF}"/>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Functions in Algebra Answers</a:t>
            </a:r>
            <a:endParaRPr sz="1400" b="1" i="0" u="none" strike="noStrike" cap="none" dirty="0">
              <a:solidFill>
                <a:srgbClr val="FFFFFF"/>
              </a:solidFill>
              <a:latin typeface="Nunito Sans"/>
              <a:ea typeface="Nunito Sans"/>
              <a:cs typeface="Nunito Sans"/>
              <a:sym typeface="Nunito Sans"/>
            </a:endParaRPr>
          </a:p>
        </p:txBody>
      </p:sp>
      <p:pic>
        <p:nvPicPr>
          <p:cNvPr id="5" name="Picture 4">
            <a:extLst>
              <a:ext uri="{FF2B5EF4-FFF2-40B4-BE49-F238E27FC236}">
                <a16:creationId xmlns:a16="http://schemas.microsoft.com/office/drawing/2014/main" id="{138297DF-9AB1-2CB5-9413-98856F44D6A1}"/>
              </a:ext>
            </a:extLst>
          </p:cNvPr>
          <p:cNvPicPr>
            <a:picLocks noChangeAspect="1"/>
          </p:cNvPicPr>
          <p:nvPr/>
        </p:nvPicPr>
        <p:blipFill>
          <a:blip r:embed="rId5"/>
          <a:stretch>
            <a:fillRect/>
          </a:stretch>
        </p:blipFill>
        <p:spPr>
          <a:xfrm>
            <a:off x="2386739" y="1417811"/>
            <a:ext cx="4370522" cy="541072"/>
          </a:xfrm>
          <a:prstGeom prst="rect">
            <a:avLst/>
          </a:prstGeom>
        </p:spPr>
      </p:pic>
    </p:spTree>
    <p:extLst>
      <p:ext uri="{BB962C8B-B14F-4D97-AF65-F5344CB8AC3E}">
        <p14:creationId xmlns:p14="http://schemas.microsoft.com/office/powerpoint/2010/main" val="35538442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D7A04962-AB80-758C-A041-1D4BD0168294}"/>
                  </a:ext>
                </a:extLst>
              </p:cNvPr>
              <p:cNvGraphicFramePr/>
              <p:nvPr>
                <p:extLst>
                  <p:ext uri="{D42A27DB-BD31-4B8C-83A1-F6EECF244321}">
                    <p14:modId xmlns:p14="http://schemas.microsoft.com/office/powerpoint/2010/main" val="3405797746"/>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3) If the output is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12</m:t>
                              </m:r>
                            </m:oMath>
                          </a14:m>
                          <a:r>
                            <a:rPr lang="en-GB" sz="1600" b="0" u="none" strike="noStrike" cap="none" dirty="0">
                              <a:solidFill>
                                <a:schemeClr val="dk1"/>
                              </a:solidFill>
                              <a:latin typeface="Nunito Sans"/>
                              <a:ea typeface="Nunito Sans"/>
                              <a:cs typeface="Nunito Sans"/>
                              <a:sym typeface="Nunito Sans"/>
                            </a:rPr>
                            <a:t>, find the input:</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 </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D7A04962-AB80-758C-A041-1D4BD0168294}"/>
                  </a:ext>
                </a:extLst>
              </p:cNvPr>
              <p:cNvGraphicFramePr/>
              <p:nvPr>
                <p:extLst>
                  <p:ext uri="{D42A27DB-BD31-4B8C-83A1-F6EECF244321}">
                    <p14:modId xmlns:p14="http://schemas.microsoft.com/office/powerpoint/2010/main" val="3405797746"/>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5" t="-1053" r="-151"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0302C356-D730-4CE7-66AA-CD83CCF06512}"/>
                  </a:ext>
                </a:extLst>
              </p:cNvPr>
              <p:cNvGraphicFramePr>
                <a:graphicFrameLocks noGrp="1"/>
              </p:cNvGraphicFramePr>
              <p:nvPr>
                <p:extLst>
                  <p:ext uri="{D42A27DB-BD31-4B8C-83A1-F6EECF244321}">
                    <p14:modId xmlns:p14="http://schemas.microsoft.com/office/powerpoint/2010/main" val="136800325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10</m:t>
                              </m:r>
                            </m:oMath>
                          </a14:m>
                          <a:endParaRPr lang="en-US" sz="140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dk1"/>
                              </a:solidFill>
                              <a:latin typeface="Nunito Sans"/>
                              <a:ea typeface="Nunito Sans"/>
                              <a:cs typeface="Nunito Sans"/>
                              <a:sym typeface="Nunito Sans"/>
                            </a:rPr>
                            <a:t>Student used the output as the input</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14</m:t>
                              </m:r>
                            </m:oMath>
                          </a14:m>
                          <a:endParaRPr lang="en-US" sz="140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dk1"/>
                              </a:solidFill>
                              <a:latin typeface="Nunito Sans"/>
                              <a:ea typeface="Nunito Sans"/>
                              <a:cs typeface="Nunito Sans"/>
                              <a:sym typeface="Nunito Sans"/>
                            </a:rPr>
                            <a:t>Student did not use inverse operations </a:t>
                          </a:r>
                          <a:endParaRPr lang="en-US" sz="1400" dirty="0">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C) </a:t>
                          </a:r>
                          <a14:m>
                            <m:oMath xmlns:m="http://schemas.openxmlformats.org/officeDocument/2006/math">
                              <m:r>
                                <a:rPr lang="en-GB" sz="1600" b="0" i="1" smtClean="0">
                                  <a:solidFill>
                                    <a:srgbClr val="00BC89"/>
                                  </a:solidFill>
                                  <a:latin typeface="Cambria Math" panose="02040503050406030204" pitchFamily="18" charset="0"/>
                                </a:rPr>
                                <m:t>16</m:t>
                              </m:r>
                            </m:oMath>
                          </a14:m>
                          <a:endParaRPr lang="en-US" sz="1400" dirty="0">
                            <a:solidFill>
                              <a:srgbClr val="00BC89"/>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rgbClr val="00BC89"/>
                              </a:solidFill>
                              <a:latin typeface="Nunito Sans"/>
                              <a:ea typeface="Nunito Sans"/>
                              <a:cs typeface="Nunito Sans"/>
                              <a:sym typeface="Nunito Sans"/>
                            </a:rPr>
                            <a:t>Correct answer</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32</m:t>
                              </m:r>
                            </m:oMath>
                          </a14:m>
                          <a:endParaRPr lang="en-GB" sz="1400" dirty="0">
                            <a:solidFill>
                              <a:schemeClr val="tx1"/>
                            </a:solidFill>
                            <a:latin typeface="Nunito" pitchFamily="2" charset="0"/>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Student </a:t>
                          </a:r>
                          <a:r>
                            <a:rPr lang="en-US" sz="1400" dirty="0">
                              <a:solidFill>
                                <a:schemeClr val="dk1"/>
                              </a:solidFill>
                              <a:latin typeface="Nunito Sans"/>
                              <a:ea typeface="Nunito Sans"/>
                              <a:cs typeface="Nunito Sans"/>
                              <a:sym typeface="Nunito Sans"/>
                            </a:rPr>
                            <a:t>multiplied output by </a:t>
                          </a:r>
                          <a14:m>
                            <m:oMath xmlns:m="http://schemas.openxmlformats.org/officeDocument/2006/math">
                              <m:r>
                                <a:rPr lang="en-US" sz="1400" i="1" dirty="0" smtClean="0">
                                  <a:solidFill>
                                    <a:schemeClr val="dk1"/>
                                  </a:solidFill>
                                  <a:latin typeface="Cambria Math" panose="02040503050406030204" pitchFamily="18" charset="0"/>
                                  <a:ea typeface="Nunito Sans"/>
                                  <a:cs typeface="Nunito Sans"/>
                                  <a:sym typeface="Nunito Sans"/>
                                </a:rPr>
                                <m:t>2</m:t>
                              </m:r>
                            </m:oMath>
                          </a14:m>
                          <a:r>
                            <a:rPr lang="en-US" sz="1400" dirty="0">
                              <a:solidFill>
                                <a:schemeClr val="dk1"/>
                              </a:solidFill>
                              <a:latin typeface="Nunito Sans"/>
                              <a:ea typeface="Nunito Sans"/>
                              <a:cs typeface="Nunito Sans"/>
                              <a:sym typeface="Nunito Sans"/>
                            </a:rPr>
                            <a:t> but added (rather than subtracted) </a:t>
                          </a:r>
                          <a14:m>
                            <m:oMath xmlns:m="http://schemas.openxmlformats.org/officeDocument/2006/math">
                              <m:r>
                                <a:rPr lang="en-US" sz="1400" i="1" dirty="0" smtClean="0">
                                  <a:solidFill>
                                    <a:schemeClr val="dk1"/>
                                  </a:solidFill>
                                  <a:latin typeface="Cambria Math" panose="02040503050406030204" pitchFamily="18" charset="0"/>
                                  <a:ea typeface="Nunito Sans"/>
                                  <a:cs typeface="Nunito Sans"/>
                                  <a:sym typeface="Nunito Sans"/>
                                </a:rPr>
                                <m:t>8</m:t>
                              </m:r>
                            </m:oMath>
                          </a14:m>
                          <a:endParaRPr lang="en-US" sz="1400" dirty="0">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0302C356-D730-4CE7-66AA-CD83CCF06512}"/>
                  </a:ext>
                </a:extLst>
              </p:cNvPr>
              <p:cNvGraphicFramePr>
                <a:graphicFrameLocks noGrp="1"/>
              </p:cNvGraphicFramePr>
              <p:nvPr>
                <p:extLst>
                  <p:ext uri="{D42A27DB-BD31-4B8C-83A1-F6EECF244321}">
                    <p14:modId xmlns:p14="http://schemas.microsoft.com/office/powerpoint/2010/main" val="136800325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4" name="Google Shape;131;p5">
            <a:extLst>
              <a:ext uri="{FF2B5EF4-FFF2-40B4-BE49-F238E27FC236}">
                <a16:creationId xmlns:a16="http://schemas.microsoft.com/office/drawing/2014/main" id="{0BF420E1-AC7A-FB66-240E-CBD7E63861E3}"/>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Functions in Algebra Answers</a:t>
            </a:r>
            <a:endParaRPr sz="1400" b="1" i="0" u="none" strike="noStrike" cap="none" dirty="0">
              <a:solidFill>
                <a:srgbClr val="FFFFFF"/>
              </a:solidFill>
              <a:latin typeface="Nunito Sans"/>
              <a:ea typeface="Nunito Sans"/>
              <a:cs typeface="Nunito Sans"/>
              <a:sym typeface="Nunito Sans"/>
            </a:endParaRPr>
          </a:p>
        </p:txBody>
      </p:sp>
      <p:pic>
        <p:nvPicPr>
          <p:cNvPr id="6" name="Picture 5">
            <a:extLst>
              <a:ext uri="{FF2B5EF4-FFF2-40B4-BE49-F238E27FC236}">
                <a16:creationId xmlns:a16="http://schemas.microsoft.com/office/drawing/2014/main" id="{946E51FA-1984-7E4E-A14D-02F2FAD8E116}"/>
              </a:ext>
            </a:extLst>
          </p:cNvPr>
          <p:cNvPicPr>
            <a:picLocks noChangeAspect="1"/>
          </p:cNvPicPr>
          <p:nvPr/>
        </p:nvPicPr>
        <p:blipFill>
          <a:blip r:embed="rId5"/>
          <a:stretch>
            <a:fillRect/>
          </a:stretch>
        </p:blipFill>
        <p:spPr>
          <a:xfrm>
            <a:off x="2386739" y="1431507"/>
            <a:ext cx="4370522" cy="513684"/>
          </a:xfrm>
          <a:prstGeom prst="rect">
            <a:avLst/>
          </a:prstGeom>
        </p:spPr>
      </p:pic>
    </p:spTree>
    <p:extLst>
      <p:ext uri="{BB962C8B-B14F-4D97-AF65-F5344CB8AC3E}">
        <p14:creationId xmlns:p14="http://schemas.microsoft.com/office/powerpoint/2010/main" val="42005548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6" name="Google Shape;132;p5">
                <a:extLst>
                  <a:ext uri="{FF2B5EF4-FFF2-40B4-BE49-F238E27FC236}">
                    <a16:creationId xmlns:a16="http://schemas.microsoft.com/office/drawing/2014/main" id="{CE56ECA4-489F-339B-4A8D-8080DF3BC451}"/>
                  </a:ext>
                </a:extLst>
              </p:cNvPr>
              <p:cNvGraphicFramePr/>
              <p:nvPr>
                <p:extLst>
                  <p:ext uri="{D42A27DB-BD31-4B8C-83A1-F6EECF244321}">
                    <p14:modId xmlns:p14="http://schemas.microsoft.com/office/powerpoint/2010/main" val="895773423"/>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4) Find </a:t>
                          </a:r>
                          <a14:m>
                            <m:oMath xmlns:m="http://schemas.openxmlformats.org/officeDocument/2006/math">
                              <m:r>
                                <a:rPr lang="en-GB" sz="1600" b="0" i="1" dirty="0" smtClean="0">
                                  <a:solidFill>
                                    <a:schemeClr val="dk1"/>
                                  </a:solidFill>
                                  <a:latin typeface="Cambria Math" panose="02040503050406030204" pitchFamily="18" charset="0"/>
                                  <a:ea typeface="Nunito Sans"/>
                                  <a:cs typeface="Nunito Sans"/>
                                  <a:sym typeface="Nunito Sans"/>
                                </a:rPr>
                                <m:t>𝑓</m:t>
                              </m:r>
                              <m:r>
                                <a:rPr lang="en-GB" sz="1600" b="0" i="1" dirty="0" smtClean="0">
                                  <a:solidFill>
                                    <a:schemeClr val="dk1"/>
                                  </a:solidFill>
                                  <a:latin typeface="Cambria Math" panose="02040503050406030204" pitchFamily="18" charset="0"/>
                                  <a:ea typeface="Nunito Sans"/>
                                  <a:cs typeface="Nunito Sans"/>
                                  <a:sym typeface="Nunito Sans"/>
                                </a:rPr>
                                <m:t>(3)</m:t>
                              </m:r>
                            </m:oMath>
                          </a14:m>
                          <a:r>
                            <a:rPr lang="en-GB" sz="1600" b="0" dirty="0">
                              <a:solidFill>
                                <a:schemeClr val="dk1"/>
                              </a:solidFill>
                              <a:latin typeface="Nunito Sans"/>
                              <a:ea typeface="Nunito Sans"/>
                              <a:cs typeface="Nunito Sans"/>
                              <a:sym typeface="Nunito Sans"/>
                            </a:rPr>
                            <a:t> when: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𝑓</m:t>
                              </m:r>
                              <m:d>
                                <m:dPr>
                                  <m:ctrlPr>
                                    <a:rPr lang="en-GB" sz="2300" b="0" i="1" u="none" strike="noStrike" cap="none" smtClean="0">
                                      <a:solidFill>
                                        <a:schemeClr val="dk1"/>
                                      </a:solidFill>
                                      <a:latin typeface="Cambria Math" panose="02040503050406030204" pitchFamily="18" charset="0"/>
                                      <a:cs typeface="Times New Roman"/>
                                      <a:sym typeface="Times New Roman"/>
                                    </a:rPr>
                                  </m:ctrlPr>
                                </m:dPr>
                                <m:e>
                                  <m:r>
                                    <a:rPr lang="en-GB" sz="2300" b="0" i="1" u="none" strike="noStrike" cap="none" smtClean="0">
                                      <a:solidFill>
                                        <a:schemeClr val="dk1"/>
                                      </a:solidFill>
                                      <a:latin typeface="Cambria Math" panose="02040503050406030204" pitchFamily="18" charset="0"/>
                                      <a:cs typeface="Times New Roman"/>
                                      <a:sym typeface="Times New Roman"/>
                                    </a:rPr>
                                    <m:t>𝑥</m:t>
                                  </m:r>
                                </m:e>
                              </m:d>
                              <m:r>
                                <a:rPr lang="en-GB" sz="2300" b="0" i="1" u="none" strike="noStrike" cap="none" smtClean="0">
                                  <a:solidFill>
                                    <a:schemeClr val="dk1"/>
                                  </a:solidFill>
                                  <a:latin typeface="Cambria Math" panose="02040503050406030204" pitchFamily="18" charset="0"/>
                                  <a:cs typeface="Times New Roman"/>
                                  <a:sym typeface="Times New Roman"/>
                                </a:rPr>
                                <m:t>=7</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−5</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6" name="Google Shape;132;p5">
                <a:extLst>
                  <a:ext uri="{FF2B5EF4-FFF2-40B4-BE49-F238E27FC236}">
                    <a16:creationId xmlns:a16="http://schemas.microsoft.com/office/drawing/2014/main" id="{CE56ECA4-489F-339B-4A8D-8080DF3BC451}"/>
                  </a:ext>
                </a:extLst>
              </p:cNvPr>
              <p:cNvGraphicFramePr/>
              <p:nvPr>
                <p:extLst>
                  <p:ext uri="{D42A27DB-BD31-4B8C-83A1-F6EECF244321}">
                    <p14:modId xmlns:p14="http://schemas.microsoft.com/office/powerpoint/2010/main" val="895773423"/>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5" t="-1053" r="-151"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4272837968"/>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68</m:t>
                              </m:r>
                            </m:oMath>
                          </a14:m>
                          <a:r>
                            <a:rPr lang="en-US" sz="1400" dirty="0">
                              <a:solidFill>
                                <a:schemeClr val="tx1"/>
                              </a:solidFill>
                              <a:latin typeface="Nunito Sans"/>
                              <a:ea typeface="Nunito Sans"/>
                              <a:cs typeface="Nunito Sans"/>
                              <a:sym typeface="Nunito Sans"/>
                            </a:rPr>
                            <a: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dk1"/>
                              </a:solidFill>
                              <a:latin typeface="Nunito Sans"/>
                              <a:ea typeface="Nunito Sans"/>
                              <a:cs typeface="Nunito Sans"/>
                              <a:sym typeface="Nunito Sans"/>
                            </a:rPr>
                            <a:t>Student composed the </a:t>
                          </a:r>
                          <a14:m>
                            <m:oMath xmlns:m="http://schemas.openxmlformats.org/officeDocument/2006/math">
                              <m:r>
                                <a:rPr lang="en-US" sz="1400" i="1" dirty="0" smtClean="0">
                                  <a:solidFill>
                                    <a:schemeClr val="dk1"/>
                                  </a:solidFill>
                                  <a:latin typeface="Cambria Math" panose="02040503050406030204" pitchFamily="18" charset="0"/>
                                  <a:ea typeface="Nunito Sans"/>
                                  <a:cs typeface="Nunito Sans"/>
                                  <a:sym typeface="Nunito Sans"/>
                                </a:rPr>
                                <m:t>7</m:t>
                              </m:r>
                            </m:oMath>
                          </a14:m>
                          <a:r>
                            <a:rPr lang="en-US" sz="1400" dirty="0">
                              <a:solidFill>
                                <a:schemeClr val="dk1"/>
                              </a:solidFill>
                              <a:latin typeface="Nunito Sans"/>
                              <a:ea typeface="Nunito Sans"/>
                              <a:cs typeface="Nunito Sans"/>
                              <a:sym typeface="Nunito Sans"/>
                            </a:rPr>
                            <a:t> and </a:t>
                          </a:r>
                          <a14:m>
                            <m:oMath xmlns:m="http://schemas.openxmlformats.org/officeDocument/2006/math">
                              <m:r>
                                <a:rPr lang="en-US" sz="1400" i="1" dirty="0" smtClean="0">
                                  <a:solidFill>
                                    <a:schemeClr val="dk1"/>
                                  </a:solidFill>
                                  <a:latin typeface="Cambria Math" panose="02040503050406030204" pitchFamily="18" charset="0"/>
                                  <a:ea typeface="Nunito Sans"/>
                                  <a:cs typeface="Nunito Sans"/>
                                  <a:sym typeface="Nunito Sans"/>
                                </a:rPr>
                                <m:t>3</m:t>
                              </m:r>
                            </m:oMath>
                          </a14:m>
                          <a:r>
                            <a:rPr lang="en-US" sz="1400" dirty="0">
                              <a:solidFill>
                                <a:schemeClr val="dk1"/>
                              </a:solidFill>
                              <a:latin typeface="Nunito Sans"/>
                              <a:ea typeface="Nunito Sans"/>
                              <a:cs typeface="Nunito Sans"/>
                              <a:sym typeface="Nunito Sans"/>
                            </a:rPr>
                            <a:t> as </a:t>
                          </a:r>
                          <a14:m>
                            <m:oMath xmlns:m="http://schemas.openxmlformats.org/officeDocument/2006/math">
                              <m:r>
                                <a:rPr lang="en-US" sz="1400" i="1" dirty="0" smtClean="0">
                                  <a:solidFill>
                                    <a:schemeClr val="dk1"/>
                                  </a:solidFill>
                                  <a:latin typeface="Cambria Math" panose="02040503050406030204" pitchFamily="18" charset="0"/>
                                  <a:ea typeface="Nunito Sans"/>
                                  <a:cs typeface="Nunito Sans"/>
                                  <a:sym typeface="Nunito Sans"/>
                                </a:rPr>
                                <m:t>73</m:t>
                              </m:r>
                            </m:oMath>
                          </a14:m>
                          <a:r>
                            <a:rPr lang="en-US" sz="1400" dirty="0">
                              <a:solidFill>
                                <a:schemeClr val="dk1"/>
                              </a:solidFill>
                              <a:latin typeface="Nunito Sans"/>
                              <a:ea typeface="Nunito Sans"/>
                              <a:cs typeface="Nunito Sans"/>
                              <a:sym typeface="Nunito Sans"/>
                            </a:rPr>
                            <a:t> then subtracted </a:t>
                          </a:r>
                          <a14:m>
                            <m:oMath xmlns:m="http://schemas.openxmlformats.org/officeDocument/2006/math">
                              <m:r>
                                <a:rPr lang="en-US" sz="1400" i="1" dirty="0" smtClean="0">
                                  <a:solidFill>
                                    <a:schemeClr val="dk1"/>
                                  </a:solidFill>
                                  <a:latin typeface="Cambria Math" panose="02040503050406030204" pitchFamily="18" charset="0"/>
                                  <a:ea typeface="Nunito Sans"/>
                                  <a:cs typeface="Nunito Sans"/>
                                  <a:sym typeface="Nunito Sans"/>
                                </a:rPr>
                                <m:t>5</m:t>
                              </m:r>
                            </m:oMath>
                          </a14:m>
                          <a:endParaRPr lang="en-US" sz="1400" dirty="0">
                            <a:solidFill>
                              <a:schemeClr val="dk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B) </a:t>
                          </a:r>
                          <a14:m>
                            <m:oMath xmlns:m="http://schemas.openxmlformats.org/officeDocument/2006/math">
                              <m:r>
                                <a:rPr lang="en-GB" sz="1600" b="0" i="1" smtClean="0">
                                  <a:solidFill>
                                    <a:srgbClr val="00BC89"/>
                                  </a:solidFill>
                                  <a:latin typeface="Cambria Math" panose="02040503050406030204" pitchFamily="18" charset="0"/>
                                </a:rPr>
                                <m:t>16</m:t>
                              </m:r>
                            </m:oMath>
                          </a14:m>
                          <a:endParaRPr lang="en-GB" sz="1600" b="0" dirty="0">
                            <a:solidFill>
                              <a:srgbClr val="00BC89"/>
                            </a:solidFill>
                            <a:latin typeface="Nunito" pitchFamily="2" charset="0"/>
                          </a:endParaRPr>
                        </a:p>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GB" sz="1400" dirty="0">
                              <a:solidFill>
                                <a:srgbClr val="00BC89"/>
                              </a:solidFill>
                              <a:latin typeface="Nunito Sans"/>
                              <a:ea typeface="Nunito Sans"/>
                              <a:cs typeface="Nunito Sans"/>
                              <a:sym typeface="Nunito Sans"/>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21</m:t>
                              </m:r>
                            </m:oMath>
                          </a14:m>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US" sz="1400" dirty="0">
                              <a:solidFill>
                                <a:schemeClr val="dk1"/>
                              </a:solidFill>
                              <a:latin typeface="Nunito Sans"/>
                              <a:ea typeface="Nunito Sans"/>
                              <a:cs typeface="Nunito Sans"/>
                              <a:sym typeface="Nunito Sans"/>
                            </a:rPr>
                            <a:t>Student did not subtract </a:t>
                          </a:r>
                          <a14:m>
                            <m:oMath xmlns:m="http://schemas.openxmlformats.org/officeDocument/2006/math">
                              <m:r>
                                <a:rPr lang="en-US" sz="1400" i="1" dirty="0" smtClean="0">
                                  <a:solidFill>
                                    <a:schemeClr val="dk1"/>
                                  </a:solidFill>
                                  <a:latin typeface="Cambria Math" panose="02040503050406030204" pitchFamily="18" charset="0"/>
                                  <a:ea typeface="Nunito Sans"/>
                                  <a:cs typeface="Nunito Sans"/>
                                  <a:sym typeface="Nunito Sans"/>
                                </a:rPr>
                                <m:t>5</m:t>
                              </m:r>
                            </m:oMath>
                          </a14:m>
                          <a:endParaRPr lang="en-US" sz="1400" dirty="0">
                            <a:solidFill>
                              <a:schemeClr val="dk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6</m:t>
                              </m:r>
                            </m:oMath>
                          </a14:m>
                          <a:endParaRPr lang="en-GB" sz="1400" dirty="0">
                            <a:solidFill>
                              <a:schemeClr val="tx1"/>
                            </a:solidFill>
                            <a:latin typeface="Nunito" pitchFamily="2" charset="0"/>
                          </a:endParaRPr>
                        </a:p>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US" sz="1400" dirty="0">
                              <a:solidFill>
                                <a:srgbClr val="1C1C1C"/>
                              </a:solidFill>
                              <a:latin typeface="Nunito Sans"/>
                              <a:ea typeface="Nunito Sans"/>
                              <a:cs typeface="Nunito Sans"/>
                              <a:sym typeface="Nunito Sans"/>
                            </a:rPr>
                            <a:t>Student subtracted </a:t>
                          </a:r>
                          <a14:m>
                            <m:oMath xmlns:m="http://schemas.openxmlformats.org/officeDocument/2006/math">
                              <m:r>
                                <a:rPr lang="en-GB" sz="1400" b="0" i="1" dirty="0" smtClean="0">
                                  <a:solidFill>
                                    <a:srgbClr val="1C1C1C"/>
                                  </a:solidFill>
                                  <a:latin typeface="Cambria Math" panose="02040503050406030204" pitchFamily="18" charset="0"/>
                                  <a:ea typeface="Nunito Sans"/>
                                  <a:cs typeface="Nunito Sans"/>
                                  <a:sym typeface="Nunito Sans"/>
                                </a:rPr>
                                <m:t>(5×3)</m:t>
                              </m:r>
                            </m:oMath>
                          </a14:m>
                          <a:r>
                            <a:rPr lang="en-US" sz="1400" dirty="0">
                              <a:solidFill>
                                <a:srgbClr val="1C1C1C"/>
                              </a:solidFill>
                              <a:latin typeface="Nunito Sans"/>
                              <a:ea typeface="Nunito Sans"/>
                              <a:cs typeface="Nunito Sans"/>
                              <a:sym typeface="Nunito Sans"/>
                            </a:rPr>
                            <a:t> from </a:t>
                          </a:r>
                          <a14:m>
                            <m:oMath xmlns:m="http://schemas.openxmlformats.org/officeDocument/2006/math">
                              <m:r>
                                <a:rPr lang="en-GB" sz="1400" b="0" i="1" dirty="0" smtClean="0">
                                  <a:solidFill>
                                    <a:srgbClr val="1C1C1C"/>
                                  </a:solidFill>
                                  <a:latin typeface="Cambria Math" panose="02040503050406030204" pitchFamily="18" charset="0"/>
                                  <a:ea typeface="Nunito Sans"/>
                                  <a:cs typeface="Nunito Sans"/>
                                  <a:sym typeface="Nunito Sans"/>
                                </a:rPr>
                                <m:t>(7×3)</m:t>
                              </m:r>
                            </m:oMath>
                          </a14:m>
                          <a:endParaRPr lang="en-US" sz="1400" dirty="0">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4272837968"/>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5" name="Google Shape;131;p5">
            <a:extLst>
              <a:ext uri="{FF2B5EF4-FFF2-40B4-BE49-F238E27FC236}">
                <a16:creationId xmlns:a16="http://schemas.microsoft.com/office/drawing/2014/main" id="{1DCA70CB-6AA8-372E-F608-1BEFFA536E11}"/>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Functions in Algebra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66597541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6" name="Google Shape;132;p5">
                <a:extLst>
                  <a:ext uri="{FF2B5EF4-FFF2-40B4-BE49-F238E27FC236}">
                    <a16:creationId xmlns:a16="http://schemas.microsoft.com/office/drawing/2014/main" id="{CE56ECA4-489F-339B-4A8D-8080DF3BC451}"/>
                  </a:ext>
                </a:extLst>
              </p:cNvPr>
              <p:cNvGraphicFramePr/>
              <p:nvPr>
                <p:extLst>
                  <p:ext uri="{D42A27DB-BD31-4B8C-83A1-F6EECF244321}">
                    <p14:modId xmlns:p14="http://schemas.microsoft.com/office/powerpoint/2010/main" val="2094721712"/>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5) Find </a:t>
                          </a:r>
                          <a14:m>
                            <m:oMath xmlns:m="http://schemas.openxmlformats.org/officeDocument/2006/math">
                              <m:r>
                                <a:rPr lang="en-GB" sz="1600" b="0" i="1" dirty="0" smtClean="0">
                                  <a:solidFill>
                                    <a:schemeClr val="dk1"/>
                                  </a:solidFill>
                                  <a:latin typeface="Cambria Math" panose="02040503050406030204" pitchFamily="18" charset="0"/>
                                  <a:ea typeface="Nunito Sans"/>
                                  <a:cs typeface="Nunito Sans"/>
                                  <a:sym typeface="Nunito Sans"/>
                                </a:rPr>
                                <m:t>𝑓</m:t>
                              </m:r>
                              <m:r>
                                <a:rPr lang="en-GB" sz="1600" b="0" i="1" dirty="0" smtClean="0">
                                  <a:solidFill>
                                    <a:schemeClr val="dk1"/>
                                  </a:solidFill>
                                  <a:latin typeface="Cambria Math" panose="02040503050406030204" pitchFamily="18" charset="0"/>
                                  <a:ea typeface="Nunito Sans"/>
                                  <a:cs typeface="Nunito Sans"/>
                                  <a:sym typeface="Nunito Sans"/>
                                </a:rPr>
                                <m:t>(−4)</m:t>
                              </m:r>
                            </m:oMath>
                          </a14:m>
                          <a:r>
                            <a:rPr lang="en-GB" sz="1600" b="0" dirty="0">
                              <a:solidFill>
                                <a:schemeClr val="dk1"/>
                              </a:solidFill>
                              <a:latin typeface="Nunito Sans"/>
                              <a:ea typeface="Nunito Sans"/>
                              <a:cs typeface="Nunito Sans"/>
                              <a:sym typeface="Nunito Sans"/>
                            </a:rPr>
                            <a:t> when: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𝑓</m:t>
                              </m:r>
                              <m:d>
                                <m:dPr>
                                  <m:ctrlPr>
                                    <a:rPr lang="en-GB" sz="2300" b="0" i="1" u="none" strike="noStrike" cap="none" smtClean="0">
                                      <a:solidFill>
                                        <a:schemeClr val="dk1"/>
                                      </a:solidFill>
                                      <a:latin typeface="Cambria Math" panose="02040503050406030204" pitchFamily="18" charset="0"/>
                                      <a:cs typeface="Times New Roman"/>
                                      <a:sym typeface="Times New Roman"/>
                                    </a:rPr>
                                  </m:ctrlPr>
                                </m:dPr>
                                <m:e>
                                  <m:r>
                                    <a:rPr lang="en-GB" sz="2300" b="0" i="1" u="none" strike="noStrike" cap="none" smtClean="0">
                                      <a:solidFill>
                                        <a:schemeClr val="dk1"/>
                                      </a:solidFill>
                                      <a:latin typeface="Cambria Math" panose="02040503050406030204" pitchFamily="18" charset="0"/>
                                      <a:cs typeface="Times New Roman"/>
                                      <a:sym typeface="Times New Roman"/>
                                    </a:rPr>
                                    <m:t>𝑦</m:t>
                                  </m:r>
                                </m:e>
                              </m:d>
                              <m:r>
                                <a:rPr lang="en-GB" sz="2300" b="0" i="1" u="none" strike="noStrike" cap="none" smtClean="0">
                                  <a:solidFill>
                                    <a:schemeClr val="dk1"/>
                                  </a:solidFill>
                                  <a:latin typeface="Cambria Math" panose="02040503050406030204" pitchFamily="18" charset="0"/>
                                  <a:cs typeface="Times New Roman"/>
                                  <a:sym typeface="Times New Roman"/>
                                </a:rPr>
                                <m:t>=</m:t>
                              </m:r>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18−</m:t>
                                  </m:r>
                                  <m:r>
                                    <a:rPr lang="en-GB" sz="2300" b="0" i="1" u="none" strike="noStrike" cap="none" smtClean="0">
                                      <a:solidFill>
                                        <a:schemeClr val="dk1"/>
                                      </a:solidFill>
                                      <a:latin typeface="Cambria Math" panose="02040503050406030204" pitchFamily="18" charset="0"/>
                                      <a:cs typeface="Times New Roman"/>
                                      <a:sym typeface="Times New Roman"/>
                                    </a:rPr>
                                    <m:t>𝑦</m:t>
                                  </m:r>
                                </m:num>
                                <m:den>
                                  <m:r>
                                    <a:rPr lang="en-GB" sz="2300" b="0" i="1" u="none" strike="noStrike" cap="none" smtClean="0">
                                      <a:solidFill>
                                        <a:schemeClr val="dk1"/>
                                      </a:solidFill>
                                      <a:latin typeface="Cambria Math" panose="02040503050406030204" pitchFamily="18" charset="0"/>
                                      <a:cs typeface="Times New Roman"/>
                                      <a:sym typeface="Times New Roman"/>
                                    </a:rPr>
                                    <m:t>2</m:t>
                                  </m:r>
                                </m:den>
                              </m:f>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6" name="Google Shape;132;p5">
                <a:extLst>
                  <a:ext uri="{FF2B5EF4-FFF2-40B4-BE49-F238E27FC236}">
                    <a16:creationId xmlns:a16="http://schemas.microsoft.com/office/drawing/2014/main" id="{CE56ECA4-489F-339B-4A8D-8080DF3BC451}"/>
                  </a:ext>
                </a:extLst>
              </p:cNvPr>
              <p:cNvGraphicFramePr/>
              <p:nvPr>
                <p:extLst>
                  <p:ext uri="{D42A27DB-BD31-4B8C-83A1-F6EECF244321}">
                    <p14:modId xmlns:p14="http://schemas.microsoft.com/office/powerpoint/2010/main" val="2094721712"/>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5" t="-1053" r="-151"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2614760068"/>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7</m:t>
                              </m:r>
                            </m:oMath>
                          </a14:m>
                          <a:r>
                            <a:rPr lang="en-US" sz="1400" dirty="0">
                              <a:solidFill>
                                <a:schemeClr val="tx1"/>
                              </a:solidFill>
                              <a:latin typeface="Nunito Sans"/>
                              <a:ea typeface="Nunito Sans"/>
                              <a:cs typeface="Nunito Sans"/>
                              <a:sym typeface="Nunito Sans"/>
                            </a:rPr>
                            <a:t> </a:t>
                          </a:r>
                        </a:p>
                        <a:p>
                          <a:pPr marL="0" lvl="0" indent="0" algn="l" rtl="0">
                            <a:lnSpc>
                              <a:spcPct val="115000"/>
                            </a:lnSpc>
                            <a:spcBef>
                              <a:spcPts val="0"/>
                            </a:spcBef>
                            <a:spcAft>
                              <a:spcPts val="0"/>
                            </a:spcAft>
                            <a:buNone/>
                          </a:pPr>
                          <a:r>
                            <a:rPr lang="en-US" sz="1400" dirty="0">
                              <a:solidFill>
                                <a:schemeClr val="dk1"/>
                              </a:solidFill>
                              <a:latin typeface="Nunito Sans"/>
                              <a:ea typeface="Nunito Sans"/>
                              <a:cs typeface="Nunito Sans"/>
                              <a:sym typeface="Nunito Sans"/>
                            </a:rPr>
                            <a:t>Student did not evaluate numerator correctly</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13</m:t>
                              </m:r>
                            </m:oMath>
                          </a14:m>
                          <a:endParaRPr lang="en-GB" sz="1600" b="0" dirty="0">
                            <a:solidFill>
                              <a:schemeClr val="tx1"/>
                            </a:solidFill>
                            <a:latin typeface="Nunito" pitchFamily="2" charset="0"/>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Student </a:t>
                          </a:r>
                          <a:r>
                            <a:rPr lang="en-US" sz="1400" dirty="0">
                              <a:solidFill>
                                <a:schemeClr val="dk1"/>
                              </a:solidFill>
                              <a:latin typeface="Nunito Sans"/>
                              <a:ea typeface="Nunito Sans"/>
                              <a:cs typeface="Nunito Sans"/>
                              <a:sym typeface="Nunito Sans"/>
                            </a:rPr>
                            <a:t>dealt with variable after dividing </a:t>
                          </a:r>
                          <a14:m>
                            <m:oMath xmlns:m="http://schemas.openxmlformats.org/officeDocument/2006/math">
                              <m:r>
                                <a:rPr lang="en-US" sz="1400" i="1" dirty="0" smtClean="0">
                                  <a:solidFill>
                                    <a:schemeClr val="dk1"/>
                                  </a:solidFill>
                                  <a:latin typeface="Cambria Math" panose="02040503050406030204" pitchFamily="18" charset="0"/>
                                  <a:ea typeface="Nunito Sans"/>
                                  <a:cs typeface="Nunito Sans"/>
                                  <a:sym typeface="Nunito Sans"/>
                                </a:rPr>
                                <m:t>18</m:t>
                              </m:r>
                            </m:oMath>
                          </a14:m>
                          <a:r>
                            <a:rPr lang="en-US" sz="1400" dirty="0">
                              <a:solidFill>
                                <a:schemeClr val="dk1"/>
                              </a:solidFill>
                              <a:latin typeface="Nunito Sans"/>
                              <a:ea typeface="Nunito Sans"/>
                              <a:cs typeface="Nunito Sans"/>
                              <a:sym typeface="Nunito Sans"/>
                            </a:rPr>
                            <a:t> by </a:t>
                          </a:r>
                          <a14:m>
                            <m:oMath xmlns:m="http://schemas.openxmlformats.org/officeDocument/2006/math">
                              <m:r>
                                <a:rPr lang="en-US" sz="1400" i="1" dirty="0" smtClean="0">
                                  <a:solidFill>
                                    <a:schemeClr val="dk1"/>
                                  </a:solidFill>
                                  <a:latin typeface="Cambria Math" panose="02040503050406030204" pitchFamily="18" charset="0"/>
                                  <a:ea typeface="Nunito Sans"/>
                                  <a:cs typeface="Nunito Sans"/>
                                  <a:sym typeface="Nunito Sans"/>
                                </a:rPr>
                                <m:t>2</m:t>
                              </m:r>
                            </m:oMath>
                          </a14:m>
                          <a:endParaRPr lang="en-US" sz="1400" dirty="0">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5</m:t>
                              </m:r>
                            </m:oMath>
                          </a14:m>
                          <a:endParaRPr lang="en-US"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dk1"/>
                              </a:solidFill>
                              <a:latin typeface="Nunito Sans"/>
                              <a:ea typeface="Nunito Sans"/>
                              <a:cs typeface="Nunito Sans"/>
                              <a:sym typeface="Nunito Sans"/>
                            </a:rPr>
                            <a:t>Student performed both operations incorrectly</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D) </a:t>
                          </a:r>
                          <a14:m>
                            <m:oMath xmlns:m="http://schemas.openxmlformats.org/officeDocument/2006/math">
                              <m:r>
                                <a:rPr lang="en-GB" sz="1600" b="0" i="1" smtClean="0">
                                  <a:solidFill>
                                    <a:srgbClr val="00BC89"/>
                                  </a:solidFill>
                                  <a:latin typeface="Cambria Math" panose="02040503050406030204" pitchFamily="18" charset="0"/>
                                </a:rPr>
                                <m:t>11</m:t>
                              </m:r>
                            </m:oMath>
                          </a14:m>
                          <a:endParaRPr lang="en-GB" sz="1400" dirty="0">
                            <a:solidFill>
                              <a:srgbClr val="00BC89"/>
                            </a:solidFill>
                            <a:latin typeface="Nunito" pitchFamily="2" charset="0"/>
                          </a:endParaRPr>
                        </a:p>
                        <a:p>
                          <a:pPr marL="0" lvl="0" indent="0" algn="l" rtl="0">
                            <a:lnSpc>
                              <a:spcPct val="115000"/>
                            </a:lnSpc>
                            <a:spcBef>
                              <a:spcPts val="0"/>
                            </a:spcBef>
                            <a:spcAft>
                              <a:spcPts val="0"/>
                            </a:spcAft>
                            <a:buNone/>
                          </a:pPr>
                          <a:r>
                            <a:rPr lang="en-GB" sz="1400" dirty="0">
                              <a:solidFill>
                                <a:srgbClr val="00BC89"/>
                              </a:solidFill>
                              <a:latin typeface="Nunito Sans"/>
                              <a:ea typeface="Nunito Sans"/>
                              <a:cs typeface="Nunito Sans"/>
                              <a:sym typeface="Nunito Sans"/>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2614760068"/>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3" name="Google Shape;131;p5">
            <a:extLst>
              <a:ext uri="{FF2B5EF4-FFF2-40B4-BE49-F238E27FC236}">
                <a16:creationId xmlns:a16="http://schemas.microsoft.com/office/drawing/2014/main" id="{EE8C324B-D3C6-3FC4-A0ED-A788366D6CB5}"/>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Functions in Algebra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56557887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6" name="Google Shape;132;p5">
                <a:extLst>
                  <a:ext uri="{FF2B5EF4-FFF2-40B4-BE49-F238E27FC236}">
                    <a16:creationId xmlns:a16="http://schemas.microsoft.com/office/drawing/2014/main" id="{CE56ECA4-489F-339B-4A8D-8080DF3BC451}"/>
                  </a:ext>
                </a:extLst>
              </p:cNvPr>
              <p:cNvGraphicFramePr/>
              <p:nvPr>
                <p:extLst>
                  <p:ext uri="{D42A27DB-BD31-4B8C-83A1-F6EECF244321}">
                    <p14:modId xmlns:p14="http://schemas.microsoft.com/office/powerpoint/2010/main" val="1555512797"/>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6) Find </a:t>
                          </a:r>
                          <a14:m>
                            <m:oMath xmlns:m="http://schemas.openxmlformats.org/officeDocument/2006/math">
                              <m:r>
                                <a:rPr lang="en-GB" sz="1600" b="0" i="1" dirty="0" smtClean="0">
                                  <a:solidFill>
                                    <a:schemeClr val="dk1"/>
                                  </a:solidFill>
                                  <a:latin typeface="Cambria Math" panose="02040503050406030204" pitchFamily="18" charset="0"/>
                                  <a:ea typeface="Nunito Sans"/>
                                  <a:cs typeface="Nunito Sans"/>
                                  <a:sym typeface="Nunito Sans"/>
                                </a:rPr>
                                <m:t>𝑓</m:t>
                              </m:r>
                              <m:r>
                                <a:rPr lang="en-GB" sz="1600" b="0" i="1" dirty="0" smtClean="0">
                                  <a:solidFill>
                                    <a:schemeClr val="dk1"/>
                                  </a:solidFill>
                                  <a:latin typeface="Cambria Math" panose="02040503050406030204" pitchFamily="18" charset="0"/>
                                  <a:ea typeface="Nunito Sans"/>
                                  <a:cs typeface="Nunito Sans"/>
                                  <a:sym typeface="Nunito Sans"/>
                                </a:rPr>
                                <m:t>(2</m:t>
                              </m:r>
                              <m:r>
                                <a:rPr lang="en-GB" sz="1600" b="0" i="1" dirty="0" smtClean="0">
                                  <a:solidFill>
                                    <a:schemeClr val="dk1"/>
                                  </a:solidFill>
                                  <a:latin typeface="Cambria Math" panose="02040503050406030204" pitchFamily="18" charset="0"/>
                                  <a:ea typeface="Nunito Sans"/>
                                  <a:cs typeface="Nunito Sans"/>
                                  <a:sym typeface="Nunito Sans"/>
                                </a:rPr>
                                <m:t>𝑎</m:t>
                              </m:r>
                              <m:r>
                                <a:rPr lang="en-GB" sz="1600" b="0" i="1" dirty="0" smtClean="0">
                                  <a:solidFill>
                                    <a:schemeClr val="dk1"/>
                                  </a:solidFill>
                                  <a:latin typeface="Cambria Math" panose="02040503050406030204" pitchFamily="18" charset="0"/>
                                  <a:ea typeface="Nunito Sans"/>
                                  <a:cs typeface="Nunito Sans"/>
                                  <a:sym typeface="Nunito Sans"/>
                                </a:rPr>
                                <m:t>)</m:t>
                              </m:r>
                            </m:oMath>
                          </a14:m>
                          <a:r>
                            <a:rPr lang="en-GB" sz="1600" b="0" dirty="0">
                              <a:solidFill>
                                <a:schemeClr val="dk1"/>
                              </a:solidFill>
                              <a:latin typeface="Nunito Sans"/>
                              <a:ea typeface="Nunito Sans"/>
                              <a:cs typeface="Nunito Sans"/>
                              <a:sym typeface="Nunito Sans"/>
                            </a:rPr>
                            <a:t> when: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𝑓</m:t>
                              </m:r>
                              <m:d>
                                <m:dPr>
                                  <m:ctrlPr>
                                    <a:rPr lang="en-GB" sz="2300" b="0" i="1" u="none" strike="noStrike" cap="none" smtClean="0">
                                      <a:solidFill>
                                        <a:schemeClr val="dk1"/>
                                      </a:solidFill>
                                      <a:latin typeface="Cambria Math" panose="02040503050406030204" pitchFamily="18" charset="0"/>
                                      <a:cs typeface="Times New Roman"/>
                                      <a:sym typeface="Times New Roman"/>
                                    </a:rPr>
                                  </m:ctrlPr>
                                </m:dPr>
                                <m:e>
                                  <m:r>
                                    <a:rPr lang="en-GB" sz="2300" b="0" i="1" u="none" strike="noStrike" cap="none" smtClean="0">
                                      <a:solidFill>
                                        <a:schemeClr val="dk1"/>
                                      </a:solidFill>
                                      <a:latin typeface="Cambria Math" panose="02040503050406030204" pitchFamily="18" charset="0"/>
                                      <a:cs typeface="Times New Roman"/>
                                      <a:sym typeface="Times New Roman"/>
                                    </a:rPr>
                                    <m:t>𝑥</m:t>
                                  </m:r>
                                </m:e>
                              </m:d>
                              <m:r>
                                <a:rPr lang="en-GB" sz="2300" b="0" i="1" u="none" strike="noStrike" cap="none" smtClean="0">
                                  <a:solidFill>
                                    <a:schemeClr val="dk1"/>
                                  </a:solidFill>
                                  <a:latin typeface="Cambria Math" panose="02040503050406030204" pitchFamily="18" charset="0"/>
                                  <a:cs typeface="Times New Roman"/>
                                  <a:sym typeface="Times New Roman"/>
                                </a:rPr>
                                <m:t>=9−5</m:t>
                              </m:r>
                              <m:r>
                                <a:rPr lang="en-GB" sz="2300" b="0" i="1" u="none" strike="noStrike" cap="none" smtClean="0">
                                  <a:solidFill>
                                    <a:schemeClr val="dk1"/>
                                  </a:solidFill>
                                  <a:latin typeface="Cambria Math" panose="02040503050406030204" pitchFamily="18" charset="0"/>
                                  <a:cs typeface="Times New Roman"/>
                                  <a:sym typeface="Times New Roman"/>
                                </a:rPr>
                                <m:t>𝑥</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6" name="Google Shape;132;p5">
                <a:extLst>
                  <a:ext uri="{FF2B5EF4-FFF2-40B4-BE49-F238E27FC236}">
                    <a16:creationId xmlns:a16="http://schemas.microsoft.com/office/drawing/2014/main" id="{CE56ECA4-489F-339B-4A8D-8080DF3BC451}"/>
                  </a:ext>
                </a:extLst>
              </p:cNvPr>
              <p:cNvGraphicFramePr/>
              <p:nvPr>
                <p:extLst>
                  <p:ext uri="{D42A27DB-BD31-4B8C-83A1-F6EECF244321}">
                    <p14:modId xmlns:p14="http://schemas.microsoft.com/office/powerpoint/2010/main" val="1555512797"/>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5" t="-1053" r="-151"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293775838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rgbClr val="00BC89"/>
                              </a:solidFill>
                              <a:latin typeface="Nunito" pitchFamily="2" charset="0"/>
                            </a:rPr>
                            <a:t>A) </a:t>
                          </a:r>
                          <a14:m>
                            <m:oMath xmlns:m="http://schemas.openxmlformats.org/officeDocument/2006/math">
                              <m:r>
                                <a:rPr lang="en-GB" sz="1600" b="0" i="1" smtClean="0">
                                  <a:solidFill>
                                    <a:srgbClr val="00BC89"/>
                                  </a:solidFill>
                                  <a:latin typeface="Cambria Math" panose="02040503050406030204" pitchFamily="18" charset="0"/>
                                </a:rPr>
                                <m:t>9−10</m:t>
                              </m:r>
                              <m:r>
                                <a:rPr lang="en-GB" sz="1600" b="0" i="1" smtClean="0">
                                  <a:solidFill>
                                    <a:srgbClr val="00BC89"/>
                                  </a:solidFill>
                                  <a:latin typeface="Cambria Math" panose="02040503050406030204" pitchFamily="18" charset="0"/>
                                </a:rPr>
                                <m:t>𝑎</m:t>
                              </m:r>
                            </m:oMath>
                          </a14:m>
                          <a:r>
                            <a:rPr lang="en-US" sz="1400" dirty="0">
                              <a:solidFill>
                                <a:srgbClr val="00BC89"/>
                              </a:solidFill>
                              <a:latin typeface="Nunito Sans"/>
                              <a:ea typeface="Nunito Sans"/>
                              <a:cs typeface="Nunito Sans"/>
                              <a:sym typeface="Nunito Sans"/>
                            </a:rPr>
                            <a:t> </a:t>
                          </a:r>
                        </a:p>
                        <a:p>
                          <a:pPr marL="0" lvl="0" indent="0" algn="l" rtl="0">
                            <a:lnSpc>
                              <a:spcPct val="115000"/>
                            </a:lnSpc>
                            <a:spcBef>
                              <a:spcPts val="0"/>
                            </a:spcBef>
                            <a:spcAft>
                              <a:spcPts val="0"/>
                            </a:spcAft>
                            <a:buNone/>
                          </a:pPr>
                          <a:r>
                            <a:rPr lang="en-US" sz="1400" dirty="0">
                              <a:solidFill>
                                <a:srgbClr val="00BC89"/>
                              </a:solidFill>
                              <a:latin typeface="Nunito Sans"/>
                              <a:ea typeface="Nunito Sans"/>
                              <a:cs typeface="Nunito Sans"/>
                              <a:sym typeface="Nunito Sans"/>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−1</m:t>
                              </m:r>
                            </m:oMath>
                          </a14:m>
                          <a:endParaRPr lang="en-GB" sz="1600" b="0" dirty="0">
                            <a:solidFill>
                              <a:schemeClr val="tx1"/>
                            </a:solidFill>
                            <a:latin typeface="Nunito" pitchFamily="2" charset="0"/>
                          </a:endParaRPr>
                        </a:p>
                        <a:p>
                          <a:pPr marL="0" lvl="0" indent="0" algn="l" rtl="0">
                            <a:lnSpc>
                              <a:spcPct val="115000"/>
                            </a:lnSpc>
                            <a:spcBef>
                              <a:spcPts val="0"/>
                            </a:spcBef>
                            <a:spcAft>
                              <a:spcPts val="0"/>
                            </a:spcAft>
                            <a:buNone/>
                          </a:pPr>
                          <a:r>
                            <a:rPr lang="en-US" sz="1400" dirty="0">
                              <a:solidFill>
                                <a:schemeClr val="dk1"/>
                              </a:solidFill>
                              <a:latin typeface="Nunito Sans"/>
                              <a:ea typeface="Nunito Sans"/>
                              <a:cs typeface="Nunito Sans"/>
                              <a:sym typeface="Nunito Sans"/>
                            </a:rPr>
                            <a:t>Student did not include the full argument in the function </a:t>
                          </a:r>
                          <a:endParaRPr lang="en-US" sz="1400" dirty="0">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9−5</m:t>
                              </m:r>
                              <m:r>
                                <a:rPr lang="en-GB" sz="1600" b="0" i="1" smtClean="0">
                                  <a:solidFill>
                                    <a:schemeClr val="tx1"/>
                                  </a:solidFill>
                                  <a:latin typeface="Cambria Math" panose="02040503050406030204" pitchFamily="18" charset="0"/>
                                </a:rPr>
                                <m:t>𝑎</m:t>
                              </m:r>
                            </m:oMath>
                          </a14:m>
                          <a:endParaRPr lang="en-US" sz="140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dk1"/>
                              </a:solidFill>
                              <a:latin typeface="Nunito Sans"/>
                              <a:ea typeface="Nunito Sans"/>
                              <a:cs typeface="Nunito Sans"/>
                              <a:sym typeface="Nunito Sans"/>
                            </a:rPr>
                            <a:t>Student did not include the full argument in the function</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8</m:t>
                              </m:r>
                              <m:r>
                                <a:rPr lang="en-GB" sz="1600" b="0" i="1" smtClean="0">
                                  <a:solidFill>
                                    <a:schemeClr val="tx1"/>
                                  </a:solidFill>
                                  <a:latin typeface="Cambria Math" panose="02040503050406030204" pitchFamily="18" charset="0"/>
                                </a:rPr>
                                <m:t>𝑎</m:t>
                              </m:r>
                            </m:oMath>
                          </a14:m>
                          <a:endParaRPr lang="en-GB"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Student </a:t>
                          </a:r>
                          <a:r>
                            <a:rPr lang="en-US" sz="1400" dirty="0">
                              <a:solidFill>
                                <a:schemeClr val="dk1"/>
                              </a:solidFill>
                              <a:latin typeface="Nunito Sans"/>
                              <a:ea typeface="Nunito Sans"/>
                              <a:cs typeface="Nunito Sans"/>
                              <a:sym typeface="Nunito Sans"/>
                            </a:rPr>
                            <a:t>also multiplied argument by </a:t>
                          </a:r>
                          <a14:m>
                            <m:oMath xmlns:m="http://schemas.openxmlformats.org/officeDocument/2006/math">
                              <m:r>
                                <a:rPr lang="en-US" sz="1400" i="1" dirty="0" smtClean="0">
                                  <a:solidFill>
                                    <a:schemeClr val="dk1"/>
                                  </a:solidFill>
                                  <a:latin typeface="Cambria Math" panose="02040503050406030204" pitchFamily="18" charset="0"/>
                                  <a:ea typeface="Nunito Sans"/>
                                  <a:cs typeface="Nunito Sans"/>
                                  <a:sym typeface="Nunito Sans"/>
                                </a:rPr>
                                <m:t>9</m:t>
                              </m:r>
                            </m:oMath>
                          </a14:m>
                          <a:endParaRPr lang="en-US" sz="1400" dirty="0">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293775838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4" name="Google Shape;131;p5">
            <a:extLst>
              <a:ext uri="{FF2B5EF4-FFF2-40B4-BE49-F238E27FC236}">
                <a16:creationId xmlns:a16="http://schemas.microsoft.com/office/drawing/2014/main" id="{A85FC5AE-25ED-6D77-55AA-5B343284EEB2}"/>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Functions in Algebra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4234251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6" name="Google Shape;132;p5">
                <a:extLst>
                  <a:ext uri="{FF2B5EF4-FFF2-40B4-BE49-F238E27FC236}">
                    <a16:creationId xmlns:a16="http://schemas.microsoft.com/office/drawing/2014/main" id="{CE56ECA4-489F-339B-4A8D-8080DF3BC451}"/>
                  </a:ext>
                </a:extLst>
              </p:cNvPr>
              <p:cNvGraphicFramePr/>
              <p:nvPr>
                <p:extLst>
                  <p:ext uri="{D42A27DB-BD31-4B8C-83A1-F6EECF244321}">
                    <p14:modId xmlns:p14="http://schemas.microsoft.com/office/powerpoint/2010/main" val="2535099243"/>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7) If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𝑓</m:t>
                              </m:r>
                              <m:d>
                                <m:d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dPr>
                                <m:e>
                                  <m:r>
                                    <a:rPr lang="en-GB" sz="1600" b="0" i="1" u="none" strike="noStrike" cap="none" smtClean="0">
                                      <a:solidFill>
                                        <a:schemeClr val="dk1"/>
                                      </a:solidFill>
                                      <a:latin typeface="Cambria Math" panose="02040503050406030204" pitchFamily="18" charset="0"/>
                                      <a:ea typeface="Nunito Sans"/>
                                      <a:cs typeface="Nunito Sans"/>
                                      <a:sym typeface="Nunito Sans"/>
                                    </a:rPr>
                                    <m:t>𝑥</m:t>
                                  </m:r>
                                </m:e>
                              </m:d>
                              <m:r>
                                <a:rPr lang="en-GB" sz="1600" b="0" i="1" u="none" strike="noStrike" cap="none" smtClean="0">
                                  <a:solidFill>
                                    <a:schemeClr val="dk1"/>
                                  </a:solidFill>
                                  <a:latin typeface="Cambria Math" panose="02040503050406030204" pitchFamily="18" charset="0"/>
                                  <a:ea typeface="Nunito Sans"/>
                                  <a:cs typeface="Nunito Sans"/>
                                  <a:sym typeface="Nunito Sans"/>
                                </a:rPr>
                                <m:t>=5</m:t>
                              </m:r>
                              <m:r>
                                <a:rPr lang="en-GB" sz="1600" b="0" i="1" u="none" strike="noStrike" cap="none" smtClean="0">
                                  <a:solidFill>
                                    <a:schemeClr val="dk1"/>
                                  </a:solidFill>
                                  <a:latin typeface="Cambria Math" panose="02040503050406030204" pitchFamily="18" charset="0"/>
                                  <a:ea typeface="Nunito Sans"/>
                                  <a:cs typeface="Nunito Sans"/>
                                  <a:sym typeface="Nunito Sans"/>
                                </a:rPr>
                                <m:t>𝑥</m:t>
                              </m:r>
                            </m:oMath>
                          </a14:m>
                          <a:r>
                            <a:rPr lang="en-GB" sz="1600" b="0" dirty="0">
                              <a:solidFill>
                                <a:schemeClr val="dk1"/>
                              </a:solidFill>
                              <a:latin typeface="Nunito Sans"/>
                              <a:ea typeface="Nunito Sans"/>
                              <a:cs typeface="Nunito Sans"/>
                              <a:sym typeface="Nunito Sans"/>
                            </a:rPr>
                            <a:t> and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𝑔</m:t>
                              </m:r>
                              <m:d>
                                <m:dPr>
                                  <m:ctrlPr>
                                    <a:rPr lang="en-GB" sz="1600" b="0" i="1" smtClean="0">
                                      <a:solidFill>
                                        <a:schemeClr val="dk1"/>
                                      </a:solidFill>
                                      <a:latin typeface="Cambria Math" panose="02040503050406030204" pitchFamily="18" charset="0"/>
                                      <a:ea typeface="Nunito Sans"/>
                                      <a:cs typeface="Nunito Sans"/>
                                      <a:sym typeface="Nunito Sans"/>
                                    </a:rPr>
                                  </m:ctrlPr>
                                </m:dPr>
                                <m:e>
                                  <m:r>
                                    <a:rPr lang="en-GB" sz="1600" b="0" i="1" smtClean="0">
                                      <a:solidFill>
                                        <a:schemeClr val="dk1"/>
                                      </a:solidFill>
                                      <a:latin typeface="Cambria Math" panose="02040503050406030204" pitchFamily="18" charset="0"/>
                                      <a:ea typeface="Nunito Sans"/>
                                      <a:cs typeface="Nunito Sans"/>
                                      <a:sym typeface="Nunito Sans"/>
                                    </a:rPr>
                                    <m:t>𝑥</m:t>
                                  </m:r>
                                </m:e>
                              </m:d>
                              <m:r>
                                <a:rPr lang="en-GB" sz="1600" b="0" i="1" smtClean="0">
                                  <a:solidFill>
                                    <a:schemeClr val="dk1"/>
                                  </a:solidFill>
                                  <a:latin typeface="Cambria Math" panose="02040503050406030204" pitchFamily="18" charset="0"/>
                                  <a:ea typeface="Nunito Sans"/>
                                  <a:cs typeface="Nunito Sans"/>
                                  <a:sym typeface="Nunito Sans"/>
                                </a:rPr>
                                <m:t>=3+</m:t>
                              </m:r>
                              <m:sSup>
                                <m:sSupPr>
                                  <m:ctrlPr>
                                    <a:rPr lang="en-GB" sz="1600" b="0" i="1" smtClean="0">
                                      <a:solidFill>
                                        <a:schemeClr val="dk1"/>
                                      </a:solidFill>
                                      <a:latin typeface="Cambria Math" panose="02040503050406030204" pitchFamily="18" charset="0"/>
                                      <a:ea typeface="Nunito Sans"/>
                                      <a:cs typeface="Nunito Sans"/>
                                      <a:sym typeface="Nunito Sans"/>
                                    </a:rPr>
                                  </m:ctrlPr>
                                </m:sSupPr>
                                <m:e>
                                  <m:r>
                                    <a:rPr lang="en-GB" sz="1600" b="0" i="1" smtClean="0">
                                      <a:solidFill>
                                        <a:schemeClr val="dk1"/>
                                      </a:solidFill>
                                      <a:latin typeface="Cambria Math" panose="02040503050406030204" pitchFamily="18" charset="0"/>
                                      <a:ea typeface="Nunito Sans"/>
                                      <a:cs typeface="Nunito Sans"/>
                                      <a:sym typeface="Nunito Sans"/>
                                    </a:rPr>
                                    <m:t>𝑥</m:t>
                                  </m:r>
                                </m:e>
                                <m:sup>
                                  <m:r>
                                    <a:rPr lang="en-GB" sz="1600" b="0" i="1" smtClean="0">
                                      <a:solidFill>
                                        <a:schemeClr val="dk1"/>
                                      </a:solidFill>
                                      <a:latin typeface="Cambria Math" panose="02040503050406030204" pitchFamily="18" charset="0"/>
                                      <a:ea typeface="Nunito Sans"/>
                                      <a:cs typeface="Nunito Sans"/>
                                      <a:sym typeface="Nunito Sans"/>
                                    </a:rPr>
                                    <m:t>2</m:t>
                                  </m:r>
                                </m:sup>
                              </m:sSup>
                            </m:oMath>
                          </a14:m>
                          <a:r>
                            <a:rPr lang="en-GB" sz="1600" b="0" dirty="0">
                              <a:solidFill>
                                <a:schemeClr val="dk1"/>
                              </a:solidFill>
                              <a:latin typeface="Nunito Sans"/>
                              <a:ea typeface="Nunito Sans"/>
                              <a:cs typeface="Nunito Sans"/>
                              <a:sym typeface="Nunito Sans"/>
                            </a:rPr>
                            <a:t> find: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𝑓𝑔</m:t>
                              </m:r>
                              <m:d>
                                <m:dPr>
                                  <m:ctrlPr>
                                    <a:rPr lang="en-GB" sz="2300" b="0" i="1" u="none" strike="noStrike" cap="none" smtClean="0">
                                      <a:solidFill>
                                        <a:schemeClr val="dk1"/>
                                      </a:solidFill>
                                      <a:latin typeface="Cambria Math" panose="02040503050406030204" pitchFamily="18" charset="0"/>
                                      <a:cs typeface="Times New Roman"/>
                                      <a:sym typeface="Times New Roman"/>
                                    </a:rPr>
                                  </m:ctrlPr>
                                </m:dPr>
                                <m:e>
                                  <m:r>
                                    <a:rPr lang="en-GB" sz="2300" b="0" i="1" u="none" strike="noStrike" cap="none" smtClean="0">
                                      <a:solidFill>
                                        <a:schemeClr val="dk1"/>
                                      </a:solidFill>
                                      <a:latin typeface="Cambria Math" panose="02040503050406030204" pitchFamily="18" charset="0"/>
                                      <a:cs typeface="Times New Roman"/>
                                      <a:sym typeface="Times New Roman"/>
                                    </a:rPr>
                                    <m:t>2</m:t>
                                  </m:r>
                                </m:e>
                              </m:d>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6" name="Google Shape;132;p5">
                <a:extLst>
                  <a:ext uri="{FF2B5EF4-FFF2-40B4-BE49-F238E27FC236}">
                    <a16:creationId xmlns:a16="http://schemas.microsoft.com/office/drawing/2014/main" id="{CE56ECA4-489F-339B-4A8D-8080DF3BC451}"/>
                  </a:ext>
                </a:extLst>
              </p:cNvPr>
              <p:cNvGraphicFramePr/>
              <p:nvPr>
                <p:extLst>
                  <p:ext uri="{D42A27DB-BD31-4B8C-83A1-F6EECF244321}">
                    <p14:modId xmlns:p14="http://schemas.microsoft.com/office/powerpoint/2010/main" val="2535099243"/>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5" t="-1053" r="-151"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3503286325"/>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103</m:t>
                              </m:r>
                            </m:oMath>
                          </a14:m>
                          <a:endParaRPr lang="en-US"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Student </a:t>
                          </a:r>
                          <a:r>
                            <a:rPr lang="en-US" sz="1400" dirty="0">
                              <a:solidFill>
                                <a:schemeClr val="dk1"/>
                              </a:solidFill>
                              <a:latin typeface="Nunito Sans"/>
                              <a:ea typeface="Nunito Sans"/>
                              <a:cs typeface="Nunito Sans"/>
                              <a:sym typeface="Nunito Sans"/>
                            </a:rPr>
                            <a:t>composed functions in wrong order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25</m:t>
                              </m:r>
                            </m:oMath>
                          </a14:m>
                          <a:endParaRPr lang="en-GB" sz="1600" b="0" dirty="0">
                            <a:solidFill>
                              <a:schemeClr val="tx1"/>
                            </a:solidFill>
                            <a:latin typeface="Nunito" pitchFamily="2" charset="0"/>
                          </a:endParaRPr>
                        </a:p>
                        <a:p>
                          <a:pPr marL="0" lvl="0" indent="0" algn="l" rtl="0">
                            <a:lnSpc>
                              <a:spcPct val="115000"/>
                            </a:lnSpc>
                            <a:spcBef>
                              <a:spcPts val="0"/>
                            </a:spcBef>
                            <a:spcAft>
                              <a:spcPts val="0"/>
                            </a:spcAft>
                            <a:buNone/>
                          </a:pPr>
                          <a:r>
                            <a:rPr lang="en-US" sz="1400" dirty="0">
                              <a:solidFill>
                                <a:schemeClr val="dk1"/>
                              </a:solidFill>
                              <a:latin typeface="Nunito Sans"/>
                              <a:ea typeface="Nunito Sans"/>
                              <a:cs typeface="Nunito Sans"/>
                              <a:sym typeface="Nunito Sans"/>
                            </a:rPr>
                            <a:t>Student did not square </a:t>
                          </a:r>
                          <a14:m>
                            <m:oMath xmlns:m="http://schemas.openxmlformats.org/officeDocument/2006/math">
                              <m:r>
                                <a:rPr lang="en-US" sz="1400" i="1" dirty="0" smtClean="0">
                                  <a:solidFill>
                                    <a:schemeClr val="dk1"/>
                                  </a:solidFill>
                                  <a:latin typeface="Cambria Math" panose="02040503050406030204" pitchFamily="18" charset="0"/>
                                  <a:ea typeface="Nunito Sans"/>
                                  <a:cs typeface="Nunito Sans"/>
                                  <a:sym typeface="Nunito Sans"/>
                                </a:rPr>
                                <m:t>2</m:t>
                              </m:r>
                            </m:oMath>
                          </a14:m>
                          <a:r>
                            <a:rPr lang="en-US" sz="1400" dirty="0">
                              <a:solidFill>
                                <a:schemeClr val="dk1"/>
                              </a:solidFill>
                              <a:latin typeface="Nunito Sans"/>
                              <a:ea typeface="Nunito Sans"/>
                              <a:cs typeface="Nunito Sans"/>
                              <a:sym typeface="Nunito Sans"/>
                            </a:rPr>
                            <a:t> in </a:t>
                          </a:r>
                          <a14:m>
                            <m:oMath xmlns:m="http://schemas.openxmlformats.org/officeDocument/2006/math">
                              <m:r>
                                <a:rPr lang="en-GB" sz="1400" b="0" i="1" dirty="0" smtClean="0">
                                  <a:solidFill>
                                    <a:schemeClr val="dk1"/>
                                  </a:solidFill>
                                  <a:latin typeface="Cambria Math" panose="02040503050406030204" pitchFamily="18" charset="0"/>
                                  <a:ea typeface="Times New Roman"/>
                                  <a:cs typeface="Times New Roman"/>
                                  <a:sym typeface="Times New Roman"/>
                                </a:rPr>
                                <m:t>𝑔</m:t>
                              </m:r>
                              <m:r>
                                <a:rPr lang="en-GB" sz="1400" b="0" i="1" dirty="0" smtClean="0">
                                  <a:solidFill>
                                    <a:schemeClr val="dk1"/>
                                  </a:solidFill>
                                  <a:latin typeface="Cambria Math" panose="02040503050406030204" pitchFamily="18" charset="0"/>
                                  <a:ea typeface="Times New Roman"/>
                                  <a:cs typeface="Times New Roman"/>
                                  <a:sym typeface="Times New Roman"/>
                                </a:rPr>
                                <m:t>(</m:t>
                              </m:r>
                              <m:r>
                                <a:rPr lang="en-GB" sz="1400" b="0" i="1" dirty="0" smtClean="0">
                                  <a:solidFill>
                                    <a:schemeClr val="dk1"/>
                                  </a:solidFill>
                                  <a:latin typeface="Cambria Math" panose="02040503050406030204" pitchFamily="18" charset="0"/>
                                  <a:ea typeface="Times New Roman"/>
                                  <a:cs typeface="Times New Roman"/>
                                  <a:sym typeface="Times New Roman"/>
                                </a:rPr>
                                <m:t>𝑥</m:t>
                              </m:r>
                              <m:r>
                                <a:rPr lang="en-GB" sz="1400" b="0" i="1" dirty="0" smtClean="0">
                                  <a:solidFill>
                                    <a:schemeClr val="dk1"/>
                                  </a:solidFill>
                                  <a:latin typeface="Cambria Math" panose="02040503050406030204" pitchFamily="18" charset="0"/>
                                  <a:ea typeface="Times New Roman"/>
                                  <a:cs typeface="Times New Roman"/>
                                  <a:sym typeface="Times New Roman"/>
                                </a:rPr>
                                <m:t>)</m:t>
                              </m:r>
                            </m:oMath>
                          </a14:m>
                          <a:endParaRPr lang="en-US" sz="1400" dirty="0">
                            <a:solidFill>
                              <a:schemeClr val="dk1"/>
                            </a:solidFill>
                            <a:latin typeface="Times New Roman"/>
                            <a:ea typeface="Times New Roman"/>
                            <a:cs typeface="Times New Roman"/>
                            <a:sym typeface="Times New Roman"/>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C) </a:t>
                          </a:r>
                          <a14:m>
                            <m:oMath xmlns:m="http://schemas.openxmlformats.org/officeDocument/2006/math">
                              <m:r>
                                <a:rPr lang="en-GB" sz="1600" b="0" i="1" smtClean="0">
                                  <a:solidFill>
                                    <a:srgbClr val="00BC89"/>
                                  </a:solidFill>
                                  <a:latin typeface="Cambria Math" panose="02040503050406030204" pitchFamily="18" charset="0"/>
                                </a:rPr>
                                <m:t>35</m:t>
                              </m:r>
                            </m:oMath>
                          </a14:m>
                          <a:endParaRPr lang="en-US" sz="1400" dirty="0">
                            <a:solidFill>
                              <a:srgbClr val="00BC89"/>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rgbClr val="00BC89"/>
                              </a:solidFill>
                              <a:latin typeface="Nunito Sans"/>
                              <a:ea typeface="Nunito Sans"/>
                              <a:cs typeface="Nunito Sans"/>
                              <a:sym typeface="Nunito Sans"/>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70</m:t>
                              </m:r>
                            </m:oMath>
                          </a14:m>
                          <a:endParaRPr lang="en-US" sz="1400" dirty="0">
                            <a:solidFill>
                              <a:srgbClr val="1C1C1C"/>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rgbClr val="1C1C1C"/>
                              </a:solidFill>
                              <a:latin typeface="Nunito Sans"/>
                              <a:ea typeface="Nunito Sans"/>
                              <a:cs typeface="Nunito Sans"/>
                              <a:sym typeface="Nunito Sans"/>
                            </a:rPr>
                            <a:t>Student evaluated each function then multiplied</a:t>
                          </a:r>
                          <a:endParaRPr lang="en-US" sz="1400" dirty="0">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3503286325"/>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3" name="Google Shape;131;p5">
            <a:extLst>
              <a:ext uri="{FF2B5EF4-FFF2-40B4-BE49-F238E27FC236}">
                <a16:creationId xmlns:a16="http://schemas.microsoft.com/office/drawing/2014/main" id="{08373AEF-B783-FB30-4AB1-CC11D228B55E}"/>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Functions in Algebra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8268162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4"/>
          <p:cNvSpPr txBox="1"/>
          <p:nvPr/>
        </p:nvSpPr>
        <p:spPr>
          <a:xfrm>
            <a:off x="80049" y="361775"/>
            <a:ext cx="3927747"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How to use the questions in this resource</a:t>
            </a:r>
            <a:endParaRPr/>
          </a:p>
        </p:txBody>
      </p:sp>
      <p:sp>
        <p:nvSpPr>
          <p:cNvPr id="126" name="Google Shape;126;p4"/>
          <p:cNvSpPr txBox="1"/>
          <p:nvPr/>
        </p:nvSpPr>
        <p:spPr>
          <a:xfrm>
            <a:off x="80049" y="920867"/>
            <a:ext cx="8468691" cy="3409086"/>
          </a:xfrm>
          <a:prstGeom prst="rect">
            <a:avLst/>
          </a:prstGeom>
          <a:noFill/>
          <a:ln>
            <a:noFill/>
          </a:ln>
        </p:spPr>
        <p:txBody>
          <a:bodyPr spcFirstLastPara="1" wrap="square" lIns="91425" tIns="91425" rIns="91425" bIns="91425" anchor="t" anchorCtr="0">
            <a:noAutofit/>
          </a:bodyPr>
          <a:lstStyle/>
          <a:p>
            <a:pPr rtl="0">
              <a:spcBef>
                <a:spcPts val="0"/>
              </a:spcBef>
              <a:spcAft>
                <a:spcPts val="0"/>
              </a:spcAft>
            </a:pPr>
            <a:r>
              <a:rPr lang="en-US" sz="1200" b="0" i="0" u="none" strike="noStrike" dirty="0">
                <a:solidFill>
                  <a:srgbClr val="1C1C1C"/>
                </a:solidFill>
                <a:effectLst/>
                <a:latin typeface="Nunito Sans" pitchFamily="2" charset="0"/>
              </a:rPr>
              <a:t>There are 18 multiple choice questions, each designed to assess each of the key skills required to master </a:t>
            </a:r>
            <a:r>
              <a:rPr lang="en-US" sz="1200" b="1" i="0" u="none" strike="noStrike" dirty="0">
                <a:solidFill>
                  <a:srgbClr val="1C1C1C"/>
                </a:solidFill>
                <a:effectLst/>
                <a:latin typeface="Nunito Sans" pitchFamily="2" charset="0"/>
              </a:rPr>
              <a:t>functions in algebra</a:t>
            </a:r>
            <a:r>
              <a:rPr lang="en-US" sz="1200" i="0" u="none" strike="noStrike" dirty="0">
                <a:solidFill>
                  <a:srgbClr val="1C1C1C"/>
                </a:solidFill>
                <a:effectLst/>
                <a:latin typeface="Nunito Sans" pitchFamily="2" charset="0"/>
              </a:rPr>
              <a:t>.</a:t>
            </a:r>
            <a:endParaRPr lang="en-US" sz="1200" dirty="0">
              <a:effectLst/>
            </a:endParaRPr>
          </a:p>
          <a:p>
            <a:pPr rtl="0">
              <a:spcBef>
                <a:spcPts val="0"/>
              </a:spcBef>
              <a:spcAft>
                <a:spcPts val="0"/>
              </a:spcAft>
            </a:pPr>
            <a:br>
              <a:rPr lang="en-US" sz="1200" b="0" dirty="0">
                <a:effectLst/>
              </a:rPr>
            </a:br>
            <a:r>
              <a:rPr lang="en-US" sz="1200" b="0" i="0" u="none" strike="noStrike" dirty="0">
                <a:solidFill>
                  <a:srgbClr val="1C1C1C"/>
                </a:solidFill>
                <a:effectLst/>
                <a:latin typeface="Nunito Sans" pitchFamily="2" charset="0"/>
              </a:rPr>
              <a:t>Each question has one correct answer and three carefully chosen incorrect answers that are designed to identify and highlight fundamental misconceptions, including:</a:t>
            </a:r>
            <a:r>
              <a:rPr lang="en-US" sz="1200" b="0" i="0" u="none" strike="noStrike" dirty="0">
                <a:solidFill>
                  <a:srgbClr val="000000"/>
                </a:solidFill>
                <a:effectLst/>
                <a:latin typeface="Nunito Sans" pitchFamily="2" charset="0"/>
              </a:rPr>
              <a:t> </a:t>
            </a:r>
            <a:r>
              <a:rPr lang="en-US" sz="1200" b="1" i="0" u="none" strike="noStrike" dirty="0">
                <a:solidFill>
                  <a:srgbClr val="000000"/>
                </a:solidFill>
                <a:effectLst/>
                <a:latin typeface="Nunito Sans" pitchFamily="2" charset="0"/>
              </a:rPr>
              <a:t>Substitution</a:t>
            </a:r>
            <a:r>
              <a:rPr lang="en-US" sz="1200" i="0" u="none" strike="noStrike" dirty="0">
                <a:solidFill>
                  <a:srgbClr val="000000"/>
                </a:solidFill>
                <a:effectLst/>
                <a:latin typeface="Nunito Sans" pitchFamily="2" charset="0"/>
              </a:rPr>
              <a:t>,</a:t>
            </a:r>
            <a:r>
              <a:rPr lang="en-US" sz="1200" b="1" i="0" u="none" strike="noStrike" dirty="0">
                <a:solidFill>
                  <a:srgbClr val="000000"/>
                </a:solidFill>
                <a:effectLst/>
                <a:latin typeface="Nunito Sans" pitchFamily="2" charset="0"/>
              </a:rPr>
              <a:t> Order of operations</a:t>
            </a:r>
            <a:r>
              <a:rPr lang="en-US" sz="1200" i="0" u="none" strike="noStrike" dirty="0">
                <a:solidFill>
                  <a:srgbClr val="000000"/>
                </a:solidFill>
                <a:effectLst/>
                <a:latin typeface="Nunito Sans" pitchFamily="2" charset="0"/>
              </a:rPr>
              <a:t>,</a:t>
            </a:r>
            <a:r>
              <a:rPr lang="en-US" sz="1200" b="1" i="0" u="none" strike="noStrike" dirty="0">
                <a:solidFill>
                  <a:srgbClr val="000000"/>
                </a:solidFill>
                <a:effectLst/>
                <a:latin typeface="Nunito Sans" pitchFamily="2" charset="0"/>
              </a:rPr>
              <a:t> Squaring negative numbers</a:t>
            </a:r>
            <a:r>
              <a:rPr lang="en-US" sz="1200" i="0" u="none" strike="noStrike" dirty="0">
                <a:solidFill>
                  <a:srgbClr val="000000"/>
                </a:solidFill>
                <a:effectLst/>
                <a:latin typeface="Nunito Sans" pitchFamily="2" charset="0"/>
              </a:rPr>
              <a:t>,</a:t>
            </a:r>
            <a:r>
              <a:rPr lang="en-US" sz="1200" b="1" i="0" u="none" strike="noStrike" dirty="0">
                <a:solidFill>
                  <a:srgbClr val="000000"/>
                </a:solidFill>
                <a:effectLst/>
                <a:latin typeface="Nunito Sans" pitchFamily="2" charset="0"/>
              </a:rPr>
              <a:t> Incorrect order of composition</a:t>
            </a:r>
            <a:r>
              <a:rPr lang="en-US" sz="1200" i="0" u="none" strike="noStrike" dirty="0">
                <a:solidFill>
                  <a:srgbClr val="000000"/>
                </a:solidFill>
                <a:effectLst/>
                <a:latin typeface="Nunito Sans" pitchFamily="2" charset="0"/>
              </a:rPr>
              <a:t>, and</a:t>
            </a:r>
            <a:r>
              <a:rPr lang="en-US" sz="1200" b="1" i="0" u="none" strike="noStrike" dirty="0">
                <a:solidFill>
                  <a:srgbClr val="000000"/>
                </a:solidFill>
                <a:effectLst/>
                <a:latin typeface="Nunito Sans" pitchFamily="2" charset="0"/>
              </a:rPr>
              <a:t> Inverse functions</a:t>
            </a:r>
            <a:r>
              <a:rPr lang="en-US" sz="1200" i="0" u="none" strike="noStrike" dirty="0">
                <a:solidFill>
                  <a:srgbClr val="000000"/>
                </a:solidFill>
                <a:effectLst/>
                <a:latin typeface="Nunito Sans" pitchFamily="2" charset="0"/>
              </a:rPr>
              <a:t>.</a:t>
            </a:r>
          </a:p>
          <a:p>
            <a:pPr rtl="0">
              <a:spcBef>
                <a:spcPts val="0"/>
              </a:spcBef>
              <a:spcAft>
                <a:spcPts val="0"/>
              </a:spcAft>
            </a:pPr>
            <a:br>
              <a:rPr lang="en-US" sz="1200" b="0" dirty="0">
                <a:effectLst/>
              </a:rPr>
            </a:br>
            <a:r>
              <a:rPr lang="en-US" sz="1200" b="0" i="0" u="none" strike="noStrike" dirty="0">
                <a:solidFill>
                  <a:srgbClr val="1C1C1C"/>
                </a:solidFill>
                <a:effectLst/>
                <a:latin typeface="Nunito Sans" pitchFamily="2" charset="0"/>
              </a:rPr>
              <a:t>When answering these questions, students should be encouraged to explain why they have chosen a particular answer, and why the other three answers are incorrect. This can be done verbally in small groups, or written down on the worksheet or in their books.</a:t>
            </a:r>
            <a:endParaRPr lang="en-US" sz="1200" b="0" dirty="0">
              <a:effectLst/>
            </a:endParaRPr>
          </a:p>
          <a:p>
            <a:pPr rtl="0">
              <a:spcBef>
                <a:spcPts val="0"/>
              </a:spcBef>
              <a:spcAft>
                <a:spcPts val="0"/>
              </a:spcAft>
            </a:pPr>
            <a:br>
              <a:rPr lang="en-US" sz="1200" b="0" dirty="0">
                <a:effectLst/>
              </a:rPr>
            </a:br>
            <a:r>
              <a:rPr lang="en-US" sz="1200" b="0" i="0" u="none" strike="noStrike" dirty="0">
                <a:solidFill>
                  <a:srgbClr val="1C1C1C"/>
                </a:solidFill>
                <a:effectLst/>
                <a:latin typeface="Nunito Sans" pitchFamily="2" charset="0"/>
              </a:rPr>
              <a:t>This resource has been designed to be as flexible as possible with questions that can be easily chopped up and reordered, and come with a separate answer sheet that details all of the misconceptions highlighted in the answers.</a:t>
            </a:r>
            <a:endParaRPr lang="en-US" sz="1200" b="0" dirty="0">
              <a:effectLst/>
            </a:endParaRPr>
          </a:p>
          <a:p>
            <a:br>
              <a:rPr lang="en-US" sz="1600" dirty="0"/>
            </a:b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6" name="Google Shape;132;p5">
                <a:extLst>
                  <a:ext uri="{FF2B5EF4-FFF2-40B4-BE49-F238E27FC236}">
                    <a16:creationId xmlns:a16="http://schemas.microsoft.com/office/drawing/2014/main" id="{CE56ECA4-489F-339B-4A8D-8080DF3BC451}"/>
                  </a:ext>
                </a:extLst>
              </p:cNvPr>
              <p:cNvGraphicFramePr/>
              <p:nvPr>
                <p:extLst>
                  <p:ext uri="{D42A27DB-BD31-4B8C-83A1-F6EECF244321}">
                    <p14:modId xmlns:p14="http://schemas.microsoft.com/office/powerpoint/2010/main" val="2547039541"/>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8) If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𝑓</m:t>
                              </m:r>
                              <m:d>
                                <m:d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dPr>
                                <m:e>
                                  <m:r>
                                    <a:rPr lang="en-GB" sz="1600" b="0" i="1" u="none" strike="noStrike" cap="none" smtClean="0">
                                      <a:solidFill>
                                        <a:schemeClr val="dk1"/>
                                      </a:solidFill>
                                      <a:latin typeface="Cambria Math" panose="02040503050406030204" pitchFamily="18" charset="0"/>
                                      <a:ea typeface="Nunito Sans"/>
                                      <a:cs typeface="Nunito Sans"/>
                                      <a:sym typeface="Nunito Sans"/>
                                    </a:rPr>
                                    <m:t>𝑥</m:t>
                                  </m:r>
                                </m:e>
                              </m:d>
                              <m:r>
                                <a:rPr lang="en-GB" sz="1600" b="0" i="1" u="none" strike="noStrike" cap="none" smtClean="0">
                                  <a:solidFill>
                                    <a:schemeClr val="dk1"/>
                                  </a:solidFill>
                                  <a:latin typeface="Cambria Math" panose="02040503050406030204" pitchFamily="18" charset="0"/>
                                  <a:ea typeface="Nunito Sans"/>
                                  <a:cs typeface="Nunito Sans"/>
                                  <a:sym typeface="Nunito Sans"/>
                                </a:rPr>
                                <m:t>=</m:t>
                              </m:r>
                              <m:r>
                                <a:rPr lang="en-GB" sz="1600" b="0" i="1" u="none" strike="noStrike" cap="none" smtClean="0">
                                  <a:solidFill>
                                    <a:schemeClr val="dk1"/>
                                  </a:solidFill>
                                  <a:latin typeface="Cambria Math" panose="02040503050406030204" pitchFamily="18" charset="0"/>
                                  <a:ea typeface="Nunito Sans"/>
                                  <a:cs typeface="Nunito Sans"/>
                                  <a:sym typeface="Nunito Sans"/>
                                </a:rPr>
                                <m:t>𝑥</m:t>
                              </m:r>
                              <m:r>
                                <a:rPr lang="en-GB" sz="1600" b="0" i="1" u="none" strike="noStrike" cap="none" smtClean="0">
                                  <a:solidFill>
                                    <a:schemeClr val="dk1"/>
                                  </a:solidFill>
                                  <a:latin typeface="Cambria Math" panose="02040503050406030204" pitchFamily="18" charset="0"/>
                                  <a:ea typeface="Nunito Sans"/>
                                  <a:cs typeface="Nunito Sans"/>
                                  <a:sym typeface="Nunito Sans"/>
                                </a:rPr>
                                <m:t>−1</m:t>
                              </m:r>
                            </m:oMath>
                          </a14:m>
                          <a:r>
                            <a:rPr lang="en-GB" sz="1600" b="0" dirty="0">
                              <a:solidFill>
                                <a:schemeClr val="dk1"/>
                              </a:solidFill>
                              <a:latin typeface="Nunito Sans"/>
                              <a:ea typeface="Nunito Sans"/>
                              <a:cs typeface="Nunito Sans"/>
                              <a:sym typeface="Nunito Sans"/>
                            </a:rPr>
                            <a:t> and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𝑔</m:t>
                              </m:r>
                              <m:d>
                                <m:dPr>
                                  <m:ctrlPr>
                                    <a:rPr lang="en-GB" sz="1600" b="0" i="1" smtClean="0">
                                      <a:solidFill>
                                        <a:schemeClr val="dk1"/>
                                      </a:solidFill>
                                      <a:latin typeface="Cambria Math" panose="02040503050406030204" pitchFamily="18" charset="0"/>
                                      <a:ea typeface="Nunito Sans"/>
                                      <a:cs typeface="Nunito Sans"/>
                                      <a:sym typeface="Nunito Sans"/>
                                    </a:rPr>
                                  </m:ctrlPr>
                                </m:dPr>
                                <m:e>
                                  <m:r>
                                    <a:rPr lang="en-GB" sz="1600" b="0" i="1" smtClean="0">
                                      <a:solidFill>
                                        <a:schemeClr val="dk1"/>
                                      </a:solidFill>
                                      <a:latin typeface="Cambria Math" panose="02040503050406030204" pitchFamily="18" charset="0"/>
                                      <a:ea typeface="Nunito Sans"/>
                                      <a:cs typeface="Nunito Sans"/>
                                      <a:sym typeface="Nunito Sans"/>
                                    </a:rPr>
                                    <m:t>𝑥</m:t>
                                  </m:r>
                                </m:e>
                              </m:d>
                              <m:r>
                                <a:rPr lang="en-GB" sz="1600" b="0" i="1" smtClean="0">
                                  <a:solidFill>
                                    <a:schemeClr val="dk1"/>
                                  </a:solidFill>
                                  <a:latin typeface="Cambria Math" panose="02040503050406030204" pitchFamily="18" charset="0"/>
                                  <a:ea typeface="Nunito Sans"/>
                                  <a:cs typeface="Nunito Sans"/>
                                  <a:sym typeface="Nunito Sans"/>
                                </a:rPr>
                                <m:t>=5</m:t>
                              </m:r>
                              <m:sSup>
                                <m:sSupPr>
                                  <m:ctrlPr>
                                    <a:rPr lang="en-GB" sz="1600" b="0" i="1" smtClean="0">
                                      <a:solidFill>
                                        <a:schemeClr val="dk1"/>
                                      </a:solidFill>
                                      <a:latin typeface="Cambria Math" panose="02040503050406030204" pitchFamily="18" charset="0"/>
                                      <a:ea typeface="Nunito Sans"/>
                                      <a:cs typeface="Nunito Sans"/>
                                      <a:sym typeface="Nunito Sans"/>
                                    </a:rPr>
                                  </m:ctrlPr>
                                </m:sSupPr>
                                <m:e>
                                  <m:r>
                                    <a:rPr lang="en-GB" sz="1600" b="0" i="1" smtClean="0">
                                      <a:solidFill>
                                        <a:schemeClr val="dk1"/>
                                      </a:solidFill>
                                      <a:latin typeface="Cambria Math" panose="02040503050406030204" pitchFamily="18" charset="0"/>
                                      <a:ea typeface="Nunito Sans"/>
                                      <a:cs typeface="Nunito Sans"/>
                                      <a:sym typeface="Nunito Sans"/>
                                    </a:rPr>
                                    <m:t>𝑥</m:t>
                                  </m:r>
                                </m:e>
                                <m:sup>
                                  <m:r>
                                    <a:rPr lang="en-GB" sz="1600" b="0" i="1" smtClean="0">
                                      <a:solidFill>
                                        <a:schemeClr val="dk1"/>
                                      </a:solidFill>
                                      <a:latin typeface="Cambria Math" panose="02040503050406030204" pitchFamily="18" charset="0"/>
                                      <a:ea typeface="Nunito Sans"/>
                                      <a:cs typeface="Nunito Sans"/>
                                      <a:sym typeface="Nunito Sans"/>
                                    </a:rPr>
                                    <m:t>2</m:t>
                                  </m:r>
                                </m:sup>
                              </m:sSup>
                            </m:oMath>
                          </a14:m>
                          <a:r>
                            <a:rPr lang="en-GB" sz="1600" b="0" dirty="0">
                              <a:solidFill>
                                <a:schemeClr val="dk1"/>
                              </a:solidFill>
                              <a:latin typeface="Nunito Sans"/>
                              <a:ea typeface="Nunito Sans"/>
                              <a:cs typeface="Nunito Sans"/>
                              <a:sym typeface="Nunito Sans"/>
                            </a:rPr>
                            <a:t> find: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𝑔𝑓</m:t>
                              </m:r>
                              <m:d>
                                <m:dPr>
                                  <m:ctrlPr>
                                    <a:rPr lang="en-GB" sz="2300" b="0" i="1" u="none" strike="noStrike" cap="none" smtClean="0">
                                      <a:solidFill>
                                        <a:schemeClr val="dk1"/>
                                      </a:solidFill>
                                      <a:latin typeface="Cambria Math" panose="02040503050406030204" pitchFamily="18" charset="0"/>
                                      <a:cs typeface="Times New Roman"/>
                                      <a:sym typeface="Times New Roman"/>
                                    </a:rPr>
                                  </m:ctrlPr>
                                </m:dPr>
                                <m:e>
                                  <m:r>
                                    <a:rPr lang="en-GB" sz="2300" b="0" i="1" u="none" strike="noStrike" cap="none" smtClean="0">
                                      <a:solidFill>
                                        <a:schemeClr val="dk1"/>
                                      </a:solidFill>
                                      <a:latin typeface="Cambria Math" panose="02040503050406030204" pitchFamily="18" charset="0"/>
                                      <a:cs typeface="Times New Roman"/>
                                      <a:sym typeface="Times New Roman"/>
                                    </a:rPr>
                                    <m:t>−1</m:t>
                                  </m:r>
                                </m:e>
                              </m:d>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6" name="Google Shape;132;p5">
                <a:extLst>
                  <a:ext uri="{FF2B5EF4-FFF2-40B4-BE49-F238E27FC236}">
                    <a16:creationId xmlns:a16="http://schemas.microsoft.com/office/drawing/2014/main" id="{CE56ECA4-489F-339B-4A8D-8080DF3BC451}"/>
                  </a:ext>
                </a:extLst>
              </p:cNvPr>
              <p:cNvGraphicFramePr/>
              <p:nvPr>
                <p:extLst>
                  <p:ext uri="{D42A27DB-BD31-4B8C-83A1-F6EECF244321}">
                    <p14:modId xmlns:p14="http://schemas.microsoft.com/office/powerpoint/2010/main" val="2547039541"/>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5" t="-1053" r="-151"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1505245531"/>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0</m:t>
                              </m:r>
                            </m:oMath>
                          </a14:m>
                          <a:endParaRPr lang="en-US"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dk1"/>
                              </a:solidFill>
                              <a:latin typeface="Nunito Sans"/>
                              <a:ea typeface="Nunito Sans"/>
                              <a:cs typeface="Nunito Sans"/>
                              <a:sym typeface="Nunito Sans"/>
                            </a:rPr>
                            <a:t>Student evaluated </a:t>
                          </a:r>
                          <a14:m>
                            <m:oMath xmlns:m="http://schemas.openxmlformats.org/officeDocument/2006/math">
                              <m:r>
                                <a:rPr lang="en-US" sz="1400" i="1" dirty="0" smtClean="0">
                                  <a:solidFill>
                                    <a:schemeClr val="dk1"/>
                                  </a:solidFill>
                                  <a:latin typeface="Cambria Math" panose="02040503050406030204" pitchFamily="18" charset="0"/>
                                  <a:ea typeface="Times New Roman"/>
                                  <a:cs typeface="Times New Roman"/>
                                  <a:sym typeface="Times New Roman"/>
                                </a:rPr>
                                <m:t>𝑓</m:t>
                              </m:r>
                              <m:r>
                                <a:rPr lang="en-US" sz="1400" i="1" dirty="0" smtClean="0">
                                  <a:solidFill>
                                    <a:schemeClr val="dk1"/>
                                  </a:solidFill>
                                  <a:latin typeface="Cambria Math" panose="02040503050406030204" pitchFamily="18" charset="0"/>
                                  <a:ea typeface="Times New Roman"/>
                                  <a:cs typeface="Times New Roman"/>
                                  <a:sym typeface="Times New Roman"/>
                                </a:rPr>
                                <m:t>(</m:t>
                              </m:r>
                              <m:r>
                                <a:rPr lang="en-US" sz="1400" i="1" dirty="0" smtClean="0">
                                  <a:solidFill>
                                    <a:schemeClr val="dk1"/>
                                  </a:solidFill>
                                  <a:latin typeface="Cambria Math" panose="02040503050406030204" pitchFamily="18" charset="0"/>
                                  <a:ea typeface="Times New Roman"/>
                                  <a:cs typeface="Times New Roman"/>
                                  <a:sym typeface="Times New Roman"/>
                                </a:rPr>
                                <m:t>𝑥</m:t>
                              </m:r>
                              <m:r>
                                <a:rPr lang="en-US" sz="1400" i="1" dirty="0" smtClean="0">
                                  <a:solidFill>
                                    <a:schemeClr val="dk1"/>
                                  </a:solidFill>
                                  <a:latin typeface="Cambria Math" panose="02040503050406030204" pitchFamily="18" charset="0"/>
                                  <a:ea typeface="Times New Roman"/>
                                  <a:cs typeface="Times New Roman"/>
                                  <a:sym typeface="Times New Roman"/>
                                </a:rPr>
                                <m:t>)</m:t>
                              </m:r>
                            </m:oMath>
                          </a14:m>
                          <a:r>
                            <a:rPr lang="en-US" sz="1400" dirty="0">
                              <a:solidFill>
                                <a:schemeClr val="dk1"/>
                              </a:solidFill>
                              <a:latin typeface="Nunito Sans"/>
                              <a:ea typeface="Nunito Sans"/>
                              <a:cs typeface="Nunito Sans"/>
                              <a:sym typeface="Nunito Sans"/>
                            </a:rPr>
                            <a:t> incorrectly</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−10</m:t>
                              </m:r>
                            </m:oMath>
                          </a14:m>
                          <a:endParaRPr lang="en-US" sz="140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dk1"/>
                              </a:solidFill>
                              <a:latin typeface="Nunito Sans"/>
                              <a:ea typeface="Nunito Sans"/>
                              <a:cs typeface="Nunito Sans"/>
                              <a:sym typeface="Nunito Sans"/>
                            </a:rPr>
                            <a:t>Student </a:t>
                          </a:r>
                          <a:r>
                            <a:rPr lang="en-US" sz="1400" dirty="0">
                              <a:solidFill>
                                <a:srgbClr val="1C1C1C"/>
                              </a:solidFill>
                              <a:latin typeface="Nunito Sans"/>
                              <a:ea typeface="Nunito Sans"/>
                              <a:cs typeface="Nunito Sans"/>
                              <a:sym typeface="Nunito Sans"/>
                            </a:rPr>
                            <a:t>evaluated each function then multiplied</a:t>
                          </a:r>
                          <a:endParaRPr lang="en-US" sz="1400" dirty="0">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4</m:t>
                              </m:r>
                            </m:oMath>
                          </a14:m>
                          <a:endParaRPr lang="en-US"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Student </a:t>
                          </a:r>
                          <a:r>
                            <a:rPr lang="en-US" sz="1400" dirty="0">
                              <a:solidFill>
                                <a:schemeClr val="dk1"/>
                              </a:solidFill>
                              <a:latin typeface="Nunito Sans"/>
                              <a:ea typeface="Nunito Sans"/>
                              <a:cs typeface="Nunito Sans"/>
                              <a:sym typeface="Nunito Sans"/>
                            </a:rPr>
                            <a:t>composed functions in wrong order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D) </a:t>
                          </a:r>
                          <a14:m>
                            <m:oMath xmlns:m="http://schemas.openxmlformats.org/officeDocument/2006/math">
                              <m:r>
                                <a:rPr lang="en-GB" sz="1600" b="0" i="1" smtClean="0">
                                  <a:solidFill>
                                    <a:srgbClr val="00BC89"/>
                                  </a:solidFill>
                                  <a:latin typeface="Cambria Math" panose="02040503050406030204" pitchFamily="18" charset="0"/>
                                </a:rPr>
                                <m:t>20</m:t>
                              </m:r>
                            </m:oMath>
                          </a14:m>
                          <a:endParaRPr lang="en-US" sz="1400" dirty="0">
                            <a:solidFill>
                              <a:srgbClr val="00BC89"/>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rgbClr val="00BC89"/>
                              </a:solidFill>
                              <a:latin typeface="Nunito Sans"/>
                              <a:ea typeface="Nunito Sans"/>
                              <a:cs typeface="Nunito Sans"/>
                              <a:sym typeface="Nunito Sans"/>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1505245531"/>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3" name="Google Shape;131;p5">
            <a:extLst>
              <a:ext uri="{FF2B5EF4-FFF2-40B4-BE49-F238E27FC236}">
                <a16:creationId xmlns:a16="http://schemas.microsoft.com/office/drawing/2014/main" id="{4B01EE7B-0C6E-BD00-088C-939C6AF4043C}"/>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Functions in Algebra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5229200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6" name="Google Shape;132;p5">
                <a:extLst>
                  <a:ext uri="{FF2B5EF4-FFF2-40B4-BE49-F238E27FC236}">
                    <a16:creationId xmlns:a16="http://schemas.microsoft.com/office/drawing/2014/main" id="{CE56ECA4-489F-339B-4A8D-8080DF3BC451}"/>
                  </a:ext>
                </a:extLst>
              </p:cNvPr>
              <p:cNvGraphicFramePr/>
              <p:nvPr>
                <p:extLst>
                  <p:ext uri="{D42A27DB-BD31-4B8C-83A1-F6EECF244321}">
                    <p14:modId xmlns:p14="http://schemas.microsoft.com/office/powerpoint/2010/main" val="3187326133"/>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9) If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𝑓</m:t>
                              </m:r>
                              <m:d>
                                <m:d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dPr>
                                <m:e>
                                  <m:r>
                                    <a:rPr lang="en-GB" sz="1600" b="0" i="1" u="none" strike="noStrike" cap="none" smtClean="0">
                                      <a:solidFill>
                                        <a:schemeClr val="dk1"/>
                                      </a:solidFill>
                                      <a:latin typeface="Cambria Math" panose="02040503050406030204" pitchFamily="18" charset="0"/>
                                      <a:ea typeface="Nunito Sans"/>
                                      <a:cs typeface="Nunito Sans"/>
                                      <a:sym typeface="Nunito Sans"/>
                                    </a:rPr>
                                    <m:t>𝑥</m:t>
                                  </m:r>
                                </m:e>
                              </m:d>
                              <m:r>
                                <a:rPr lang="en-GB" sz="1600" b="0" i="1" u="none" strike="noStrike" cap="none" smtClean="0">
                                  <a:solidFill>
                                    <a:schemeClr val="dk1"/>
                                  </a:solidFill>
                                  <a:latin typeface="Cambria Math" panose="02040503050406030204" pitchFamily="18" charset="0"/>
                                  <a:ea typeface="Nunito Sans"/>
                                  <a:cs typeface="Nunito Sans"/>
                                  <a:sym typeface="Nunito Sans"/>
                                </a:rPr>
                                <m:t>=2</m:t>
                              </m:r>
                              <m:r>
                                <a:rPr lang="en-GB" sz="1600" b="0" i="1" u="none" strike="noStrike" cap="none" smtClean="0">
                                  <a:solidFill>
                                    <a:schemeClr val="dk1"/>
                                  </a:solidFill>
                                  <a:latin typeface="Cambria Math" panose="02040503050406030204" pitchFamily="18" charset="0"/>
                                  <a:ea typeface="Nunito Sans"/>
                                  <a:cs typeface="Nunito Sans"/>
                                  <a:sym typeface="Nunito Sans"/>
                                </a:rPr>
                                <m:t>𝑥</m:t>
                              </m:r>
                              <m:r>
                                <a:rPr lang="en-GB" sz="1600" b="0" i="1" u="none" strike="noStrike" cap="none" smtClean="0">
                                  <a:solidFill>
                                    <a:schemeClr val="dk1"/>
                                  </a:solidFill>
                                  <a:latin typeface="Cambria Math" panose="02040503050406030204" pitchFamily="18" charset="0"/>
                                  <a:ea typeface="Nunito Sans"/>
                                  <a:cs typeface="Nunito Sans"/>
                                  <a:sym typeface="Nunito Sans"/>
                                </a:rPr>
                                <m:t>,  </m:t>
                              </m:r>
                              <m:r>
                                <a:rPr lang="en-GB" sz="1600" b="0" i="1" u="none" strike="noStrike" cap="none" smtClean="0">
                                  <a:solidFill>
                                    <a:schemeClr val="dk1"/>
                                  </a:solidFill>
                                  <a:latin typeface="Cambria Math" panose="02040503050406030204" pitchFamily="18" charset="0"/>
                                  <a:ea typeface="Nunito Sans"/>
                                  <a:cs typeface="Nunito Sans"/>
                                  <a:sym typeface="Nunito Sans"/>
                                </a:rPr>
                                <m:t>𝑔</m:t>
                              </m:r>
                              <m:d>
                                <m:d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dPr>
                                <m:e>
                                  <m:r>
                                    <a:rPr lang="en-GB" sz="1600" b="0" i="1" u="none" strike="noStrike" cap="none" smtClean="0">
                                      <a:solidFill>
                                        <a:schemeClr val="dk1"/>
                                      </a:solidFill>
                                      <a:latin typeface="Cambria Math" panose="02040503050406030204" pitchFamily="18" charset="0"/>
                                      <a:ea typeface="Nunito Sans"/>
                                      <a:cs typeface="Nunito Sans"/>
                                      <a:sym typeface="Nunito Sans"/>
                                    </a:rPr>
                                    <m:t>𝑥</m:t>
                                  </m:r>
                                </m:e>
                              </m:d>
                              <m:r>
                                <a:rPr lang="en-GB" sz="1600" b="0" i="1" u="none" strike="noStrike" cap="none" smtClean="0">
                                  <a:solidFill>
                                    <a:schemeClr val="dk1"/>
                                  </a:solidFill>
                                  <a:latin typeface="Cambria Math" panose="02040503050406030204" pitchFamily="18" charset="0"/>
                                  <a:ea typeface="Nunito Sans"/>
                                  <a:cs typeface="Nunito Sans"/>
                                  <a:sym typeface="Nunito Sans"/>
                                </a:rPr>
                                <m:t>=</m:t>
                              </m:r>
                              <m:sSup>
                                <m:sSup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sSupPr>
                                <m:e>
                                  <m:r>
                                    <a:rPr lang="en-GB" sz="1600" b="0" i="1" u="none" strike="noStrike" cap="none" smtClean="0">
                                      <a:solidFill>
                                        <a:schemeClr val="dk1"/>
                                      </a:solidFill>
                                      <a:latin typeface="Cambria Math" panose="02040503050406030204" pitchFamily="18" charset="0"/>
                                      <a:ea typeface="Nunito Sans"/>
                                      <a:cs typeface="Nunito Sans"/>
                                      <a:sym typeface="Nunito Sans"/>
                                    </a:rPr>
                                    <m:t>𝑥</m:t>
                                  </m:r>
                                </m:e>
                                <m:sup>
                                  <m:r>
                                    <a:rPr lang="en-GB" sz="1600" b="0" i="1" u="none" strike="noStrike" cap="none" smtClean="0">
                                      <a:solidFill>
                                        <a:schemeClr val="dk1"/>
                                      </a:solidFill>
                                      <a:latin typeface="Cambria Math" panose="02040503050406030204" pitchFamily="18" charset="0"/>
                                      <a:ea typeface="Nunito Sans"/>
                                      <a:cs typeface="Nunito Sans"/>
                                      <a:sym typeface="Nunito Sans"/>
                                    </a:rPr>
                                    <m:t>2</m:t>
                                  </m:r>
                                </m:sup>
                              </m:sSup>
                              <m:r>
                                <a:rPr lang="en-GB" sz="1600" b="0" i="1" u="none" strike="noStrike" cap="none" smtClean="0">
                                  <a:solidFill>
                                    <a:schemeClr val="dk1"/>
                                  </a:solidFill>
                                  <a:latin typeface="Cambria Math" panose="02040503050406030204" pitchFamily="18" charset="0"/>
                                  <a:ea typeface="Nunito Sans"/>
                                  <a:cs typeface="Nunito Sans"/>
                                  <a:sym typeface="Nunito Sans"/>
                                </a:rPr>
                                <m:t>+3</m:t>
                              </m:r>
                            </m:oMath>
                          </a14:m>
                          <a:r>
                            <a:rPr lang="en-GB" sz="1600" b="0" dirty="0">
                              <a:solidFill>
                                <a:schemeClr val="dk1"/>
                              </a:solidFill>
                              <a:latin typeface="Nunito Sans"/>
                              <a:ea typeface="Nunito Sans"/>
                              <a:cs typeface="Nunito Sans"/>
                              <a:sym typeface="Nunito Sans"/>
                            </a:rPr>
                            <a:t> and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h</m:t>
                              </m:r>
                              <m:d>
                                <m:dPr>
                                  <m:ctrlPr>
                                    <a:rPr lang="en-GB" sz="1600" b="0" i="1" smtClean="0">
                                      <a:solidFill>
                                        <a:schemeClr val="dk1"/>
                                      </a:solidFill>
                                      <a:latin typeface="Cambria Math" panose="02040503050406030204" pitchFamily="18" charset="0"/>
                                      <a:ea typeface="Nunito Sans"/>
                                      <a:cs typeface="Nunito Sans"/>
                                      <a:sym typeface="Nunito Sans"/>
                                    </a:rPr>
                                  </m:ctrlPr>
                                </m:dPr>
                                <m:e>
                                  <m:r>
                                    <a:rPr lang="en-GB" sz="1600" b="0" i="1" smtClean="0">
                                      <a:solidFill>
                                        <a:schemeClr val="dk1"/>
                                      </a:solidFill>
                                      <a:latin typeface="Cambria Math" panose="02040503050406030204" pitchFamily="18" charset="0"/>
                                      <a:ea typeface="Nunito Sans"/>
                                      <a:cs typeface="Nunito Sans"/>
                                      <a:sym typeface="Nunito Sans"/>
                                    </a:rPr>
                                    <m:t>𝑥</m:t>
                                  </m:r>
                                </m:e>
                              </m:d>
                              <m:r>
                                <a:rPr lang="en-GB" sz="1600" b="0" i="1" smtClean="0">
                                  <a:solidFill>
                                    <a:schemeClr val="dk1"/>
                                  </a:solidFill>
                                  <a:latin typeface="Cambria Math" panose="02040503050406030204" pitchFamily="18" charset="0"/>
                                  <a:ea typeface="Nunito Sans"/>
                                  <a:cs typeface="Nunito Sans"/>
                                  <a:sym typeface="Nunito Sans"/>
                                </a:rPr>
                                <m:t>=2−</m:t>
                              </m:r>
                              <m:r>
                                <a:rPr lang="en-GB" sz="1600" b="0" i="1" smtClean="0">
                                  <a:solidFill>
                                    <a:schemeClr val="dk1"/>
                                  </a:solidFill>
                                  <a:latin typeface="Cambria Math" panose="02040503050406030204" pitchFamily="18" charset="0"/>
                                  <a:ea typeface="Nunito Sans"/>
                                  <a:cs typeface="Nunito Sans"/>
                                  <a:sym typeface="Nunito Sans"/>
                                </a:rPr>
                                <m:t>𝑥</m:t>
                              </m:r>
                            </m:oMath>
                          </a14:m>
                          <a:r>
                            <a:rPr lang="en-GB" sz="1600" b="0" dirty="0">
                              <a:solidFill>
                                <a:schemeClr val="dk1"/>
                              </a:solidFill>
                              <a:latin typeface="Nunito Sans"/>
                              <a:ea typeface="Nunito Sans"/>
                              <a:cs typeface="Nunito Sans"/>
                              <a:sym typeface="Nunito Sans"/>
                            </a:rPr>
                            <a:t> find: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𝑓𝑔h</m:t>
                              </m:r>
                              <m:d>
                                <m:dPr>
                                  <m:ctrlPr>
                                    <a:rPr lang="en-GB" sz="2300" b="0" i="1" u="none" strike="noStrike" cap="none" smtClean="0">
                                      <a:solidFill>
                                        <a:schemeClr val="dk1"/>
                                      </a:solidFill>
                                      <a:latin typeface="Cambria Math" panose="02040503050406030204" pitchFamily="18" charset="0"/>
                                      <a:cs typeface="Times New Roman"/>
                                      <a:sym typeface="Times New Roman"/>
                                    </a:rPr>
                                  </m:ctrlPr>
                                </m:dPr>
                                <m:e>
                                  <m:r>
                                    <a:rPr lang="en-GB" sz="2300" b="0" i="1" u="none" strike="noStrike" cap="none" smtClean="0">
                                      <a:solidFill>
                                        <a:schemeClr val="dk1"/>
                                      </a:solidFill>
                                      <a:latin typeface="Cambria Math" panose="02040503050406030204" pitchFamily="18" charset="0"/>
                                      <a:cs typeface="Times New Roman"/>
                                      <a:sym typeface="Times New Roman"/>
                                    </a:rPr>
                                    <m:t>5</m:t>
                                  </m:r>
                                </m:e>
                              </m:d>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6" name="Google Shape;132;p5">
                <a:extLst>
                  <a:ext uri="{FF2B5EF4-FFF2-40B4-BE49-F238E27FC236}">
                    <a16:creationId xmlns:a16="http://schemas.microsoft.com/office/drawing/2014/main" id="{CE56ECA4-489F-339B-4A8D-8080DF3BC451}"/>
                  </a:ext>
                </a:extLst>
              </p:cNvPr>
              <p:cNvGraphicFramePr/>
              <p:nvPr>
                <p:extLst>
                  <p:ext uri="{D42A27DB-BD31-4B8C-83A1-F6EECF244321}">
                    <p14:modId xmlns:p14="http://schemas.microsoft.com/office/powerpoint/2010/main" val="3187326133"/>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5" t="-1053" r="-151"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2886802141"/>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0" smtClean="0">
                                  <a:solidFill>
                                    <a:schemeClr val="tx1"/>
                                  </a:solidFill>
                                  <a:latin typeface="Cambria Math" panose="02040503050406030204" pitchFamily="18" charset="0"/>
                                </a:rPr>
                                <m:t>−1</m:t>
                              </m:r>
                              <m:r>
                                <a:rPr lang="en-GB" sz="1600" b="0" i="1" smtClean="0">
                                  <a:solidFill>
                                    <a:schemeClr val="tx1"/>
                                  </a:solidFill>
                                  <a:latin typeface="Cambria Math" panose="02040503050406030204" pitchFamily="18" charset="0"/>
                                </a:rPr>
                                <m:t>01</m:t>
                              </m:r>
                            </m:oMath>
                          </a14:m>
                          <a:endParaRPr lang="en-US"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dk1"/>
                              </a:solidFill>
                              <a:latin typeface="Nunito"/>
                              <a:ea typeface="Nunito"/>
                              <a:cs typeface="Nunito"/>
                              <a:sym typeface="Nunito"/>
                            </a:rPr>
                            <a:t>Student composed functions in wrong order</a:t>
                          </a:r>
                          <a:endParaRPr lang="en-US" sz="1400" dirty="0">
                            <a:solidFill>
                              <a:schemeClr val="dk1"/>
                            </a:solidFill>
                            <a:latin typeface="Times New Roman"/>
                            <a:ea typeface="Times New Roman"/>
                            <a:cs typeface="Times New Roman"/>
                            <a:sym typeface="Times New Roman"/>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−840</m:t>
                              </m:r>
                            </m:oMath>
                          </a14:m>
                          <a:endParaRPr lang="en-US" sz="140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dk1"/>
                              </a:solidFill>
                              <a:latin typeface="Nunito"/>
                              <a:ea typeface="Nunito"/>
                              <a:cs typeface="Nunito"/>
                              <a:sym typeface="Nunito"/>
                            </a:rPr>
                            <a:t>Student </a:t>
                          </a:r>
                          <a:r>
                            <a:rPr lang="en-US" sz="1400" dirty="0">
                              <a:solidFill>
                                <a:srgbClr val="1C1C1C"/>
                              </a:solidFill>
                              <a:latin typeface="Nunito"/>
                              <a:ea typeface="Nunito"/>
                              <a:cs typeface="Nunito"/>
                              <a:sym typeface="Nunito"/>
                            </a:rPr>
                            <a:t>evaluated each function then multiplied</a:t>
                          </a:r>
                          <a:endParaRPr lang="en-US" sz="1400" dirty="0"/>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C) </a:t>
                          </a:r>
                          <a14:m>
                            <m:oMath xmlns:m="http://schemas.openxmlformats.org/officeDocument/2006/math">
                              <m:r>
                                <a:rPr lang="en-GB" sz="1600" b="0" i="1" smtClean="0">
                                  <a:solidFill>
                                    <a:srgbClr val="00BC89"/>
                                  </a:solidFill>
                                  <a:latin typeface="Cambria Math" panose="02040503050406030204" pitchFamily="18" charset="0"/>
                                </a:rPr>
                                <m:t>24</m:t>
                              </m:r>
                            </m:oMath>
                          </a14:m>
                          <a:endParaRPr lang="en-US" sz="1400" dirty="0">
                            <a:solidFill>
                              <a:srgbClr val="00BC89"/>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rgbClr val="00BC89"/>
                              </a:solidFill>
                              <a:latin typeface="Nunito"/>
                              <a:ea typeface="Nunito"/>
                              <a:cs typeface="Nunito"/>
                              <a:sym typeface="Nunito"/>
                            </a:rPr>
                            <a:t>Correct answer</a:t>
                          </a:r>
                          <a:endParaRPr lang="en-GB" sz="1400" dirty="0">
                            <a:solidFill>
                              <a:srgbClr val="00BC89"/>
                            </a:solidFill>
                            <a:latin typeface="Times New Roman"/>
                            <a:ea typeface="Times New Roman"/>
                            <a:cs typeface="Times New Roman"/>
                            <a:sym typeface="Times New Roman"/>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−12</m:t>
                              </m:r>
                            </m:oMath>
                          </a14:m>
                          <a:endParaRPr lang="en-US"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chemeClr val="tx1"/>
                              </a:solidFill>
                              <a:latin typeface="Nunito"/>
                              <a:ea typeface="Nunito"/>
                              <a:cs typeface="Nunito"/>
                              <a:sym typeface="Nunito"/>
                            </a:rPr>
                            <a:t>Student </a:t>
                          </a:r>
                          <a:r>
                            <a:rPr lang="en-GB" sz="1400" dirty="0">
                              <a:solidFill>
                                <a:schemeClr val="dk1"/>
                              </a:solidFill>
                              <a:latin typeface="Nunito"/>
                              <a:ea typeface="Nunito"/>
                              <a:cs typeface="Nunito"/>
                              <a:sym typeface="Nunito"/>
                            </a:rPr>
                            <a:t>evaluated </a:t>
                          </a:r>
                          <a14:m>
                            <m:oMath xmlns:m="http://schemas.openxmlformats.org/officeDocument/2006/math">
                              <m:r>
                                <a:rPr lang="en-GB" sz="1400" b="0" i="1" dirty="0" smtClean="0">
                                  <a:solidFill>
                                    <a:schemeClr val="dk1"/>
                                  </a:solidFill>
                                  <a:latin typeface="Cambria Math" panose="02040503050406030204" pitchFamily="18" charset="0"/>
                                  <a:ea typeface="Times New Roman"/>
                                  <a:cs typeface="Times New Roman"/>
                                  <a:sym typeface="Times New Roman"/>
                                </a:rPr>
                                <m:t>−</m:t>
                              </m:r>
                              <m:sSup>
                                <m:sSupPr>
                                  <m:ctrlPr>
                                    <a:rPr lang="en-GB" sz="1400" b="0" i="1" dirty="0" smtClean="0">
                                      <a:solidFill>
                                        <a:schemeClr val="dk1"/>
                                      </a:solidFill>
                                      <a:latin typeface="Cambria Math" panose="02040503050406030204" pitchFamily="18" charset="0"/>
                                      <a:ea typeface="Times New Roman"/>
                                      <a:cs typeface="Times New Roman"/>
                                      <a:sym typeface="Times New Roman"/>
                                    </a:rPr>
                                  </m:ctrlPr>
                                </m:sSupPr>
                                <m:e>
                                  <m:r>
                                    <a:rPr lang="en-GB" sz="1400" b="0" i="1" dirty="0" smtClean="0">
                                      <a:solidFill>
                                        <a:schemeClr val="dk1"/>
                                      </a:solidFill>
                                      <a:latin typeface="Cambria Math" panose="02040503050406030204" pitchFamily="18" charset="0"/>
                                      <a:ea typeface="Times New Roman"/>
                                      <a:cs typeface="Times New Roman"/>
                                      <a:sym typeface="Times New Roman"/>
                                    </a:rPr>
                                    <m:t>(</m:t>
                                  </m:r>
                                  <m:r>
                                    <a:rPr lang="en-GB" sz="1400" b="0" i="1" dirty="0" smtClean="0">
                                      <a:solidFill>
                                        <a:schemeClr val="dk1"/>
                                      </a:solidFill>
                                      <a:latin typeface="Cambria Math" panose="02040503050406030204" pitchFamily="18" charset="0"/>
                                      <a:ea typeface="Times New Roman"/>
                                      <a:cs typeface="Times New Roman"/>
                                      <a:sym typeface="Times New Roman"/>
                                    </a:rPr>
                                    <m:t>𝑥</m:t>
                                  </m:r>
                                </m:e>
                                <m:sup>
                                  <m:r>
                                    <a:rPr lang="en-GB" sz="1400" b="0" i="1" dirty="0" smtClean="0">
                                      <a:solidFill>
                                        <a:schemeClr val="dk1"/>
                                      </a:solidFill>
                                      <a:latin typeface="Cambria Math" panose="02040503050406030204" pitchFamily="18" charset="0"/>
                                      <a:ea typeface="Times New Roman"/>
                                      <a:cs typeface="Times New Roman"/>
                                      <a:sym typeface="Times New Roman"/>
                                    </a:rPr>
                                    <m:t>2</m:t>
                                  </m:r>
                                </m:sup>
                              </m:sSup>
                              <m:r>
                                <a:rPr lang="en-GB" sz="1400" b="0" i="1" dirty="0" smtClean="0">
                                  <a:solidFill>
                                    <a:schemeClr val="dk1"/>
                                  </a:solidFill>
                                  <a:latin typeface="Cambria Math" panose="02040503050406030204" pitchFamily="18" charset="0"/>
                                  <a:ea typeface="Times New Roman"/>
                                  <a:cs typeface="Times New Roman"/>
                                  <a:sym typeface="Times New Roman"/>
                                </a:rPr>
                                <m:t>)</m:t>
                              </m:r>
                            </m:oMath>
                          </a14:m>
                          <a:r>
                            <a:rPr lang="en-GB" sz="1400" dirty="0">
                              <a:solidFill>
                                <a:schemeClr val="dk1"/>
                              </a:solidFill>
                              <a:latin typeface="Nunito"/>
                              <a:ea typeface="Nunito"/>
                              <a:cs typeface="Nunito"/>
                              <a:sym typeface="Nunito"/>
                            </a:rPr>
                            <a:t> in </a:t>
                          </a:r>
                          <a14:m>
                            <m:oMath xmlns:m="http://schemas.openxmlformats.org/officeDocument/2006/math">
                              <m:r>
                                <a:rPr lang="en-GB" sz="1400" i="1" dirty="0" smtClean="0">
                                  <a:solidFill>
                                    <a:schemeClr val="dk1"/>
                                  </a:solidFill>
                                  <a:latin typeface="Cambria Math" panose="02040503050406030204" pitchFamily="18" charset="0"/>
                                  <a:ea typeface="Times New Roman"/>
                                  <a:cs typeface="Times New Roman"/>
                                  <a:sym typeface="Times New Roman"/>
                                </a:rPr>
                                <m:t>𝑔</m:t>
                              </m:r>
                              <m:r>
                                <a:rPr lang="en-GB" sz="1400" i="1" dirty="0" smtClean="0">
                                  <a:solidFill>
                                    <a:schemeClr val="dk1"/>
                                  </a:solidFill>
                                  <a:latin typeface="Cambria Math" panose="02040503050406030204" pitchFamily="18" charset="0"/>
                                  <a:ea typeface="Times New Roman"/>
                                  <a:cs typeface="Times New Roman"/>
                                  <a:sym typeface="Times New Roman"/>
                                </a:rPr>
                                <m:t>(</m:t>
                              </m:r>
                              <m:r>
                                <a:rPr lang="en-GB" sz="1400" i="1" dirty="0" smtClean="0">
                                  <a:solidFill>
                                    <a:schemeClr val="dk1"/>
                                  </a:solidFill>
                                  <a:latin typeface="Cambria Math" panose="02040503050406030204" pitchFamily="18" charset="0"/>
                                  <a:ea typeface="Times New Roman"/>
                                  <a:cs typeface="Times New Roman"/>
                                  <a:sym typeface="Times New Roman"/>
                                </a:rPr>
                                <m:t>𝑥</m:t>
                              </m:r>
                              <m:r>
                                <a:rPr lang="en-GB" sz="1400" i="1" dirty="0" smtClean="0">
                                  <a:solidFill>
                                    <a:schemeClr val="dk1"/>
                                  </a:solidFill>
                                  <a:latin typeface="Cambria Math" panose="02040503050406030204" pitchFamily="18" charset="0"/>
                                  <a:ea typeface="Times New Roman"/>
                                  <a:cs typeface="Times New Roman"/>
                                  <a:sym typeface="Times New Roman"/>
                                </a:rPr>
                                <m:t>)</m:t>
                              </m:r>
                            </m:oMath>
                          </a14:m>
                          <a:endParaRPr lang="en-GB" sz="1400" dirty="0">
                            <a:solidFill>
                              <a:schemeClr val="dk1"/>
                            </a:solidFill>
                            <a:latin typeface="Times New Roman"/>
                            <a:ea typeface="Times New Roman"/>
                            <a:cs typeface="Times New Roman"/>
                            <a:sym typeface="Times New Roman"/>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2886802141"/>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3" name="Google Shape;131;p5">
            <a:extLst>
              <a:ext uri="{FF2B5EF4-FFF2-40B4-BE49-F238E27FC236}">
                <a16:creationId xmlns:a16="http://schemas.microsoft.com/office/drawing/2014/main" id="{0ADBE2E9-A8F6-CC9E-7935-687B38F4AA57}"/>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Functions in Algebra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52322635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6" name="Google Shape;132;p5">
                <a:extLst>
                  <a:ext uri="{FF2B5EF4-FFF2-40B4-BE49-F238E27FC236}">
                    <a16:creationId xmlns:a16="http://schemas.microsoft.com/office/drawing/2014/main" id="{CE56ECA4-489F-339B-4A8D-8080DF3BC451}"/>
                  </a:ext>
                </a:extLst>
              </p:cNvPr>
              <p:cNvGraphicFramePr/>
              <p:nvPr>
                <p:extLst>
                  <p:ext uri="{D42A27DB-BD31-4B8C-83A1-F6EECF244321}">
                    <p14:modId xmlns:p14="http://schemas.microsoft.com/office/powerpoint/2010/main" val="1016977484"/>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10) If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𝑓</m:t>
                              </m:r>
                              <m:d>
                                <m:d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dPr>
                                <m:e>
                                  <m:r>
                                    <a:rPr lang="en-GB" sz="1600" b="0" i="1" u="none" strike="noStrike" cap="none" smtClean="0">
                                      <a:solidFill>
                                        <a:schemeClr val="dk1"/>
                                      </a:solidFill>
                                      <a:latin typeface="Cambria Math" panose="02040503050406030204" pitchFamily="18" charset="0"/>
                                      <a:ea typeface="Nunito Sans"/>
                                      <a:cs typeface="Nunito Sans"/>
                                      <a:sym typeface="Nunito Sans"/>
                                    </a:rPr>
                                    <m:t>𝑥</m:t>
                                  </m:r>
                                </m:e>
                              </m:d>
                              <m:r>
                                <a:rPr lang="en-GB" sz="1600" b="0" i="1" u="none" strike="noStrike" cap="none" smtClean="0">
                                  <a:solidFill>
                                    <a:schemeClr val="dk1"/>
                                  </a:solidFill>
                                  <a:latin typeface="Cambria Math" panose="02040503050406030204" pitchFamily="18" charset="0"/>
                                  <a:ea typeface="Nunito Sans"/>
                                  <a:cs typeface="Nunito Sans"/>
                                  <a:sym typeface="Nunito Sans"/>
                                </a:rPr>
                                <m:t>=2+5</m:t>
                              </m:r>
                              <m:r>
                                <a:rPr lang="en-GB" sz="1600" b="0" i="1" u="none" strike="noStrike" cap="none" smtClean="0">
                                  <a:solidFill>
                                    <a:schemeClr val="dk1"/>
                                  </a:solidFill>
                                  <a:latin typeface="Cambria Math" panose="02040503050406030204" pitchFamily="18" charset="0"/>
                                  <a:ea typeface="Nunito Sans"/>
                                  <a:cs typeface="Nunito Sans"/>
                                  <a:sym typeface="Nunito Sans"/>
                                </a:rPr>
                                <m:t>𝑥</m:t>
                              </m:r>
                            </m:oMath>
                          </a14:m>
                          <a:r>
                            <a:rPr lang="en-GB" sz="1600" b="0" dirty="0">
                              <a:solidFill>
                                <a:schemeClr val="dk1"/>
                              </a:solidFill>
                              <a:latin typeface="Nunito Sans"/>
                              <a:ea typeface="Nunito Sans"/>
                              <a:cs typeface="Nunito Sans"/>
                              <a:sym typeface="Nunito Sans"/>
                            </a:rPr>
                            <a:t> and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𝑔</m:t>
                              </m:r>
                              <m:d>
                                <m:dPr>
                                  <m:ctrlPr>
                                    <a:rPr lang="en-GB" sz="1600" b="0" i="1" smtClean="0">
                                      <a:solidFill>
                                        <a:schemeClr val="dk1"/>
                                      </a:solidFill>
                                      <a:latin typeface="Cambria Math" panose="02040503050406030204" pitchFamily="18" charset="0"/>
                                      <a:ea typeface="Nunito Sans"/>
                                      <a:cs typeface="Nunito Sans"/>
                                      <a:sym typeface="Nunito Sans"/>
                                    </a:rPr>
                                  </m:ctrlPr>
                                </m:dPr>
                                <m:e>
                                  <m:r>
                                    <a:rPr lang="en-GB" sz="1600" b="0" i="1" smtClean="0">
                                      <a:solidFill>
                                        <a:schemeClr val="dk1"/>
                                      </a:solidFill>
                                      <a:latin typeface="Cambria Math" panose="02040503050406030204" pitchFamily="18" charset="0"/>
                                      <a:ea typeface="Nunito Sans"/>
                                      <a:cs typeface="Nunito Sans"/>
                                      <a:sym typeface="Nunito Sans"/>
                                    </a:rPr>
                                    <m:t>𝑥</m:t>
                                  </m:r>
                                </m:e>
                              </m:d>
                              <m:r>
                                <a:rPr lang="en-GB" sz="1600" b="0" i="1" smtClean="0">
                                  <a:solidFill>
                                    <a:schemeClr val="dk1"/>
                                  </a:solidFill>
                                  <a:latin typeface="Cambria Math" panose="02040503050406030204" pitchFamily="18" charset="0"/>
                                  <a:ea typeface="Nunito Sans"/>
                                  <a:cs typeface="Nunito Sans"/>
                                  <a:sym typeface="Nunito Sans"/>
                                </a:rPr>
                                <m:t>=</m:t>
                              </m:r>
                              <m:sSup>
                                <m:sSupPr>
                                  <m:ctrlPr>
                                    <a:rPr lang="en-GB" sz="1600" b="0" i="1" smtClean="0">
                                      <a:solidFill>
                                        <a:schemeClr val="dk1"/>
                                      </a:solidFill>
                                      <a:latin typeface="Cambria Math" panose="02040503050406030204" pitchFamily="18" charset="0"/>
                                      <a:ea typeface="Nunito Sans"/>
                                      <a:cs typeface="Nunito Sans"/>
                                      <a:sym typeface="Nunito Sans"/>
                                    </a:rPr>
                                  </m:ctrlPr>
                                </m:sSupPr>
                                <m:e>
                                  <m:r>
                                    <a:rPr lang="en-GB" sz="1600" b="0" i="1" smtClean="0">
                                      <a:solidFill>
                                        <a:schemeClr val="dk1"/>
                                      </a:solidFill>
                                      <a:latin typeface="Cambria Math" panose="02040503050406030204" pitchFamily="18" charset="0"/>
                                      <a:ea typeface="Nunito Sans"/>
                                      <a:cs typeface="Nunito Sans"/>
                                      <a:sym typeface="Nunito Sans"/>
                                    </a:rPr>
                                    <m:t>𝑥</m:t>
                                  </m:r>
                                </m:e>
                                <m:sup>
                                  <m:r>
                                    <a:rPr lang="en-GB" sz="1600" b="0" i="1" smtClean="0">
                                      <a:solidFill>
                                        <a:schemeClr val="dk1"/>
                                      </a:solidFill>
                                      <a:latin typeface="Cambria Math" panose="02040503050406030204" pitchFamily="18" charset="0"/>
                                      <a:ea typeface="Nunito Sans"/>
                                      <a:cs typeface="Nunito Sans"/>
                                      <a:sym typeface="Nunito Sans"/>
                                    </a:rPr>
                                    <m:t>2</m:t>
                                  </m:r>
                                </m:sup>
                              </m:sSup>
                            </m:oMath>
                          </a14:m>
                          <a:r>
                            <a:rPr lang="en-GB" sz="1600" b="0" dirty="0">
                              <a:solidFill>
                                <a:schemeClr val="dk1"/>
                              </a:solidFill>
                              <a:latin typeface="Nunito Sans"/>
                              <a:ea typeface="Nunito Sans"/>
                              <a:cs typeface="Nunito Sans"/>
                              <a:sym typeface="Nunito Sans"/>
                            </a:rPr>
                            <a:t> write an expression for: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𝑓𝑔</m:t>
                              </m:r>
                              <m:d>
                                <m:dPr>
                                  <m:ctrlPr>
                                    <a:rPr lang="en-GB" sz="2300" b="0" i="1" u="none" strike="noStrike" cap="none" smtClean="0">
                                      <a:solidFill>
                                        <a:schemeClr val="dk1"/>
                                      </a:solidFill>
                                      <a:latin typeface="Cambria Math" panose="02040503050406030204" pitchFamily="18" charset="0"/>
                                      <a:cs typeface="Times New Roman"/>
                                      <a:sym typeface="Times New Roman"/>
                                    </a:rPr>
                                  </m:ctrlPr>
                                </m:dPr>
                                <m:e>
                                  <m:r>
                                    <a:rPr lang="en-GB" sz="2300" b="0" i="1" u="none" strike="noStrike" cap="none" smtClean="0">
                                      <a:solidFill>
                                        <a:schemeClr val="dk1"/>
                                      </a:solidFill>
                                      <a:latin typeface="Cambria Math" panose="02040503050406030204" pitchFamily="18" charset="0"/>
                                      <a:cs typeface="Times New Roman"/>
                                      <a:sym typeface="Times New Roman"/>
                                    </a:rPr>
                                    <m:t>𝑥</m:t>
                                  </m:r>
                                </m:e>
                              </m:d>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6" name="Google Shape;132;p5">
                <a:extLst>
                  <a:ext uri="{FF2B5EF4-FFF2-40B4-BE49-F238E27FC236}">
                    <a16:creationId xmlns:a16="http://schemas.microsoft.com/office/drawing/2014/main" id="{CE56ECA4-489F-339B-4A8D-8080DF3BC451}"/>
                  </a:ext>
                </a:extLst>
              </p:cNvPr>
              <p:cNvGraphicFramePr/>
              <p:nvPr>
                <p:extLst>
                  <p:ext uri="{D42A27DB-BD31-4B8C-83A1-F6EECF244321}">
                    <p14:modId xmlns:p14="http://schemas.microsoft.com/office/powerpoint/2010/main" val="1016977484"/>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5" t="-1053" r="-151"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41621020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rgbClr val="00BC89"/>
                              </a:solidFill>
                              <a:latin typeface="Nunito" pitchFamily="2" charset="0"/>
                            </a:rPr>
                            <a:t>A) </a:t>
                          </a:r>
                          <a14:m>
                            <m:oMath xmlns:m="http://schemas.openxmlformats.org/officeDocument/2006/math">
                              <m:r>
                                <a:rPr lang="en-GB" sz="1600" b="0" i="1" smtClean="0">
                                  <a:solidFill>
                                    <a:srgbClr val="00BC89"/>
                                  </a:solidFill>
                                  <a:latin typeface="Cambria Math" panose="02040503050406030204" pitchFamily="18" charset="0"/>
                                </a:rPr>
                                <m:t>2+5</m:t>
                              </m:r>
                              <m:sSup>
                                <m:sSupPr>
                                  <m:ctrlPr>
                                    <a:rPr lang="en-GB" sz="1600" b="0" i="1" smtClean="0">
                                      <a:solidFill>
                                        <a:srgbClr val="00BC89"/>
                                      </a:solidFill>
                                      <a:latin typeface="Cambria Math" panose="02040503050406030204" pitchFamily="18" charset="0"/>
                                    </a:rPr>
                                  </m:ctrlPr>
                                </m:sSupPr>
                                <m:e>
                                  <m:r>
                                    <a:rPr lang="en-GB" sz="1600" b="0" i="1" smtClean="0">
                                      <a:solidFill>
                                        <a:srgbClr val="00BC89"/>
                                      </a:solidFill>
                                      <a:latin typeface="Cambria Math" panose="02040503050406030204" pitchFamily="18" charset="0"/>
                                    </a:rPr>
                                    <m:t>𝑥</m:t>
                                  </m:r>
                                </m:e>
                                <m:sup>
                                  <m:r>
                                    <a:rPr lang="en-GB" sz="1600" b="0" i="1" smtClean="0">
                                      <a:solidFill>
                                        <a:srgbClr val="00BC89"/>
                                      </a:solidFill>
                                      <a:latin typeface="Cambria Math" panose="02040503050406030204" pitchFamily="18" charset="0"/>
                                    </a:rPr>
                                    <m:t>2</m:t>
                                  </m:r>
                                </m:sup>
                              </m:sSup>
                            </m:oMath>
                          </a14:m>
                          <a:endParaRPr lang="en-US" sz="1400" dirty="0">
                            <a:solidFill>
                              <a:srgbClr val="00BC89"/>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rgbClr val="00BC89"/>
                              </a:solidFill>
                              <a:latin typeface="Nunito Sans"/>
                              <a:ea typeface="Nunito Sans"/>
                              <a:cs typeface="Nunito Sans"/>
                              <a:sym typeface="Nunito Sans"/>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2+5</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3</m:t>
                                  </m:r>
                                </m:sup>
                              </m:sSup>
                            </m:oMath>
                          </a14:m>
                          <a:endParaRPr lang="en-US" sz="1400" dirty="0">
                            <a:solidFill>
                              <a:schemeClr val="dk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dk1"/>
                              </a:solidFill>
                              <a:latin typeface="Nunito Sans"/>
                              <a:ea typeface="Nunito Sans"/>
                              <a:cs typeface="Nunito Sans"/>
                              <a:sym typeface="Nunito Sans"/>
                            </a:rPr>
                            <a:t>Student substituted g</a:t>
                          </a:r>
                          <a:r>
                            <a:rPr lang="en-US" sz="1400" dirty="0">
                              <a:solidFill>
                                <a:schemeClr val="dk1"/>
                              </a:solidFill>
                              <a:latin typeface="Times New Roman"/>
                              <a:ea typeface="Times New Roman"/>
                              <a:cs typeface="Times New Roman"/>
                              <a:sym typeface="Times New Roman"/>
                            </a:rPr>
                            <a:t>(</a:t>
                          </a:r>
                          <a:r>
                            <a:rPr lang="en-US" sz="1400" i="1" dirty="0">
                              <a:solidFill>
                                <a:schemeClr val="dk1"/>
                              </a:solidFill>
                              <a:latin typeface="Times New Roman"/>
                              <a:ea typeface="Times New Roman"/>
                              <a:cs typeface="Times New Roman"/>
                              <a:sym typeface="Times New Roman"/>
                            </a:rPr>
                            <a:t>x</a:t>
                          </a:r>
                          <a:r>
                            <a:rPr lang="en-US" sz="1400" dirty="0">
                              <a:solidFill>
                                <a:schemeClr val="dk1"/>
                              </a:solidFill>
                              <a:latin typeface="Times New Roman"/>
                              <a:ea typeface="Times New Roman"/>
                              <a:cs typeface="Times New Roman"/>
                              <a:sym typeface="Times New Roman"/>
                            </a:rPr>
                            <a:t>)</a:t>
                          </a:r>
                          <a:r>
                            <a:rPr lang="en-US" sz="1400" dirty="0">
                              <a:solidFill>
                                <a:schemeClr val="dk1"/>
                              </a:solidFill>
                              <a:latin typeface="Nunito Sans"/>
                              <a:ea typeface="Nunito Sans"/>
                              <a:cs typeface="Nunito Sans"/>
                              <a:sym typeface="Nunito Sans"/>
                            </a:rPr>
                            <a:t> into f</a:t>
                          </a:r>
                          <a:r>
                            <a:rPr lang="en-US" sz="1400" dirty="0">
                              <a:solidFill>
                                <a:schemeClr val="dk1"/>
                              </a:solidFill>
                              <a:latin typeface="Times New Roman"/>
                              <a:ea typeface="Times New Roman"/>
                              <a:cs typeface="Times New Roman"/>
                              <a:sym typeface="Times New Roman"/>
                            </a:rPr>
                            <a:t>(</a:t>
                          </a:r>
                          <a:r>
                            <a:rPr lang="en-US" sz="1400" i="1" dirty="0">
                              <a:solidFill>
                                <a:schemeClr val="dk1"/>
                              </a:solidFill>
                              <a:latin typeface="Times New Roman"/>
                              <a:ea typeface="Times New Roman"/>
                              <a:cs typeface="Times New Roman"/>
                              <a:sym typeface="Times New Roman"/>
                            </a:rPr>
                            <a:t>x</a:t>
                          </a:r>
                          <a:r>
                            <a:rPr lang="en-US" sz="1400" dirty="0">
                              <a:solidFill>
                                <a:schemeClr val="dk1"/>
                              </a:solidFill>
                              <a:latin typeface="Times New Roman"/>
                              <a:ea typeface="Times New Roman"/>
                              <a:cs typeface="Times New Roman"/>
                              <a:sym typeface="Times New Roman"/>
                            </a:rPr>
                            <a:t>)</a:t>
                          </a:r>
                          <a:r>
                            <a:rPr lang="en-US" sz="1400" dirty="0">
                              <a:solidFill>
                                <a:schemeClr val="dk1"/>
                              </a:solidFill>
                              <a:latin typeface="Nunito Sans"/>
                              <a:ea typeface="Nunito Sans"/>
                              <a:cs typeface="Nunito Sans"/>
                              <a:sym typeface="Nunito Sans"/>
                            </a:rPr>
                            <a:t> incorrectly</a:t>
                          </a:r>
                          <a:endParaRPr lang="en-US" sz="1400" dirty="0">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2</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+5</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3</m:t>
                                  </m:r>
                                </m:sup>
                              </m:sSup>
                            </m:oMath>
                          </a14:m>
                          <a:endParaRPr lang="en-US"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Student </a:t>
                          </a:r>
                          <a:r>
                            <a:rPr lang="en-US" sz="1400" dirty="0">
                              <a:solidFill>
                                <a:schemeClr val="dk1"/>
                              </a:solidFill>
                              <a:latin typeface="Nunito Sans"/>
                              <a:ea typeface="Nunito Sans"/>
                              <a:cs typeface="Nunito Sans"/>
                              <a:sym typeface="Nunito Sans"/>
                            </a:rPr>
                            <a:t>found product of functions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2+5</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oMath>
                          </a14:m>
                          <a:endParaRPr lang="en-GB" sz="1400" dirty="0">
                            <a:solidFill>
                              <a:schemeClr val="tx1"/>
                            </a:solidFill>
                            <a:latin typeface="Nunito"/>
                            <a:ea typeface="Nunito"/>
                            <a:cs typeface="Nunito"/>
                            <a:sym typeface="Nunito"/>
                          </a:endParaRPr>
                        </a:p>
                        <a:p>
                          <a:pPr marL="0" lvl="0" indent="0" algn="l" rtl="0">
                            <a:lnSpc>
                              <a:spcPct val="115000"/>
                            </a:lnSpc>
                            <a:spcBef>
                              <a:spcPts val="0"/>
                            </a:spcBef>
                            <a:spcAft>
                              <a:spcPts val="0"/>
                            </a:spcAft>
                            <a:buNone/>
                          </a:pPr>
                          <a:r>
                            <a:rPr lang="en-US" sz="1400" dirty="0">
                              <a:solidFill>
                                <a:srgbClr val="1C1C1C"/>
                              </a:solidFill>
                              <a:latin typeface="Nunito Sans"/>
                              <a:ea typeface="Nunito Sans"/>
                              <a:cs typeface="Nunito Sans"/>
                              <a:sym typeface="Nunito Sans"/>
                            </a:rPr>
                            <a:t>Student found sum of functions</a:t>
                          </a:r>
                          <a:endParaRPr lang="en-US" sz="1400" dirty="0">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41621020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3" name="Google Shape;131;p5">
            <a:extLst>
              <a:ext uri="{FF2B5EF4-FFF2-40B4-BE49-F238E27FC236}">
                <a16:creationId xmlns:a16="http://schemas.microsoft.com/office/drawing/2014/main" id="{E96A91F9-651F-26B3-5F14-6E1BB980CC86}"/>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Functions in Algebra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402437674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6" name="Google Shape;132;p5">
                <a:extLst>
                  <a:ext uri="{FF2B5EF4-FFF2-40B4-BE49-F238E27FC236}">
                    <a16:creationId xmlns:a16="http://schemas.microsoft.com/office/drawing/2014/main" id="{CE56ECA4-489F-339B-4A8D-8080DF3BC451}"/>
                  </a:ext>
                </a:extLst>
              </p:cNvPr>
              <p:cNvGraphicFramePr/>
              <p:nvPr>
                <p:extLst>
                  <p:ext uri="{D42A27DB-BD31-4B8C-83A1-F6EECF244321}">
                    <p14:modId xmlns:p14="http://schemas.microsoft.com/office/powerpoint/2010/main" val="3406171976"/>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11) If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𝑓</m:t>
                              </m:r>
                              <m:d>
                                <m:d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dPr>
                                <m:e>
                                  <m:r>
                                    <a:rPr lang="en-GB" sz="1600" b="0" i="1" u="none" strike="noStrike" cap="none" smtClean="0">
                                      <a:solidFill>
                                        <a:schemeClr val="dk1"/>
                                      </a:solidFill>
                                      <a:latin typeface="Cambria Math" panose="02040503050406030204" pitchFamily="18" charset="0"/>
                                      <a:ea typeface="Nunito Sans"/>
                                      <a:cs typeface="Nunito Sans"/>
                                      <a:sym typeface="Nunito Sans"/>
                                    </a:rPr>
                                    <m:t>𝑥</m:t>
                                  </m:r>
                                </m:e>
                              </m:d>
                              <m:r>
                                <a:rPr lang="en-GB" sz="1600" b="0" i="1" u="none" strike="noStrike" cap="none" smtClean="0">
                                  <a:solidFill>
                                    <a:schemeClr val="dk1"/>
                                  </a:solidFill>
                                  <a:latin typeface="Cambria Math" panose="02040503050406030204" pitchFamily="18" charset="0"/>
                                  <a:ea typeface="Nunito Sans"/>
                                  <a:cs typeface="Nunito Sans"/>
                                  <a:sym typeface="Nunito Sans"/>
                                </a:rPr>
                                <m:t>=1−3</m:t>
                              </m:r>
                              <m:r>
                                <a:rPr lang="en-GB" sz="1600" b="0" i="1" u="none" strike="noStrike" cap="none" smtClean="0">
                                  <a:solidFill>
                                    <a:schemeClr val="dk1"/>
                                  </a:solidFill>
                                  <a:latin typeface="Cambria Math" panose="02040503050406030204" pitchFamily="18" charset="0"/>
                                  <a:ea typeface="Nunito Sans"/>
                                  <a:cs typeface="Nunito Sans"/>
                                  <a:sym typeface="Nunito Sans"/>
                                </a:rPr>
                                <m:t>𝑥</m:t>
                              </m:r>
                            </m:oMath>
                          </a14:m>
                          <a:r>
                            <a:rPr lang="en-GB" sz="1600" b="0" dirty="0">
                              <a:solidFill>
                                <a:schemeClr val="dk1"/>
                              </a:solidFill>
                              <a:latin typeface="Nunito Sans"/>
                              <a:ea typeface="Nunito Sans"/>
                              <a:cs typeface="Nunito Sans"/>
                              <a:sym typeface="Nunito Sans"/>
                            </a:rPr>
                            <a:t> and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𝑔</m:t>
                              </m:r>
                              <m:d>
                                <m:dPr>
                                  <m:ctrlPr>
                                    <a:rPr lang="en-GB" sz="1600" b="0" i="1" smtClean="0">
                                      <a:solidFill>
                                        <a:schemeClr val="dk1"/>
                                      </a:solidFill>
                                      <a:latin typeface="Cambria Math" panose="02040503050406030204" pitchFamily="18" charset="0"/>
                                      <a:ea typeface="Nunito Sans"/>
                                      <a:cs typeface="Nunito Sans"/>
                                      <a:sym typeface="Nunito Sans"/>
                                    </a:rPr>
                                  </m:ctrlPr>
                                </m:dPr>
                                <m:e>
                                  <m:r>
                                    <a:rPr lang="en-GB" sz="1600" b="0" i="1" smtClean="0">
                                      <a:solidFill>
                                        <a:schemeClr val="dk1"/>
                                      </a:solidFill>
                                      <a:latin typeface="Cambria Math" panose="02040503050406030204" pitchFamily="18" charset="0"/>
                                      <a:ea typeface="Nunito Sans"/>
                                      <a:cs typeface="Nunito Sans"/>
                                      <a:sym typeface="Nunito Sans"/>
                                    </a:rPr>
                                    <m:t>𝑥</m:t>
                                  </m:r>
                                </m:e>
                              </m:d>
                              <m:r>
                                <a:rPr lang="en-GB" sz="1600" b="0" i="1" smtClean="0">
                                  <a:solidFill>
                                    <a:schemeClr val="dk1"/>
                                  </a:solidFill>
                                  <a:latin typeface="Cambria Math" panose="02040503050406030204" pitchFamily="18" charset="0"/>
                                  <a:ea typeface="Nunito Sans"/>
                                  <a:cs typeface="Nunito Sans"/>
                                  <a:sym typeface="Nunito Sans"/>
                                </a:rPr>
                                <m:t>=2−3</m:t>
                              </m:r>
                              <m:r>
                                <a:rPr lang="en-GB" sz="1600" b="0" i="1" smtClean="0">
                                  <a:solidFill>
                                    <a:schemeClr val="dk1"/>
                                  </a:solidFill>
                                  <a:latin typeface="Cambria Math" panose="02040503050406030204" pitchFamily="18" charset="0"/>
                                  <a:ea typeface="Nunito Sans"/>
                                  <a:cs typeface="Nunito Sans"/>
                                  <a:sym typeface="Nunito Sans"/>
                                </a:rPr>
                                <m:t>𝑥</m:t>
                              </m:r>
                            </m:oMath>
                          </a14:m>
                          <a:r>
                            <a:rPr lang="en-GB" sz="1600" b="0" dirty="0">
                              <a:solidFill>
                                <a:schemeClr val="dk1"/>
                              </a:solidFill>
                              <a:latin typeface="Nunito Sans"/>
                              <a:ea typeface="Nunito Sans"/>
                              <a:cs typeface="Nunito Sans"/>
                              <a:sym typeface="Nunito Sans"/>
                            </a:rPr>
                            <a:t> write an expression for: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𝑔𝑓</m:t>
                              </m:r>
                              <m:d>
                                <m:dPr>
                                  <m:ctrlPr>
                                    <a:rPr lang="en-GB" sz="2300" b="0" i="1" u="none" strike="noStrike" cap="none" smtClean="0">
                                      <a:solidFill>
                                        <a:schemeClr val="dk1"/>
                                      </a:solidFill>
                                      <a:latin typeface="Cambria Math" panose="02040503050406030204" pitchFamily="18" charset="0"/>
                                      <a:cs typeface="Times New Roman"/>
                                      <a:sym typeface="Times New Roman"/>
                                    </a:rPr>
                                  </m:ctrlPr>
                                </m:dPr>
                                <m:e>
                                  <m:r>
                                    <a:rPr lang="en-GB" sz="2300" b="0" i="1" u="none" strike="noStrike" cap="none" smtClean="0">
                                      <a:solidFill>
                                        <a:schemeClr val="dk1"/>
                                      </a:solidFill>
                                      <a:latin typeface="Cambria Math" panose="02040503050406030204" pitchFamily="18" charset="0"/>
                                      <a:cs typeface="Times New Roman"/>
                                      <a:sym typeface="Times New Roman"/>
                                    </a:rPr>
                                    <m:t>𝑥</m:t>
                                  </m:r>
                                </m:e>
                              </m:d>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6" name="Google Shape;132;p5">
                <a:extLst>
                  <a:ext uri="{FF2B5EF4-FFF2-40B4-BE49-F238E27FC236}">
                    <a16:creationId xmlns:a16="http://schemas.microsoft.com/office/drawing/2014/main" id="{CE56ECA4-489F-339B-4A8D-8080DF3BC451}"/>
                  </a:ext>
                </a:extLst>
              </p:cNvPr>
              <p:cNvGraphicFramePr/>
              <p:nvPr>
                <p:extLst>
                  <p:ext uri="{D42A27DB-BD31-4B8C-83A1-F6EECF244321}">
                    <p14:modId xmlns:p14="http://schemas.microsoft.com/office/powerpoint/2010/main" val="3406171976"/>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5" t="-1053" r="-151"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422621620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2−9</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+9</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oMath>
                          </a14:m>
                          <a:endParaRPr lang="en-US"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Student found product of functions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9</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−5</m:t>
                              </m:r>
                            </m:oMath>
                          </a14:m>
                          <a:endParaRPr lang="en-US" sz="140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dk1"/>
                              </a:solidFill>
                              <a:latin typeface="Nunito Sans"/>
                              <a:ea typeface="Nunito Sans"/>
                              <a:cs typeface="Nunito Sans"/>
                              <a:sym typeface="Nunito Sans"/>
                            </a:rPr>
                            <a:t>Student composed functions in wrong order</a:t>
                          </a:r>
                          <a:endParaRPr lang="en-US" sz="1400" dirty="0">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3−6</m:t>
                              </m:r>
                              <m:r>
                                <a:rPr lang="en-GB" sz="1600" b="0" i="1" smtClean="0">
                                  <a:solidFill>
                                    <a:schemeClr val="tx1"/>
                                  </a:solidFill>
                                  <a:latin typeface="Cambria Math" panose="02040503050406030204" pitchFamily="18" charset="0"/>
                                </a:rPr>
                                <m:t>𝑥</m:t>
                              </m:r>
                            </m:oMath>
                          </a14:m>
                          <a:endParaRPr lang="en-US"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dk1"/>
                              </a:solidFill>
                              <a:latin typeface="Nunito Sans"/>
                              <a:ea typeface="Nunito Sans"/>
                              <a:cs typeface="Nunito Sans"/>
                              <a:sym typeface="Nunito Sans"/>
                            </a:rPr>
                            <a:t>Student </a:t>
                          </a:r>
                          <a:r>
                            <a:rPr lang="en-US" sz="1400" dirty="0">
                              <a:solidFill>
                                <a:srgbClr val="1C1C1C"/>
                              </a:solidFill>
                              <a:latin typeface="Nunito Sans"/>
                              <a:ea typeface="Nunito Sans"/>
                              <a:cs typeface="Nunito Sans"/>
                              <a:sym typeface="Nunito Sans"/>
                            </a:rPr>
                            <a:t>found sum of functions</a:t>
                          </a:r>
                          <a:endParaRPr lang="en-US" sz="1400" dirty="0">
                            <a:solidFill>
                              <a:schemeClr val="dk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D) </a:t>
                          </a:r>
                          <a14:m>
                            <m:oMath xmlns:m="http://schemas.openxmlformats.org/officeDocument/2006/math">
                              <m:r>
                                <a:rPr lang="en-GB" sz="1600" b="0" i="1" smtClean="0">
                                  <a:solidFill>
                                    <a:srgbClr val="00BC89"/>
                                  </a:solidFill>
                                  <a:latin typeface="Cambria Math" panose="02040503050406030204" pitchFamily="18" charset="0"/>
                                </a:rPr>
                                <m:t>9</m:t>
                              </m:r>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−1</m:t>
                              </m:r>
                            </m:oMath>
                          </a14:m>
                          <a:endParaRPr lang="en-GB" sz="1400" dirty="0">
                            <a:solidFill>
                              <a:srgbClr val="00BC89"/>
                            </a:solidFill>
                            <a:latin typeface="Nunito"/>
                            <a:ea typeface="Nunito"/>
                            <a:cs typeface="Nunito"/>
                            <a:sym typeface="Nunito"/>
                          </a:endParaRPr>
                        </a:p>
                        <a:p>
                          <a:pPr marL="0" lvl="0" indent="0" algn="l" rtl="0">
                            <a:lnSpc>
                              <a:spcPct val="115000"/>
                            </a:lnSpc>
                            <a:spcBef>
                              <a:spcPts val="0"/>
                            </a:spcBef>
                            <a:spcAft>
                              <a:spcPts val="0"/>
                            </a:spcAft>
                            <a:buNone/>
                          </a:pPr>
                          <a:r>
                            <a:rPr lang="en-GB" sz="1400" dirty="0">
                              <a:solidFill>
                                <a:srgbClr val="00BC89"/>
                              </a:solidFill>
                              <a:latin typeface="Nunito Sans"/>
                              <a:ea typeface="Nunito Sans"/>
                              <a:cs typeface="Nunito Sans"/>
                              <a:sym typeface="Nunito Sans"/>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422621620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3" name="Google Shape;131;p5">
            <a:extLst>
              <a:ext uri="{FF2B5EF4-FFF2-40B4-BE49-F238E27FC236}">
                <a16:creationId xmlns:a16="http://schemas.microsoft.com/office/drawing/2014/main" id="{0D23C248-D960-6985-EAEF-32CA4A474E26}"/>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Functions in Algebra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60436496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6" name="Google Shape;132;p5">
                <a:extLst>
                  <a:ext uri="{FF2B5EF4-FFF2-40B4-BE49-F238E27FC236}">
                    <a16:creationId xmlns:a16="http://schemas.microsoft.com/office/drawing/2014/main" id="{CE56ECA4-489F-339B-4A8D-8080DF3BC451}"/>
                  </a:ext>
                </a:extLst>
              </p:cNvPr>
              <p:cNvGraphicFramePr/>
              <p:nvPr>
                <p:extLst>
                  <p:ext uri="{D42A27DB-BD31-4B8C-83A1-F6EECF244321}">
                    <p14:modId xmlns:p14="http://schemas.microsoft.com/office/powerpoint/2010/main" val="4127093446"/>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12) If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𝑓</m:t>
                              </m:r>
                              <m:d>
                                <m:d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dPr>
                                <m:e>
                                  <m:r>
                                    <a:rPr lang="en-GB" sz="1600" b="0" i="1" u="none" strike="noStrike" cap="none" smtClean="0">
                                      <a:solidFill>
                                        <a:schemeClr val="dk1"/>
                                      </a:solidFill>
                                      <a:latin typeface="Cambria Math" panose="02040503050406030204" pitchFamily="18" charset="0"/>
                                      <a:ea typeface="Nunito Sans"/>
                                      <a:cs typeface="Nunito Sans"/>
                                      <a:sym typeface="Nunito Sans"/>
                                    </a:rPr>
                                    <m:t>𝑥</m:t>
                                  </m:r>
                                </m:e>
                              </m:d>
                              <m:r>
                                <a:rPr lang="en-GB" sz="1600" b="0" i="1" u="none" strike="noStrike" cap="none" smtClean="0">
                                  <a:solidFill>
                                    <a:schemeClr val="dk1"/>
                                  </a:solidFill>
                                  <a:latin typeface="Cambria Math" panose="02040503050406030204" pitchFamily="18" charset="0"/>
                                  <a:ea typeface="Nunito Sans"/>
                                  <a:cs typeface="Nunito Sans"/>
                                  <a:sym typeface="Nunito Sans"/>
                                </a:rPr>
                                <m:t>=</m:t>
                              </m:r>
                              <m:r>
                                <a:rPr lang="en-GB" sz="1600" b="0" i="1" u="none" strike="noStrike" cap="none" smtClean="0">
                                  <a:solidFill>
                                    <a:schemeClr val="dk1"/>
                                  </a:solidFill>
                                  <a:latin typeface="Cambria Math" panose="02040503050406030204" pitchFamily="18" charset="0"/>
                                  <a:ea typeface="Nunito Sans"/>
                                  <a:cs typeface="Nunito Sans"/>
                                  <a:sym typeface="Nunito Sans"/>
                                </a:rPr>
                                <m:t>𝑥</m:t>
                              </m:r>
                              <m:r>
                                <a:rPr lang="en-GB" sz="1600" b="0" i="1" u="none" strike="noStrike" cap="none" smtClean="0">
                                  <a:solidFill>
                                    <a:schemeClr val="dk1"/>
                                  </a:solidFill>
                                  <a:latin typeface="Cambria Math" panose="02040503050406030204" pitchFamily="18" charset="0"/>
                                  <a:ea typeface="Nunito Sans"/>
                                  <a:cs typeface="Nunito Sans"/>
                                  <a:sym typeface="Nunito Sans"/>
                                </a:rPr>
                                <m:t>+1,  </m:t>
                              </m:r>
                              <m:r>
                                <a:rPr lang="en-GB" sz="1600" b="0" i="1" u="none" strike="noStrike" cap="none" smtClean="0">
                                  <a:solidFill>
                                    <a:schemeClr val="dk1"/>
                                  </a:solidFill>
                                  <a:latin typeface="Cambria Math" panose="02040503050406030204" pitchFamily="18" charset="0"/>
                                  <a:ea typeface="Nunito Sans"/>
                                  <a:cs typeface="Nunito Sans"/>
                                  <a:sym typeface="Nunito Sans"/>
                                </a:rPr>
                                <m:t>𝑔</m:t>
                              </m:r>
                              <m:d>
                                <m:d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dPr>
                                <m:e>
                                  <m:r>
                                    <a:rPr lang="en-GB" sz="1600" b="0" i="1" u="none" strike="noStrike" cap="none" smtClean="0">
                                      <a:solidFill>
                                        <a:schemeClr val="dk1"/>
                                      </a:solidFill>
                                      <a:latin typeface="Cambria Math" panose="02040503050406030204" pitchFamily="18" charset="0"/>
                                      <a:ea typeface="Nunito Sans"/>
                                      <a:cs typeface="Nunito Sans"/>
                                      <a:sym typeface="Nunito Sans"/>
                                    </a:rPr>
                                    <m:t>𝑥</m:t>
                                  </m:r>
                                </m:e>
                              </m:d>
                              <m:r>
                                <a:rPr lang="en-GB" sz="1600" b="0" i="1" u="none" strike="noStrike" cap="none" smtClean="0">
                                  <a:solidFill>
                                    <a:schemeClr val="dk1"/>
                                  </a:solidFill>
                                  <a:latin typeface="Cambria Math" panose="02040503050406030204" pitchFamily="18" charset="0"/>
                                  <a:ea typeface="Nunito Sans"/>
                                  <a:cs typeface="Nunito Sans"/>
                                  <a:sym typeface="Nunito Sans"/>
                                </a:rPr>
                                <m:t>=</m:t>
                              </m:r>
                              <m:sSup>
                                <m:sSup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sSupPr>
                                <m:e>
                                  <m:r>
                                    <a:rPr lang="en-GB" sz="1600" b="0" i="1" u="none" strike="noStrike" cap="none" smtClean="0">
                                      <a:solidFill>
                                        <a:schemeClr val="dk1"/>
                                      </a:solidFill>
                                      <a:latin typeface="Cambria Math" panose="02040503050406030204" pitchFamily="18" charset="0"/>
                                      <a:ea typeface="Nunito Sans"/>
                                      <a:cs typeface="Nunito Sans"/>
                                      <a:sym typeface="Nunito Sans"/>
                                    </a:rPr>
                                    <m:t>𝑥</m:t>
                                  </m:r>
                                </m:e>
                                <m:sup>
                                  <m:r>
                                    <a:rPr lang="en-GB" sz="1600" b="0" i="1" u="none" strike="noStrike" cap="none" smtClean="0">
                                      <a:solidFill>
                                        <a:schemeClr val="dk1"/>
                                      </a:solidFill>
                                      <a:latin typeface="Cambria Math" panose="02040503050406030204" pitchFamily="18" charset="0"/>
                                      <a:ea typeface="Nunito Sans"/>
                                      <a:cs typeface="Nunito Sans"/>
                                      <a:sym typeface="Nunito Sans"/>
                                    </a:rPr>
                                    <m:t>2</m:t>
                                  </m:r>
                                </m:sup>
                              </m:sSup>
                              <m:r>
                                <a:rPr lang="en-GB" sz="1600" b="0" i="1" u="none" strike="noStrike" cap="none" smtClean="0">
                                  <a:solidFill>
                                    <a:schemeClr val="dk1"/>
                                  </a:solidFill>
                                  <a:latin typeface="Cambria Math" panose="02040503050406030204" pitchFamily="18" charset="0"/>
                                  <a:ea typeface="Nunito Sans"/>
                                  <a:cs typeface="Nunito Sans"/>
                                  <a:sym typeface="Nunito Sans"/>
                                </a:rPr>
                                <m:t>−2</m:t>
                              </m:r>
                            </m:oMath>
                          </a14:m>
                          <a:r>
                            <a:rPr lang="en-GB" sz="1600" b="0" dirty="0">
                              <a:solidFill>
                                <a:schemeClr val="dk1"/>
                              </a:solidFill>
                              <a:latin typeface="Nunito Sans"/>
                              <a:ea typeface="Nunito Sans"/>
                              <a:cs typeface="Nunito Sans"/>
                              <a:sym typeface="Nunito Sans"/>
                            </a:rPr>
                            <a:t> and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h</m:t>
                              </m:r>
                              <m:d>
                                <m:dPr>
                                  <m:ctrlPr>
                                    <a:rPr lang="en-GB" sz="1600" b="0" i="1" smtClean="0">
                                      <a:solidFill>
                                        <a:schemeClr val="dk1"/>
                                      </a:solidFill>
                                      <a:latin typeface="Cambria Math" panose="02040503050406030204" pitchFamily="18" charset="0"/>
                                      <a:ea typeface="Nunito Sans"/>
                                      <a:cs typeface="Nunito Sans"/>
                                      <a:sym typeface="Nunito Sans"/>
                                    </a:rPr>
                                  </m:ctrlPr>
                                </m:dPr>
                                <m:e>
                                  <m:r>
                                    <a:rPr lang="en-GB" sz="1600" b="0" i="1" smtClean="0">
                                      <a:solidFill>
                                        <a:schemeClr val="dk1"/>
                                      </a:solidFill>
                                      <a:latin typeface="Cambria Math" panose="02040503050406030204" pitchFamily="18" charset="0"/>
                                      <a:ea typeface="Nunito Sans"/>
                                      <a:cs typeface="Nunito Sans"/>
                                      <a:sym typeface="Nunito Sans"/>
                                    </a:rPr>
                                    <m:t>𝑥</m:t>
                                  </m:r>
                                </m:e>
                              </m:d>
                              <m:r>
                                <a:rPr lang="en-GB" sz="1600" b="0" i="1" smtClean="0">
                                  <a:solidFill>
                                    <a:schemeClr val="dk1"/>
                                  </a:solidFill>
                                  <a:latin typeface="Cambria Math" panose="02040503050406030204" pitchFamily="18" charset="0"/>
                                  <a:ea typeface="Nunito Sans"/>
                                  <a:cs typeface="Nunito Sans"/>
                                  <a:sym typeface="Nunito Sans"/>
                                </a:rPr>
                                <m:t>=−3</m:t>
                              </m:r>
                              <m:r>
                                <a:rPr lang="en-GB" sz="1600" b="0" i="1" smtClean="0">
                                  <a:solidFill>
                                    <a:schemeClr val="dk1"/>
                                  </a:solidFill>
                                  <a:latin typeface="Cambria Math" panose="02040503050406030204" pitchFamily="18" charset="0"/>
                                  <a:ea typeface="Nunito Sans"/>
                                  <a:cs typeface="Nunito Sans"/>
                                  <a:sym typeface="Nunito Sans"/>
                                </a:rPr>
                                <m:t>𝑥</m:t>
                              </m:r>
                            </m:oMath>
                          </a14:m>
                          <a:r>
                            <a:rPr lang="en-GB" sz="1600" b="0" dirty="0">
                              <a:solidFill>
                                <a:schemeClr val="dk1"/>
                              </a:solidFill>
                              <a:latin typeface="Nunito Sans"/>
                              <a:ea typeface="Nunito Sans"/>
                              <a:cs typeface="Nunito Sans"/>
                              <a:sym typeface="Nunito Sans"/>
                            </a:rPr>
                            <a:t> write an expression for: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𝑓𝑔h</m:t>
                              </m:r>
                              <m:d>
                                <m:dPr>
                                  <m:ctrlPr>
                                    <a:rPr lang="en-GB" sz="2300" b="0" i="1" u="none" strike="noStrike" cap="none" smtClean="0">
                                      <a:solidFill>
                                        <a:schemeClr val="dk1"/>
                                      </a:solidFill>
                                      <a:latin typeface="Cambria Math" panose="02040503050406030204" pitchFamily="18" charset="0"/>
                                      <a:cs typeface="Times New Roman"/>
                                      <a:sym typeface="Times New Roman"/>
                                    </a:rPr>
                                  </m:ctrlPr>
                                </m:dPr>
                                <m:e>
                                  <m:r>
                                    <a:rPr lang="en-GB" sz="2300" b="0" i="1" u="none" strike="noStrike" cap="none" smtClean="0">
                                      <a:solidFill>
                                        <a:schemeClr val="dk1"/>
                                      </a:solidFill>
                                      <a:latin typeface="Cambria Math" panose="02040503050406030204" pitchFamily="18" charset="0"/>
                                      <a:cs typeface="Times New Roman"/>
                                      <a:sym typeface="Times New Roman"/>
                                    </a:rPr>
                                    <m:t>𝑥</m:t>
                                  </m:r>
                                </m:e>
                              </m:d>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6" name="Google Shape;132;p5">
                <a:extLst>
                  <a:ext uri="{FF2B5EF4-FFF2-40B4-BE49-F238E27FC236}">
                    <a16:creationId xmlns:a16="http://schemas.microsoft.com/office/drawing/2014/main" id="{CE56ECA4-489F-339B-4A8D-8080DF3BC451}"/>
                  </a:ext>
                </a:extLst>
              </p:cNvPr>
              <p:cNvGraphicFramePr/>
              <p:nvPr>
                <p:extLst>
                  <p:ext uri="{D42A27DB-BD31-4B8C-83A1-F6EECF244321}">
                    <p14:modId xmlns:p14="http://schemas.microsoft.com/office/powerpoint/2010/main" val="4127093446"/>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5" t="-1053" r="-151"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132331335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m:t>
                              </m:r>
                            </m:oMath>
                          </a14:m>
                          <a:endParaRPr lang="en-US"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dk1"/>
                              </a:solidFill>
                              <a:latin typeface="Nunito Sans"/>
                              <a:ea typeface="Nunito Sans"/>
                              <a:cs typeface="Nunito Sans"/>
                              <a:sym typeface="Nunito Sans"/>
                            </a:rPr>
                            <a:t>Student found sum of functions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3−6</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oMath>
                          </a14:m>
                          <a:endParaRPr lang="en-US" sz="140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dk1"/>
                              </a:solidFill>
                              <a:latin typeface="Nunito Sans"/>
                              <a:ea typeface="Nunito Sans"/>
                              <a:cs typeface="Nunito Sans"/>
                              <a:sym typeface="Nunito Sans"/>
                            </a:rPr>
                            <a:t>Student composed functions in wrong order </a:t>
                          </a:r>
                          <a14:m>
                            <m:oMath xmlns:m="http://schemas.openxmlformats.org/officeDocument/2006/math">
                              <m:r>
                                <a:rPr lang="en-US" sz="1400" i="1" dirty="0" smtClean="0">
                                  <a:solidFill>
                                    <a:schemeClr val="dk1"/>
                                  </a:solidFill>
                                  <a:latin typeface="Cambria Math" panose="02040503050406030204" pitchFamily="18" charset="0"/>
                                  <a:ea typeface="Nunito Sans"/>
                                  <a:cs typeface="Nunito Sans"/>
                                  <a:sym typeface="Nunito Sans"/>
                                </a:rPr>
                                <m:t>[</m:t>
                              </m:r>
                              <m:r>
                                <a:rPr lang="en-US" sz="1400" i="1" dirty="0" smtClean="0">
                                  <a:solidFill>
                                    <a:schemeClr val="dk1"/>
                                  </a:solidFill>
                                  <a:latin typeface="Cambria Math" panose="02040503050406030204" pitchFamily="18" charset="0"/>
                                  <a:ea typeface="Nunito Sans"/>
                                  <a:cs typeface="Nunito Sans"/>
                                  <a:sym typeface="Nunito Sans"/>
                                </a:rPr>
                                <m:t>h𝑔𝑓</m:t>
                              </m:r>
                              <m:r>
                                <a:rPr lang="en-US" sz="1400" i="1" dirty="0" smtClean="0">
                                  <a:solidFill>
                                    <a:schemeClr val="dk1"/>
                                  </a:solidFill>
                                  <a:latin typeface="Cambria Math" panose="02040503050406030204" pitchFamily="18" charset="0"/>
                                  <a:ea typeface="Times New Roman"/>
                                  <a:cs typeface="Times New Roman"/>
                                  <a:sym typeface="Times New Roman"/>
                                </a:rPr>
                                <m:t>(</m:t>
                              </m:r>
                              <m:r>
                                <a:rPr lang="en-US" sz="1400" i="1" dirty="0" smtClean="0">
                                  <a:solidFill>
                                    <a:schemeClr val="dk1"/>
                                  </a:solidFill>
                                  <a:latin typeface="Cambria Math" panose="02040503050406030204" pitchFamily="18" charset="0"/>
                                  <a:ea typeface="Times New Roman"/>
                                  <a:cs typeface="Times New Roman"/>
                                  <a:sym typeface="Times New Roman"/>
                                </a:rPr>
                                <m:t>𝑥</m:t>
                              </m:r>
                              <m:r>
                                <a:rPr lang="en-US" sz="1400" i="1" dirty="0" smtClean="0">
                                  <a:solidFill>
                                    <a:schemeClr val="dk1"/>
                                  </a:solidFill>
                                  <a:latin typeface="Cambria Math" panose="02040503050406030204" pitchFamily="18" charset="0"/>
                                  <a:ea typeface="Times New Roman"/>
                                  <a:cs typeface="Times New Roman"/>
                                  <a:sym typeface="Times New Roman"/>
                                </a:rPr>
                                <m:t>)]</m:t>
                              </m:r>
                            </m:oMath>
                          </a14:m>
                          <a:endParaRPr lang="en-US" dirty="0">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C) </a:t>
                          </a:r>
                          <a14:m>
                            <m:oMath xmlns:m="http://schemas.openxmlformats.org/officeDocument/2006/math">
                              <m:r>
                                <a:rPr lang="en-GB" sz="1600" b="0" i="1" smtClean="0">
                                  <a:solidFill>
                                    <a:srgbClr val="00BC89"/>
                                  </a:solidFill>
                                  <a:latin typeface="Cambria Math" panose="02040503050406030204" pitchFamily="18" charset="0"/>
                                </a:rPr>
                                <m:t>9</m:t>
                              </m:r>
                              <m:sSup>
                                <m:sSupPr>
                                  <m:ctrlPr>
                                    <a:rPr lang="en-GB" sz="1600" b="0" i="1" smtClean="0">
                                      <a:solidFill>
                                        <a:srgbClr val="00BC89"/>
                                      </a:solidFill>
                                      <a:latin typeface="Cambria Math" panose="02040503050406030204" pitchFamily="18" charset="0"/>
                                    </a:rPr>
                                  </m:ctrlPr>
                                </m:sSupPr>
                                <m:e>
                                  <m:r>
                                    <a:rPr lang="en-GB" sz="1600" b="0" i="1" smtClean="0">
                                      <a:solidFill>
                                        <a:srgbClr val="00BC89"/>
                                      </a:solidFill>
                                      <a:latin typeface="Cambria Math" panose="02040503050406030204" pitchFamily="18" charset="0"/>
                                    </a:rPr>
                                    <m:t>𝑥</m:t>
                                  </m:r>
                                </m:e>
                                <m:sup>
                                  <m:r>
                                    <a:rPr lang="en-GB" sz="1600" b="0" i="1" smtClean="0">
                                      <a:solidFill>
                                        <a:srgbClr val="00BC89"/>
                                      </a:solidFill>
                                      <a:latin typeface="Cambria Math" panose="02040503050406030204" pitchFamily="18" charset="0"/>
                                    </a:rPr>
                                    <m:t>2</m:t>
                                  </m:r>
                                </m:sup>
                              </m:sSup>
                              <m:r>
                                <a:rPr lang="en-GB" sz="1600" b="0" i="1" smtClean="0">
                                  <a:solidFill>
                                    <a:srgbClr val="00BC89"/>
                                  </a:solidFill>
                                  <a:latin typeface="Cambria Math" panose="02040503050406030204" pitchFamily="18" charset="0"/>
                                </a:rPr>
                                <m:t>−1</m:t>
                              </m:r>
                            </m:oMath>
                          </a14:m>
                          <a:endParaRPr lang="en-US" sz="1400" dirty="0">
                            <a:solidFill>
                              <a:srgbClr val="00BC89"/>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rgbClr val="00BC89"/>
                              </a:solidFill>
                              <a:latin typeface="Nunito Sans"/>
                              <a:ea typeface="Nunito Sans"/>
                              <a:cs typeface="Nunito Sans"/>
                              <a:sym typeface="Nunito Sans"/>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3−3</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oMath>
                          </a14:m>
                          <a:endParaRPr lang="en-GB"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Student </a:t>
                          </a:r>
                          <a:r>
                            <a:rPr lang="en-US" sz="1400" dirty="0">
                              <a:solidFill>
                                <a:schemeClr val="dk1"/>
                              </a:solidFill>
                              <a:latin typeface="Nunito Sans"/>
                              <a:ea typeface="Nunito Sans"/>
                              <a:cs typeface="Nunito Sans"/>
                              <a:sym typeface="Nunito Sans"/>
                            </a:rPr>
                            <a:t>composed functions in wrong order </a:t>
                          </a:r>
                          <a14:m>
                            <m:oMath xmlns:m="http://schemas.openxmlformats.org/officeDocument/2006/math">
                              <m:r>
                                <a:rPr lang="en-US" sz="1400" i="1" dirty="0" smtClean="0">
                                  <a:solidFill>
                                    <a:schemeClr val="dk1"/>
                                  </a:solidFill>
                                  <a:latin typeface="Cambria Math" panose="02040503050406030204" pitchFamily="18" charset="0"/>
                                  <a:ea typeface="Nunito Sans"/>
                                  <a:cs typeface="Nunito Sans"/>
                                  <a:sym typeface="Nunito Sans"/>
                                </a:rPr>
                                <m:t>[</m:t>
                              </m:r>
                              <m:r>
                                <a:rPr lang="en-US" sz="1400" i="1" dirty="0" err="1" smtClean="0">
                                  <a:solidFill>
                                    <a:schemeClr val="dk1"/>
                                  </a:solidFill>
                                  <a:latin typeface="Cambria Math" panose="02040503050406030204" pitchFamily="18" charset="0"/>
                                  <a:ea typeface="Nunito Sans"/>
                                  <a:cs typeface="Nunito Sans"/>
                                  <a:sym typeface="Nunito Sans"/>
                                </a:rPr>
                                <m:t>h𝑓𝑔</m:t>
                              </m:r>
                              <m:r>
                                <a:rPr lang="en-US" sz="1400" i="1" dirty="0" smtClean="0">
                                  <a:solidFill>
                                    <a:schemeClr val="dk1"/>
                                  </a:solidFill>
                                  <a:latin typeface="Cambria Math" panose="02040503050406030204" pitchFamily="18" charset="0"/>
                                  <a:ea typeface="Times New Roman"/>
                                  <a:cs typeface="Times New Roman"/>
                                  <a:sym typeface="Times New Roman"/>
                                </a:rPr>
                                <m:t>(</m:t>
                              </m:r>
                              <m:r>
                                <a:rPr lang="en-US" sz="1400" i="1" dirty="0" smtClean="0">
                                  <a:solidFill>
                                    <a:schemeClr val="dk1"/>
                                  </a:solidFill>
                                  <a:latin typeface="Cambria Math" panose="02040503050406030204" pitchFamily="18" charset="0"/>
                                  <a:ea typeface="Times New Roman"/>
                                  <a:cs typeface="Times New Roman"/>
                                  <a:sym typeface="Times New Roman"/>
                                </a:rPr>
                                <m:t>𝑥</m:t>
                              </m:r>
                              <m:r>
                                <a:rPr lang="en-US" sz="1400" i="1" dirty="0" smtClean="0">
                                  <a:solidFill>
                                    <a:schemeClr val="dk1"/>
                                  </a:solidFill>
                                  <a:latin typeface="Cambria Math" panose="02040503050406030204" pitchFamily="18" charset="0"/>
                                  <a:ea typeface="Times New Roman"/>
                                  <a:cs typeface="Times New Roman"/>
                                  <a:sym typeface="Times New Roman"/>
                                </a:rPr>
                                <m:t>)]</m:t>
                              </m:r>
                            </m:oMath>
                          </a14:m>
                          <a:endParaRPr lang="en-US" dirty="0">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132331335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3" name="Google Shape;131;p5">
            <a:extLst>
              <a:ext uri="{FF2B5EF4-FFF2-40B4-BE49-F238E27FC236}">
                <a16:creationId xmlns:a16="http://schemas.microsoft.com/office/drawing/2014/main" id="{F2272C23-8877-82D8-1F37-53005FA52F62}"/>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Functions in Algebra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91187012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6" name="Google Shape;132;p5">
                <a:extLst>
                  <a:ext uri="{FF2B5EF4-FFF2-40B4-BE49-F238E27FC236}">
                    <a16:creationId xmlns:a16="http://schemas.microsoft.com/office/drawing/2014/main" id="{CE56ECA4-489F-339B-4A8D-8080DF3BC451}"/>
                  </a:ext>
                </a:extLst>
              </p:cNvPr>
              <p:cNvGraphicFramePr/>
              <p:nvPr>
                <p:extLst>
                  <p:ext uri="{D42A27DB-BD31-4B8C-83A1-F6EECF244321}">
                    <p14:modId xmlns:p14="http://schemas.microsoft.com/office/powerpoint/2010/main" val="1366608325"/>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13) Given that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𝑔</m:t>
                              </m:r>
                              <m:d>
                                <m:d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dPr>
                                <m:e>
                                  <m:r>
                                    <a:rPr lang="en-GB" sz="1600" b="0" i="1" u="none" strike="noStrike" cap="none" smtClean="0">
                                      <a:solidFill>
                                        <a:schemeClr val="dk1"/>
                                      </a:solidFill>
                                      <a:latin typeface="Cambria Math" panose="02040503050406030204" pitchFamily="18" charset="0"/>
                                      <a:ea typeface="Nunito Sans"/>
                                      <a:cs typeface="Nunito Sans"/>
                                      <a:sym typeface="Nunito Sans"/>
                                    </a:rPr>
                                    <m:t>𝑥</m:t>
                                  </m:r>
                                </m:e>
                              </m:d>
                              <m:r>
                                <a:rPr lang="en-GB" sz="1600" b="0" i="1" u="none" strike="noStrike" cap="none" smtClean="0">
                                  <a:solidFill>
                                    <a:schemeClr val="dk1"/>
                                  </a:solidFill>
                                  <a:latin typeface="Cambria Math" panose="02040503050406030204" pitchFamily="18" charset="0"/>
                                  <a:ea typeface="Nunito Sans"/>
                                  <a:cs typeface="Nunito Sans"/>
                                  <a:sym typeface="Nunito Sans"/>
                                </a:rPr>
                                <m:t>=</m:t>
                              </m:r>
                              <m:f>
                                <m:f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fPr>
                                <m:num>
                                  <m:r>
                                    <a:rPr lang="en-GB" sz="1600" b="0" i="1" u="none" strike="noStrike" cap="none" smtClean="0">
                                      <a:solidFill>
                                        <a:schemeClr val="dk1"/>
                                      </a:solidFill>
                                      <a:latin typeface="Cambria Math" panose="02040503050406030204" pitchFamily="18" charset="0"/>
                                      <a:ea typeface="Nunito Sans"/>
                                      <a:cs typeface="Nunito Sans"/>
                                      <a:sym typeface="Nunito Sans"/>
                                    </a:rPr>
                                    <m:t>𝑥</m:t>
                                  </m:r>
                                </m:num>
                                <m:den>
                                  <m:r>
                                    <a:rPr lang="en-GB" sz="1600" b="0" i="1" u="none" strike="noStrike" cap="none" smtClean="0">
                                      <a:solidFill>
                                        <a:schemeClr val="dk1"/>
                                      </a:solidFill>
                                      <a:latin typeface="Cambria Math" panose="02040503050406030204" pitchFamily="18" charset="0"/>
                                      <a:ea typeface="Nunito Sans"/>
                                      <a:cs typeface="Nunito Sans"/>
                                      <a:sym typeface="Nunito Sans"/>
                                    </a:rPr>
                                    <m:t>5</m:t>
                                  </m:r>
                                </m:den>
                              </m:f>
                              <m:r>
                                <a:rPr lang="en-GB" sz="1600" b="0" i="1" u="none" strike="noStrike" cap="none" smtClean="0">
                                  <a:solidFill>
                                    <a:schemeClr val="dk1"/>
                                  </a:solidFill>
                                  <a:latin typeface="Cambria Math" panose="02040503050406030204" pitchFamily="18" charset="0"/>
                                  <a:ea typeface="Nunito Sans"/>
                                  <a:cs typeface="Nunito Sans"/>
                                  <a:sym typeface="Nunito Sans"/>
                                </a:rPr>
                                <m:t>−2,</m:t>
                              </m:r>
                            </m:oMath>
                          </a14:m>
                          <a:r>
                            <a:rPr lang="en-GB" sz="1600" b="0" dirty="0">
                              <a:solidFill>
                                <a:schemeClr val="dk1"/>
                              </a:solidFill>
                              <a:latin typeface="Nunito Sans"/>
                              <a:ea typeface="Nunito Sans"/>
                              <a:cs typeface="Nunito Sans"/>
                              <a:sym typeface="Nunito Sans"/>
                            </a:rPr>
                            <a:t> find: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𝑔</m:t>
                                  </m:r>
                                </m:e>
                                <m:sup>
                                  <m:r>
                                    <a:rPr lang="en-GB" sz="2300" b="0" i="1" u="none" strike="noStrike" cap="none" smtClean="0">
                                      <a:solidFill>
                                        <a:schemeClr val="dk1"/>
                                      </a:solidFill>
                                      <a:latin typeface="Cambria Math" panose="02040503050406030204" pitchFamily="18" charset="0"/>
                                      <a:cs typeface="Times New Roman"/>
                                      <a:sym typeface="Times New Roman"/>
                                    </a:rPr>
                                    <m:t>−1</m:t>
                                  </m:r>
                                </m:sup>
                              </m:sSup>
                              <m:d>
                                <m:dPr>
                                  <m:ctrlPr>
                                    <a:rPr lang="en-GB" sz="2300" b="0" i="1" u="none" strike="noStrike" cap="none" smtClean="0">
                                      <a:solidFill>
                                        <a:schemeClr val="dk1"/>
                                      </a:solidFill>
                                      <a:latin typeface="Cambria Math" panose="02040503050406030204" pitchFamily="18" charset="0"/>
                                      <a:cs typeface="Times New Roman"/>
                                      <a:sym typeface="Times New Roman"/>
                                    </a:rPr>
                                  </m:ctrlPr>
                                </m:dPr>
                                <m:e>
                                  <m:r>
                                    <a:rPr lang="en-GB" sz="2300" b="0" i="1" u="none" strike="noStrike" cap="none" smtClean="0">
                                      <a:solidFill>
                                        <a:schemeClr val="dk1"/>
                                      </a:solidFill>
                                      <a:latin typeface="Cambria Math" panose="02040503050406030204" pitchFamily="18" charset="0"/>
                                      <a:cs typeface="Times New Roman"/>
                                      <a:sym typeface="Times New Roman"/>
                                    </a:rPr>
                                    <m:t>𝑥</m:t>
                                  </m:r>
                                </m:e>
                              </m:d>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6" name="Google Shape;132;p5">
                <a:extLst>
                  <a:ext uri="{FF2B5EF4-FFF2-40B4-BE49-F238E27FC236}">
                    <a16:creationId xmlns:a16="http://schemas.microsoft.com/office/drawing/2014/main" id="{CE56ECA4-489F-339B-4A8D-8080DF3BC451}"/>
                  </a:ext>
                </a:extLst>
              </p:cNvPr>
              <p:cNvGraphicFramePr/>
              <p:nvPr>
                <p:extLst>
                  <p:ext uri="{D42A27DB-BD31-4B8C-83A1-F6EECF244321}">
                    <p14:modId xmlns:p14="http://schemas.microsoft.com/office/powerpoint/2010/main" val="1366608325"/>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5" t="-526" r="-151"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3303446873"/>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5(</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m:t>
                              </m:r>
                            </m:oMath>
                          </a14:m>
                          <a:endParaRPr lang="en-US" sz="140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dk1"/>
                              </a:solidFill>
                              <a:latin typeface="Nunito Sans"/>
                              <a:ea typeface="Nunito Sans"/>
                              <a:cs typeface="Nunito Sans"/>
                              <a:sym typeface="Nunito Sans"/>
                            </a:rPr>
                            <a:t>Student did not invert both operations correctly</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B) </a:t>
                          </a:r>
                          <a14:m>
                            <m:oMath xmlns:m="http://schemas.openxmlformats.org/officeDocument/2006/math">
                              <m:r>
                                <a:rPr lang="en-GB" sz="1600" b="0" i="1" smtClean="0">
                                  <a:solidFill>
                                    <a:srgbClr val="00BC89"/>
                                  </a:solidFill>
                                  <a:latin typeface="Cambria Math" panose="02040503050406030204" pitchFamily="18" charset="0"/>
                                </a:rPr>
                                <m:t>5(</m:t>
                              </m:r>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+2)</m:t>
                              </m:r>
                            </m:oMath>
                          </a14:m>
                          <a:endParaRPr lang="en-US" sz="1400" dirty="0">
                            <a:solidFill>
                              <a:srgbClr val="00BC89"/>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rgbClr val="00BC89"/>
                              </a:solidFill>
                              <a:latin typeface="Nunito Sans"/>
                              <a:ea typeface="Nunito Sans"/>
                              <a:cs typeface="Nunito Sans"/>
                              <a:sym typeface="Nunito Sans"/>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5</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m:t>
                              </m:r>
                            </m:oMath>
                          </a14:m>
                          <a:endParaRPr lang="en-US"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Incorrectly </a:t>
                          </a:r>
                          <a:r>
                            <a:rPr lang="en-US" sz="1400" dirty="0">
                              <a:solidFill>
                                <a:schemeClr val="dk1"/>
                              </a:solidFill>
                              <a:latin typeface="Nunito Sans"/>
                              <a:ea typeface="Nunito Sans"/>
                              <a:cs typeface="Nunito Sans"/>
                              <a:sym typeface="Nunito Sans"/>
                            </a:rPr>
                            <a:t>multiplied by </a:t>
                          </a:r>
                          <a14:m>
                            <m:oMath xmlns:m="http://schemas.openxmlformats.org/officeDocument/2006/math">
                              <m:r>
                                <a:rPr lang="en-GB" sz="1400" b="0" i="1" dirty="0" smtClean="0">
                                  <a:solidFill>
                                    <a:schemeClr val="dk1"/>
                                  </a:solidFill>
                                  <a:latin typeface="Cambria Math" panose="02040503050406030204" pitchFamily="18" charset="0"/>
                                  <a:ea typeface="Nunito Sans"/>
                                  <a:cs typeface="Nunito Sans"/>
                                  <a:sym typeface="Nunito Sans"/>
                                </a:rPr>
                                <m:t>5</m:t>
                              </m:r>
                            </m:oMath>
                          </a14:m>
                          <a:r>
                            <a:rPr lang="en-US" sz="1400" dirty="0">
                              <a:solidFill>
                                <a:schemeClr val="dk1"/>
                              </a:solidFill>
                              <a:latin typeface="Nunito Sans"/>
                              <a:ea typeface="Nunito Sans"/>
                              <a:cs typeface="Nunito Sans"/>
                              <a:sym typeface="Nunito Sans"/>
                            </a:rPr>
                            <a:t> before adding </a:t>
                          </a:r>
                          <a14:m>
                            <m:oMath xmlns:m="http://schemas.openxmlformats.org/officeDocument/2006/math">
                              <m:r>
                                <a:rPr lang="en-GB" sz="1400" b="0" i="1" dirty="0" smtClean="0">
                                  <a:solidFill>
                                    <a:schemeClr val="dk1"/>
                                  </a:solidFill>
                                  <a:latin typeface="Cambria Math" panose="02040503050406030204" pitchFamily="18" charset="0"/>
                                  <a:ea typeface="Nunito Sans"/>
                                  <a:cs typeface="Nunito Sans"/>
                                  <a:sym typeface="Nunito Sans"/>
                                </a:rPr>
                                <m:t>2</m:t>
                              </m:r>
                            </m:oMath>
                          </a14:m>
                          <a:endParaRPr lang="en-US" sz="1400" dirty="0">
                            <a:solidFill>
                              <a:schemeClr val="dk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5</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m:t>
                              </m:r>
                            </m:oMath>
                          </a14:m>
                          <a:endParaRPr lang="en-GB"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rgbClr val="1C1C1C"/>
                              </a:solidFill>
                              <a:latin typeface="Nunito Sans"/>
                              <a:ea typeface="Nunito Sans"/>
                              <a:cs typeface="Nunito Sans"/>
                              <a:sym typeface="Nunito Sans"/>
                            </a:rPr>
                            <a:t>Student did not invert operations correctly</a:t>
                          </a:r>
                          <a:endParaRPr lang="en-US" sz="1400" dirty="0">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3303446873"/>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3" name="Google Shape;131;p5">
            <a:extLst>
              <a:ext uri="{FF2B5EF4-FFF2-40B4-BE49-F238E27FC236}">
                <a16:creationId xmlns:a16="http://schemas.microsoft.com/office/drawing/2014/main" id="{3E0EFE5C-3ABF-269E-E7CB-5378C3E16957}"/>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Functions in Algebra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52015663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6" name="Google Shape;132;p5">
                <a:extLst>
                  <a:ext uri="{FF2B5EF4-FFF2-40B4-BE49-F238E27FC236}">
                    <a16:creationId xmlns:a16="http://schemas.microsoft.com/office/drawing/2014/main" id="{CE56ECA4-489F-339B-4A8D-8080DF3BC451}"/>
                  </a:ext>
                </a:extLst>
              </p:cNvPr>
              <p:cNvGraphicFramePr/>
              <p:nvPr>
                <p:extLst>
                  <p:ext uri="{D42A27DB-BD31-4B8C-83A1-F6EECF244321}">
                    <p14:modId xmlns:p14="http://schemas.microsoft.com/office/powerpoint/2010/main" val="652006513"/>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14) Given that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𝑓</m:t>
                              </m:r>
                              <m:d>
                                <m:d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dPr>
                                <m:e>
                                  <m:r>
                                    <a:rPr lang="en-GB" sz="1600" b="0" i="1" u="none" strike="noStrike" cap="none" smtClean="0">
                                      <a:solidFill>
                                        <a:schemeClr val="dk1"/>
                                      </a:solidFill>
                                      <a:latin typeface="Cambria Math" panose="02040503050406030204" pitchFamily="18" charset="0"/>
                                      <a:ea typeface="Nunito Sans"/>
                                      <a:cs typeface="Nunito Sans"/>
                                      <a:sym typeface="Nunito Sans"/>
                                    </a:rPr>
                                    <m:t>𝑥</m:t>
                                  </m:r>
                                </m:e>
                              </m:d>
                              <m:r>
                                <a:rPr lang="en-GB" sz="1600" b="0" i="1" u="none" strike="noStrike" cap="none" smtClean="0">
                                  <a:solidFill>
                                    <a:schemeClr val="dk1"/>
                                  </a:solidFill>
                                  <a:latin typeface="Cambria Math" panose="02040503050406030204" pitchFamily="18" charset="0"/>
                                  <a:ea typeface="Nunito Sans"/>
                                  <a:cs typeface="Nunito Sans"/>
                                  <a:sym typeface="Nunito Sans"/>
                                </a:rPr>
                                <m:t>=7</m:t>
                              </m:r>
                              <m:r>
                                <a:rPr lang="en-GB" sz="1600" b="0" i="1" u="none" strike="noStrike" cap="none" smtClean="0">
                                  <a:solidFill>
                                    <a:schemeClr val="dk1"/>
                                  </a:solidFill>
                                  <a:latin typeface="Cambria Math" panose="02040503050406030204" pitchFamily="18" charset="0"/>
                                  <a:ea typeface="Nunito Sans"/>
                                  <a:cs typeface="Nunito Sans"/>
                                  <a:sym typeface="Nunito Sans"/>
                                </a:rPr>
                                <m:t>𝑥</m:t>
                              </m:r>
                              <m:r>
                                <a:rPr lang="en-GB" sz="1600" b="0" i="1" u="none" strike="noStrike" cap="none" smtClean="0">
                                  <a:solidFill>
                                    <a:schemeClr val="dk1"/>
                                  </a:solidFill>
                                  <a:latin typeface="Cambria Math" panose="02040503050406030204" pitchFamily="18" charset="0"/>
                                  <a:ea typeface="Nunito Sans"/>
                                  <a:cs typeface="Nunito Sans"/>
                                  <a:sym typeface="Nunito Sans"/>
                                </a:rPr>
                                <m:t>+3,</m:t>
                              </m:r>
                            </m:oMath>
                          </a14:m>
                          <a:r>
                            <a:rPr lang="en-GB" sz="1600" b="0" dirty="0">
                              <a:solidFill>
                                <a:schemeClr val="dk1"/>
                              </a:solidFill>
                              <a:latin typeface="Nunito Sans"/>
                              <a:ea typeface="Nunito Sans"/>
                              <a:cs typeface="Nunito Sans"/>
                              <a:sym typeface="Nunito Sans"/>
                            </a:rPr>
                            <a:t> find: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𝑓</m:t>
                                  </m:r>
                                </m:e>
                                <m:sup>
                                  <m:r>
                                    <a:rPr lang="en-GB" sz="2300" b="0" i="1" u="none" strike="noStrike" cap="none" smtClean="0">
                                      <a:solidFill>
                                        <a:schemeClr val="dk1"/>
                                      </a:solidFill>
                                      <a:latin typeface="Cambria Math" panose="02040503050406030204" pitchFamily="18" charset="0"/>
                                      <a:cs typeface="Times New Roman"/>
                                      <a:sym typeface="Times New Roman"/>
                                    </a:rPr>
                                    <m:t>−1</m:t>
                                  </m:r>
                                </m:sup>
                              </m:sSup>
                              <m:d>
                                <m:dPr>
                                  <m:ctrlPr>
                                    <a:rPr lang="en-GB" sz="2300" b="0" i="1" u="none" strike="noStrike" cap="none" smtClean="0">
                                      <a:solidFill>
                                        <a:schemeClr val="dk1"/>
                                      </a:solidFill>
                                      <a:latin typeface="Cambria Math" panose="02040503050406030204" pitchFamily="18" charset="0"/>
                                      <a:cs typeface="Times New Roman"/>
                                      <a:sym typeface="Times New Roman"/>
                                    </a:rPr>
                                  </m:ctrlPr>
                                </m:dPr>
                                <m:e>
                                  <m:r>
                                    <a:rPr lang="en-GB" sz="2300" b="0" i="1" u="none" strike="noStrike" cap="none" smtClean="0">
                                      <a:solidFill>
                                        <a:schemeClr val="dk1"/>
                                      </a:solidFill>
                                      <a:latin typeface="Cambria Math" panose="02040503050406030204" pitchFamily="18" charset="0"/>
                                      <a:cs typeface="Times New Roman"/>
                                      <a:sym typeface="Times New Roman"/>
                                    </a:rPr>
                                    <m:t>𝑥</m:t>
                                  </m:r>
                                </m:e>
                              </m:d>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6" name="Google Shape;132;p5">
                <a:extLst>
                  <a:ext uri="{FF2B5EF4-FFF2-40B4-BE49-F238E27FC236}">
                    <a16:creationId xmlns:a16="http://schemas.microsoft.com/office/drawing/2014/main" id="{CE56ECA4-489F-339B-4A8D-8080DF3BC451}"/>
                  </a:ext>
                </a:extLst>
              </p:cNvPr>
              <p:cNvGraphicFramePr/>
              <p:nvPr>
                <p:extLst>
                  <p:ext uri="{D42A27DB-BD31-4B8C-83A1-F6EECF244321}">
                    <p14:modId xmlns:p14="http://schemas.microsoft.com/office/powerpoint/2010/main" val="652006513"/>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5" t="-1053" r="-151"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1523662592"/>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m:t>
                                  </m:r>
                                </m:num>
                                <m:den>
                                  <m:r>
                                    <a:rPr lang="en-GB" sz="1600" b="0" i="1" smtClean="0">
                                      <a:solidFill>
                                        <a:schemeClr val="tx1"/>
                                      </a:solidFill>
                                      <a:latin typeface="Cambria Math" panose="02040503050406030204" pitchFamily="18" charset="0"/>
                                    </a:rPr>
                                    <m:t>7</m:t>
                                  </m:r>
                                </m:den>
                              </m:f>
                            </m:oMath>
                          </a14:m>
                          <a:endParaRPr lang="en-US" sz="1400" dirty="0">
                            <a:solidFill>
                              <a:schemeClr val="dk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dk1"/>
                              </a:solidFill>
                              <a:latin typeface="Nunito Sans"/>
                              <a:ea typeface="Nunito Sans"/>
                              <a:cs typeface="Nunito Sans"/>
                              <a:sym typeface="Nunito Sans"/>
                            </a:rPr>
                            <a:t>Student did not invert operations correctly</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𝑥</m:t>
                                  </m:r>
                                </m:num>
                                <m:den>
                                  <m:r>
                                    <a:rPr lang="en-GB" sz="1600" b="0" i="1" smtClean="0">
                                      <a:solidFill>
                                        <a:schemeClr val="tx1"/>
                                      </a:solidFill>
                                      <a:latin typeface="Cambria Math" panose="02040503050406030204" pitchFamily="18" charset="0"/>
                                    </a:rPr>
                                    <m:t>7</m:t>
                                  </m:r>
                                </m:den>
                              </m:f>
                              <m:r>
                                <a:rPr lang="en-GB" sz="1600" b="0" i="1" smtClean="0">
                                  <a:solidFill>
                                    <a:schemeClr val="tx1"/>
                                  </a:solidFill>
                                  <a:latin typeface="Cambria Math" panose="02040503050406030204" pitchFamily="18" charset="0"/>
                                </a:rPr>
                                <m:t>−3</m:t>
                              </m:r>
                            </m:oMath>
                          </a14:m>
                          <a:endParaRPr lang="en-GB"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Student </a:t>
                          </a:r>
                          <a:r>
                            <a:rPr lang="en-US" sz="1400" dirty="0">
                              <a:solidFill>
                                <a:schemeClr val="dk1"/>
                              </a:solidFill>
                              <a:latin typeface="Nunito Sans"/>
                              <a:ea typeface="Nunito Sans"/>
                              <a:cs typeface="Nunito Sans"/>
                              <a:sym typeface="Nunito Sans"/>
                            </a:rPr>
                            <a:t>divided by </a:t>
                          </a:r>
                          <a14:m>
                            <m:oMath xmlns:m="http://schemas.openxmlformats.org/officeDocument/2006/math">
                              <m:r>
                                <a:rPr lang="en-GB" sz="1400" b="0" i="1" dirty="0" smtClean="0">
                                  <a:solidFill>
                                    <a:schemeClr val="dk1"/>
                                  </a:solidFill>
                                  <a:latin typeface="Cambria Math" panose="02040503050406030204" pitchFamily="18" charset="0"/>
                                  <a:ea typeface="Nunito Sans"/>
                                  <a:cs typeface="Nunito Sans"/>
                                  <a:sym typeface="Nunito Sans"/>
                                </a:rPr>
                                <m:t>7</m:t>
                              </m:r>
                            </m:oMath>
                          </a14:m>
                          <a:r>
                            <a:rPr lang="en-US" sz="1400" dirty="0">
                              <a:solidFill>
                                <a:schemeClr val="dk1"/>
                              </a:solidFill>
                              <a:latin typeface="Nunito Sans"/>
                              <a:ea typeface="Nunito Sans"/>
                              <a:cs typeface="Nunito Sans"/>
                              <a:sym typeface="Nunito Sans"/>
                            </a:rPr>
                            <a:t> before subtracting </a:t>
                          </a:r>
                          <a14:m>
                            <m:oMath xmlns:m="http://schemas.openxmlformats.org/officeDocument/2006/math">
                              <m:r>
                                <a:rPr lang="en-GB" sz="1400" b="0" i="1" dirty="0" smtClean="0">
                                  <a:solidFill>
                                    <a:schemeClr val="dk1"/>
                                  </a:solidFill>
                                  <a:latin typeface="Cambria Math" panose="02040503050406030204" pitchFamily="18" charset="0"/>
                                  <a:ea typeface="Nunito Sans"/>
                                  <a:cs typeface="Nunito Sans"/>
                                  <a:sym typeface="Nunito Sans"/>
                                </a:rPr>
                                <m:t>3</m:t>
                              </m:r>
                            </m:oMath>
                          </a14:m>
                          <a:endParaRPr lang="en-US" sz="1400" dirty="0">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𝑥</m:t>
                                  </m:r>
                                </m:num>
                                <m:den>
                                  <m:r>
                                    <a:rPr lang="en-GB" sz="1600" b="0" i="1" smtClean="0">
                                      <a:solidFill>
                                        <a:schemeClr val="tx1"/>
                                      </a:solidFill>
                                      <a:latin typeface="Cambria Math" panose="02040503050406030204" pitchFamily="18" charset="0"/>
                                    </a:rPr>
                                    <m:t>7</m:t>
                                  </m:r>
                                </m:den>
                              </m:f>
                              <m:r>
                                <a:rPr lang="en-GB" sz="1600" b="0" i="1" smtClean="0">
                                  <a:solidFill>
                                    <a:schemeClr val="tx1"/>
                                  </a:solidFill>
                                  <a:latin typeface="Cambria Math" panose="02040503050406030204" pitchFamily="18" charset="0"/>
                                </a:rPr>
                                <m:t>+3</m:t>
                              </m:r>
                            </m:oMath>
                          </a14:m>
                          <a:endParaRPr lang="en-US"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dk1"/>
                              </a:solidFill>
                              <a:latin typeface="Nunito Sans"/>
                              <a:ea typeface="Nunito Sans"/>
                              <a:cs typeface="Nunito Sans"/>
                              <a:sym typeface="Nunito Sans"/>
                            </a:rPr>
                            <a:t>Student </a:t>
                          </a:r>
                          <a:r>
                            <a:rPr lang="en-US" sz="1400" dirty="0">
                              <a:solidFill>
                                <a:srgbClr val="1C1C1C"/>
                              </a:solidFill>
                              <a:latin typeface="Nunito Sans"/>
                              <a:ea typeface="Nunito Sans"/>
                              <a:cs typeface="Nunito Sans"/>
                              <a:sym typeface="Nunito Sans"/>
                            </a:rPr>
                            <a:t>did not invert operations correctly</a:t>
                          </a:r>
                          <a:endParaRPr lang="en-US" sz="1400" dirty="0">
                            <a:solidFill>
                              <a:schemeClr val="dk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D) </a:t>
                          </a:r>
                          <a14:m>
                            <m:oMath xmlns:m="http://schemas.openxmlformats.org/officeDocument/2006/math">
                              <m:f>
                                <m:fPr>
                                  <m:ctrlPr>
                                    <a:rPr lang="en-GB" sz="1600" b="0" i="1" smtClean="0">
                                      <a:solidFill>
                                        <a:srgbClr val="00BC89"/>
                                      </a:solidFill>
                                      <a:latin typeface="Cambria Math" panose="02040503050406030204" pitchFamily="18" charset="0"/>
                                    </a:rPr>
                                  </m:ctrlPr>
                                </m:fPr>
                                <m:num>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−3</m:t>
                                  </m:r>
                                </m:num>
                                <m:den>
                                  <m:r>
                                    <a:rPr lang="en-GB" sz="1600" b="0" i="1" smtClean="0">
                                      <a:solidFill>
                                        <a:srgbClr val="00BC89"/>
                                      </a:solidFill>
                                      <a:latin typeface="Cambria Math" panose="02040503050406030204" pitchFamily="18" charset="0"/>
                                    </a:rPr>
                                    <m:t>7</m:t>
                                  </m:r>
                                </m:den>
                              </m:f>
                            </m:oMath>
                          </a14:m>
                          <a:endParaRPr lang="en-GB" sz="1400" dirty="0">
                            <a:solidFill>
                              <a:srgbClr val="00BC89"/>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Sans"/>
                              <a:ea typeface="Nunito Sans"/>
                              <a:cs typeface="Nunito Sans"/>
                              <a:sym typeface="Nunito Sans"/>
                            </a:rPr>
                            <a:t>Correct answer</a:t>
                          </a:r>
                          <a:endParaRPr lang="en-US" sz="1400" dirty="0">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1523662592"/>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0637"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0637" r="-337" b="-1274"/>
                          </a:stretch>
                        </a:blipFill>
                      </a:tcPr>
                    </a:tc>
                    <a:extLst>
                      <a:ext uri="{0D108BD9-81ED-4DB2-BD59-A6C34878D82A}">
                        <a16:rowId xmlns:a16="http://schemas.microsoft.com/office/drawing/2014/main" val="1990626328"/>
                      </a:ext>
                    </a:extLst>
                  </a:tr>
                </a:tbl>
              </a:graphicData>
            </a:graphic>
          </p:graphicFrame>
        </mc:Fallback>
      </mc:AlternateContent>
      <p:sp>
        <p:nvSpPr>
          <p:cNvPr id="3" name="Google Shape;131;p5">
            <a:extLst>
              <a:ext uri="{FF2B5EF4-FFF2-40B4-BE49-F238E27FC236}">
                <a16:creationId xmlns:a16="http://schemas.microsoft.com/office/drawing/2014/main" id="{DA126659-A5B1-8044-9995-AF80553BE685}"/>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Functions in Algebra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07959416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6" name="Google Shape;132;p5">
                <a:extLst>
                  <a:ext uri="{FF2B5EF4-FFF2-40B4-BE49-F238E27FC236}">
                    <a16:creationId xmlns:a16="http://schemas.microsoft.com/office/drawing/2014/main" id="{CE56ECA4-489F-339B-4A8D-8080DF3BC451}"/>
                  </a:ext>
                </a:extLst>
              </p:cNvPr>
              <p:cNvGraphicFramePr/>
              <p:nvPr>
                <p:extLst>
                  <p:ext uri="{D42A27DB-BD31-4B8C-83A1-F6EECF244321}">
                    <p14:modId xmlns:p14="http://schemas.microsoft.com/office/powerpoint/2010/main" val="238317250"/>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15) Given that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h</m:t>
                              </m:r>
                              <m:d>
                                <m:d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dPr>
                                <m:e>
                                  <m:r>
                                    <a:rPr lang="en-GB" sz="1600" b="0" i="1" u="none" strike="noStrike" cap="none" smtClean="0">
                                      <a:solidFill>
                                        <a:schemeClr val="dk1"/>
                                      </a:solidFill>
                                      <a:latin typeface="Cambria Math" panose="02040503050406030204" pitchFamily="18" charset="0"/>
                                      <a:ea typeface="Nunito Sans"/>
                                      <a:cs typeface="Nunito Sans"/>
                                      <a:sym typeface="Nunito Sans"/>
                                    </a:rPr>
                                    <m:t>𝑥</m:t>
                                  </m:r>
                                </m:e>
                              </m:d>
                              <m:r>
                                <a:rPr lang="en-GB" sz="1600" b="0" i="1" u="none" strike="noStrike" cap="none" smtClean="0">
                                  <a:solidFill>
                                    <a:schemeClr val="dk1"/>
                                  </a:solidFill>
                                  <a:latin typeface="Cambria Math" panose="02040503050406030204" pitchFamily="18" charset="0"/>
                                  <a:ea typeface="Nunito Sans"/>
                                  <a:cs typeface="Nunito Sans"/>
                                  <a:sym typeface="Nunito Sans"/>
                                </a:rPr>
                                <m:t>=3</m:t>
                              </m:r>
                              <m:r>
                                <a:rPr lang="en-GB" sz="1600" b="0" i="1" u="none" strike="noStrike" cap="none" smtClean="0">
                                  <a:solidFill>
                                    <a:schemeClr val="dk1"/>
                                  </a:solidFill>
                                  <a:latin typeface="Cambria Math" panose="02040503050406030204" pitchFamily="18" charset="0"/>
                                  <a:ea typeface="Nunito Sans"/>
                                  <a:cs typeface="Nunito Sans"/>
                                  <a:sym typeface="Nunito Sans"/>
                                </a:rPr>
                                <m:t>𝑥</m:t>
                              </m:r>
                              <m:r>
                                <a:rPr lang="en-GB" sz="1600" b="0" i="1" u="none" strike="noStrike" cap="none" smtClean="0">
                                  <a:solidFill>
                                    <a:schemeClr val="dk1"/>
                                  </a:solidFill>
                                  <a:latin typeface="Cambria Math" panose="02040503050406030204" pitchFamily="18" charset="0"/>
                                  <a:ea typeface="Nunito Sans"/>
                                  <a:cs typeface="Nunito Sans"/>
                                  <a:sym typeface="Nunito Sans"/>
                                </a:rPr>
                                <m:t>−8,</m:t>
                              </m:r>
                            </m:oMath>
                          </a14:m>
                          <a:r>
                            <a:rPr lang="en-GB" sz="1600" b="0" dirty="0">
                              <a:solidFill>
                                <a:schemeClr val="dk1"/>
                              </a:solidFill>
                              <a:latin typeface="Nunito Sans"/>
                              <a:ea typeface="Nunito Sans"/>
                              <a:cs typeface="Nunito Sans"/>
                              <a:sym typeface="Nunito Sans"/>
                            </a:rPr>
                            <a:t> find the value of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𝑥</m:t>
                              </m:r>
                            </m:oMath>
                          </a14:m>
                          <a:r>
                            <a:rPr lang="en-GB" sz="1600" b="0" dirty="0">
                              <a:solidFill>
                                <a:schemeClr val="dk1"/>
                              </a:solidFill>
                              <a:latin typeface="Nunito Sans"/>
                              <a:ea typeface="Nunito Sans"/>
                              <a:cs typeface="Nunito Sans"/>
                              <a:sym typeface="Nunito Sans"/>
                            </a:rPr>
                            <a:t> that solves: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h</m:t>
                              </m:r>
                              <m:d>
                                <m:dPr>
                                  <m:ctrlPr>
                                    <a:rPr lang="en-GB" sz="2300" b="0" i="1" u="none" strike="noStrike" cap="none" smtClean="0">
                                      <a:solidFill>
                                        <a:schemeClr val="dk1"/>
                                      </a:solidFill>
                                      <a:latin typeface="Cambria Math" panose="02040503050406030204" pitchFamily="18" charset="0"/>
                                      <a:cs typeface="Times New Roman"/>
                                      <a:sym typeface="Times New Roman"/>
                                    </a:rPr>
                                  </m:ctrlPr>
                                </m:dPr>
                                <m:e>
                                  <m:r>
                                    <a:rPr lang="en-GB" sz="2300" b="0" i="1" u="none" strike="noStrike" cap="none" smtClean="0">
                                      <a:solidFill>
                                        <a:schemeClr val="dk1"/>
                                      </a:solidFill>
                                      <a:latin typeface="Cambria Math" panose="02040503050406030204" pitchFamily="18" charset="0"/>
                                      <a:cs typeface="Times New Roman"/>
                                      <a:sym typeface="Times New Roman"/>
                                    </a:rPr>
                                    <m:t>𝑥</m:t>
                                  </m:r>
                                </m:e>
                              </m:d>
                              <m:r>
                                <a:rPr lang="en-GB" sz="2300" b="0" i="1" u="none" strike="noStrike" cap="none" smtClean="0">
                                  <a:solidFill>
                                    <a:schemeClr val="dk1"/>
                                  </a:solidFill>
                                  <a:latin typeface="Cambria Math" panose="02040503050406030204" pitchFamily="18" charset="0"/>
                                  <a:cs typeface="Times New Roman"/>
                                  <a:sym typeface="Times New Roman"/>
                                </a:rPr>
                                <m:t>=10</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6" name="Google Shape;132;p5">
                <a:extLst>
                  <a:ext uri="{FF2B5EF4-FFF2-40B4-BE49-F238E27FC236}">
                    <a16:creationId xmlns:a16="http://schemas.microsoft.com/office/drawing/2014/main" id="{CE56ECA4-489F-339B-4A8D-8080DF3BC451}"/>
                  </a:ext>
                </a:extLst>
              </p:cNvPr>
              <p:cNvGraphicFramePr/>
              <p:nvPr>
                <p:extLst>
                  <p:ext uri="{D42A27DB-BD31-4B8C-83A1-F6EECF244321}">
                    <p14:modId xmlns:p14="http://schemas.microsoft.com/office/powerpoint/2010/main" val="238317250"/>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5" t="-1053" r="-151"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163857629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rgbClr val="00BC89"/>
                              </a:solidFill>
                              <a:latin typeface="Nunito" pitchFamily="2" charset="0"/>
                            </a:rPr>
                            <a:t>A) </a:t>
                          </a:r>
                          <a14:m>
                            <m:oMath xmlns:m="http://schemas.openxmlformats.org/officeDocument/2006/math">
                              <m:r>
                                <a:rPr lang="en-GB" sz="1600" b="0" i="1" smtClean="0">
                                  <a:solidFill>
                                    <a:srgbClr val="00BC89"/>
                                  </a:solidFill>
                                  <a:latin typeface="Cambria Math" panose="02040503050406030204" pitchFamily="18" charset="0"/>
                                </a:rPr>
                                <m:t>6</m:t>
                              </m:r>
                            </m:oMath>
                          </a14:m>
                          <a:endParaRPr lang="en-US" sz="1400" dirty="0">
                            <a:solidFill>
                              <a:srgbClr val="00BC89"/>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rgbClr val="00BC89"/>
                              </a:solidFill>
                              <a:latin typeface="Nunito Sans"/>
                              <a:ea typeface="Nunito Sans"/>
                              <a:cs typeface="Nunito Sans"/>
                              <a:sym typeface="Nunito Sans"/>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22</m:t>
                              </m:r>
                            </m:oMath>
                          </a14:m>
                          <a:endParaRPr lang="en-US"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dk1"/>
                              </a:solidFill>
                              <a:latin typeface="Nunito Sans"/>
                              <a:ea typeface="Nunito Sans"/>
                              <a:cs typeface="Nunito Sans"/>
                              <a:sym typeface="Nunito Sans"/>
                            </a:rPr>
                            <a:t>Student used </a:t>
                          </a:r>
                          <a14:m>
                            <m:oMath xmlns:m="http://schemas.openxmlformats.org/officeDocument/2006/math">
                              <m:r>
                                <a:rPr lang="en-GB" sz="1400" b="0" i="1" dirty="0" smtClean="0">
                                  <a:solidFill>
                                    <a:schemeClr val="dk1"/>
                                  </a:solidFill>
                                  <a:latin typeface="Cambria Math" panose="02040503050406030204" pitchFamily="18" charset="0"/>
                                  <a:ea typeface="Nunito Sans"/>
                                  <a:cs typeface="Nunito Sans"/>
                                  <a:sym typeface="Nunito Sans"/>
                                </a:rPr>
                                <m:t>10</m:t>
                              </m:r>
                            </m:oMath>
                          </a14:m>
                          <a:r>
                            <a:rPr lang="en-US" sz="1400" dirty="0">
                              <a:solidFill>
                                <a:schemeClr val="dk1"/>
                              </a:solidFill>
                              <a:latin typeface="Nunito Sans"/>
                              <a:ea typeface="Nunito Sans"/>
                              <a:cs typeface="Nunito Sans"/>
                              <a:sym typeface="Nunito Sans"/>
                            </a:rPr>
                            <a:t> as the function argument </a:t>
                          </a:r>
                          <a:endParaRPr lang="en-US" sz="1400" dirty="0">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2</m:t>
                                  </m:r>
                                </m:num>
                                <m:den>
                                  <m:r>
                                    <a:rPr lang="en-GB" sz="1600" b="0" i="1" smtClean="0">
                                      <a:solidFill>
                                        <a:schemeClr val="tx1"/>
                                      </a:solidFill>
                                      <a:latin typeface="Cambria Math" panose="02040503050406030204" pitchFamily="18" charset="0"/>
                                    </a:rPr>
                                    <m:t>3</m:t>
                                  </m:r>
                                </m:den>
                              </m:f>
                            </m:oMath>
                          </a14:m>
                          <a:endParaRPr lang="en-GB" sz="1600" b="0" dirty="0">
                            <a:solidFill>
                              <a:schemeClr val="tx1"/>
                            </a:solidFill>
                            <a:latin typeface="Nunito" pitchFamily="2" charset="0"/>
                          </a:endParaRPr>
                        </a:p>
                        <a:p>
                          <a:pPr marL="0" lvl="0" indent="0" algn="l" rtl="0">
                            <a:lnSpc>
                              <a:spcPct val="115000"/>
                            </a:lnSpc>
                            <a:spcBef>
                              <a:spcPts val="0"/>
                            </a:spcBef>
                            <a:spcAft>
                              <a:spcPts val="0"/>
                            </a:spcAft>
                            <a:buNone/>
                          </a:pPr>
                          <a:r>
                            <a:rPr lang="en-US" sz="1400" dirty="0">
                              <a:solidFill>
                                <a:schemeClr val="dk1"/>
                              </a:solidFill>
                              <a:latin typeface="Nunito Sans"/>
                              <a:ea typeface="Nunito Sans"/>
                              <a:cs typeface="Nunito Sans"/>
                              <a:sym typeface="Nunito Sans"/>
                            </a:rPr>
                            <a:t>Student subtracted </a:t>
                          </a:r>
                          <a14:m>
                            <m:oMath xmlns:m="http://schemas.openxmlformats.org/officeDocument/2006/math">
                              <m:r>
                                <a:rPr lang="en-GB" sz="1400" b="0" i="1" dirty="0" smtClean="0">
                                  <a:solidFill>
                                    <a:schemeClr val="dk1"/>
                                  </a:solidFill>
                                  <a:latin typeface="Cambria Math" panose="02040503050406030204" pitchFamily="18" charset="0"/>
                                  <a:ea typeface="Nunito Sans"/>
                                  <a:cs typeface="Nunito Sans"/>
                                  <a:sym typeface="Nunito Sans"/>
                                </a:rPr>
                                <m:t>8</m:t>
                              </m:r>
                            </m:oMath>
                          </a14:m>
                          <a:r>
                            <a:rPr lang="en-US" sz="1400" dirty="0">
                              <a:solidFill>
                                <a:schemeClr val="dk1"/>
                              </a:solidFill>
                              <a:latin typeface="Nunito Sans"/>
                              <a:ea typeface="Nunito Sans"/>
                              <a:cs typeface="Nunito Sans"/>
                              <a:sym typeface="Nunito Sans"/>
                            </a:rPr>
                            <a:t> then divided by </a:t>
                          </a:r>
                          <a14:m>
                            <m:oMath xmlns:m="http://schemas.openxmlformats.org/officeDocument/2006/math">
                              <m:r>
                                <a:rPr lang="en-GB" sz="1400" b="0" i="1" dirty="0" smtClean="0">
                                  <a:solidFill>
                                    <a:schemeClr val="dk1"/>
                                  </a:solidFill>
                                  <a:latin typeface="Cambria Math" panose="02040503050406030204" pitchFamily="18" charset="0"/>
                                  <a:ea typeface="Nunito Sans"/>
                                  <a:cs typeface="Nunito Sans"/>
                                  <a:sym typeface="Nunito Sans"/>
                                </a:rPr>
                                <m:t>3</m:t>
                              </m:r>
                            </m:oMath>
                          </a14:m>
                          <a:endParaRPr lang="en-US" sz="1400" dirty="0">
                            <a:solidFill>
                              <a:schemeClr val="dk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18</m:t>
                              </m:r>
                            </m:oMath>
                          </a14:m>
                          <a:endParaRPr lang="en-GB"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Student </a:t>
                          </a:r>
                          <a:r>
                            <a:rPr lang="en-US" sz="1400" dirty="0">
                              <a:solidFill>
                                <a:schemeClr val="dk1"/>
                              </a:solidFill>
                              <a:latin typeface="Nunito Sans"/>
                              <a:ea typeface="Nunito Sans"/>
                              <a:cs typeface="Nunito Sans"/>
                              <a:sym typeface="Nunito Sans"/>
                            </a:rPr>
                            <a:t>ignored coefficient of </a:t>
                          </a:r>
                          <a14:m>
                            <m:oMath xmlns:m="http://schemas.openxmlformats.org/officeDocument/2006/math">
                              <m:r>
                                <a:rPr lang="en-GB" sz="1400" b="0" i="1" dirty="0" smtClean="0">
                                  <a:solidFill>
                                    <a:schemeClr val="dk1"/>
                                  </a:solidFill>
                                  <a:latin typeface="Cambria Math" panose="02040503050406030204" pitchFamily="18" charset="0"/>
                                  <a:ea typeface="Times New Roman"/>
                                  <a:cs typeface="Times New Roman"/>
                                  <a:sym typeface="Times New Roman"/>
                                </a:rPr>
                                <m:t>𝑥</m:t>
                              </m:r>
                            </m:oMath>
                          </a14:m>
                          <a:endParaRPr lang="en-US" sz="1400" i="1" dirty="0">
                            <a:solidFill>
                              <a:schemeClr val="dk1"/>
                            </a:solidFill>
                            <a:latin typeface="Times New Roman"/>
                            <a:ea typeface="Times New Roman"/>
                            <a:cs typeface="Times New Roman"/>
                            <a:sym typeface="Times New Roman"/>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163857629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3" name="Google Shape;131;p5">
            <a:extLst>
              <a:ext uri="{FF2B5EF4-FFF2-40B4-BE49-F238E27FC236}">
                <a16:creationId xmlns:a16="http://schemas.microsoft.com/office/drawing/2014/main" id="{0DA37350-5453-16B3-83FB-C7070974F636}"/>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Functions in Algebra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0485997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6" name="Google Shape;132;p5">
                <a:extLst>
                  <a:ext uri="{FF2B5EF4-FFF2-40B4-BE49-F238E27FC236}">
                    <a16:creationId xmlns:a16="http://schemas.microsoft.com/office/drawing/2014/main" id="{CE56ECA4-489F-339B-4A8D-8080DF3BC451}"/>
                  </a:ext>
                </a:extLst>
              </p:cNvPr>
              <p:cNvGraphicFramePr/>
              <p:nvPr>
                <p:extLst>
                  <p:ext uri="{D42A27DB-BD31-4B8C-83A1-F6EECF244321}">
                    <p14:modId xmlns:p14="http://schemas.microsoft.com/office/powerpoint/2010/main" val="683460397"/>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16) Given that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h</m:t>
                              </m:r>
                              <m:d>
                                <m:dPr>
                                  <m:ctrlPr>
                                    <a:rPr lang="en-GB" sz="1600" b="0" i="1" u="none" strike="noStrike" cap="none" smtClean="0">
                                      <a:solidFill>
                                        <a:schemeClr val="dk1"/>
                                      </a:solidFill>
                                      <a:latin typeface="Cambria Math" panose="02040503050406030204" pitchFamily="18" charset="0"/>
                                      <a:ea typeface="Nunito Sans"/>
                                      <a:cs typeface="Nunito Sans"/>
                                      <a:sym typeface="Nunito Sans"/>
                                    </a:rPr>
                                  </m:ctrlPr>
                                </m:dPr>
                                <m:e>
                                  <m:r>
                                    <a:rPr lang="en-GB" sz="1600" b="0" i="1" u="none" strike="noStrike" cap="none" smtClean="0">
                                      <a:solidFill>
                                        <a:schemeClr val="dk1"/>
                                      </a:solidFill>
                                      <a:latin typeface="Cambria Math" panose="02040503050406030204" pitchFamily="18" charset="0"/>
                                      <a:ea typeface="Nunito Sans"/>
                                      <a:cs typeface="Nunito Sans"/>
                                      <a:sym typeface="Nunito Sans"/>
                                    </a:rPr>
                                    <m:t>𝑥</m:t>
                                  </m:r>
                                </m:e>
                              </m:d>
                              <m:r>
                                <a:rPr lang="en-GB" sz="1600" b="0" i="1" u="none" strike="noStrike" cap="none" smtClean="0">
                                  <a:solidFill>
                                    <a:schemeClr val="dk1"/>
                                  </a:solidFill>
                                  <a:latin typeface="Cambria Math" panose="02040503050406030204" pitchFamily="18" charset="0"/>
                                  <a:ea typeface="Nunito Sans"/>
                                  <a:cs typeface="Nunito Sans"/>
                                  <a:sym typeface="Nunito Sans"/>
                                </a:rPr>
                                <m:t>=4−3</m:t>
                              </m:r>
                              <m:r>
                                <a:rPr lang="en-GB" sz="1600" b="0" i="1" u="none" strike="noStrike" cap="none" smtClean="0">
                                  <a:solidFill>
                                    <a:schemeClr val="dk1"/>
                                  </a:solidFill>
                                  <a:latin typeface="Cambria Math" panose="02040503050406030204" pitchFamily="18" charset="0"/>
                                  <a:ea typeface="Nunito Sans"/>
                                  <a:cs typeface="Nunito Sans"/>
                                  <a:sym typeface="Nunito Sans"/>
                                </a:rPr>
                                <m:t>𝑥</m:t>
                              </m:r>
                              <m:r>
                                <a:rPr lang="en-GB" sz="1600" b="0" i="1" u="none" strike="noStrike" cap="none" smtClean="0">
                                  <a:solidFill>
                                    <a:schemeClr val="dk1"/>
                                  </a:solidFill>
                                  <a:latin typeface="Cambria Math" panose="02040503050406030204" pitchFamily="18" charset="0"/>
                                  <a:ea typeface="Nunito Sans"/>
                                  <a:cs typeface="Nunito Sans"/>
                                  <a:sym typeface="Nunito Sans"/>
                                </a:rPr>
                                <m:t>,</m:t>
                              </m:r>
                            </m:oMath>
                          </a14:m>
                          <a:r>
                            <a:rPr lang="en-GB" sz="1600" b="0" dirty="0">
                              <a:solidFill>
                                <a:schemeClr val="dk1"/>
                              </a:solidFill>
                              <a:latin typeface="Nunito Sans"/>
                              <a:ea typeface="Nunito Sans"/>
                              <a:cs typeface="Nunito Sans"/>
                              <a:sym typeface="Nunito Sans"/>
                            </a:rPr>
                            <a:t> and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𝑔</m:t>
                              </m:r>
                              <m:d>
                                <m:dPr>
                                  <m:ctrlPr>
                                    <a:rPr lang="en-GB" sz="1600" b="0" i="1" smtClean="0">
                                      <a:solidFill>
                                        <a:schemeClr val="dk1"/>
                                      </a:solidFill>
                                      <a:latin typeface="Cambria Math" panose="02040503050406030204" pitchFamily="18" charset="0"/>
                                      <a:ea typeface="Nunito Sans"/>
                                      <a:cs typeface="Nunito Sans"/>
                                      <a:sym typeface="Nunito Sans"/>
                                    </a:rPr>
                                  </m:ctrlPr>
                                </m:dPr>
                                <m:e>
                                  <m:r>
                                    <a:rPr lang="en-GB" sz="1600" b="0" i="1" smtClean="0">
                                      <a:solidFill>
                                        <a:schemeClr val="dk1"/>
                                      </a:solidFill>
                                      <a:latin typeface="Cambria Math" panose="02040503050406030204" pitchFamily="18" charset="0"/>
                                      <a:ea typeface="Nunito Sans"/>
                                      <a:cs typeface="Nunito Sans"/>
                                      <a:sym typeface="Nunito Sans"/>
                                    </a:rPr>
                                    <m:t>𝑥</m:t>
                                  </m:r>
                                </m:e>
                              </m:d>
                              <m:r>
                                <a:rPr lang="en-GB" sz="1600" b="0" i="1" smtClean="0">
                                  <a:solidFill>
                                    <a:schemeClr val="dk1"/>
                                  </a:solidFill>
                                  <a:latin typeface="Cambria Math" panose="02040503050406030204" pitchFamily="18" charset="0"/>
                                  <a:ea typeface="Nunito Sans"/>
                                  <a:cs typeface="Nunito Sans"/>
                                  <a:sym typeface="Nunito Sans"/>
                                </a:rPr>
                                <m:t>=</m:t>
                              </m:r>
                              <m:f>
                                <m:fPr>
                                  <m:ctrlPr>
                                    <a:rPr lang="en-GB" sz="1600" b="0" i="1" smtClean="0">
                                      <a:solidFill>
                                        <a:schemeClr val="dk1"/>
                                      </a:solidFill>
                                      <a:latin typeface="Cambria Math" panose="02040503050406030204" pitchFamily="18" charset="0"/>
                                      <a:sym typeface="Nunito Sans"/>
                                    </a:rPr>
                                  </m:ctrlPr>
                                </m:fPr>
                                <m:num>
                                  <m:r>
                                    <a:rPr lang="en-GB" sz="1600" b="0" i="1" smtClean="0">
                                      <a:solidFill>
                                        <a:schemeClr val="dk1"/>
                                      </a:solidFill>
                                      <a:latin typeface="Cambria Math" panose="02040503050406030204" pitchFamily="18" charset="0"/>
                                      <a:sym typeface="Nunito Sans"/>
                                    </a:rPr>
                                    <m:t>3−7</m:t>
                                  </m:r>
                                  <m:r>
                                    <a:rPr lang="en-GB" sz="1600" b="0" i="1" smtClean="0">
                                      <a:solidFill>
                                        <a:schemeClr val="dk1"/>
                                      </a:solidFill>
                                      <a:latin typeface="Cambria Math" panose="02040503050406030204" pitchFamily="18" charset="0"/>
                                      <a:sym typeface="Nunito Sans"/>
                                    </a:rPr>
                                    <m:t>𝑥</m:t>
                                  </m:r>
                                </m:num>
                                <m:den>
                                  <m:r>
                                    <a:rPr lang="en-GB" sz="1600" b="0" i="1" smtClean="0">
                                      <a:solidFill>
                                        <a:schemeClr val="dk1"/>
                                      </a:solidFill>
                                      <a:latin typeface="Cambria Math" panose="02040503050406030204" pitchFamily="18" charset="0"/>
                                      <a:sym typeface="Nunito Sans"/>
                                    </a:rPr>
                                    <m:t>2</m:t>
                                  </m:r>
                                </m:den>
                              </m:f>
                              <m:r>
                                <a:rPr lang="en-GB" sz="1600" b="0" i="1" smtClean="0">
                                  <a:solidFill>
                                    <a:schemeClr val="dk1"/>
                                  </a:solidFill>
                                  <a:latin typeface="Cambria Math" panose="02040503050406030204" pitchFamily="18" charset="0"/>
                                  <a:sym typeface="Nunito Sans"/>
                                </a:rPr>
                                <m:t>,</m:t>
                              </m:r>
                            </m:oMath>
                          </a14:m>
                          <a:r>
                            <a:rPr lang="en-GB" sz="1600" b="0" dirty="0">
                              <a:solidFill>
                                <a:schemeClr val="dk1"/>
                              </a:solidFill>
                              <a:latin typeface="Nunito Sans"/>
                              <a:ea typeface="Nunito Sans"/>
                              <a:cs typeface="Nunito Sans"/>
                              <a:sym typeface="Nunito Sans"/>
                            </a:rPr>
                            <a:t> find the value of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𝑥</m:t>
                              </m:r>
                            </m:oMath>
                          </a14:m>
                          <a:r>
                            <a:rPr lang="en-GB" sz="1600" b="0" dirty="0">
                              <a:solidFill>
                                <a:schemeClr val="dk1"/>
                              </a:solidFill>
                              <a:latin typeface="Nunito Sans"/>
                              <a:ea typeface="Nunito Sans"/>
                              <a:cs typeface="Nunito Sans"/>
                              <a:sym typeface="Nunito Sans"/>
                            </a:rPr>
                            <a:t> that solves: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𝑓</m:t>
                              </m:r>
                              <m:d>
                                <m:dPr>
                                  <m:ctrlPr>
                                    <a:rPr lang="en-GB" sz="2300" b="0" i="1" u="none" strike="noStrike" cap="none" smtClean="0">
                                      <a:solidFill>
                                        <a:schemeClr val="dk1"/>
                                      </a:solidFill>
                                      <a:latin typeface="Cambria Math" panose="02040503050406030204" pitchFamily="18" charset="0"/>
                                      <a:cs typeface="Times New Roman"/>
                                      <a:sym typeface="Times New Roman"/>
                                    </a:rPr>
                                  </m:ctrlPr>
                                </m:dPr>
                                <m:e>
                                  <m:r>
                                    <a:rPr lang="en-GB" sz="2300" b="0" i="1" u="none" strike="noStrike" cap="none" smtClean="0">
                                      <a:solidFill>
                                        <a:schemeClr val="dk1"/>
                                      </a:solidFill>
                                      <a:latin typeface="Cambria Math" panose="02040503050406030204" pitchFamily="18" charset="0"/>
                                      <a:cs typeface="Times New Roman"/>
                                      <a:sym typeface="Times New Roman"/>
                                    </a:rPr>
                                    <m:t>𝑥</m:t>
                                  </m:r>
                                </m:e>
                              </m:d>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𝑔</m:t>
                              </m:r>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6" name="Google Shape;132;p5">
                <a:extLst>
                  <a:ext uri="{FF2B5EF4-FFF2-40B4-BE49-F238E27FC236}">
                    <a16:creationId xmlns:a16="http://schemas.microsoft.com/office/drawing/2014/main" id="{CE56ECA4-489F-339B-4A8D-8080DF3BC451}"/>
                  </a:ext>
                </a:extLst>
              </p:cNvPr>
              <p:cNvGraphicFramePr/>
              <p:nvPr>
                <p:extLst>
                  <p:ext uri="{D42A27DB-BD31-4B8C-83A1-F6EECF244321}">
                    <p14:modId xmlns:p14="http://schemas.microsoft.com/office/powerpoint/2010/main" val="683460397"/>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5" t="-526" r="-151"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86954531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m:t>
                              </m:r>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1</m:t>
                                  </m:r>
                                </m:num>
                                <m:den>
                                  <m:r>
                                    <a:rPr lang="en-GB" sz="1600" b="0" i="1" smtClean="0">
                                      <a:solidFill>
                                        <a:schemeClr val="tx1"/>
                                      </a:solidFill>
                                      <a:latin typeface="Cambria Math" panose="02040503050406030204" pitchFamily="18" charset="0"/>
                                    </a:rPr>
                                    <m:t>4</m:t>
                                  </m:r>
                                </m:den>
                              </m:f>
                            </m:oMath>
                          </a14:m>
                          <a:endParaRPr lang="en-US" sz="1400" dirty="0">
                            <a:solidFill>
                              <a:srgbClr val="00BC89"/>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dk1"/>
                              </a:solidFill>
                              <a:latin typeface="Nunito Sans"/>
                              <a:ea typeface="Nunito Sans"/>
                              <a:cs typeface="Nunito Sans"/>
                              <a:sym typeface="Nunito Sans"/>
                            </a:rPr>
                            <a:t>Student did not multiply through by </a:t>
                          </a:r>
                          <a14:m>
                            <m:oMath xmlns:m="http://schemas.openxmlformats.org/officeDocument/2006/math">
                              <m:r>
                                <a:rPr lang="en-US" sz="1400" i="1" dirty="0" smtClean="0">
                                  <a:solidFill>
                                    <a:schemeClr val="dk1"/>
                                  </a:solidFill>
                                  <a:latin typeface="Cambria Math" panose="02040503050406030204" pitchFamily="18" charset="0"/>
                                  <a:ea typeface="Nunito Sans"/>
                                  <a:cs typeface="Nunito Sans"/>
                                  <a:sym typeface="Nunito Sans"/>
                                </a:rPr>
                                <m:t>2</m:t>
                              </m:r>
                            </m:oMath>
                          </a14:m>
                          <a:endParaRPr lang="en-US" sz="1400" dirty="0">
                            <a:solidFill>
                              <a:schemeClr val="dk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B) </a:t>
                          </a:r>
                          <a14:m>
                            <m:oMath xmlns:m="http://schemas.openxmlformats.org/officeDocument/2006/math">
                              <m:r>
                                <a:rPr lang="en-GB" sz="1600" b="0" i="1" smtClean="0">
                                  <a:solidFill>
                                    <a:srgbClr val="00BC89"/>
                                  </a:solidFill>
                                  <a:latin typeface="Cambria Math" panose="02040503050406030204" pitchFamily="18" charset="0"/>
                                </a:rPr>
                                <m:t>−5</m:t>
                              </m:r>
                            </m:oMath>
                          </a14:m>
                          <a:endParaRPr lang="en-US" sz="1400" dirty="0">
                            <a:solidFill>
                              <a:srgbClr val="00BC89"/>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GB" sz="1400" dirty="0">
                              <a:solidFill>
                                <a:srgbClr val="00BC89"/>
                              </a:solidFill>
                              <a:latin typeface="Nunito Sans"/>
                              <a:ea typeface="Nunito Sans"/>
                              <a:cs typeface="Nunito Sans"/>
                              <a:sym typeface="Nunito Sans"/>
                            </a:rPr>
                            <a:t>Correct answer</a:t>
                          </a:r>
                          <a:endParaRPr lang="en-US" sz="1400" dirty="0">
                            <a:solidFill>
                              <a:srgbClr val="00BC89"/>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5</m:t>
                              </m:r>
                            </m:oMath>
                          </a14:m>
                          <a:endParaRPr lang="en-GB" sz="1600" b="0" dirty="0">
                            <a:solidFill>
                              <a:schemeClr val="tx1"/>
                            </a:solidFill>
                            <a:latin typeface="Nunito" pitchFamily="2" charset="0"/>
                          </a:endParaRPr>
                        </a:p>
                        <a:p>
                          <a:pPr marL="0" lvl="0" indent="0" algn="l" rtl="0">
                            <a:lnSpc>
                              <a:spcPct val="115000"/>
                            </a:lnSpc>
                            <a:spcBef>
                              <a:spcPts val="0"/>
                            </a:spcBef>
                            <a:spcAft>
                              <a:spcPts val="0"/>
                            </a:spcAft>
                            <a:buNone/>
                          </a:pPr>
                          <a:r>
                            <a:rPr lang="en-US" sz="1400" dirty="0">
                              <a:solidFill>
                                <a:schemeClr val="dk1"/>
                              </a:solidFill>
                              <a:latin typeface="Nunito Sans"/>
                              <a:ea typeface="Nunito Sans"/>
                              <a:cs typeface="Nunito Sans"/>
                              <a:sym typeface="Nunito Sans"/>
                            </a:rPr>
                            <a:t>Student did not solve equation correctly</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1</m:t>
                                  </m:r>
                                </m:num>
                                <m:den>
                                  <m:r>
                                    <a:rPr lang="en-GB" sz="1600" b="0" i="1" smtClean="0">
                                      <a:solidFill>
                                        <a:schemeClr val="tx1"/>
                                      </a:solidFill>
                                      <a:latin typeface="Cambria Math" panose="02040503050406030204" pitchFamily="18" charset="0"/>
                                    </a:rPr>
                                    <m:t>4</m:t>
                                  </m:r>
                                </m:den>
                              </m:f>
                            </m:oMath>
                          </a14:m>
                          <a:endParaRPr lang="en-US"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dk1"/>
                              </a:solidFill>
                              <a:latin typeface="Nunito Sans"/>
                              <a:ea typeface="Nunito Sans"/>
                              <a:cs typeface="Nunito Sans"/>
                              <a:sym typeface="Nunito Sans"/>
                            </a:rPr>
                            <a:t>Student did not solve equation correctly</a:t>
                          </a:r>
                          <a:endParaRPr lang="en-US" sz="1400" dirty="0">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86954531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3" name="Google Shape;131;p5">
            <a:extLst>
              <a:ext uri="{FF2B5EF4-FFF2-40B4-BE49-F238E27FC236}">
                <a16:creationId xmlns:a16="http://schemas.microsoft.com/office/drawing/2014/main" id="{0D8CE392-7478-91A5-6E98-6BF17591D743}"/>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Functions in Algebra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52414071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6" name="Google Shape;132;p5">
                <a:extLst>
                  <a:ext uri="{FF2B5EF4-FFF2-40B4-BE49-F238E27FC236}">
                    <a16:creationId xmlns:a16="http://schemas.microsoft.com/office/drawing/2014/main" id="{CE56ECA4-489F-339B-4A8D-8080DF3BC451}"/>
                  </a:ext>
                </a:extLst>
              </p:cNvPr>
              <p:cNvGraphicFramePr/>
              <p:nvPr>
                <p:extLst>
                  <p:ext uri="{D42A27DB-BD31-4B8C-83A1-F6EECF244321}">
                    <p14:modId xmlns:p14="http://schemas.microsoft.com/office/powerpoint/2010/main" val="3631965752"/>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17) Given that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𝑔</m:t>
                              </m:r>
                              <m:d>
                                <m:dPr>
                                  <m:ctrlPr>
                                    <a:rPr lang="en-GB" sz="1600" b="0" i="1" smtClean="0">
                                      <a:solidFill>
                                        <a:schemeClr val="dk1"/>
                                      </a:solidFill>
                                      <a:latin typeface="Cambria Math" panose="02040503050406030204" pitchFamily="18" charset="0"/>
                                      <a:ea typeface="Nunito Sans"/>
                                      <a:cs typeface="Nunito Sans"/>
                                      <a:sym typeface="Nunito Sans"/>
                                    </a:rPr>
                                  </m:ctrlPr>
                                </m:dPr>
                                <m:e>
                                  <m:r>
                                    <a:rPr lang="en-GB" sz="1600" b="0" i="1" smtClean="0">
                                      <a:solidFill>
                                        <a:schemeClr val="dk1"/>
                                      </a:solidFill>
                                      <a:latin typeface="Cambria Math" panose="02040503050406030204" pitchFamily="18" charset="0"/>
                                      <a:ea typeface="Nunito Sans"/>
                                      <a:cs typeface="Nunito Sans"/>
                                      <a:sym typeface="Nunito Sans"/>
                                    </a:rPr>
                                    <m:t>𝑥</m:t>
                                  </m:r>
                                </m:e>
                              </m:d>
                              <m:r>
                                <a:rPr lang="en-GB" sz="1600" b="0" i="1" smtClean="0">
                                  <a:solidFill>
                                    <a:schemeClr val="dk1"/>
                                  </a:solidFill>
                                  <a:latin typeface="Cambria Math" panose="02040503050406030204" pitchFamily="18" charset="0"/>
                                  <a:ea typeface="Nunito Sans"/>
                                  <a:cs typeface="Nunito Sans"/>
                                  <a:sym typeface="Nunito Sans"/>
                                </a:rPr>
                                <m:t>=</m:t>
                              </m:r>
                              <m:f>
                                <m:fPr>
                                  <m:ctrlPr>
                                    <a:rPr lang="en-GB" sz="1600" b="0" i="1" smtClean="0">
                                      <a:solidFill>
                                        <a:schemeClr val="dk1"/>
                                      </a:solidFill>
                                      <a:latin typeface="Cambria Math" panose="02040503050406030204" pitchFamily="18" charset="0"/>
                                      <a:sym typeface="Nunito Sans"/>
                                    </a:rPr>
                                  </m:ctrlPr>
                                </m:fPr>
                                <m:num>
                                  <m:r>
                                    <a:rPr lang="en-GB" sz="1600" b="0" i="1" smtClean="0">
                                      <a:solidFill>
                                        <a:schemeClr val="dk1"/>
                                      </a:solidFill>
                                      <a:latin typeface="Cambria Math" panose="02040503050406030204" pitchFamily="18" charset="0"/>
                                      <a:sym typeface="Nunito Sans"/>
                                    </a:rPr>
                                    <m:t>3</m:t>
                                  </m:r>
                                  <m:r>
                                    <a:rPr lang="en-GB" sz="1600" b="0" i="1" smtClean="0">
                                      <a:solidFill>
                                        <a:schemeClr val="dk1"/>
                                      </a:solidFill>
                                      <a:latin typeface="Cambria Math" panose="02040503050406030204" pitchFamily="18" charset="0"/>
                                      <a:sym typeface="Nunito Sans"/>
                                    </a:rPr>
                                    <m:t>𝑥</m:t>
                                  </m:r>
                                  <m:r>
                                    <a:rPr lang="en-GB" sz="1600" b="0" i="1" smtClean="0">
                                      <a:solidFill>
                                        <a:schemeClr val="dk1"/>
                                      </a:solidFill>
                                      <a:latin typeface="Cambria Math" panose="02040503050406030204" pitchFamily="18" charset="0"/>
                                      <a:sym typeface="Nunito Sans"/>
                                    </a:rPr>
                                    <m:t>−4</m:t>
                                  </m:r>
                                </m:num>
                                <m:den>
                                  <m:r>
                                    <a:rPr lang="en-GB" sz="1600" b="0" i="1" smtClean="0">
                                      <a:solidFill>
                                        <a:schemeClr val="dk1"/>
                                      </a:solidFill>
                                      <a:latin typeface="Cambria Math" panose="02040503050406030204" pitchFamily="18" charset="0"/>
                                      <a:sym typeface="Nunito Sans"/>
                                    </a:rPr>
                                    <m:t>2</m:t>
                                  </m:r>
                                </m:den>
                              </m:f>
                              <m:r>
                                <a:rPr lang="en-GB" sz="1600" b="0" i="1" smtClean="0">
                                  <a:solidFill>
                                    <a:schemeClr val="dk1"/>
                                  </a:solidFill>
                                  <a:latin typeface="Cambria Math" panose="02040503050406030204" pitchFamily="18" charset="0"/>
                                  <a:sym typeface="Nunito Sans"/>
                                </a:rPr>
                                <m:t>,</m:t>
                              </m:r>
                            </m:oMath>
                          </a14:m>
                          <a:r>
                            <a:rPr lang="en-GB" sz="1600" b="0" dirty="0">
                              <a:solidFill>
                                <a:schemeClr val="dk1"/>
                              </a:solidFill>
                              <a:latin typeface="Nunito Sans"/>
                              <a:ea typeface="Nunito Sans"/>
                              <a:cs typeface="Nunito Sans"/>
                              <a:sym typeface="Nunito Sans"/>
                            </a:rPr>
                            <a:t> find the value of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𝑥</m:t>
                              </m:r>
                            </m:oMath>
                          </a14:m>
                          <a:r>
                            <a:rPr lang="en-GB" sz="1600" b="0" dirty="0">
                              <a:solidFill>
                                <a:schemeClr val="dk1"/>
                              </a:solidFill>
                              <a:latin typeface="Nunito Sans"/>
                              <a:ea typeface="Nunito Sans"/>
                              <a:cs typeface="Nunito Sans"/>
                              <a:sym typeface="Nunito Sans"/>
                            </a:rPr>
                            <a:t> that solves: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𝑔</m:t>
                              </m:r>
                              <m:d>
                                <m:dPr>
                                  <m:ctrlPr>
                                    <a:rPr lang="en-GB" sz="2300" b="0" i="1" u="none" strike="noStrike" cap="none" smtClean="0">
                                      <a:solidFill>
                                        <a:schemeClr val="dk1"/>
                                      </a:solidFill>
                                      <a:latin typeface="Cambria Math" panose="02040503050406030204" pitchFamily="18" charset="0"/>
                                      <a:cs typeface="Times New Roman"/>
                                      <a:sym typeface="Times New Roman"/>
                                    </a:rPr>
                                  </m:ctrlPr>
                                </m:dPr>
                                <m:e>
                                  <m:r>
                                    <a:rPr lang="en-GB" sz="2300" b="0" i="1" u="none" strike="noStrike" cap="none" smtClean="0">
                                      <a:solidFill>
                                        <a:schemeClr val="dk1"/>
                                      </a:solidFill>
                                      <a:latin typeface="Cambria Math" panose="02040503050406030204" pitchFamily="18" charset="0"/>
                                      <a:cs typeface="Times New Roman"/>
                                      <a:sym typeface="Times New Roman"/>
                                    </a:rPr>
                                    <m:t>𝑥</m:t>
                                  </m:r>
                                </m:e>
                              </m:d>
                              <m:r>
                                <a:rPr lang="en-GB" sz="2300" b="0" i="1" u="none" strike="noStrike" cap="none" smtClean="0">
                                  <a:solidFill>
                                    <a:schemeClr val="dk1"/>
                                  </a:solidFill>
                                  <a:latin typeface="Cambria Math" panose="02040503050406030204" pitchFamily="18" charset="0"/>
                                  <a:cs typeface="Times New Roman"/>
                                  <a:sym typeface="Times New Roman"/>
                                </a:rPr>
                                <m:t>=</m:t>
                              </m:r>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𝑔</m:t>
                                  </m:r>
                                </m:e>
                                <m:sup>
                                  <m:r>
                                    <a:rPr lang="en-GB" sz="2300" b="0" i="1" u="none" strike="noStrike" cap="none" smtClean="0">
                                      <a:solidFill>
                                        <a:schemeClr val="dk1"/>
                                      </a:solidFill>
                                      <a:latin typeface="Cambria Math" panose="02040503050406030204" pitchFamily="18" charset="0"/>
                                      <a:cs typeface="Times New Roman"/>
                                      <a:sym typeface="Times New Roman"/>
                                    </a:rPr>
                                    <m:t>−1</m:t>
                                  </m:r>
                                </m:sup>
                              </m:sSup>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6" name="Google Shape;132;p5">
                <a:extLst>
                  <a:ext uri="{FF2B5EF4-FFF2-40B4-BE49-F238E27FC236}">
                    <a16:creationId xmlns:a16="http://schemas.microsoft.com/office/drawing/2014/main" id="{CE56ECA4-489F-339B-4A8D-8080DF3BC451}"/>
                  </a:ext>
                </a:extLst>
              </p:cNvPr>
              <p:cNvGraphicFramePr/>
              <p:nvPr>
                <p:extLst>
                  <p:ext uri="{D42A27DB-BD31-4B8C-83A1-F6EECF244321}">
                    <p14:modId xmlns:p14="http://schemas.microsoft.com/office/powerpoint/2010/main" val="3631965752"/>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5" t="-526" r="-151"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128374931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−4</m:t>
                              </m:r>
                            </m:oMath>
                          </a14:m>
                          <a:endParaRPr lang="en-US" sz="1400" dirty="0">
                            <a:solidFill>
                              <a:srgbClr val="00BC89"/>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dk1"/>
                              </a:solidFill>
                              <a:latin typeface="Nunito Sans"/>
                              <a:ea typeface="Nunito Sans"/>
                              <a:cs typeface="Nunito Sans"/>
                              <a:sym typeface="Nunito Sans"/>
                            </a:rPr>
                            <a:t>Student made an arithmetic error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1</m:t>
                              </m:r>
                            </m:oMath>
                          </a14:m>
                          <a:endParaRPr lang="en-GB" sz="1600" b="0" dirty="0">
                            <a:solidFill>
                              <a:schemeClr val="tx1"/>
                            </a:solidFill>
                            <a:latin typeface="Nunito" pitchFamily="2" charset="0"/>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Student </a:t>
                          </a:r>
                          <a:r>
                            <a:rPr lang="en-US" sz="1400" dirty="0">
                              <a:solidFill>
                                <a:schemeClr val="dk1"/>
                              </a:solidFill>
                              <a:latin typeface="Nunito Sans"/>
                              <a:ea typeface="Nunito Sans"/>
                              <a:cs typeface="Nunito Sans"/>
                              <a:sym typeface="Nunito Sans"/>
                            </a:rPr>
                            <a:t>did not find correct inverse </a:t>
                          </a:r>
                          <a:endParaRPr lang="en-US" sz="1400" dirty="0">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C) </a:t>
                          </a:r>
                          <a14:m>
                            <m:oMath xmlns:m="http://schemas.openxmlformats.org/officeDocument/2006/math">
                              <m:r>
                                <a:rPr lang="en-GB" sz="1600" b="0" i="1" smtClean="0">
                                  <a:solidFill>
                                    <a:srgbClr val="00BC89"/>
                                  </a:solidFill>
                                  <a:latin typeface="Cambria Math" panose="02040503050406030204" pitchFamily="18" charset="0"/>
                                </a:rPr>
                                <m:t>4</m:t>
                              </m:r>
                            </m:oMath>
                          </a14:m>
                          <a:endParaRPr lang="en-GB" sz="1600" b="0" dirty="0">
                            <a:solidFill>
                              <a:srgbClr val="00BC89"/>
                            </a:solidFill>
                            <a:latin typeface="Nunito" pitchFamily="2" charset="0"/>
                          </a:endParaRPr>
                        </a:p>
                        <a:p>
                          <a:pPr marL="0" lvl="0" indent="0" algn="l" rtl="0">
                            <a:lnSpc>
                              <a:spcPct val="115000"/>
                            </a:lnSpc>
                            <a:spcBef>
                              <a:spcPts val="0"/>
                            </a:spcBef>
                            <a:spcAft>
                              <a:spcPts val="0"/>
                            </a:spcAft>
                            <a:buNone/>
                          </a:pPr>
                          <a:r>
                            <a:rPr lang="en-GB" sz="1400" dirty="0">
                              <a:solidFill>
                                <a:srgbClr val="00BC89"/>
                              </a:solidFill>
                              <a:latin typeface="Nunito Sans"/>
                              <a:ea typeface="Nunito Sans"/>
                              <a:cs typeface="Nunito Sans"/>
                              <a:sym typeface="Nunito Sans"/>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+4</m:t>
                                  </m:r>
                                </m:num>
                                <m:den>
                                  <m:r>
                                    <a:rPr lang="en-GB" sz="1600" b="0" i="1" smtClean="0">
                                      <a:solidFill>
                                        <a:schemeClr val="tx1"/>
                                      </a:solidFill>
                                      <a:latin typeface="Cambria Math" panose="02040503050406030204" pitchFamily="18" charset="0"/>
                                    </a:rPr>
                                    <m:t>3</m:t>
                                  </m:r>
                                </m:den>
                              </m:f>
                            </m:oMath>
                          </a14:m>
                          <a:endParaRPr lang="en-US"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dk1"/>
                              </a:solidFill>
                              <a:latin typeface="Nunito Sans"/>
                              <a:ea typeface="Nunito Sans"/>
                              <a:cs typeface="Nunito Sans"/>
                              <a:sym typeface="Nunito Sans"/>
                            </a:rPr>
                            <a:t>Student found inverse but did not solve</a:t>
                          </a:r>
                          <a:endParaRPr lang="en-US" sz="1400" dirty="0">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128374931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3" name="Google Shape;131;p5">
            <a:extLst>
              <a:ext uri="{FF2B5EF4-FFF2-40B4-BE49-F238E27FC236}">
                <a16:creationId xmlns:a16="http://schemas.microsoft.com/office/drawing/2014/main" id="{08D86489-63E4-5E0A-BCA2-A4B8F4E84904}"/>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Functions in Algebra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1886179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Functions in Algebra</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EFB54C5D-4AEC-F023-3C5A-B2802004A629}"/>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 If the input is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6</m:t>
                              </m:r>
                            </m:oMath>
                          </a14:m>
                          <a:r>
                            <a:rPr lang="en-GB" sz="1600" b="0" dirty="0">
                              <a:solidFill>
                                <a:schemeClr val="dk1"/>
                              </a:solidFill>
                              <a:latin typeface="Nunito Sans"/>
                              <a:ea typeface="Nunito Sans"/>
                              <a:cs typeface="Nunito Sans"/>
                              <a:sym typeface="Nunito Sans"/>
                            </a:rPr>
                            <a:t>, find the output: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 </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EFB54C5D-4AEC-F023-3C5A-B2802004A629}"/>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5" t="-1053" r="-151"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E34FE1AB-77A8-27A3-3899-3925F4755428}"/>
                  </a:ext>
                </a:extLst>
              </p:cNvPr>
              <p:cNvGraphicFramePr>
                <a:graphicFrameLocks noGrp="1"/>
              </p:cNvGraphicFramePr>
              <p:nvPr>
                <p:extLst>
                  <p:ext uri="{D42A27DB-BD31-4B8C-83A1-F6EECF244321}">
                    <p14:modId xmlns:p14="http://schemas.microsoft.com/office/powerpoint/2010/main" val="3367695792"/>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52</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Sans"/>
                              <a:ea typeface="Nunito Sans"/>
                              <a:cs typeface="Nunito Sans"/>
                              <a:sym typeface="Nunito Sans"/>
                            </a:rPr>
                            <a:t> </a:t>
                          </a:r>
                        </a:p>
                        <a:p>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24</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Sans"/>
                              <a:ea typeface="Nunito Sans"/>
                              <a:cs typeface="Nunito Sans"/>
                              <a:sym typeface="Nunito Sans"/>
                            </a:rPr>
                            <a: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600" b="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31</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Sans"/>
                              <a:ea typeface="Nunito Sans"/>
                              <a:cs typeface="Nunito Sans"/>
                              <a:sym typeface="Nunito Sans"/>
                            </a:rPr>
                            <a: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247</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Sans"/>
                              <a:ea typeface="Nunito Sans"/>
                              <a:cs typeface="Nunito Sans"/>
                              <a:sym typeface="Nunito Sans"/>
                            </a:rPr>
                            <a:t> </a:t>
                          </a:r>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E34FE1AB-77A8-27A3-3899-3925F4755428}"/>
                  </a:ext>
                </a:extLst>
              </p:cNvPr>
              <p:cNvGraphicFramePr>
                <a:graphicFrameLocks noGrp="1"/>
              </p:cNvGraphicFramePr>
              <p:nvPr>
                <p:extLst>
                  <p:ext uri="{D42A27DB-BD31-4B8C-83A1-F6EECF244321}">
                    <p14:modId xmlns:p14="http://schemas.microsoft.com/office/powerpoint/2010/main" val="3367695792"/>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7" r="-100337" b="-103822"/>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7" r="-337" b="-103822"/>
                          </a:stretch>
                        </a:blipFill>
                      </a:tcPr>
                    </a:tc>
                    <a:extLst>
                      <a:ext uri="{0D108BD9-81ED-4DB2-BD59-A6C34878D82A}">
                        <a16:rowId xmlns:a16="http://schemas.microsoft.com/office/drawing/2014/main" val="692741909"/>
                      </a:ext>
                    </a:extLst>
                  </a:tr>
                  <a:tr h="975360">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98137" r="-100337" b="-1242"/>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98137" r="-337" b="-1242"/>
                          </a:stretch>
                        </a:blipFill>
                      </a:tcPr>
                    </a:tc>
                    <a:extLst>
                      <a:ext uri="{0D108BD9-81ED-4DB2-BD59-A6C34878D82A}">
                        <a16:rowId xmlns:a16="http://schemas.microsoft.com/office/drawing/2014/main" val="1990626328"/>
                      </a:ext>
                    </a:extLst>
                  </a:tr>
                </a:tbl>
              </a:graphicData>
            </a:graphic>
          </p:graphicFrame>
        </mc:Fallback>
      </mc:AlternateContent>
      <p:pic>
        <p:nvPicPr>
          <p:cNvPr id="6" name="Picture 5">
            <a:extLst>
              <a:ext uri="{FF2B5EF4-FFF2-40B4-BE49-F238E27FC236}">
                <a16:creationId xmlns:a16="http://schemas.microsoft.com/office/drawing/2014/main" id="{B18877A8-204A-0E42-0847-2718E08E677B}"/>
              </a:ext>
            </a:extLst>
          </p:cNvPr>
          <p:cNvPicPr>
            <a:picLocks noChangeAspect="1"/>
          </p:cNvPicPr>
          <p:nvPr/>
        </p:nvPicPr>
        <p:blipFill>
          <a:blip r:embed="rId5"/>
          <a:stretch>
            <a:fillRect/>
          </a:stretch>
        </p:blipFill>
        <p:spPr>
          <a:xfrm>
            <a:off x="2386740" y="1344250"/>
            <a:ext cx="4370520" cy="636848"/>
          </a:xfrm>
          <a:prstGeom prst="rect">
            <a:avLst/>
          </a:prstGeom>
        </p:spPr>
      </p:pic>
    </p:spTree>
    <p:extLst>
      <p:ext uri="{BB962C8B-B14F-4D97-AF65-F5344CB8AC3E}">
        <p14:creationId xmlns:p14="http://schemas.microsoft.com/office/powerpoint/2010/main" val="377286986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6" name="Google Shape;132;p5">
                <a:extLst>
                  <a:ext uri="{FF2B5EF4-FFF2-40B4-BE49-F238E27FC236}">
                    <a16:creationId xmlns:a16="http://schemas.microsoft.com/office/drawing/2014/main" id="{CE56ECA4-489F-339B-4A8D-8080DF3BC451}"/>
                  </a:ext>
                </a:extLst>
              </p:cNvPr>
              <p:cNvGraphicFramePr/>
              <p:nvPr>
                <p:extLst>
                  <p:ext uri="{D42A27DB-BD31-4B8C-83A1-F6EECF244321}">
                    <p14:modId xmlns:p14="http://schemas.microsoft.com/office/powerpoint/2010/main" val="1660217615"/>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18) Given that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𝑔</m:t>
                              </m:r>
                              <m:d>
                                <m:dPr>
                                  <m:ctrlPr>
                                    <a:rPr lang="en-GB" sz="1600" b="0" i="1" smtClean="0">
                                      <a:solidFill>
                                        <a:schemeClr val="dk1"/>
                                      </a:solidFill>
                                      <a:latin typeface="Cambria Math" panose="02040503050406030204" pitchFamily="18" charset="0"/>
                                      <a:ea typeface="Nunito Sans"/>
                                      <a:cs typeface="Nunito Sans"/>
                                      <a:sym typeface="Nunito Sans"/>
                                    </a:rPr>
                                  </m:ctrlPr>
                                </m:dPr>
                                <m:e>
                                  <m:r>
                                    <a:rPr lang="en-GB" sz="1600" b="0" i="1" smtClean="0">
                                      <a:solidFill>
                                        <a:schemeClr val="dk1"/>
                                      </a:solidFill>
                                      <a:latin typeface="Cambria Math" panose="02040503050406030204" pitchFamily="18" charset="0"/>
                                      <a:ea typeface="Nunito Sans"/>
                                      <a:cs typeface="Nunito Sans"/>
                                      <a:sym typeface="Nunito Sans"/>
                                    </a:rPr>
                                    <m:t>𝑥</m:t>
                                  </m:r>
                                </m:e>
                              </m:d>
                              <m:r>
                                <a:rPr lang="en-GB" sz="1600" b="0" i="1" smtClean="0">
                                  <a:solidFill>
                                    <a:schemeClr val="dk1"/>
                                  </a:solidFill>
                                  <a:latin typeface="Cambria Math" panose="02040503050406030204" pitchFamily="18" charset="0"/>
                                  <a:ea typeface="Nunito Sans"/>
                                  <a:cs typeface="Nunito Sans"/>
                                  <a:sym typeface="Nunito Sans"/>
                                </a:rPr>
                                <m:t>=</m:t>
                              </m:r>
                              <m:sSup>
                                <m:sSupPr>
                                  <m:ctrlPr>
                                    <a:rPr lang="en-GB" sz="1600" b="0" i="1" smtClean="0">
                                      <a:solidFill>
                                        <a:schemeClr val="dk1"/>
                                      </a:solidFill>
                                      <a:latin typeface="Cambria Math" panose="02040503050406030204" pitchFamily="18" charset="0"/>
                                      <a:sym typeface="Nunito Sans"/>
                                    </a:rPr>
                                  </m:ctrlPr>
                                </m:sSupPr>
                                <m:e>
                                  <m:r>
                                    <a:rPr lang="en-GB" sz="1600" b="0" i="1" smtClean="0">
                                      <a:solidFill>
                                        <a:schemeClr val="dk1"/>
                                      </a:solidFill>
                                      <a:latin typeface="Cambria Math" panose="02040503050406030204" pitchFamily="18" charset="0"/>
                                      <a:sym typeface="Nunito Sans"/>
                                    </a:rPr>
                                    <m:t>𝑥</m:t>
                                  </m:r>
                                </m:e>
                                <m:sup>
                                  <m:r>
                                    <a:rPr lang="en-GB" sz="1600" b="0" i="1" smtClean="0">
                                      <a:solidFill>
                                        <a:schemeClr val="dk1"/>
                                      </a:solidFill>
                                      <a:latin typeface="Cambria Math" panose="02040503050406030204" pitchFamily="18" charset="0"/>
                                      <a:sym typeface="Nunito Sans"/>
                                    </a:rPr>
                                    <m:t>2</m:t>
                                  </m:r>
                                </m:sup>
                              </m:sSup>
                              <m:r>
                                <a:rPr lang="en-GB" sz="1600" b="0" i="1" smtClean="0">
                                  <a:solidFill>
                                    <a:schemeClr val="dk1"/>
                                  </a:solidFill>
                                  <a:latin typeface="Cambria Math" panose="02040503050406030204" pitchFamily="18" charset="0"/>
                                  <a:sym typeface="Nunito Sans"/>
                                </a:rPr>
                                <m:t>+1,</m:t>
                              </m:r>
                            </m:oMath>
                          </a14:m>
                          <a:r>
                            <a:rPr lang="en-GB" sz="1600" b="0" dirty="0">
                              <a:solidFill>
                                <a:schemeClr val="dk1"/>
                              </a:solidFill>
                              <a:latin typeface="Nunito Sans"/>
                              <a:ea typeface="Nunito Sans"/>
                              <a:cs typeface="Nunito Sans"/>
                              <a:sym typeface="Nunito Sans"/>
                            </a:rPr>
                            <a:t> and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h</m:t>
                              </m:r>
                              <m:d>
                                <m:dPr>
                                  <m:ctrlPr>
                                    <a:rPr lang="en-GB" sz="1600" b="0" i="1" smtClean="0">
                                      <a:solidFill>
                                        <a:schemeClr val="dk1"/>
                                      </a:solidFill>
                                      <a:latin typeface="Cambria Math" panose="02040503050406030204" pitchFamily="18" charset="0"/>
                                      <a:ea typeface="Nunito Sans"/>
                                      <a:cs typeface="Nunito Sans"/>
                                      <a:sym typeface="Nunito Sans"/>
                                    </a:rPr>
                                  </m:ctrlPr>
                                </m:dPr>
                                <m:e>
                                  <m:r>
                                    <a:rPr lang="en-GB" sz="1600" b="0" i="1" smtClean="0">
                                      <a:solidFill>
                                        <a:schemeClr val="dk1"/>
                                      </a:solidFill>
                                      <a:latin typeface="Cambria Math" panose="02040503050406030204" pitchFamily="18" charset="0"/>
                                      <a:ea typeface="Nunito Sans"/>
                                      <a:cs typeface="Nunito Sans"/>
                                      <a:sym typeface="Nunito Sans"/>
                                    </a:rPr>
                                    <m:t>𝑥</m:t>
                                  </m:r>
                                </m:e>
                              </m:d>
                              <m:r>
                                <a:rPr lang="en-GB" sz="1600" b="0" i="1" smtClean="0">
                                  <a:solidFill>
                                    <a:schemeClr val="dk1"/>
                                  </a:solidFill>
                                  <a:latin typeface="Cambria Math" panose="02040503050406030204" pitchFamily="18" charset="0"/>
                                  <a:ea typeface="Nunito Sans"/>
                                  <a:cs typeface="Nunito Sans"/>
                                  <a:sym typeface="Nunito Sans"/>
                                </a:rPr>
                                <m:t>=2</m:t>
                              </m:r>
                              <m:r>
                                <a:rPr lang="en-GB" sz="1600" b="0" i="1" smtClean="0">
                                  <a:solidFill>
                                    <a:schemeClr val="dk1"/>
                                  </a:solidFill>
                                  <a:latin typeface="Cambria Math" panose="02040503050406030204" pitchFamily="18" charset="0"/>
                                  <a:ea typeface="Nunito Sans"/>
                                  <a:cs typeface="Nunito Sans"/>
                                  <a:sym typeface="Nunito Sans"/>
                                </a:rPr>
                                <m:t>𝑥</m:t>
                              </m:r>
                              <m:r>
                                <a:rPr lang="en-GB" sz="1600" b="0" i="1" smtClean="0">
                                  <a:solidFill>
                                    <a:schemeClr val="dk1"/>
                                  </a:solidFill>
                                  <a:latin typeface="Cambria Math" panose="02040503050406030204" pitchFamily="18" charset="0"/>
                                  <a:ea typeface="Nunito Sans"/>
                                  <a:cs typeface="Nunito Sans"/>
                                  <a:sym typeface="Nunito Sans"/>
                                </a:rPr>
                                <m:t>,</m:t>
                              </m:r>
                            </m:oMath>
                          </a14:m>
                          <a:r>
                            <a:rPr lang="en-GB" sz="1600" b="0" dirty="0">
                              <a:solidFill>
                                <a:schemeClr val="dk1"/>
                              </a:solidFill>
                              <a:latin typeface="Nunito Sans"/>
                              <a:ea typeface="Nunito Sans"/>
                              <a:cs typeface="Nunito Sans"/>
                              <a:sym typeface="Nunito Sans"/>
                            </a:rPr>
                            <a:t> find the value of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𝑥</m:t>
                              </m:r>
                            </m:oMath>
                          </a14:m>
                          <a:r>
                            <a:rPr lang="en-GB" sz="1600" b="0" dirty="0">
                              <a:solidFill>
                                <a:schemeClr val="dk1"/>
                              </a:solidFill>
                              <a:latin typeface="Nunito Sans"/>
                              <a:ea typeface="Nunito Sans"/>
                              <a:cs typeface="Nunito Sans"/>
                              <a:sym typeface="Nunito Sans"/>
                            </a:rPr>
                            <a:t> that solves: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𝑔</m:t>
                              </m:r>
                              <m:d>
                                <m:dPr>
                                  <m:ctrlPr>
                                    <a:rPr lang="en-GB" sz="2300" b="0" i="1" u="none" strike="noStrike" cap="none" smtClean="0">
                                      <a:solidFill>
                                        <a:schemeClr val="dk1"/>
                                      </a:solidFill>
                                      <a:latin typeface="Cambria Math" panose="02040503050406030204" pitchFamily="18" charset="0"/>
                                      <a:cs typeface="Times New Roman"/>
                                      <a:sym typeface="Times New Roman"/>
                                    </a:rPr>
                                  </m:ctrlPr>
                                </m:dPr>
                                <m:e>
                                  <m:r>
                                    <a:rPr lang="en-GB" sz="2300" b="0" i="1" u="none" strike="noStrike" cap="none" smtClean="0">
                                      <a:solidFill>
                                        <a:schemeClr val="dk1"/>
                                      </a:solidFill>
                                      <a:latin typeface="Cambria Math" panose="02040503050406030204" pitchFamily="18" charset="0"/>
                                      <a:cs typeface="Times New Roman"/>
                                      <a:sym typeface="Times New Roman"/>
                                    </a:rPr>
                                    <m:t>𝑥</m:t>
                                  </m:r>
                                </m:e>
                              </m:d>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h</m:t>
                              </m:r>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6" name="Google Shape;132;p5">
                <a:extLst>
                  <a:ext uri="{FF2B5EF4-FFF2-40B4-BE49-F238E27FC236}">
                    <a16:creationId xmlns:a16="http://schemas.microsoft.com/office/drawing/2014/main" id="{CE56ECA4-489F-339B-4A8D-8080DF3BC451}"/>
                  </a:ext>
                </a:extLst>
              </p:cNvPr>
              <p:cNvGraphicFramePr/>
              <p:nvPr>
                <p:extLst>
                  <p:ext uri="{D42A27DB-BD31-4B8C-83A1-F6EECF244321}">
                    <p14:modId xmlns:p14="http://schemas.microsoft.com/office/powerpoint/2010/main" val="1660217615"/>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5" t="-1053" r="-151"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326152200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0</m:t>
                              </m:r>
                            </m:oMath>
                          </a14:m>
                          <a:endParaRPr lang="en-US" sz="1400" dirty="0">
                            <a:solidFill>
                              <a:srgbClr val="00BC89"/>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dk1"/>
                              </a:solidFill>
                              <a:latin typeface="Nunito Sans"/>
                              <a:ea typeface="Nunito Sans"/>
                              <a:cs typeface="Nunito Sans"/>
                              <a:sym typeface="Nunito Sans"/>
                            </a:rPr>
                            <a:t>Student made an arithmetic error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0"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1</m:t>
                              </m:r>
                            </m:oMath>
                          </a14:m>
                          <a:endParaRPr lang="en-GB" sz="1600" b="0" dirty="0">
                            <a:solidFill>
                              <a:schemeClr val="tx1"/>
                            </a:solidFill>
                            <a:latin typeface="Nunito" pitchFamily="2" charset="0"/>
                          </a:endParaRPr>
                        </a:p>
                        <a:p>
                          <a:pPr marL="0" lvl="0" indent="0" algn="l" rtl="0">
                            <a:lnSpc>
                              <a:spcPct val="115000"/>
                            </a:lnSpc>
                            <a:spcBef>
                              <a:spcPts val="0"/>
                            </a:spcBef>
                            <a:spcAft>
                              <a:spcPts val="0"/>
                            </a:spcAft>
                            <a:buNone/>
                          </a:pPr>
                          <a:r>
                            <a:rPr lang="en-US" sz="1400" dirty="0">
                              <a:solidFill>
                                <a:schemeClr val="dk1"/>
                              </a:solidFill>
                              <a:latin typeface="Nunito Sans"/>
                              <a:ea typeface="Nunito Sans"/>
                              <a:cs typeface="Nunito Sans"/>
                              <a:sym typeface="Nunito Sans"/>
                            </a:rPr>
                            <a:t>Student formed quadratic equation incorrectly </a:t>
                          </a:r>
                          <a:endParaRPr lang="en-US" sz="1400" dirty="0">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C) </a:t>
                          </a:r>
                          <a14:m>
                            <m:oMath xmlns:m="http://schemas.openxmlformats.org/officeDocument/2006/math">
                              <m:r>
                                <a:rPr lang="en-GB" sz="1600" b="0" i="1" smtClean="0">
                                  <a:solidFill>
                                    <a:srgbClr val="00BC89"/>
                                  </a:solidFill>
                                  <a:latin typeface="Cambria Math" panose="02040503050406030204" pitchFamily="18" charset="0"/>
                                </a:rPr>
                                <m:t>1</m:t>
                              </m:r>
                            </m:oMath>
                          </a14:m>
                          <a:endParaRPr lang="en-GB" sz="1600" b="0" dirty="0">
                            <a:solidFill>
                              <a:srgbClr val="00BC89"/>
                            </a:solidFill>
                            <a:latin typeface="Nunito" pitchFamily="2" charset="0"/>
                          </a:endParaRPr>
                        </a:p>
                        <a:p>
                          <a:pPr marL="0" lvl="0" indent="0" algn="l" rtl="0">
                            <a:lnSpc>
                              <a:spcPct val="115000"/>
                            </a:lnSpc>
                            <a:spcBef>
                              <a:spcPts val="0"/>
                            </a:spcBef>
                            <a:spcAft>
                              <a:spcPts val="0"/>
                            </a:spcAft>
                            <a:buNone/>
                          </a:pPr>
                          <a:r>
                            <a:rPr lang="en-GB" sz="1400" dirty="0">
                              <a:solidFill>
                                <a:srgbClr val="00BC89"/>
                              </a:solidFill>
                              <a:latin typeface="Nunito Sans"/>
                              <a:ea typeface="Nunito Sans"/>
                              <a:cs typeface="Nunito Sans"/>
                              <a:sym typeface="Nunito Sans"/>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a:t>
                          </a:r>
                          <a:r>
                            <a:rPr lang="en-GB" sz="1600" baseline="0" dirty="0">
                              <a:solidFill>
                                <a:schemeClr val="tx1"/>
                              </a:solidFill>
                              <a:latin typeface="Nunito" pitchFamily="2" charset="0"/>
                            </a:rPr>
                            <a:t> </a:t>
                          </a:r>
                          <a:r>
                            <a:rPr lang="en-GB" sz="1600" i="1" baseline="0" dirty="0">
                              <a:solidFill>
                                <a:schemeClr val="tx1"/>
                              </a:solidFill>
                              <a:latin typeface="Nunito" pitchFamily="2" charset="0"/>
                            </a:rPr>
                            <a:t>“No solution”</a:t>
                          </a:r>
                          <a:endParaRPr lang="en-US" sz="1400" i="1"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dk1"/>
                              </a:solidFill>
                              <a:latin typeface="Nunito Sans"/>
                              <a:ea typeface="Nunito Sans"/>
                              <a:cs typeface="Nunito Sans"/>
                              <a:sym typeface="Nunito Sans"/>
                            </a:rPr>
                            <a:t>Student did not solve equation correctly</a:t>
                          </a:r>
                          <a:endParaRPr lang="en-US" sz="1400" dirty="0">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326152200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a:t>
                          </a:r>
                          <a:r>
                            <a:rPr lang="en-GB" sz="1600" baseline="0" dirty="0">
                              <a:solidFill>
                                <a:schemeClr val="tx1"/>
                              </a:solidFill>
                              <a:latin typeface="Nunito" pitchFamily="2" charset="0"/>
                            </a:rPr>
                            <a:t> </a:t>
                          </a:r>
                          <a:r>
                            <a:rPr lang="en-GB" sz="1600" i="1" baseline="0" dirty="0">
                              <a:solidFill>
                                <a:schemeClr val="tx1"/>
                              </a:solidFill>
                              <a:latin typeface="Nunito" pitchFamily="2" charset="0"/>
                            </a:rPr>
                            <a:t>“No solution”</a:t>
                          </a:r>
                          <a:endParaRPr lang="en-US" sz="1400" i="1"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dk1"/>
                              </a:solidFill>
                              <a:latin typeface="Nunito Sans"/>
                              <a:ea typeface="Nunito Sans"/>
                              <a:cs typeface="Nunito Sans"/>
                              <a:sym typeface="Nunito Sans"/>
                            </a:rPr>
                            <a:t>Student did not solve equation correctly</a:t>
                          </a:r>
                          <a:endParaRPr lang="en-US" sz="1400" dirty="0">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Fallback>
      </mc:AlternateContent>
      <p:sp>
        <p:nvSpPr>
          <p:cNvPr id="3" name="Google Shape;131;p5">
            <a:extLst>
              <a:ext uri="{FF2B5EF4-FFF2-40B4-BE49-F238E27FC236}">
                <a16:creationId xmlns:a16="http://schemas.microsoft.com/office/drawing/2014/main" id="{58D7BAAE-8672-8CAB-C161-FC7F7BA3046D}"/>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Functions in Algebra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79593065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6" name="Google Shape;131;p5">
            <a:extLst>
              <a:ext uri="{FF2B5EF4-FFF2-40B4-BE49-F238E27FC236}">
                <a16:creationId xmlns:a16="http://schemas.microsoft.com/office/drawing/2014/main" id="{ECF21388-AFED-5D03-FE79-256A0A35B74F}"/>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Functions in Algebra</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1B8A9E2A-78C7-C2C7-EB00-14A4BC275AED}"/>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2) Find the function represented by this function machine: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 </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1B8A9E2A-78C7-C2C7-EB00-14A4BC275AED}"/>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5" t="-1053" r="-151"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4" name="Table 3">
                <a:extLst>
                  <a:ext uri="{FF2B5EF4-FFF2-40B4-BE49-F238E27FC236}">
                    <a16:creationId xmlns:a16="http://schemas.microsoft.com/office/drawing/2014/main" id="{3EF1407A-9754-A796-4C00-5BDD18A251A1}"/>
                  </a:ext>
                </a:extLst>
              </p:cNvPr>
              <p:cNvGraphicFramePr>
                <a:graphicFrameLocks noGrp="1"/>
              </p:cNvGraphicFramePr>
              <p:nvPr>
                <p:extLst>
                  <p:ext uri="{D42A27DB-BD31-4B8C-83A1-F6EECF244321}">
                    <p14:modId xmlns:p14="http://schemas.microsoft.com/office/powerpoint/2010/main" val="3131426072"/>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𝑓</m:t>
                              </m:r>
                              <m:d>
                                <m:dPr>
                                  <m:ctrlPr>
                                    <a:rPr lang="en-GB" sz="1600" b="0" i="1" smtClean="0">
                                      <a:solidFill>
                                        <a:schemeClr val="tx1"/>
                                      </a:solidFill>
                                      <a:latin typeface="Cambria Math" panose="02040503050406030204" pitchFamily="18" charset="0"/>
                                    </a:rPr>
                                  </m:ctrlPr>
                                </m:dPr>
                                <m:e>
                                  <m:r>
                                    <a:rPr lang="en-GB" sz="1600" b="0" i="1" smtClean="0">
                                      <a:solidFill>
                                        <a:schemeClr val="tx1"/>
                                      </a:solidFill>
                                      <a:latin typeface="Cambria Math" panose="02040503050406030204" pitchFamily="18" charset="0"/>
                                    </a:rPr>
                                    <m:t>𝑥</m:t>
                                  </m:r>
                                </m:e>
                              </m:d>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−5</m:t>
                              </m:r>
                            </m:oMath>
                          </a14:m>
                          <a:endParaRPr lang="en-US"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p>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𝑓</m:t>
                              </m:r>
                              <m:d>
                                <m:dPr>
                                  <m:ctrlPr>
                                    <a:rPr lang="en-GB" sz="1600" b="0" i="1" smtClean="0">
                                      <a:solidFill>
                                        <a:schemeClr val="tx1"/>
                                      </a:solidFill>
                                      <a:latin typeface="Cambria Math" panose="02040503050406030204" pitchFamily="18" charset="0"/>
                                    </a:rPr>
                                  </m:ctrlPr>
                                </m:dPr>
                                <m:e>
                                  <m:r>
                                    <a:rPr lang="en-GB" sz="1600" b="0" i="1" smtClean="0">
                                      <a:solidFill>
                                        <a:schemeClr val="tx1"/>
                                      </a:solidFill>
                                      <a:latin typeface="Cambria Math" panose="02040503050406030204" pitchFamily="18" charset="0"/>
                                    </a:rPr>
                                    <m:t>𝑥</m:t>
                                  </m:r>
                                </m:e>
                              </m:d>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−15</m:t>
                              </m:r>
                            </m:oMath>
                          </a14:m>
                          <a:endParaRPr lang="en-GB" sz="1600" b="0" dirty="0">
                            <a:solidFill>
                              <a:schemeClr val="tx1"/>
                            </a:solidFill>
                            <a:latin typeface="Nunito" pitchFamily="2" charset="0"/>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600" b="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𝑓</m:t>
                              </m:r>
                              <m:d>
                                <m:dPr>
                                  <m:ctrlPr>
                                    <a:rPr lang="en-GB" sz="1600" b="0" i="1" smtClean="0">
                                      <a:solidFill>
                                        <a:schemeClr val="tx1"/>
                                      </a:solidFill>
                                      <a:latin typeface="Cambria Math" panose="02040503050406030204" pitchFamily="18" charset="0"/>
                                    </a:rPr>
                                  </m:ctrlPr>
                                </m:dPr>
                                <m:e>
                                  <m:r>
                                    <a:rPr lang="en-GB" sz="1600" b="0" i="1" smtClean="0">
                                      <a:solidFill>
                                        <a:schemeClr val="tx1"/>
                                      </a:solidFill>
                                      <a:latin typeface="Cambria Math" panose="02040503050406030204" pitchFamily="18" charset="0"/>
                                    </a:rPr>
                                    <m:t>𝑥</m:t>
                                  </m:r>
                                </m:e>
                              </m:d>
                              <m:r>
                                <a:rPr lang="en-GB" sz="1600" b="0" i="1" smtClean="0">
                                  <a:solidFill>
                                    <a:schemeClr val="tx1"/>
                                  </a:solidFill>
                                  <a:latin typeface="Cambria Math" panose="02040503050406030204" pitchFamily="18" charset="0"/>
                                </a:rPr>
                                <m:t>=3(5−</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m:t>
                              </m:r>
                            </m:oMath>
                          </a14:m>
                          <a:endParaRPr lang="en-GB"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𝑓</m:t>
                              </m:r>
                              <m:d>
                                <m:dPr>
                                  <m:ctrlPr>
                                    <a:rPr lang="en-GB" sz="1600" b="0" i="1" smtClean="0">
                                      <a:solidFill>
                                        <a:schemeClr val="tx1"/>
                                      </a:solidFill>
                                      <a:latin typeface="Cambria Math" panose="02040503050406030204" pitchFamily="18" charset="0"/>
                                    </a:rPr>
                                  </m:ctrlPr>
                                </m:dPr>
                                <m:e>
                                  <m:r>
                                    <a:rPr lang="en-GB" sz="1600" b="0" i="1" smtClean="0">
                                      <a:solidFill>
                                        <a:schemeClr val="tx1"/>
                                      </a:solidFill>
                                      <a:latin typeface="Cambria Math" panose="02040503050406030204" pitchFamily="18" charset="0"/>
                                    </a:rPr>
                                    <m:t>𝑥</m:t>
                                  </m:r>
                                </m:e>
                              </m:d>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−5)</m:t>
                              </m:r>
                            </m:oMath>
                          </a14:m>
                          <a:endParaRPr lang="en-GB" sz="1400" dirty="0">
                            <a:solidFill>
                              <a:schemeClr val="tx1"/>
                            </a:solidFill>
                            <a:latin typeface="Nunito" pitchFamily="2" charset="0"/>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4" name="Table 3">
                <a:extLst>
                  <a:ext uri="{FF2B5EF4-FFF2-40B4-BE49-F238E27FC236}">
                    <a16:creationId xmlns:a16="http://schemas.microsoft.com/office/drawing/2014/main" id="{3EF1407A-9754-A796-4C00-5BDD18A251A1}"/>
                  </a:ext>
                </a:extLst>
              </p:cNvPr>
              <p:cNvGraphicFramePr>
                <a:graphicFrameLocks noGrp="1"/>
              </p:cNvGraphicFramePr>
              <p:nvPr>
                <p:extLst>
                  <p:ext uri="{D42A27DB-BD31-4B8C-83A1-F6EECF244321}">
                    <p14:modId xmlns:p14="http://schemas.microsoft.com/office/powerpoint/2010/main" val="3131426072"/>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pic>
        <p:nvPicPr>
          <p:cNvPr id="5" name="Picture 4">
            <a:extLst>
              <a:ext uri="{FF2B5EF4-FFF2-40B4-BE49-F238E27FC236}">
                <a16:creationId xmlns:a16="http://schemas.microsoft.com/office/drawing/2014/main" id="{28CEFFAF-C456-9C28-F95A-4356FD53F51F}"/>
              </a:ext>
            </a:extLst>
          </p:cNvPr>
          <p:cNvPicPr>
            <a:picLocks noChangeAspect="1"/>
          </p:cNvPicPr>
          <p:nvPr/>
        </p:nvPicPr>
        <p:blipFill>
          <a:blip r:embed="rId5"/>
          <a:stretch>
            <a:fillRect/>
          </a:stretch>
        </p:blipFill>
        <p:spPr>
          <a:xfrm>
            <a:off x="2386739" y="1417811"/>
            <a:ext cx="4370522" cy="541072"/>
          </a:xfrm>
          <a:prstGeom prst="rect">
            <a:avLst/>
          </a:prstGeom>
        </p:spPr>
      </p:pic>
    </p:spTree>
    <p:extLst>
      <p:ext uri="{BB962C8B-B14F-4D97-AF65-F5344CB8AC3E}">
        <p14:creationId xmlns:p14="http://schemas.microsoft.com/office/powerpoint/2010/main" val="25577320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8" name="Google Shape;131;p5">
            <a:extLst>
              <a:ext uri="{FF2B5EF4-FFF2-40B4-BE49-F238E27FC236}">
                <a16:creationId xmlns:a16="http://schemas.microsoft.com/office/drawing/2014/main" id="{0D7C4B3C-E756-74D0-1FB9-195D3B0FF894}"/>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Functions in Algebra</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D7A04962-AB80-758C-A041-1D4BD0168294}"/>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3) If the output is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12</m:t>
                              </m:r>
                            </m:oMath>
                          </a14:m>
                          <a:r>
                            <a:rPr lang="en-GB" sz="1600" b="0" u="none" strike="noStrike" cap="none" dirty="0">
                              <a:solidFill>
                                <a:schemeClr val="dk1"/>
                              </a:solidFill>
                              <a:latin typeface="Nunito Sans"/>
                              <a:ea typeface="Nunito Sans"/>
                              <a:cs typeface="Nunito Sans"/>
                              <a:sym typeface="Nunito Sans"/>
                            </a:rPr>
                            <a:t>, find the input:</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 </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D7A04962-AB80-758C-A041-1D4BD0168294}"/>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5" t="-1053" r="-151"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0302C356-D730-4CE7-66AA-CD83CCF06512}"/>
                  </a:ext>
                </a:extLst>
              </p:cNvPr>
              <p:cNvGraphicFramePr>
                <a:graphicFrameLocks noGrp="1"/>
              </p:cNvGraphicFramePr>
              <p:nvPr>
                <p:extLst>
                  <p:ext uri="{D42A27DB-BD31-4B8C-83A1-F6EECF244321}">
                    <p14:modId xmlns:p14="http://schemas.microsoft.com/office/powerpoint/2010/main" val="126266309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10</m:t>
                              </m:r>
                            </m:oMath>
                          </a14:m>
                          <a:endParaRPr lang="en-US"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14</m:t>
                              </m:r>
                            </m:oMath>
                          </a14:m>
                          <a:endParaRPr lang="en-US"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16</m:t>
                              </m:r>
                            </m:oMath>
                          </a14:m>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Sans"/>
                              <a:ea typeface="Nunito Sans"/>
                              <a:cs typeface="Nunito Sans"/>
                              <a:sym typeface="Nunito Sans"/>
                            </a:rPr>
                            <a: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32</m:t>
                              </m:r>
                            </m:oMath>
                          </a14:m>
                          <a:endParaRPr lang="en-GB" sz="1400" dirty="0">
                            <a:solidFill>
                              <a:schemeClr val="tx1"/>
                            </a:solidFill>
                            <a:latin typeface="Nunito" pitchFamily="2" charset="0"/>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0302C356-D730-4CE7-66AA-CD83CCF06512}"/>
                  </a:ext>
                </a:extLst>
              </p:cNvPr>
              <p:cNvGraphicFramePr>
                <a:graphicFrameLocks noGrp="1"/>
              </p:cNvGraphicFramePr>
              <p:nvPr>
                <p:extLst>
                  <p:ext uri="{D42A27DB-BD31-4B8C-83A1-F6EECF244321}">
                    <p14:modId xmlns:p14="http://schemas.microsoft.com/office/powerpoint/2010/main" val="126266309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pic>
        <p:nvPicPr>
          <p:cNvPr id="9" name="Picture 8">
            <a:extLst>
              <a:ext uri="{FF2B5EF4-FFF2-40B4-BE49-F238E27FC236}">
                <a16:creationId xmlns:a16="http://schemas.microsoft.com/office/drawing/2014/main" id="{A0B2C8B0-9BBB-3498-6A6F-D9AFF448A27E}"/>
              </a:ext>
            </a:extLst>
          </p:cNvPr>
          <p:cNvPicPr>
            <a:picLocks noChangeAspect="1"/>
          </p:cNvPicPr>
          <p:nvPr/>
        </p:nvPicPr>
        <p:blipFill>
          <a:blip r:embed="rId5"/>
          <a:stretch>
            <a:fillRect/>
          </a:stretch>
        </p:blipFill>
        <p:spPr>
          <a:xfrm>
            <a:off x="2386739" y="1431507"/>
            <a:ext cx="4370522" cy="513684"/>
          </a:xfrm>
          <a:prstGeom prst="rect">
            <a:avLst/>
          </a:prstGeom>
        </p:spPr>
      </p:pic>
    </p:spTree>
    <p:extLst>
      <p:ext uri="{BB962C8B-B14F-4D97-AF65-F5344CB8AC3E}">
        <p14:creationId xmlns:p14="http://schemas.microsoft.com/office/powerpoint/2010/main" val="1629431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6" name="Google Shape;132;p5">
                <a:extLst>
                  <a:ext uri="{FF2B5EF4-FFF2-40B4-BE49-F238E27FC236}">
                    <a16:creationId xmlns:a16="http://schemas.microsoft.com/office/drawing/2014/main" id="{CE56ECA4-489F-339B-4A8D-8080DF3BC451}"/>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4) Find </a:t>
                          </a:r>
                          <a14:m>
                            <m:oMath xmlns:m="http://schemas.openxmlformats.org/officeDocument/2006/math">
                              <m:r>
                                <a:rPr lang="en-GB" sz="1600" b="0" i="1" dirty="0" smtClean="0">
                                  <a:solidFill>
                                    <a:schemeClr val="dk1"/>
                                  </a:solidFill>
                                  <a:latin typeface="Cambria Math" panose="02040503050406030204" pitchFamily="18" charset="0"/>
                                  <a:ea typeface="Nunito Sans"/>
                                  <a:cs typeface="Nunito Sans"/>
                                  <a:sym typeface="Nunito Sans"/>
                                </a:rPr>
                                <m:t>𝑓</m:t>
                              </m:r>
                              <m:r>
                                <a:rPr lang="en-GB" sz="1600" b="0" i="1" dirty="0" smtClean="0">
                                  <a:solidFill>
                                    <a:schemeClr val="dk1"/>
                                  </a:solidFill>
                                  <a:latin typeface="Cambria Math" panose="02040503050406030204" pitchFamily="18" charset="0"/>
                                  <a:ea typeface="Nunito Sans"/>
                                  <a:cs typeface="Nunito Sans"/>
                                  <a:sym typeface="Nunito Sans"/>
                                </a:rPr>
                                <m:t>(3)</m:t>
                              </m:r>
                            </m:oMath>
                          </a14:m>
                          <a:r>
                            <a:rPr lang="en-GB" sz="1600" b="0" dirty="0">
                              <a:solidFill>
                                <a:schemeClr val="dk1"/>
                              </a:solidFill>
                              <a:latin typeface="Nunito Sans"/>
                              <a:ea typeface="Nunito Sans"/>
                              <a:cs typeface="Nunito Sans"/>
                              <a:sym typeface="Nunito Sans"/>
                            </a:rPr>
                            <a:t> when: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𝑓</m:t>
                              </m:r>
                              <m:d>
                                <m:dPr>
                                  <m:ctrlPr>
                                    <a:rPr lang="en-GB" sz="2300" b="0" i="1" u="none" strike="noStrike" cap="none" smtClean="0">
                                      <a:solidFill>
                                        <a:schemeClr val="dk1"/>
                                      </a:solidFill>
                                      <a:latin typeface="Cambria Math" panose="02040503050406030204" pitchFamily="18" charset="0"/>
                                      <a:cs typeface="Times New Roman"/>
                                      <a:sym typeface="Times New Roman"/>
                                    </a:rPr>
                                  </m:ctrlPr>
                                </m:dPr>
                                <m:e>
                                  <m:r>
                                    <a:rPr lang="en-GB" sz="2300" b="0" i="1" u="none" strike="noStrike" cap="none" smtClean="0">
                                      <a:solidFill>
                                        <a:schemeClr val="dk1"/>
                                      </a:solidFill>
                                      <a:latin typeface="Cambria Math" panose="02040503050406030204" pitchFamily="18" charset="0"/>
                                      <a:cs typeface="Times New Roman"/>
                                      <a:sym typeface="Times New Roman"/>
                                    </a:rPr>
                                    <m:t>𝑥</m:t>
                                  </m:r>
                                </m:e>
                              </m:d>
                              <m:r>
                                <a:rPr lang="en-GB" sz="2300" b="0" i="1" u="none" strike="noStrike" cap="none" smtClean="0">
                                  <a:solidFill>
                                    <a:schemeClr val="dk1"/>
                                  </a:solidFill>
                                  <a:latin typeface="Cambria Math" panose="02040503050406030204" pitchFamily="18" charset="0"/>
                                  <a:cs typeface="Times New Roman"/>
                                  <a:sym typeface="Times New Roman"/>
                                </a:rPr>
                                <m:t>=7</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−5</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6" name="Google Shape;132;p5">
                <a:extLst>
                  <a:ext uri="{FF2B5EF4-FFF2-40B4-BE49-F238E27FC236}">
                    <a16:creationId xmlns:a16="http://schemas.microsoft.com/office/drawing/2014/main" id="{CE56ECA4-489F-339B-4A8D-8080DF3BC451}"/>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5" t="-1053" r="-151"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831209390"/>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68</m:t>
                              </m:r>
                            </m:oMath>
                          </a14:m>
                          <a:r>
                            <a:rPr lang="en-US" sz="1400" dirty="0">
                              <a:solidFill>
                                <a:schemeClr val="tx1"/>
                              </a:solidFill>
                              <a:latin typeface="Nunito Sans"/>
                              <a:ea typeface="Nunito Sans"/>
                              <a:cs typeface="Nunito Sans"/>
                              <a:sym typeface="Nunito Sans"/>
                            </a:rPr>
                            <a: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16</m:t>
                              </m:r>
                            </m:oMath>
                          </a14:m>
                          <a:endParaRPr lang="en-GB" sz="1600" b="0" dirty="0">
                            <a:solidFill>
                              <a:schemeClr val="tx1"/>
                            </a:solidFill>
                            <a:latin typeface="Nunito" pitchFamily="2" charset="0"/>
                          </a:endParaRPr>
                        </a:p>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GB"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21</m:t>
                              </m:r>
                            </m:oMath>
                          </a14:m>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6</m:t>
                              </m:r>
                            </m:oMath>
                          </a14:m>
                          <a:endParaRPr lang="en-GB" sz="1400" dirty="0">
                            <a:solidFill>
                              <a:schemeClr val="tx1"/>
                            </a:solidFill>
                            <a:latin typeface="Nunito" pitchFamily="2" charset="0"/>
                          </a:endParaRPr>
                        </a:p>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GB" sz="1400" dirty="0">
                              <a:solidFill>
                                <a:schemeClr val="tx1"/>
                              </a:solidFill>
                              <a:latin typeface="Nunito Sans"/>
                              <a:ea typeface="Nunito Sans"/>
                              <a:cs typeface="Nunito Sans"/>
                              <a:sym typeface="Nunito Sans"/>
                            </a:rPr>
                            <a:t> </a:t>
                          </a:r>
                          <a:endParaRPr lang="en-US" sz="1400" dirty="0">
                            <a:solidFill>
                              <a:schemeClr val="tx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831209390"/>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917E9CF1-BD04-10E6-2472-20D6DB37794F}"/>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Functions in Algebra</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9634234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6" name="Google Shape;132;p5">
                <a:extLst>
                  <a:ext uri="{FF2B5EF4-FFF2-40B4-BE49-F238E27FC236}">
                    <a16:creationId xmlns:a16="http://schemas.microsoft.com/office/drawing/2014/main" id="{CE56ECA4-489F-339B-4A8D-8080DF3BC451}"/>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5) Find </a:t>
                          </a:r>
                          <a14:m>
                            <m:oMath xmlns:m="http://schemas.openxmlformats.org/officeDocument/2006/math">
                              <m:r>
                                <a:rPr lang="en-GB" sz="1600" b="0" i="1" dirty="0" smtClean="0">
                                  <a:solidFill>
                                    <a:schemeClr val="dk1"/>
                                  </a:solidFill>
                                  <a:latin typeface="Cambria Math" panose="02040503050406030204" pitchFamily="18" charset="0"/>
                                  <a:ea typeface="Nunito Sans"/>
                                  <a:cs typeface="Nunito Sans"/>
                                  <a:sym typeface="Nunito Sans"/>
                                </a:rPr>
                                <m:t>𝑓</m:t>
                              </m:r>
                              <m:r>
                                <a:rPr lang="en-GB" sz="1600" b="0" i="1" dirty="0" smtClean="0">
                                  <a:solidFill>
                                    <a:schemeClr val="dk1"/>
                                  </a:solidFill>
                                  <a:latin typeface="Cambria Math" panose="02040503050406030204" pitchFamily="18" charset="0"/>
                                  <a:ea typeface="Nunito Sans"/>
                                  <a:cs typeface="Nunito Sans"/>
                                  <a:sym typeface="Nunito Sans"/>
                                </a:rPr>
                                <m:t>(−4)</m:t>
                              </m:r>
                            </m:oMath>
                          </a14:m>
                          <a:r>
                            <a:rPr lang="en-GB" sz="1600" b="0" dirty="0">
                              <a:solidFill>
                                <a:schemeClr val="dk1"/>
                              </a:solidFill>
                              <a:latin typeface="Nunito Sans"/>
                              <a:ea typeface="Nunito Sans"/>
                              <a:cs typeface="Nunito Sans"/>
                              <a:sym typeface="Nunito Sans"/>
                            </a:rPr>
                            <a:t> when: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𝑓</m:t>
                              </m:r>
                              <m:d>
                                <m:dPr>
                                  <m:ctrlPr>
                                    <a:rPr lang="en-GB" sz="2300" b="0" i="1" u="none" strike="noStrike" cap="none" smtClean="0">
                                      <a:solidFill>
                                        <a:schemeClr val="dk1"/>
                                      </a:solidFill>
                                      <a:latin typeface="Cambria Math" panose="02040503050406030204" pitchFamily="18" charset="0"/>
                                      <a:cs typeface="Times New Roman"/>
                                      <a:sym typeface="Times New Roman"/>
                                    </a:rPr>
                                  </m:ctrlPr>
                                </m:dPr>
                                <m:e>
                                  <m:r>
                                    <a:rPr lang="en-GB" sz="2300" b="0" i="1" u="none" strike="noStrike" cap="none" smtClean="0">
                                      <a:solidFill>
                                        <a:schemeClr val="dk1"/>
                                      </a:solidFill>
                                      <a:latin typeface="Cambria Math" panose="02040503050406030204" pitchFamily="18" charset="0"/>
                                      <a:cs typeface="Times New Roman"/>
                                      <a:sym typeface="Times New Roman"/>
                                    </a:rPr>
                                    <m:t>𝑦</m:t>
                                  </m:r>
                                </m:e>
                              </m:d>
                              <m:r>
                                <a:rPr lang="en-GB" sz="2300" b="0" i="1" u="none" strike="noStrike" cap="none" smtClean="0">
                                  <a:solidFill>
                                    <a:schemeClr val="dk1"/>
                                  </a:solidFill>
                                  <a:latin typeface="Cambria Math" panose="02040503050406030204" pitchFamily="18" charset="0"/>
                                  <a:cs typeface="Times New Roman"/>
                                  <a:sym typeface="Times New Roman"/>
                                </a:rPr>
                                <m:t>=</m:t>
                              </m:r>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18−</m:t>
                                  </m:r>
                                  <m:r>
                                    <a:rPr lang="en-GB" sz="2300" b="0" i="1" u="none" strike="noStrike" cap="none" smtClean="0">
                                      <a:solidFill>
                                        <a:schemeClr val="dk1"/>
                                      </a:solidFill>
                                      <a:latin typeface="Cambria Math" panose="02040503050406030204" pitchFamily="18" charset="0"/>
                                      <a:cs typeface="Times New Roman"/>
                                      <a:sym typeface="Times New Roman"/>
                                    </a:rPr>
                                    <m:t>𝑦</m:t>
                                  </m:r>
                                </m:num>
                                <m:den>
                                  <m:r>
                                    <a:rPr lang="en-GB" sz="2300" b="0" i="1" u="none" strike="noStrike" cap="none" smtClean="0">
                                      <a:solidFill>
                                        <a:schemeClr val="dk1"/>
                                      </a:solidFill>
                                      <a:latin typeface="Cambria Math" panose="02040503050406030204" pitchFamily="18" charset="0"/>
                                      <a:cs typeface="Times New Roman"/>
                                      <a:sym typeface="Times New Roman"/>
                                    </a:rPr>
                                    <m:t>2</m:t>
                                  </m:r>
                                </m:den>
                              </m:f>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6" name="Google Shape;132;p5">
                <a:extLst>
                  <a:ext uri="{FF2B5EF4-FFF2-40B4-BE49-F238E27FC236}">
                    <a16:creationId xmlns:a16="http://schemas.microsoft.com/office/drawing/2014/main" id="{CE56ECA4-489F-339B-4A8D-8080DF3BC451}"/>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5" t="-1053" r="-151"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2663734998"/>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7</m:t>
                              </m:r>
                            </m:oMath>
                          </a14:m>
                          <a:r>
                            <a:rPr lang="en-US" sz="1400" dirty="0">
                              <a:solidFill>
                                <a:schemeClr val="tx1"/>
                              </a:solidFill>
                              <a:latin typeface="Nunito Sans"/>
                              <a:ea typeface="Nunito Sans"/>
                              <a:cs typeface="Nunito Sans"/>
                              <a:sym typeface="Nunito Sans"/>
                            </a:rPr>
                            <a:t> </a:t>
                          </a: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13</m:t>
                              </m:r>
                            </m:oMath>
                          </a14:m>
                          <a:endParaRPr lang="en-GB" sz="1600" b="0" dirty="0">
                            <a:solidFill>
                              <a:schemeClr val="tx1"/>
                            </a:solidFill>
                            <a:latin typeface="Nunito" pitchFamily="2" charset="0"/>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5</m:t>
                              </m:r>
                            </m:oMath>
                          </a14:m>
                          <a:endParaRPr lang="en-US"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11</m:t>
                              </m:r>
                            </m:oMath>
                          </a14:m>
                          <a:endParaRPr lang="en-GB" sz="1400" dirty="0">
                            <a:solidFill>
                              <a:schemeClr val="tx1"/>
                            </a:solidFill>
                            <a:latin typeface="Nunito" pitchFamily="2" charset="0"/>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2663734998"/>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917E9CF1-BD04-10E6-2472-20D6DB37794F}"/>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Functions in Algebra</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4167061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6" name="Google Shape;132;p5">
                <a:extLst>
                  <a:ext uri="{FF2B5EF4-FFF2-40B4-BE49-F238E27FC236}">
                    <a16:creationId xmlns:a16="http://schemas.microsoft.com/office/drawing/2014/main" id="{CE56ECA4-489F-339B-4A8D-8080DF3BC451}"/>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6) Find </a:t>
                          </a:r>
                          <a14:m>
                            <m:oMath xmlns:m="http://schemas.openxmlformats.org/officeDocument/2006/math">
                              <m:r>
                                <a:rPr lang="en-GB" sz="1600" b="0" i="1" dirty="0" smtClean="0">
                                  <a:solidFill>
                                    <a:schemeClr val="dk1"/>
                                  </a:solidFill>
                                  <a:latin typeface="Cambria Math" panose="02040503050406030204" pitchFamily="18" charset="0"/>
                                  <a:ea typeface="Nunito Sans"/>
                                  <a:cs typeface="Nunito Sans"/>
                                  <a:sym typeface="Nunito Sans"/>
                                </a:rPr>
                                <m:t>𝑓</m:t>
                              </m:r>
                              <m:r>
                                <a:rPr lang="en-GB" sz="1600" b="0" i="1" dirty="0" smtClean="0">
                                  <a:solidFill>
                                    <a:schemeClr val="dk1"/>
                                  </a:solidFill>
                                  <a:latin typeface="Cambria Math" panose="02040503050406030204" pitchFamily="18" charset="0"/>
                                  <a:ea typeface="Nunito Sans"/>
                                  <a:cs typeface="Nunito Sans"/>
                                  <a:sym typeface="Nunito Sans"/>
                                </a:rPr>
                                <m:t>(2</m:t>
                              </m:r>
                              <m:r>
                                <a:rPr lang="en-GB" sz="1600" b="0" i="1" dirty="0" smtClean="0">
                                  <a:solidFill>
                                    <a:schemeClr val="dk1"/>
                                  </a:solidFill>
                                  <a:latin typeface="Cambria Math" panose="02040503050406030204" pitchFamily="18" charset="0"/>
                                  <a:ea typeface="Nunito Sans"/>
                                  <a:cs typeface="Nunito Sans"/>
                                  <a:sym typeface="Nunito Sans"/>
                                </a:rPr>
                                <m:t>𝑎</m:t>
                              </m:r>
                              <m:r>
                                <a:rPr lang="en-GB" sz="1600" b="0" i="1" dirty="0" smtClean="0">
                                  <a:solidFill>
                                    <a:schemeClr val="dk1"/>
                                  </a:solidFill>
                                  <a:latin typeface="Cambria Math" panose="02040503050406030204" pitchFamily="18" charset="0"/>
                                  <a:ea typeface="Nunito Sans"/>
                                  <a:cs typeface="Nunito Sans"/>
                                  <a:sym typeface="Nunito Sans"/>
                                </a:rPr>
                                <m:t>)</m:t>
                              </m:r>
                            </m:oMath>
                          </a14:m>
                          <a:r>
                            <a:rPr lang="en-GB" sz="1600" b="0" dirty="0">
                              <a:solidFill>
                                <a:schemeClr val="dk1"/>
                              </a:solidFill>
                              <a:latin typeface="Nunito Sans"/>
                              <a:ea typeface="Nunito Sans"/>
                              <a:cs typeface="Nunito Sans"/>
                              <a:sym typeface="Nunito Sans"/>
                            </a:rPr>
                            <a:t> when: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𝑓</m:t>
                              </m:r>
                              <m:d>
                                <m:dPr>
                                  <m:ctrlPr>
                                    <a:rPr lang="en-GB" sz="2300" b="0" i="1" u="none" strike="noStrike" cap="none" smtClean="0">
                                      <a:solidFill>
                                        <a:schemeClr val="dk1"/>
                                      </a:solidFill>
                                      <a:latin typeface="Cambria Math" panose="02040503050406030204" pitchFamily="18" charset="0"/>
                                      <a:cs typeface="Times New Roman"/>
                                      <a:sym typeface="Times New Roman"/>
                                    </a:rPr>
                                  </m:ctrlPr>
                                </m:dPr>
                                <m:e>
                                  <m:r>
                                    <a:rPr lang="en-GB" sz="2300" b="0" i="1" u="none" strike="noStrike" cap="none" smtClean="0">
                                      <a:solidFill>
                                        <a:schemeClr val="dk1"/>
                                      </a:solidFill>
                                      <a:latin typeface="Cambria Math" panose="02040503050406030204" pitchFamily="18" charset="0"/>
                                      <a:cs typeface="Times New Roman"/>
                                      <a:sym typeface="Times New Roman"/>
                                    </a:rPr>
                                    <m:t>𝑥</m:t>
                                  </m:r>
                                </m:e>
                              </m:d>
                              <m:r>
                                <a:rPr lang="en-GB" sz="2300" b="0" i="1" u="none" strike="noStrike" cap="none" smtClean="0">
                                  <a:solidFill>
                                    <a:schemeClr val="dk1"/>
                                  </a:solidFill>
                                  <a:latin typeface="Cambria Math" panose="02040503050406030204" pitchFamily="18" charset="0"/>
                                  <a:cs typeface="Times New Roman"/>
                                  <a:sym typeface="Times New Roman"/>
                                </a:rPr>
                                <m:t>=9−5</m:t>
                              </m:r>
                              <m:r>
                                <a:rPr lang="en-GB" sz="2300" b="0" i="1" u="none" strike="noStrike" cap="none" smtClean="0">
                                  <a:solidFill>
                                    <a:schemeClr val="dk1"/>
                                  </a:solidFill>
                                  <a:latin typeface="Cambria Math" panose="02040503050406030204" pitchFamily="18" charset="0"/>
                                  <a:cs typeface="Times New Roman"/>
                                  <a:sym typeface="Times New Roman"/>
                                </a:rPr>
                                <m:t>𝑥</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6" name="Google Shape;132;p5">
                <a:extLst>
                  <a:ext uri="{FF2B5EF4-FFF2-40B4-BE49-F238E27FC236}">
                    <a16:creationId xmlns:a16="http://schemas.microsoft.com/office/drawing/2014/main" id="{CE56ECA4-489F-339B-4A8D-8080DF3BC451}"/>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5" t="-1053" r="-151" b="-105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334069986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9−10</m:t>
                              </m:r>
                              <m:r>
                                <a:rPr lang="en-GB" sz="1600" b="0" i="1" smtClean="0">
                                  <a:solidFill>
                                    <a:schemeClr val="tx1"/>
                                  </a:solidFill>
                                  <a:latin typeface="Cambria Math" panose="02040503050406030204" pitchFamily="18" charset="0"/>
                                </a:rPr>
                                <m:t>𝑎</m:t>
                              </m:r>
                            </m:oMath>
                          </a14:m>
                          <a:r>
                            <a:rPr lang="en-US" sz="1400" dirty="0">
                              <a:solidFill>
                                <a:schemeClr val="tx1"/>
                              </a:solidFill>
                              <a:latin typeface="Nunito Sans"/>
                              <a:ea typeface="Nunito Sans"/>
                              <a:cs typeface="Nunito Sans"/>
                              <a:sym typeface="Nunito Sans"/>
                            </a:rPr>
                            <a:t> </a:t>
                          </a: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−1</m:t>
                              </m:r>
                            </m:oMath>
                          </a14:m>
                          <a:endParaRPr lang="en-GB" sz="1600" b="0" dirty="0">
                            <a:solidFill>
                              <a:schemeClr val="tx1"/>
                            </a:solidFill>
                            <a:latin typeface="Nunito" pitchFamily="2" charset="0"/>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9−5</m:t>
                              </m:r>
                              <m:r>
                                <a:rPr lang="en-GB" sz="1600" b="0" i="1" smtClean="0">
                                  <a:solidFill>
                                    <a:schemeClr val="tx1"/>
                                  </a:solidFill>
                                  <a:latin typeface="Cambria Math" panose="02040503050406030204" pitchFamily="18" charset="0"/>
                                </a:rPr>
                                <m:t>𝑎</m:t>
                              </m:r>
                            </m:oMath>
                          </a14:m>
                          <a:endParaRPr lang="en-US"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8</m:t>
                              </m:r>
                              <m:r>
                                <a:rPr lang="en-GB" sz="1600" b="0" i="1" smtClean="0">
                                  <a:solidFill>
                                    <a:schemeClr val="tx1"/>
                                  </a:solidFill>
                                  <a:latin typeface="Cambria Math" panose="02040503050406030204" pitchFamily="18" charset="0"/>
                                </a:rPr>
                                <m:t>𝑎</m:t>
                              </m:r>
                            </m:oMath>
                          </a14:m>
                          <a:endParaRPr lang="en-GB" sz="1400" dirty="0">
                            <a:solidFill>
                              <a:schemeClr val="tx1"/>
                            </a:solidFill>
                            <a:latin typeface="Nunito Sans"/>
                            <a:ea typeface="Nunito Sans"/>
                            <a:cs typeface="Nunito Sans"/>
                            <a:sym typeface="Nunito Sans"/>
                          </a:endParaRPr>
                        </a:p>
                        <a:p>
                          <a:pPr marL="0" lvl="0" indent="0" algn="l" rtl="0">
                            <a:lnSpc>
                              <a:spcPct val="115000"/>
                            </a:lnSpc>
                            <a:spcBef>
                              <a:spcPts val="0"/>
                            </a:spcBef>
                            <a:spcAft>
                              <a:spcPts val="0"/>
                            </a:spcAft>
                            <a:buNone/>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7" name="Table 6">
                <a:extLst>
                  <a:ext uri="{FF2B5EF4-FFF2-40B4-BE49-F238E27FC236}">
                    <a16:creationId xmlns:a16="http://schemas.microsoft.com/office/drawing/2014/main" id="{00EE431F-4AFD-B561-7D39-05DDDF873AA3}"/>
                  </a:ext>
                </a:extLst>
              </p:cNvPr>
              <p:cNvGraphicFramePr>
                <a:graphicFrameLocks noGrp="1"/>
              </p:cNvGraphicFramePr>
              <p:nvPr>
                <p:extLst>
                  <p:ext uri="{D42A27DB-BD31-4B8C-83A1-F6EECF244321}">
                    <p14:modId xmlns:p14="http://schemas.microsoft.com/office/powerpoint/2010/main" val="334069986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917E9CF1-BD04-10E6-2472-20D6DB37794F}"/>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Functions in Algebra</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512921484"/>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499</TotalTime>
  <Words>2419</Words>
  <Application>Microsoft Office PowerPoint</Application>
  <PresentationFormat>On-screen Show (16:9)</PresentationFormat>
  <Paragraphs>444</Paragraphs>
  <Slides>41</Slides>
  <Notes>41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41</vt:i4>
      </vt:variant>
    </vt:vector>
  </HeadingPairs>
  <TitlesOfParts>
    <vt:vector size="48" baseType="lpstr">
      <vt:lpstr>Nunito</vt:lpstr>
      <vt:lpstr>Times New Roman</vt:lpstr>
      <vt:lpstr>Arial</vt:lpstr>
      <vt:lpstr>Nunito Sans</vt:lpstr>
      <vt:lpstr>Calibri</vt:lpstr>
      <vt:lpstr>Cambria Math</vt:lpstr>
      <vt:lpstr>Simple Light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Janette Warburton</dc:creator>
  <cp:lastModifiedBy>Janette Warburton</cp:lastModifiedBy>
  <cp:revision>24</cp:revision>
  <dcterms:modified xsi:type="dcterms:W3CDTF">2023-03-23T09:23:21Z</dcterms:modified>
</cp:coreProperties>
</file>