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2" r:id="rId1"/>
  </p:sldMasterIdLst>
  <p:notesMasterIdLst>
    <p:notesMasterId r:id="rId55"/>
  </p:notesMasterIdLst>
  <p:sldIdLst>
    <p:sldId id="266" r:id="rId2"/>
    <p:sldId id="264" r:id="rId3"/>
    <p:sldId id="265" r:id="rId4"/>
    <p:sldId id="322" r:id="rId5"/>
    <p:sldId id="323" r:id="rId6"/>
    <p:sldId id="324" r:id="rId7"/>
    <p:sldId id="325" r:id="rId8"/>
    <p:sldId id="326" r:id="rId9"/>
    <p:sldId id="327" r:id="rId10"/>
    <p:sldId id="328" r:id="rId11"/>
    <p:sldId id="329" r:id="rId12"/>
    <p:sldId id="330" r:id="rId13"/>
    <p:sldId id="331" r:id="rId14"/>
    <p:sldId id="332" r:id="rId15"/>
    <p:sldId id="333" r:id="rId16"/>
    <p:sldId id="334" r:id="rId17"/>
    <p:sldId id="335" r:id="rId18"/>
    <p:sldId id="336" r:id="rId19"/>
    <p:sldId id="337" r:id="rId20"/>
    <p:sldId id="338" r:id="rId21"/>
    <p:sldId id="339" r:id="rId22"/>
    <p:sldId id="340" r:id="rId23"/>
    <p:sldId id="341" r:id="rId24"/>
    <p:sldId id="342" r:id="rId25"/>
    <p:sldId id="343" r:id="rId26"/>
    <p:sldId id="344" r:id="rId27"/>
    <p:sldId id="345" r:id="rId28"/>
    <p:sldId id="272" r:id="rId29"/>
    <p:sldId id="296" r:id="rId30"/>
    <p:sldId id="297" r:id="rId31"/>
    <p:sldId id="298" r:id="rId32"/>
    <p:sldId id="299" r:id="rId33"/>
    <p:sldId id="300" r:id="rId34"/>
    <p:sldId id="301" r:id="rId35"/>
    <p:sldId id="302" r:id="rId36"/>
    <p:sldId id="303" r:id="rId37"/>
    <p:sldId id="304" r:id="rId38"/>
    <p:sldId id="307" r:id="rId39"/>
    <p:sldId id="308" r:id="rId40"/>
    <p:sldId id="309" r:id="rId41"/>
    <p:sldId id="310" r:id="rId42"/>
    <p:sldId id="311" r:id="rId43"/>
    <p:sldId id="312" r:id="rId44"/>
    <p:sldId id="313" r:id="rId45"/>
    <p:sldId id="314" r:id="rId46"/>
    <p:sldId id="315" r:id="rId47"/>
    <p:sldId id="316" r:id="rId48"/>
    <p:sldId id="317" r:id="rId49"/>
    <p:sldId id="318" r:id="rId50"/>
    <p:sldId id="319" r:id="rId51"/>
    <p:sldId id="320" r:id="rId52"/>
    <p:sldId id="321" r:id="rId53"/>
    <p:sldId id="271" r:id="rId54"/>
  </p:sldIdLst>
  <p:sldSz cx="9144000" cy="5143500" type="screen16x9"/>
  <p:notesSz cx="6858000" cy="9144000"/>
  <p:embeddedFontLst>
    <p:embeddedFont>
      <p:font typeface="Calibri" panose="020F0502020204030204" pitchFamily="34" charset="0"/>
      <p:regular r:id="rId56"/>
      <p:bold r:id="rId57"/>
      <p:italic r:id="rId58"/>
      <p:boldItalic r:id="rId59"/>
    </p:embeddedFont>
    <p:embeddedFont>
      <p:font typeface="Cambria Math" panose="02040503050406030204" pitchFamily="18" charset="0"/>
      <p:regular r:id="rId60"/>
    </p:embeddedFont>
    <p:embeddedFont>
      <p:font typeface="Nunito Sans" pitchFamily="2" charset="77"/>
      <p:regular r:id="rId61"/>
      <p:bold r:id="rId62"/>
      <p:italic r:id="rId63"/>
      <p:boldItalic r:id="rId64"/>
    </p:embeddedFont>
    <p:embeddedFont>
      <p:font typeface="Poppins" pitchFamily="2" charset="77"/>
      <p:regular r:id="rId65"/>
      <p:bold r:id="rId66"/>
      <p:italic r:id="rId67"/>
      <p:boldItalic r:id="rId6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aul Coffey" initials=""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D01"/>
    <a:srgbClr val="522CA4"/>
    <a:srgbClr val="693AD1"/>
    <a:srgbClr val="844AFF"/>
    <a:srgbClr val="2E137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8D82B33B-3398-4198-991C-D4ED406399F8}">
  <a:tblStyle styleId="{8D82B33B-3398-4198-991C-D4ED406399F8}"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F0405E19-DBF8-4350-A6E9-593C9D7815B3}" styleName="Table_1">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8EBF5"/>
          </a:solidFill>
        </a:fill>
      </a:tcStyle>
    </a:wholeTbl>
    <a:band1H>
      <a:tcTxStyle/>
      <a:tcStyle>
        <a:tcBdr/>
        <a:fill>
          <a:solidFill>
            <a:srgbClr val="CDD4EA"/>
          </a:solidFill>
        </a:fill>
      </a:tcStyle>
    </a:band1H>
    <a:band2H>
      <a:tcTxStyle/>
      <a:tcStyle>
        <a:tcBdr/>
      </a:tcStyle>
    </a:band2H>
    <a:band1V>
      <a:tcTxStyle/>
      <a:tcStyle>
        <a:tcBdr/>
        <a:fill>
          <a:solidFill>
            <a:srgbClr val="CDD4EA"/>
          </a:solidFill>
        </a:fill>
      </a:tcStyle>
    </a:band1V>
    <a:band2V>
      <a:tcTxStyle/>
      <a:tcStyle>
        <a:tcBdr/>
      </a:tcStyle>
    </a:band2V>
    <a:lastCol>
      <a:tcTxStyle b="on" i="off">
        <a:font>
          <a:latin typeface="Calibri"/>
          <a:ea typeface="Calibri"/>
          <a:cs typeface="Calibri"/>
        </a:font>
        <a:srgbClr val="FFFFFF"/>
      </a:tcTxStyle>
      <a:tcStyle>
        <a:tcBdr/>
        <a:fill>
          <a:solidFill>
            <a:srgbClr val="4472C4"/>
          </a:solidFill>
        </a:fill>
      </a:tcStyle>
    </a:lastCol>
    <a:firstCol>
      <a:tcTxStyle b="on" i="off">
        <a:font>
          <a:latin typeface="Calibri"/>
          <a:ea typeface="Calibri"/>
          <a:cs typeface="Calibri"/>
        </a:font>
        <a:srgbClr val="FFFFFF"/>
      </a:tcTxStyle>
      <a:tcStyle>
        <a:tcBdr/>
        <a:fill>
          <a:solidFill>
            <a:srgbClr val="4472C4"/>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4472C4"/>
          </a:solidFill>
        </a:fill>
      </a:tcStyle>
    </a:lastRow>
    <a:seCell>
      <a:tcTxStyle/>
      <a:tcStyle>
        <a:tcBdr/>
      </a:tcStyle>
    </a:seCell>
    <a:swCell>
      <a:tcTxStyle/>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4472C4"/>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45" autoAdjust="0"/>
    <p:restoredTop sz="94628"/>
  </p:normalViewPr>
  <p:slideViewPr>
    <p:cSldViewPr snapToGrid="0">
      <p:cViewPr varScale="1">
        <p:scale>
          <a:sx n="131" d="100"/>
          <a:sy n="131" d="100"/>
        </p:scale>
        <p:origin x="1080" y="17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8.fntdata"/><Relationship Id="rId68" Type="http://schemas.openxmlformats.org/officeDocument/2006/relationships/font" Target="fonts/font13.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font" Target="fonts/font3.fntdata"/><Relationship Id="rId66" Type="http://schemas.openxmlformats.org/officeDocument/2006/relationships/font" Target="fonts/font11.fntdata"/><Relationship Id="rId5" Type="http://schemas.openxmlformats.org/officeDocument/2006/relationships/slide" Target="slides/slide4.xml"/><Relationship Id="rId61" Type="http://schemas.openxmlformats.org/officeDocument/2006/relationships/font" Target="fonts/font6.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1.fntdata"/><Relationship Id="rId64" Type="http://schemas.openxmlformats.org/officeDocument/2006/relationships/font" Target="fonts/font9.fntdata"/><Relationship Id="rId69"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4.fntdata"/><Relationship Id="rId67" Type="http://schemas.openxmlformats.org/officeDocument/2006/relationships/font" Target="fonts/font12.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7.fntdata"/><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2.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5.fntdata"/><Relationship Id="rId65" Type="http://schemas.openxmlformats.org/officeDocument/2006/relationships/font" Target="fonts/font10.fntdata"/><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d99a71221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d99a71221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414683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305168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552565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233763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415621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747986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268290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821510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050482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457390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495137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d99a71221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d99a71221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893835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203103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507077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146331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039205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896437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705092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929832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7529640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690133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578388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7589417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4503234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103750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94250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1137942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5304731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8888503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9507194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3961473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5359444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796406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4885852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9852076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4574171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9141603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7963760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5789704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9215847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4443105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4970574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7149484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49746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356192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034729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232099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25550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362376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e79dbc3d4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ge79dbc3d4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242351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hyperlink" Target="https://thirdspacelearning.com/" TargetMode="External"/><Relationship Id="rId3" Type="http://schemas.openxmlformats.org/officeDocument/2006/relationships/image" Target="../media/image4.png"/><Relationship Id="rId7" Type="http://schemas.openxmlformats.org/officeDocument/2006/relationships/hyperlink" Target="https://thirdspacelearning.com/gcse-maths/" TargetMode="External"/><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reserve="1">
  <p:cSld name="1_Title slide">
    <p:spTree>
      <p:nvGrpSpPr>
        <p:cNvPr id="1" name="Shape 9"/>
        <p:cNvGrpSpPr/>
        <p:nvPr/>
      </p:nvGrpSpPr>
      <p:grpSpPr>
        <a:xfrm>
          <a:off x="0" y="0"/>
          <a:ext cx="0" cy="0"/>
          <a:chOff x="0" y="0"/>
          <a:chExt cx="0" cy="0"/>
        </a:xfrm>
      </p:grpSpPr>
      <p:sp>
        <p:nvSpPr>
          <p:cNvPr id="10" name="Google Shape;10;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
        <p:nvSpPr>
          <p:cNvPr id="12" name="Google Shape;12;p2"/>
          <p:cNvSpPr txBox="1"/>
          <p:nvPr/>
        </p:nvSpPr>
        <p:spPr>
          <a:xfrm>
            <a:off x="393193" y="1333192"/>
            <a:ext cx="6510528" cy="790800"/>
          </a:xfrm>
          <a:prstGeom prst="rect">
            <a:avLst/>
          </a:prstGeom>
          <a:noFill/>
          <a:ln>
            <a:noFill/>
          </a:ln>
        </p:spPr>
        <p:txBody>
          <a:bodyPr spcFirstLastPara="1" wrap="square" lIns="68575" tIns="34275" rIns="68575" bIns="34275" anchor="b" anchorCtr="0">
            <a:normAutofit/>
          </a:bodyPr>
          <a:lstStyle/>
          <a:p>
            <a:pPr marL="0" lvl="0" indent="0" algn="ctr" rtl="0">
              <a:lnSpc>
                <a:spcPct val="90000"/>
              </a:lnSpc>
              <a:spcBef>
                <a:spcPts val="0"/>
              </a:spcBef>
              <a:spcAft>
                <a:spcPts val="0"/>
              </a:spcAft>
              <a:buClr>
                <a:schemeClr val="dk1"/>
              </a:buClr>
              <a:buSzPts val="4500"/>
              <a:buFont typeface="Calibri"/>
              <a:buNone/>
            </a:pPr>
            <a:r>
              <a:rPr lang="en-GB" sz="5000" b="1" dirty="0">
                <a:solidFill>
                  <a:schemeClr val="tx1"/>
                </a:solidFill>
                <a:latin typeface="Nunito Sans"/>
                <a:ea typeface="Nunito Sans"/>
                <a:cs typeface="Nunito Sans"/>
                <a:sym typeface="Nunito Sans"/>
              </a:rPr>
              <a:t>Diagnostic Questions</a:t>
            </a:r>
            <a:endParaRPr sz="5000" b="1" dirty="0">
              <a:solidFill>
                <a:schemeClr val="tx1"/>
              </a:solidFill>
              <a:latin typeface="Nunito Sans"/>
              <a:ea typeface="Nunito Sans"/>
              <a:cs typeface="Nunito Sans"/>
              <a:sym typeface="Nunito Sans"/>
            </a:endParaRPr>
          </a:p>
        </p:txBody>
      </p:sp>
      <p:pic>
        <p:nvPicPr>
          <p:cNvPr id="15" name="Google Shape;15;p2"/>
          <p:cNvPicPr preferRelativeResize="0"/>
          <p:nvPr/>
        </p:nvPicPr>
        <p:blipFill>
          <a:blip r:embed="rId2">
            <a:alphaModFix/>
          </a:blip>
          <a:stretch>
            <a:fillRect/>
          </a:stretch>
        </p:blipFill>
        <p:spPr>
          <a:xfrm>
            <a:off x="573167" y="3096085"/>
            <a:ext cx="1011651" cy="892000"/>
          </a:xfrm>
          <a:prstGeom prst="rect">
            <a:avLst/>
          </a:prstGeom>
          <a:noFill/>
          <a:ln>
            <a:noFill/>
          </a:ln>
        </p:spPr>
      </p:pic>
      <p:sp>
        <p:nvSpPr>
          <p:cNvPr id="4" name="Google Shape;101;p19">
            <a:hlinkClick r:id="" action="ppaction://hlinkshowjump?jump=firstslide"/>
            <a:extLst>
              <a:ext uri="{FF2B5EF4-FFF2-40B4-BE49-F238E27FC236}">
                <a16:creationId xmlns:a16="http://schemas.microsoft.com/office/drawing/2014/main" id="{C76A108A-1943-FB08-CA22-5EABA08A611F}"/>
              </a:ext>
            </a:extLst>
          </p:cNvPr>
          <p:cNvSpPr txBox="1"/>
          <p:nvPr userDrawn="1"/>
        </p:nvSpPr>
        <p:spPr>
          <a:xfrm>
            <a:off x="445150" y="2290457"/>
            <a:ext cx="5057087" cy="538579"/>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GB" sz="2000" b="0" dirty="0">
                <a:solidFill>
                  <a:schemeClr val="accent2"/>
                </a:solidFill>
                <a:latin typeface="Nunito Sans" pitchFamily="2" charset="77"/>
                <a:ea typeface="Nunito Sans"/>
                <a:cs typeface="Nunito Sans"/>
                <a:sym typeface="Nunito Sans"/>
              </a:rPr>
              <a:t>Factors, Multiples and Primes | Number</a:t>
            </a:r>
            <a:endParaRPr sz="2000" b="0" dirty="0">
              <a:solidFill>
                <a:schemeClr val="accent2"/>
              </a:solidFill>
              <a:latin typeface="Nunito Sans" pitchFamily="2" charset="77"/>
            </a:endParaRPr>
          </a:p>
        </p:txBody>
      </p:sp>
      <p:pic>
        <p:nvPicPr>
          <p:cNvPr id="3" name="Picture 2" descr="Logo, icon&#10;&#10;Description automatically generated">
            <a:extLst>
              <a:ext uri="{FF2B5EF4-FFF2-40B4-BE49-F238E27FC236}">
                <a16:creationId xmlns:a16="http://schemas.microsoft.com/office/drawing/2014/main" id="{05F39E8E-9363-13AD-133A-8FDB3C51EB81}"/>
              </a:ext>
            </a:extLst>
          </p:cNvPr>
          <p:cNvPicPr>
            <a:picLocks noChangeAspect="1"/>
          </p:cNvPicPr>
          <p:nvPr userDrawn="1"/>
        </p:nvPicPr>
        <p:blipFill>
          <a:blip r:embed="rId3"/>
          <a:stretch>
            <a:fillRect/>
          </a:stretch>
        </p:blipFill>
        <p:spPr>
          <a:xfrm>
            <a:off x="5502238" y="-12004"/>
            <a:ext cx="3637792" cy="5143500"/>
          </a:xfrm>
          <a:prstGeom prst="rect">
            <a:avLst/>
          </a:prstGeom>
        </p:spPr>
      </p:pic>
    </p:spTree>
    <p:extLst>
      <p:ext uri="{BB962C8B-B14F-4D97-AF65-F5344CB8AC3E}">
        <p14:creationId xmlns:p14="http://schemas.microsoft.com/office/powerpoint/2010/main" val="9284996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52"/>
        <p:cNvGrpSpPr/>
        <p:nvPr/>
      </p:nvGrpSpPr>
      <p:grpSpPr>
        <a:xfrm>
          <a:off x="0" y="0"/>
          <a:ext cx="0" cy="0"/>
          <a:chOff x="0" y="0"/>
          <a:chExt cx="0" cy="0"/>
        </a:xfrm>
      </p:grpSpPr>
      <p:sp>
        <p:nvSpPr>
          <p:cNvPr id="53" name="Google Shape;53;p11"/>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11"/>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55" name="Google Shape;55;p11"/>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56" name="Google Shape;56;p11"/>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57" name="Google Shape;5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58"/>
        <p:cNvGrpSpPr/>
        <p:nvPr/>
      </p:nvGrpSpPr>
      <p:grpSpPr>
        <a:xfrm>
          <a:off x="0" y="0"/>
          <a:ext cx="0" cy="0"/>
          <a:chOff x="0" y="0"/>
          <a:chExt cx="0" cy="0"/>
        </a:xfrm>
      </p:grpSpPr>
      <p:sp>
        <p:nvSpPr>
          <p:cNvPr id="59" name="Google Shape;59;p12"/>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60" name="Google Shape;60;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61"/>
        <p:cNvGrpSpPr/>
        <p:nvPr/>
      </p:nvGrpSpPr>
      <p:grpSpPr>
        <a:xfrm>
          <a:off x="0" y="0"/>
          <a:ext cx="0" cy="0"/>
          <a:chOff x="0" y="0"/>
          <a:chExt cx="0" cy="0"/>
        </a:xfrm>
      </p:grpSpPr>
      <p:sp>
        <p:nvSpPr>
          <p:cNvPr id="62" name="Google Shape;62;p13"/>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63" name="Google Shape;63;p13"/>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64" name="Google Shape;64;p1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5"/>
        <p:cNvGrpSpPr/>
        <p:nvPr/>
      </p:nvGrpSpPr>
      <p:grpSpPr>
        <a:xfrm>
          <a:off x="0" y="0"/>
          <a:ext cx="0" cy="0"/>
          <a:chOff x="0" y="0"/>
          <a:chExt cx="0" cy="0"/>
        </a:xfrm>
      </p:grpSpPr>
      <p:sp>
        <p:nvSpPr>
          <p:cNvPr id="66" name="Google Shape;66;p1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7"/>
        <p:cNvGrpSpPr/>
        <p:nvPr/>
      </p:nvGrpSpPr>
      <p:grpSpPr>
        <a:xfrm>
          <a:off x="0" y="0"/>
          <a:ext cx="0" cy="0"/>
          <a:chOff x="0" y="0"/>
          <a:chExt cx="0" cy="0"/>
        </a:xfrm>
      </p:grpSpPr>
      <p:sp>
        <p:nvSpPr>
          <p:cNvPr id="68" name="Google Shape;68;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l" rtl="0">
              <a:lnSpc>
                <a:spcPct val="90000"/>
              </a:lnSpc>
              <a:spcBef>
                <a:spcPts val="0"/>
              </a:spcBef>
              <a:spcAft>
                <a:spcPts val="0"/>
              </a:spcAft>
              <a:buClr>
                <a:schemeClr val="dk1"/>
              </a:buClr>
              <a:buSzPts val="14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9" name="Google Shape;69;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1200"/>
              </a:spcBef>
              <a:spcAft>
                <a:spcPts val="0"/>
              </a:spcAft>
              <a:buClr>
                <a:schemeClr val="dk1"/>
              </a:buClr>
              <a:buSzPts val="1400"/>
              <a:buChar char="○"/>
              <a:defRPr/>
            </a:lvl2pPr>
            <a:lvl3pPr marL="1371600" lvl="2" indent="-317500" algn="l" rtl="0">
              <a:lnSpc>
                <a:spcPct val="90000"/>
              </a:lnSpc>
              <a:spcBef>
                <a:spcPts val="1200"/>
              </a:spcBef>
              <a:spcAft>
                <a:spcPts val="0"/>
              </a:spcAft>
              <a:buClr>
                <a:schemeClr val="dk1"/>
              </a:buClr>
              <a:buSzPts val="1400"/>
              <a:buChar char="■"/>
              <a:defRPr/>
            </a:lvl3pPr>
            <a:lvl4pPr marL="1828800" lvl="3" indent="-317500" algn="l" rtl="0">
              <a:lnSpc>
                <a:spcPct val="90000"/>
              </a:lnSpc>
              <a:spcBef>
                <a:spcPts val="1200"/>
              </a:spcBef>
              <a:spcAft>
                <a:spcPts val="0"/>
              </a:spcAft>
              <a:buClr>
                <a:schemeClr val="dk1"/>
              </a:buClr>
              <a:buSzPts val="1400"/>
              <a:buChar char="●"/>
              <a:defRPr/>
            </a:lvl4pPr>
            <a:lvl5pPr marL="2286000" lvl="4" indent="-317500" algn="l" rtl="0">
              <a:lnSpc>
                <a:spcPct val="90000"/>
              </a:lnSpc>
              <a:spcBef>
                <a:spcPts val="1200"/>
              </a:spcBef>
              <a:spcAft>
                <a:spcPts val="0"/>
              </a:spcAft>
              <a:buClr>
                <a:schemeClr val="dk1"/>
              </a:buClr>
              <a:buSzPts val="1400"/>
              <a:buChar char="○"/>
              <a:defRPr/>
            </a:lvl5pPr>
            <a:lvl6pPr marL="2743200" lvl="5" indent="-317500" algn="l" rtl="0">
              <a:lnSpc>
                <a:spcPct val="90000"/>
              </a:lnSpc>
              <a:spcBef>
                <a:spcPts val="1200"/>
              </a:spcBef>
              <a:spcAft>
                <a:spcPts val="0"/>
              </a:spcAft>
              <a:buClr>
                <a:schemeClr val="dk1"/>
              </a:buClr>
              <a:buSzPts val="1400"/>
              <a:buChar char="■"/>
              <a:defRPr/>
            </a:lvl6pPr>
            <a:lvl7pPr marL="3200400" lvl="6" indent="-317500" algn="l" rtl="0">
              <a:lnSpc>
                <a:spcPct val="90000"/>
              </a:lnSpc>
              <a:spcBef>
                <a:spcPts val="1200"/>
              </a:spcBef>
              <a:spcAft>
                <a:spcPts val="0"/>
              </a:spcAft>
              <a:buClr>
                <a:schemeClr val="dk1"/>
              </a:buClr>
              <a:buSzPts val="1400"/>
              <a:buChar char="●"/>
              <a:defRPr/>
            </a:lvl7pPr>
            <a:lvl8pPr marL="3657600" lvl="7" indent="-317500" algn="l" rtl="0">
              <a:lnSpc>
                <a:spcPct val="90000"/>
              </a:lnSpc>
              <a:spcBef>
                <a:spcPts val="1200"/>
              </a:spcBef>
              <a:spcAft>
                <a:spcPts val="0"/>
              </a:spcAft>
              <a:buClr>
                <a:schemeClr val="dk1"/>
              </a:buClr>
              <a:buSzPts val="1400"/>
              <a:buChar char="○"/>
              <a:defRPr/>
            </a:lvl8pPr>
            <a:lvl9pPr marL="4114800" lvl="8" indent="-317500" algn="l" rtl="0">
              <a:lnSpc>
                <a:spcPct val="90000"/>
              </a:lnSpc>
              <a:spcBef>
                <a:spcPts val="1200"/>
              </a:spcBef>
              <a:spcAft>
                <a:spcPts val="1200"/>
              </a:spcAft>
              <a:buClr>
                <a:schemeClr val="dk1"/>
              </a:buClr>
              <a:buSzPts val="1400"/>
              <a:buChar char="■"/>
              <a:defRPr/>
            </a:lvl9pPr>
          </a:lstStyle>
          <a:p>
            <a:endParaRPr/>
          </a:p>
        </p:txBody>
      </p:sp>
      <p:sp>
        <p:nvSpPr>
          <p:cNvPr id="70" name="Google Shape;70;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sz="1100"/>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71" name="Google Shape;71;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sz="1100"/>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72" name="Google Shape;72;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rm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reserve="1">
  <p:cSld name="1_Title slide">
    <p:spTree>
      <p:nvGrpSpPr>
        <p:cNvPr id="1" name="Shape 9"/>
        <p:cNvGrpSpPr/>
        <p:nvPr/>
      </p:nvGrpSpPr>
      <p:grpSpPr>
        <a:xfrm>
          <a:off x="0" y="0"/>
          <a:ext cx="0" cy="0"/>
          <a:chOff x="0" y="0"/>
          <a:chExt cx="0" cy="0"/>
        </a:xfrm>
      </p:grpSpPr>
      <p:sp>
        <p:nvSpPr>
          <p:cNvPr id="10" name="Google Shape;10;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
        <p:nvSpPr>
          <p:cNvPr id="12" name="Google Shape;12;p2"/>
          <p:cNvSpPr txBox="1"/>
          <p:nvPr/>
        </p:nvSpPr>
        <p:spPr>
          <a:xfrm>
            <a:off x="475489" y="1333192"/>
            <a:ext cx="6510528" cy="790800"/>
          </a:xfrm>
          <a:prstGeom prst="rect">
            <a:avLst/>
          </a:prstGeom>
          <a:noFill/>
          <a:ln>
            <a:noFill/>
          </a:ln>
        </p:spPr>
        <p:txBody>
          <a:bodyPr spcFirstLastPara="1" wrap="square" lIns="68575" tIns="34275" rIns="68575" bIns="34275" anchor="b" anchorCtr="0">
            <a:normAutofit fontScale="70000" lnSpcReduction="20000"/>
          </a:bodyPr>
          <a:lstStyle/>
          <a:p>
            <a:pPr marL="0" lvl="0" indent="0" algn="l" rtl="0">
              <a:lnSpc>
                <a:spcPct val="90000"/>
              </a:lnSpc>
              <a:spcBef>
                <a:spcPts val="0"/>
              </a:spcBef>
              <a:spcAft>
                <a:spcPts val="0"/>
              </a:spcAft>
              <a:buClr>
                <a:schemeClr val="dk1"/>
              </a:buClr>
              <a:buSzPts val="4500"/>
              <a:buFont typeface="Calibri"/>
              <a:buNone/>
            </a:pPr>
            <a:r>
              <a:rPr lang="en-GB" sz="5000" b="1" dirty="0">
                <a:solidFill>
                  <a:schemeClr val="tx1"/>
                </a:solidFill>
                <a:latin typeface="Nunito Sans"/>
                <a:ea typeface="Nunito Sans"/>
                <a:cs typeface="Nunito Sans"/>
                <a:sym typeface="Nunito Sans"/>
              </a:rPr>
              <a:t>Diagnostic Questions Answers</a:t>
            </a:r>
            <a:endParaRPr sz="5000" b="1" dirty="0">
              <a:solidFill>
                <a:schemeClr val="tx1"/>
              </a:solidFill>
              <a:latin typeface="Nunito Sans"/>
              <a:ea typeface="Nunito Sans"/>
              <a:cs typeface="Nunito Sans"/>
              <a:sym typeface="Nunito Sans"/>
            </a:endParaRPr>
          </a:p>
        </p:txBody>
      </p:sp>
      <p:pic>
        <p:nvPicPr>
          <p:cNvPr id="15" name="Google Shape;15;p2"/>
          <p:cNvPicPr preferRelativeResize="0"/>
          <p:nvPr/>
        </p:nvPicPr>
        <p:blipFill>
          <a:blip r:embed="rId2">
            <a:alphaModFix/>
          </a:blip>
          <a:stretch>
            <a:fillRect/>
          </a:stretch>
        </p:blipFill>
        <p:spPr>
          <a:xfrm>
            <a:off x="573167" y="3096085"/>
            <a:ext cx="1011651" cy="892000"/>
          </a:xfrm>
          <a:prstGeom prst="rect">
            <a:avLst/>
          </a:prstGeom>
          <a:noFill/>
          <a:ln>
            <a:noFill/>
          </a:ln>
        </p:spPr>
      </p:pic>
      <p:sp>
        <p:nvSpPr>
          <p:cNvPr id="4" name="Google Shape;101;p19">
            <a:hlinkClick r:id="" action="ppaction://hlinkshowjump?jump=firstslide"/>
            <a:extLst>
              <a:ext uri="{FF2B5EF4-FFF2-40B4-BE49-F238E27FC236}">
                <a16:creationId xmlns:a16="http://schemas.microsoft.com/office/drawing/2014/main" id="{C76A108A-1943-FB08-CA22-5EABA08A611F}"/>
              </a:ext>
            </a:extLst>
          </p:cNvPr>
          <p:cNvSpPr txBox="1"/>
          <p:nvPr userDrawn="1"/>
        </p:nvSpPr>
        <p:spPr>
          <a:xfrm>
            <a:off x="500014" y="2290457"/>
            <a:ext cx="4742545" cy="538579"/>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GB" sz="2000" b="0" dirty="0">
                <a:solidFill>
                  <a:schemeClr val="accent2"/>
                </a:solidFill>
                <a:latin typeface="Nunito Sans" pitchFamily="2" charset="77"/>
                <a:ea typeface="Nunito Sans"/>
                <a:cs typeface="Nunito Sans"/>
                <a:sym typeface="Nunito Sans"/>
              </a:rPr>
              <a:t>Factors, Multiples and Primes | Number</a:t>
            </a:r>
            <a:endParaRPr sz="2000" b="0" dirty="0">
              <a:solidFill>
                <a:schemeClr val="accent2"/>
              </a:solidFill>
              <a:latin typeface="Nunito Sans" pitchFamily="2" charset="77"/>
            </a:endParaRPr>
          </a:p>
        </p:txBody>
      </p:sp>
      <p:pic>
        <p:nvPicPr>
          <p:cNvPr id="2" name="Picture 1" descr="Logo, icon&#10;&#10;Description automatically generated">
            <a:extLst>
              <a:ext uri="{FF2B5EF4-FFF2-40B4-BE49-F238E27FC236}">
                <a16:creationId xmlns:a16="http://schemas.microsoft.com/office/drawing/2014/main" id="{26952405-C1FE-51CC-46C6-6F4B0FE3FBF6}"/>
              </a:ext>
            </a:extLst>
          </p:cNvPr>
          <p:cNvPicPr>
            <a:picLocks noChangeAspect="1"/>
          </p:cNvPicPr>
          <p:nvPr userDrawn="1"/>
        </p:nvPicPr>
        <p:blipFill>
          <a:blip r:embed="rId3"/>
          <a:stretch>
            <a:fillRect/>
          </a:stretch>
        </p:blipFill>
        <p:spPr>
          <a:xfrm>
            <a:off x="5502238" y="-12004"/>
            <a:ext cx="3637792" cy="5143500"/>
          </a:xfrm>
          <a:prstGeom prst="rect">
            <a:avLst/>
          </a:prstGeom>
        </p:spPr>
      </p:pic>
    </p:spTree>
    <p:extLst>
      <p:ext uri="{BB962C8B-B14F-4D97-AF65-F5344CB8AC3E}">
        <p14:creationId xmlns:p14="http://schemas.microsoft.com/office/powerpoint/2010/main" val="11920377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1" preserve="1">
  <p:cSld name="1_Title slide 1">
    <p:spTree>
      <p:nvGrpSpPr>
        <p:cNvPr id="1" name="Shape 16"/>
        <p:cNvGrpSpPr/>
        <p:nvPr/>
      </p:nvGrpSpPr>
      <p:grpSpPr>
        <a:xfrm>
          <a:off x="0" y="0"/>
          <a:ext cx="0" cy="0"/>
          <a:chOff x="0" y="0"/>
          <a:chExt cx="0" cy="0"/>
        </a:xfrm>
      </p:grpSpPr>
      <p:pic>
        <p:nvPicPr>
          <p:cNvPr id="6" name="Picture 5" descr="Shape&#10;&#10;Description automatically generated">
            <a:extLst>
              <a:ext uri="{FF2B5EF4-FFF2-40B4-BE49-F238E27FC236}">
                <a16:creationId xmlns:a16="http://schemas.microsoft.com/office/drawing/2014/main" id="{D8819442-42D4-B3E3-EFDF-427C0B261159}"/>
              </a:ext>
            </a:extLst>
          </p:cNvPr>
          <p:cNvPicPr>
            <a:picLocks noChangeAspect="1"/>
          </p:cNvPicPr>
          <p:nvPr userDrawn="1"/>
        </p:nvPicPr>
        <p:blipFill>
          <a:blip r:embed="rId2"/>
          <a:stretch>
            <a:fillRect/>
          </a:stretch>
        </p:blipFill>
        <p:spPr>
          <a:xfrm>
            <a:off x="7320978" y="-16695"/>
            <a:ext cx="1804307" cy="2715106"/>
          </a:xfrm>
          <a:prstGeom prst="rect">
            <a:avLst/>
          </a:prstGeom>
        </p:spPr>
      </p:pic>
      <p:sp>
        <p:nvSpPr>
          <p:cNvPr id="17" name="Google Shape;17;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pic>
        <p:nvPicPr>
          <p:cNvPr id="22" name="Picture 21" descr="Logo, icon&#10;&#10;Description automatically generated">
            <a:extLst>
              <a:ext uri="{FF2B5EF4-FFF2-40B4-BE49-F238E27FC236}">
                <a16:creationId xmlns:a16="http://schemas.microsoft.com/office/drawing/2014/main" id="{57E3FA74-CBE9-44AA-6F52-969DF902D282}"/>
              </a:ext>
            </a:extLst>
          </p:cNvPr>
          <p:cNvPicPr>
            <a:picLocks noChangeAspect="1"/>
          </p:cNvPicPr>
          <p:nvPr userDrawn="1"/>
        </p:nvPicPr>
        <p:blipFill>
          <a:blip r:embed="rId3"/>
          <a:stretch>
            <a:fillRect/>
          </a:stretch>
        </p:blipFill>
        <p:spPr>
          <a:xfrm>
            <a:off x="8342890" y="4382586"/>
            <a:ext cx="678268" cy="674231"/>
          </a:xfrm>
          <a:prstGeom prst="rect">
            <a:avLst/>
          </a:prstGeom>
        </p:spPr>
      </p:pic>
      <p:pic>
        <p:nvPicPr>
          <p:cNvPr id="3" name="Picture 2" descr="Shape, logo&#10;&#10;Description automatically generated">
            <a:extLst>
              <a:ext uri="{FF2B5EF4-FFF2-40B4-BE49-F238E27FC236}">
                <a16:creationId xmlns:a16="http://schemas.microsoft.com/office/drawing/2014/main" id="{AD0802E4-0BB7-72A3-AB28-A03BF4BD7102}"/>
              </a:ext>
            </a:extLst>
          </p:cNvPr>
          <p:cNvPicPr>
            <a:picLocks noChangeAspect="1"/>
          </p:cNvPicPr>
          <p:nvPr userDrawn="1"/>
        </p:nvPicPr>
        <p:blipFill>
          <a:blip r:embed="rId4"/>
          <a:stretch>
            <a:fillRect/>
          </a:stretch>
        </p:blipFill>
        <p:spPr>
          <a:xfrm>
            <a:off x="4971095" y="2477912"/>
            <a:ext cx="4164096" cy="2666971"/>
          </a:xfrm>
          <a:prstGeom prst="rect">
            <a:avLst/>
          </a:prstGeom>
        </p:spPr>
      </p:pic>
      <p:sp>
        <p:nvSpPr>
          <p:cNvPr id="2" name="TextBox 1">
            <a:extLst>
              <a:ext uri="{FF2B5EF4-FFF2-40B4-BE49-F238E27FC236}">
                <a16:creationId xmlns:a16="http://schemas.microsoft.com/office/drawing/2014/main" id="{5F064C16-16CA-CF21-617F-DA8704B0496E}"/>
              </a:ext>
            </a:extLst>
          </p:cNvPr>
          <p:cNvSpPr txBox="1"/>
          <p:nvPr userDrawn="1"/>
        </p:nvSpPr>
        <p:spPr>
          <a:xfrm>
            <a:off x="122842" y="294891"/>
            <a:ext cx="6907794" cy="584775"/>
          </a:xfrm>
          <a:prstGeom prst="rect">
            <a:avLst/>
          </a:prstGeom>
          <a:noFill/>
        </p:spPr>
        <p:txBody>
          <a:bodyPr wrap="square">
            <a:spAutoFit/>
          </a:bodyPr>
          <a:lstStyle/>
          <a:p>
            <a:r>
              <a:rPr lang="en-GB" sz="3200" dirty="0">
                <a:solidFill>
                  <a:schemeClr val="accent1"/>
                </a:solidFill>
                <a:effectLst/>
                <a:latin typeface="Nunito Sans" pitchFamily="2" charset="77"/>
              </a:rPr>
              <a:t>Where to go next?</a:t>
            </a:r>
            <a:endParaRPr lang="en-US" dirty="0">
              <a:latin typeface="Nunito Sans" pitchFamily="2" charset="77"/>
            </a:endParaRPr>
          </a:p>
        </p:txBody>
      </p:sp>
      <p:pic>
        <p:nvPicPr>
          <p:cNvPr id="5" name="Picture 4" descr="Qr code&#10;&#10;Description automatically generated">
            <a:extLst>
              <a:ext uri="{FF2B5EF4-FFF2-40B4-BE49-F238E27FC236}">
                <a16:creationId xmlns:a16="http://schemas.microsoft.com/office/drawing/2014/main" id="{70915A67-175F-A279-53ED-7A38388C8557}"/>
              </a:ext>
            </a:extLst>
          </p:cNvPr>
          <p:cNvPicPr>
            <a:picLocks noChangeAspect="1"/>
          </p:cNvPicPr>
          <p:nvPr userDrawn="1"/>
        </p:nvPicPr>
        <p:blipFill>
          <a:blip r:embed="rId5"/>
          <a:stretch>
            <a:fillRect/>
          </a:stretch>
        </p:blipFill>
        <p:spPr>
          <a:xfrm>
            <a:off x="7292046" y="1963243"/>
            <a:ext cx="1180412" cy="1172040"/>
          </a:xfrm>
          <a:prstGeom prst="rect">
            <a:avLst/>
          </a:prstGeom>
        </p:spPr>
      </p:pic>
      <p:pic>
        <p:nvPicPr>
          <p:cNvPr id="7" name="Picture 6" descr="Shape&#10;&#10;Description automatically generated with medium confidence">
            <a:extLst>
              <a:ext uri="{FF2B5EF4-FFF2-40B4-BE49-F238E27FC236}">
                <a16:creationId xmlns:a16="http://schemas.microsoft.com/office/drawing/2014/main" id="{413A04CB-B931-90EF-4BF1-E34D08556016}"/>
              </a:ext>
            </a:extLst>
          </p:cNvPr>
          <p:cNvPicPr>
            <a:picLocks noChangeAspect="1"/>
          </p:cNvPicPr>
          <p:nvPr userDrawn="1"/>
        </p:nvPicPr>
        <p:blipFill>
          <a:blip r:embed="rId6"/>
          <a:stretch>
            <a:fillRect/>
          </a:stretch>
        </p:blipFill>
        <p:spPr>
          <a:xfrm rot="2266813">
            <a:off x="6665551" y="1337996"/>
            <a:ext cx="775185" cy="486975"/>
          </a:xfrm>
          <a:prstGeom prst="rect">
            <a:avLst/>
          </a:prstGeom>
        </p:spPr>
      </p:pic>
      <p:sp>
        <p:nvSpPr>
          <p:cNvPr id="11" name="TextBox 10">
            <a:extLst>
              <a:ext uri="{FF2B5EF4-FFF2-40B4-BE49-F238E27FC236}">
                <a16:creationId xmlns:a16="http://schemas.microsoft.com/office/drawing/2014/main" id="{6F6A8987-9A4E-9994-F94B-DE8C2B7E2FC8}"/>
              </a:ext>
            </a:extLst>
          </p:cNvPr>
          <p:cNvSpPr txBox="1"/>
          <p:nvPr userDrawn="1"/>
        </p:nvSpPr>
        <p:spPr>
          <a:xfrm>
            <a:off x="141557" y="881819"/>
            <a:ext cx="6918011" cy="1169551"/>
          </a:xfrm>
          <a:prstGeom prst="rect">
            <a:avLst/>
          </a:prstGeom>
          <a:noFill/>
        </p:spPr>
        <p:txBody>
          <a:bodyPr wrap="square">
            <a:spAutoFit/>
          </a:bodyPr>
          <a:lstStyle/>
          <a:p>
            <a:r>
              <a:rPr lang="en-GB" sz="1400" b="0" i="0" u="none" strike="noStrike" dirty="0">
                <a:solidFill>
                  <a:srgbClr val="1C1C1C"/>
                </a:solidFill>
                <a:effectLst/>
                <a:latin typeface="Nunito Sans" pitchFamily="2" charset="77"/>
              </a:rPr>
              <a:t>For more diagnostic questions, and GCSE maths revision resources and worksheets to support students in fixing any misconceptions take a look at the free Third Space Learning </a:t>
            </a:r>
            <a:r>
              <a:rPr lang="en-GB" sz="1400" b="0" i="0" u="sng" dirty="0">
                <a:solidFill>
                  <a:schemeClr val="accent1"/>
                </a:solidFill>
                <a:effectLst/>
                <a:latin typeface="Nunito Sans" pitchFamily="2" charset="77"/>
                <a:hlinkClick r:id="rId7">
                  <a:extLst>
                    <a:ext uri="{A12FA001-AC4F-418D-AE19-62706E023703}">
                      <ahyp:hlinkClr xmlns:ahyp="http://schemas.microsoft.com/office/drawing/2018/hyperlinkcolor" val="tx"/>
                    </a:ext>
                  </a:extLst>
                </a:hlinkClick>
              </a:rPr>
              <a:t>GCSE maths revision</a:t>
            </a:r>
            <a:r>
              <a:rPr lang="en-GB" sz="1400" b="0" i="0" u="none" strike="noStrike" dirty="0">
                <a:solidFill>
                  <a:schemeClr val="accent1"/>
                </a:solidFill>
                <a:effectLst/>
                <a:latin typeface="Nunito Sans" pitchFamily="2" charset="77"/>
              </a:rPr>
              <a:t> </a:t>
            </a:r>
            <a:r>
              <a:rPr lang="en-GB" sz="1400" b="0" i="0" u="none" strike="noStrike" dirty="0">
                <a:solidFill>
                  <a:srgbClr val="1C1C1C"/>
                </a:solidFill>
                <a:effectLst/>
                <a:latin typeface="Nunito Sans" pitchFamily="2" charset="77"/>
              </a:rPr>
              <a:t>pages.</a:t>
            </a:r>
          </a:p>
          <a:p>
            <a:endParaRPr lang="en-GB" sz="1400" b="0" i="0" u="none" strike="noStrike" dirty="0">
              <a:solidFill>
                <a:srgbClr val="1C1C1C"/>
              </a:solidFill>
              <a:effectLst/>
              <a:latin typeface="Nunito Sans" pitchFamily="2" charset="77"/>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dirty="0">
                <a:effectLst/>
                <a:latin typeface="Nunito Sans" pitchFamily="2" charset="77"/>
              </a:rPr>
              <a:t>Scan the QR code to discover our library of FREE GCSE maths revision resources. </a:t>
            </a:r>
            <a:endParaRPr lang="en-US" dirty="0">
              <a:latin typeface="Nunito Sans" pitchFamily="2" charset="77"/>
            </a:endParaRPr>
          </a:p>
        </p:txBody>
      </p:sp>
      <p:sp>
        <p:nvSpPr>
          <p:cNvPr id="15" name="TextBox 14">
            <a:extLst>
              <a:ext uri="{FF2B5EF4-FFF2-40B4-BE49-F238E27FC236}">
                <a16:creationId xmlns:a16="http://schemas.microsoft.com/office/drawing/2014/main" id="{509E93A4-8436-5724-299C-119F30C81E75}"/>
              </a:ext>
            </a:extLst>
          </p:cNvPr>
          <p:cNvSpPr txBox="1"/>
          <p:nvPr userDrawn="1"/>
        </p:nvSpPr>
        <p:spPr>
          <a:xfrm>
            <a:off x="122842" y="2371384"/>
            <a:ext cx="8494349" cy="1077218"/>
          </a:xfrm>
          <a:prstGeom prst="rect">
            <a:avLst/>
          </a:prstGeom>
          <a:noFill/>
        </p:spPr>
        <p:txBody>
          <a:bodyPr wrap="square">
            <a:spAutoFit/>
          </a:bodyPr>
          <a:lstStyle/>
          <a:p>
            <a:r>
              <a:rPr lang="en-GB" sz="3200" dirty="0">
                <a:solidFill>
                  <a:schemeClr val="accent1"/>
                </a:solidFill>
                <a:effectLst/>
                <a:latin typeface="Nunito Sans" pitchFamily="2" charset="77"/>
              </a:rPr>
              <a:t>Do you have KS4 students who need additional support in maths?</a:t>
            </a:r>
            <a:endParaRPr lang="en-US" dirty="0">
              <a:latin typeface="Nunito Sans" pitchFamily="2" charset="77"/>
            </a:endParaRPr>
          </a:p>
        </p:txBody>
      </p:sp>
      <p:sp>
        <p:nvSpPr>
          <p:cNvPr id="18" name="TextBox 17">
            <a:extLst>
              <a:ext uri="{FF2B5EF4-FFF2-40B4-BE49-F238E27FC236}">
                <a16:creationId xmlns:a16="http://schemas.microsoft.com/office/drawing/2014/main" id="{46EE7124-5F5D-428F-631E-C0173F519C6B}"/>
              </a:ext>
            </a:extLst>
          </p:cNvPr>
          <p:cNvSpPr txBox="1"/>
          <p:nvPr userDrawn="1"/>
        </p:nvSpPr>
        <p:spPr>
          <a:xfrm>
            <a:off x="122842" y="3501701"/>
            <a:ext cx="5568270" cy="1169551"/>
          </a:xfrm>
          <a:prstGeom prst="rect">
            <a:avLst/>
          </a:prstGeom>
          <a:noFill/>
        </p:spPr>
        <p:txBody>
          <a:bodyPr wrap="square">
            <a:spAutoFit/>
          </a:bodyPr>
          <a:lstStyle/>
          <a:p>
            <a:r>
              <a:rPr lang="en-GB" sz="1400" b="0" i="0" u="none" strike="noStrike" dirty="0">
                <a:solidFill>
                  <a:srgbClr val="1C1C1C"/>
                </a:solidFill>
                <a:effectLst/>
                <a:latin typeface="Nunito Sans" pitchFamily="2" charset="77"/>
              </a:rPr>
              <a:t>Our specialist tutors will help students to develop the skills they need to succeed at GCSE in weekly one to one online revision lessons. Trusted by secondary schools across the UK. </a:t>
            </a:r>
          </a:p>
          <a:p>
            <a:endParaRPr lang="en-GB" sz="1400" b="0" i="0" u="none" strike="noStrike" dirty="0">
              <a:solidFill>
                <a:srgbClr val="1C1C1C"/>
              </a:solidFill>
              <a:effectLst/>
              <a:latin typeface="Nunito Sans" pitchFamily="2" charset="77"/>
            </a:endParaRPr>
          </a:p>
          <a:p>
            <a:r>
              <a:rPr lang="en-GB" sz="1400" b="0" i="0" u="none" strike="noStrike" dirty="0">
                <a:solidFill>
                  <a:srgbClr val="1C1C1C"/>
                </a:solidFill>
                <a:effectLst/>
                <a:latin typeface="Nunito Sans" pitchFamily="2" charset="77"/>
              </a:rPr>
              <a:t>Visit </a:t>
            </a:r>
            <a:r>
              <a:rPr lang="en-GB" sz="1400" b="0" i="0" u="none" strike="noStrike" dirty="0">
                <a:solidFill>
                  <a:schemeClr val="accent1"/>
                </a:solidFill>
                <a:effectLst/>
                <a:latin typeface="Nunito Sans" pitchFamily="2" charset="77"/>
                <a:hlinkClick r:id="rId8">
                  <a:extLst>
                    <a:ext uri="{A12FA001-AC4F-418D-AE19-62706E023703}">
                      <ahyp:hlinkClr xmlns:ahyp="http://schemas.microsoft.com/office/drawing/2018/hyperlinkcolor" val="tx"/>
                    </a:ext>
                  </a:extLst>
                </a:hlinkClick>
              </a:rPr>
              <a:t>thirdspacelearning.com</a:t>
            </a:r>
            <a:r>
              <a:rPr lang="en-GB" sz="1400" b="0" i="0" u="none" strike="noStrike" dirty="0">
                <a:solidFill>
                  <a:schemeClr val="accent1"/>
                </a:solidFill>
                <a:effectLst/>
                <a:latin typeface="Nunito Sans" pitchFamily="2" charset="77"/>
              </a:rPr>
              <a:t> </a:t>
            </a:r>
            <a:r>
              <a:rPr lang="en-GB" sz="1400" b="0" i="0" u="none" strike="noStrike" dirty="0">
                <a:solidFill>
                  <a:srgbClr val="1C1C1C"/>
                </a:solidFill>
                <a:effectLst/>
                <a:latin typeface="Nunito Sans" pitchFamily="2" charset="77"/>
              </a:rPr>
              <a:t>to find out more.</a:t>
            </a:r>
          </a:p>
        </p:txBody>
      </p:sp>
    </p:spTree>
    <p:extLst>
      <p:ext uri="{BB962C8B-B14F-4D97-AF65-F5344CB8AC3E}">
        <p14:creationId xmlns:p14="http://schemas.microsoft.com/office/powerpoint/2010/main" val="25336643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7"/>
        <p:cNvGrpSpPr/>
        <p:nvPr/>
      </p:nvGrpSpPr>
      <p:grpSpPr>
        <a:xfrm>
          <a:off x="0" y="0"/>
          <a:ext cx="0" cy="0"/>
          <a:chOff x="0" y="0"/>
          <a:chExt cx="0" cy="0"/>
        </a:xfrm>
      </p:grpSpPr>
      <p:sp>
        <p:nvSpPr>
          <p:cNvPr id="28" name="Google Shape;28;p5"/>
          <p:cNvSpPr txBox="1"/>
          <p:nvPr/>
        </p:nvSpPr>
        <p:spPr>
          <a:xfrm>
            <a:off x="0" y="0"/>
            <a:ext cx="4503420" cy="369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1000" dirty="0">
                <a:solidFill>
                  <a:srgbClr val="2779F5"/>
                </a:solidFill>
                <a:latin typeface="Nunito Sans"/>
                <a:ea typeface="Nunito Sans"/>
                <a:cs typeface="Nunito Sans"/>
                <a:sym typeface="Nunito Sans"/>
              </a:rPr>
              <a:t>  GCSE Number | Diagnostic Questions | Factors, Multiples and Primes</a:t>
            </a:r>
            <a:endParaRPr sz="1200" dirty="0"/>
          </a:p>
        </p:txBody>
      </p:sp>
      <p:pic>
        <p:nvPicPr>
          <p:cNvPr id="30" name="Google Shape;30;p5"/>
          <p:cNvPicPr preferRelativeResize="0"/>
          <p:nvPr/>
        </p:nvPicPr>
        <p:blipFill>
          <a:blip r:embed="rId2">
            <a:alphaModFix/>
          </a:blip>
          <a:stretch>
            <a:fillRect/>
          </a:stretch>
        </p:blipFill>
        <p:spPr>
          <a:xfrm>
            <a:off x="7623046" y="205972"/>
            <a:ext cx="1305129" cy="396200"/>
          </a:xfrm>
          <a:prstGeom prst="rect">
            <a:avLst/>
          </a:prstGeom>
          <a:noFill/>
          <a:ln>
            <a:noFill/>
          </a:ln>
        </p:spPr>
      </p:pic>
      <p:sp>
        <p:nvSpPr>
          <p:cNvPr id="4" name="Rectangle 3">
            <a:extLst>
              <a:ext uri="{FF2B5EF4-FFF2-40B4-BE49-F238E27FC236}">
                <a16:creationId xmlns:a16="http://schemas.microsoft.com/office/drawing/2014/main" id="{662B5015-A1FE-B33C-0210-5C97148502B4}"/>
              </a:ext>
            </a:extLst>
          </p:cNvPr>
          <p:cNvSpPr/>
          <p:nvPr userDrawn="1"/>
        </p:nvSpPr>
        <p:spPr>
          <a:xfrm>
            <a:off x="0" y="369300"/>
            <a:ext cx="5696712" cy="396200"/>
          </a:xfrm>
          <a:prstGeom prst="rect">
            <a:avLst/>
          </a:prstGeom>
          <a:solidFill>
            <a:srgbClr val="FF6D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b="1" dirty="0">
              <a:latin typeface="Nunito Sans" pitchFamily="2" charset="77"/>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body 1">
  <p:cSld name="TITLE_AND_BODY_1">
    <p:spTree>
      <p:nvGrpSpPr>
        <p:cNvPr id="1" name="Shape 31"/>
        <p:cNvGrpSpPr/>
        <p:nvPr/>
      </p:nvGrpSpPr>
      <p:grpSpPr>
        <a:xfrm>
          <a:off x="0" y="0"/>
          <a:ext cx="0" cy="0"/>
          <a:chOff x="0" y="0"/>
          <a:chExt cx="0" cy="0"/>
        </a:xfrm>
      </p:grpSpPr>
      <p:sp>
        <p:nvSpPr>
          <p:cNvPr id="32" name="Google Shape;32;p6"/>
          <p:cNvSpPr txBox="1"/>
          <p:nvPr/>
        </p:nvSpPr>
        <p:spPr>
          <a:xfrm>
            <a:off x="0" y="0"/>
            <a:ext cx="4686300" cy="369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1000" dirty="0">
                <a:solidFill>
                  <a:srgbClr val="2779F5"/>
                </a:solidFill>
                <a:latin typeface="Nunito Sans"/>
                <a:ea typeface="Nunito Sans"/>
                <a:cs typeface="Nunito Sans"/>
                <a:sym typeface="Nunito Sans"/>
              </a:rPr>
              <a:t>  GCSE Number | Diagnostic Questions | Factors, Multiples and Primes</a:t>
            </a:r>
            <a:endParaRPr sz="1200" dirty="0"/>
          </a:p>
        </p:txBody>
      </p:sp>
      <p:sp>
        <p:nvSpPr>
          <p:cNvPr id="34" name="Google Shape;34;p6"/>
          <p:cNvSpPr/>
          <p:nvPr/>
        </p:nvSpPr>
        <p:spPr>
          <a:xfrm>
            <a:off x="0" y="4863725"/>
            <a:ext cx="9144000" cy="279900"/>
          </a:xfrm>
          <a:prstGeom prst="rect">
            <a:avLst/>
          </a:prstGeom>
          <a:solidFill>
            <a:srgbClr val="09217B"/>
          </a:solidFill>
          <a:ln w="9525" cap="flat" cmpd="sng">
            <a:solidFill>
              <a:srgbClr val="09217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6"/>
          <p:cNvSpPr txBox="1"/>
          <p:nvPr/>
        </p:nvSpPr>
        <p:spPr>
          <a:xfrm>
            <a:off x="2023325" y="4842125"/>
            <a:ext cx="7380000" cy="323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900" b="1">
                <a:solidFill>
                  <a:srgbClr val="FFFFFF"/>
                </a:solidFill>
                <a:latin typeface="Nunito Sans"/>
                <a:ea typeface="Nunito Sans"/>
                <a:cs typeface="Nunito Sans"/>
                <a:sym typeface="Nunito Sans"/>
              </a:rPr>
              <a:t>   thirdspacelearning.com </a:t>
            </a:r>
            <a:r>
              <a:rPr lang="en-GB" sz="900">
                <a:solidFill>
                  <a:srgbClr val="FFFFFF"/>
                </a:solidFill>
                <a:latin typeface="Nunito Sans"/>
                <a:ea typeface="Nunito Sans"/>
                <a:cs typeface="Nunito Sans"/>
                <a:sym typeface="Nunito Sans"/>
              </a:rPr>
              <a:t>| Helping schools close the maths attainment gap through targeted one to one teaching and flexible resources</a:t>
            </a:r>
            <a:endParaRPr sz="900">
              <a:solidFill>
                <a:srgbClr val="FFFFFF"/>
              </a:solidFill>
              <a:latin typeface="Nunito Sans"/>
              <a:ea typeface="Nunito Sans"/>
              <a:cs typeface="Nunito Sans"/>
              <a:sym typeface="Nunito Sans"/>
            </a:endParaRPr>
          </a:p>
        </p:txBody>
      </p:sp>
      <p:pic>
        <p:nvPicPr>
          <p:cNvPr id="36" name="Google Shape;36;p6"/>
          <p:cNvPicPr preferRelativeResize="0"/>
          <p:nvPr/>
        </p:nvPicPr>
        <p:blipFill>
          <a:blip r:embed="rId2">
            <a:alphaModFix/>
          </a:blip>
          <a:stretch>
            <a:fillRect/>
          </a:stretch>
        </p:blipFill>
        <p:spPr>
          <a:xfrm>
            <a:off x="7623046" y="205972"/>
            <a:ext cx="1305129" cy="396200"/>
          </a:xfrm>
          <a:prstGeom prst="rect">
            <a:avLst/>
          </a:prstGeom>
          <a:noFill/>
          <a:ln>
            <a:noFill/>
          </a:ln>
        </p:spPr>
      </p:pic>
      <p:sp>
        <p:nvSpPr>
          <p:cNvPr id="2" name="Rectangle 1">
            <a:extLst>
              <a:ext uri="{FF2B5EF4-FFF2-40B4-BE49-F238E27FC236}">
                <a16:creationId xmlns:a16="http://schemas.microsoft.com/office/drawing/2014/main" id="{A06B0189-CB3C-E4F9-A74E-A0917BCBDA1D}"/>
              </a:ext>
            </a:extLst>
          </p:cNvPr>
          <p:cNvSpPr/>
          <p:nvPr userDrawn="1"/>
        </p:nvSpPr>
        <p:spPr>
          <a:xfrm>
            <a:off x="0" y="369300"/>
            <a:ext cx="5696712" cy="396200"/>
          </a:xfrm>
          <a:prstGeom prst="rect">
            <a:avLst/>
          </a:prstGeom>
          <a:solidFill>
            <a:srgbClr val="FF6D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b="1" dirty="0">
              <a:latin typeface="Nunito Sans" pitchFamily="2" charset="77"/>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37"/>
        <p:cNvGrpSpPr/>
        <p:nvPr/>
      </p:nvGrpSpPr>
      <p:grpSpPr>
        <a:xfrm>
          <a:off x="0" y="0"/>
          <a:ext cx="0" cy="0"/>
          <a:chOff x="0" y="0"/>
          <a:chExt cx="0" cy="0"/>
        </a:xfrm>
      </p:grpSpPr>
      <p:sp>
        <p:nvSpPr>
          <p:cNvPr id="38" name="Google Shape;38;p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39" name="Google Shape;39;p7"/>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40" name="Google Shape;40;p7"/>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41" name="Google Shape;4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2"/>
        <p:cNvGrpSpPr/>
        <p:nvPr/>
      </p:nvGrpSpPr>
      <p:grpSpPr>
        <a:xfrm>
          <a:off x="0" y="0"/>
          <a:ext cx="0" cy="0"/>
          <a:chOff x="0" y="0"/>
          <a:chExt cx="0" cy="0"/>
        </a:xfrm>
      </p:grpSpPr>
      <p:sp>
        <p:nvSpPr>
          <p:cNvPr id="43" name="Google Shape;43;p8"/>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44" name="Google Shape;4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45"/>
        <p:cNvGrpSpPr/>
        <p:nvPr/>
      </p:nvGrpSpPr>
      <p:grpSpPr>
        <a:xfrm>
          <a:off x="0" y="0"/>
          <a:ext cx="0" cy="0"/>
          <a:chOff x="0" y="0"/>
          <a:chExt cx="0" cy="0"/>
        </a:xfrm>
      </p:grpSpPr>
      <p:sp>
        <p:nvSpPr>
          <p:cNvPr id="46" name="Google Shape;46;p9"/>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47" name="Google Shape;47;p9"/>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48" name="Google Shape;48;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49"/>
        <p:cNvGrpSpPr/>
        <p:nvPr/>
      </p:nvGrpSpPr>
      <p:grpSpPr>
        <a:xfrm>
          <a:off x="0" y="0"/>
          <a:ext cx="0" cy="0"/>
          <a:chOff x="0" y="0"/>
          <a:chExt cx="0" cy="0"/>
        </a:xfrm>
      </p:grpSpPr>
      <p:sp>
        <p:nvSpPr>
          <p:cNvPr id="50" name="Google Shape;50;p10"/>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51" name="Google Shape;51;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63" r:id="rId1"/>
    <p:sldLayoutId id="2147483669" r:id="rId2"/>
    <p:sldLayoutId id="2147483666"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openxmlformats.org/officeDocument/2006/relationships/image" Target="../media/image30.png"/></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4.xml"/><Relationship Id="rId1" Type="http://schemas.openxmlformats.org/officeDocument/2006/relationships/slideLayout" Target="../slideLayouts/slideLayout5.xml"/><Relationship Id="rId4" Type="http://schemas.openxmlformats.org/officeDocument/2006/relationships/image" Target="../media/image32.png"/></Relationships>
</file>

<file path=ppt/slides/_rels/slide1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5.xml"/><Relationship Id="rId1" Type="http://schemas.openxmlformats.org/officeDocument/2006/relationships/slideLayout" Target="../slideLayouts/slideLayout5.xml"/><Relationship Id="rId4" Type="http://schemas.openxmlformats.org/officeDocument/2006/relationships/image" Target="../media/image34.png"/></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6.xml"/><Relationship Id="rId1" Type="http://schemas.openxmlformats.org/officeDocument/2006/relationships/slideLayout" Target="../slideLayouts/slideLayout5.xml"/><Relationship Id="rId4" Type="http://schemas.openxmlformats.org/officeDocument/2006/relationships/image" Target="../media/image36.png"/></Relationships>
</file>

<file path=ppt/slides/_rels/slide1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7.xml"/><Relationship Id="rId1" Type="http://schemas.openxmlformats.org/officeDocument/2006/relationships/slideLayout" Target="../slideLayouts/slideLayout5.xml"/><Relationship Id="rId4" Type="http://schemas.openxmlformats.org/officeDocument/2006/relationships/image" Target="../media/image38.png"/></Relationships>
</file>

<file path=ppt/slides/_rels/slide1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8.xml"/><Relationship Id="rId1" Type="http://schemas.openxmlformats.org/officeDocument/2006/relationships/slideLayout" Target="../slideLayouts/slideLayout5.xml"/><Relationship Id="rId4" Type="http://schemas.openxmlformats.org/officeDocument/2006/relationships/image" Target="../media/image40.pn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9.xml"/><Relationship Id="rId1" Type="http://schemas.openxmlformats.org/officeDocument/2006/relationships/slideLayout" Target="../slideLayouts/slideLayout5.xml"/><Relationship Id="rId4" Type="http://schemas.openxmlformats.org/officeDocument/2006/relationships/image" Target="../media/image42.png"/></Relationships>
</file>

<file path=ppt/slides/_rels/slide2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1.xml"/><Relationship Id="rId1" Type="http://schemas.openxmlformats.org/officeDocument/2006/relationships/slideLayout" Target="../slideLayouts/slideLayout5.xml"/><Relationship Id="rId4" Type="http://schemas.openxmlformats.org/officeDocument/2006/relationships/image" Target="../media/image45.png"/></Relationships>
</file>

<file path=ppt/slides/_rels/slide2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2.xml"/><Relationship Id="rId1" Type="http://schemas.openxmlformats.org/officeDocument/2006/relationships/slideLayout" Target="../slideLayouts/slideLayout5.xml"/><Relationship Id="rId4" Type="http://schemas.openxmlformats.org/officeDocument/2006/relationships/image" Target="../media/image47.png"/></Relationships>
</file>

<file path=ppt/slides/_rels/slide2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3.xml"/><Relationship Id="rId1" Type="http://schemas.openxmlformats.org/officeDocument/2006/relationships/slideLayout" Target="../slideLayouts/slideLayout5.xml"/><Relationship Id="rId4" Type="http://schemas.openxmlformats.org/officeDocument/2006/relationships/image" Target="../media/image49.png"/></Relationships>
</file>

<file path=ppt/slides/_rels/slide2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4.xml"/><Relationship Id="rId1" Type="http://schemas.openxmlformats.org/officeDocument/2006/relationships/slideLayout" Target="../slideLayouts/slideLayout5.xml"/><Relationship Id="rId4" Type="http://schemas.openxmlformats.org/officeDocument/2006/relationships/image" Target="../media/image51.png"/></Relationships>
</file>

<file path=ppt/slides/_rels/slide2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5.xml"/><Relationship Id="rId1" Type="http://schemas.openxmlformats.org/officeDocument/2006/relationships/slideLayout" Target="../slideLayouts/slideLayout5.xml"/><Relationship Id="rId4" Type="http://schemas.openxmlformats.org/officeDocument/2006/relationships/image" Target="../media/image53.png"/></Relationships>
</file>

<file path=ppt/slides/_rels/slide2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6.xml"/><Relationship Id="rId1" Type="http://schemas.openxmlformats.org/officeDocument/2006/relationships/slideLayout" Target="../slideLayouts/slideLayout5.xml"/><Relationship Id="rId4" Type="http://schemas.openxmlformats.org/officeDocument/2006/relationships/image" Target="../media/image55.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8.xml"/><Relationship Id="rId1" Type="http://schemas.openxmlformats.org/officeDocument/2006/relationships/slideLayout" Target="../slideLayouts/slideLayout5.xml"/><Relationship Id="rId4" Type="http://schemas.openxmlformats.org/officeDocument/2006/relationships/image" Target="../media/image13.png"/></Relationships>
</file>

<file path=ppt/slides/_rels/slide3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0.xml"/><Relationship Id="rId1" Type="http://schemas.openxmlformats.org/officeDocument/2006/relationships/slideLayout" Target="../slideLayouts/slideLayout5.xml"/><Relationship Id="rId4" Type="http://schemas.openxmlformats.org/officeDocument/2006/relationships/image" Target="../media/image16.png"/></Relationships>
</file>

<file path=ppt/slides/_rels/slide3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1.xml"/><Relationship Id="rId1" Type="http://schemas.openxmlformats.org/officeDocument/2006/relationships/slideLayout" Target="../slideLayouts/slideLayout5.xml"/><Relationship Id="rId4" Type="http://schemas.openxmlformats.org/officeDocument/2006/relationships/image" Target="../media/image18.png"/></Relationships>
</file>

<file path=ppt/slides/_rels/slide3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2.xml"/><Relationship Id="rId1" Type="http://schemas.openxmlformats.org/officeDocument/2006/relationships/slideLayout" Target="../slideLayouts/slideLayout5.xml"/><Relationship Id="rId4" Type="http://schemas.openxmlformats.org/officeDocument/2006/relationships/image" Target="../media/image20.png"/></Relationships>
</file>

<file path=ppt/slides/_rels/slide3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3.xml"/><Relationship Id="rId1" Type="http://schemas.openxmlformats.org/officeDocument/2006/relationships/slideLayout" Target="../slideLayouts/slideLayout5.xml"/><Relationship Id="rId4" Type="http://schemas.openxmlformats.org/officeDocument/2006/relationships/image" Target="../media/image22.png"/></Relationships>
</file>

<file path=ppt/slides/_rels/slide3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4.xml"/><Relationship Id="rId1" Type="http://schemas.openxmlformats.org/officeDocument/2006/relationships/slideLayout" Target="../slideLayouts/slideLayout5.xml"/><Relationship Id="rId4" Type="http://schemas.openxmlformats.org/officeDocument/2006/relationships/image" Target="../media/image24.png"/></Relationships>
</file>

<file path=ppt/slides/_rels/slide3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5.xml"/><Relationship Id="rId1" Type="http://schemas.openxmlformats.org/officeDocument/2006/relationships/slideLayout" Target="../slideLayouts/slideLayout5.xml"/><Relationship Id="rId4" Type="http://schemas.openxmlformats.org/officeDocument/2006/relationships/image" Target="../media/image26.png"/></Relationships>
</file>

<file path=ppt/slides/_rels/slide3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36.xml"/><Relationship Id="rId1" Type="http://schemas.openxmlformats.org/officeDocument/2006/relationships/slideLayout" Target="../slideLayouts/slideLayout5.xml"/><Relationship Id="rId4" Type="http://schemas.openxmlformats.org/officeDocument/2006/relationships/image" Target="../media/image28.png"/></Relationships>
</file>

<file path=ppt/slides/_rels/slide3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37.xml"/><Relationship Id="rId1" Type="http://schemas.openxmlformats.org/officeDocument/2006/relationships/slideLayout" Target="../slideLayouts/slideLayout5.xml"/><Relationship Id="rId4" Type="http://schemas.openxmlformats.org/officeDocument/2006/relationships/image" Target="../media/image30.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38.xml"/><Relationship Id="rId1" Type="http://schemas.openxmlformats.org/officeDocument/2006/relationships/slideLayout" Target="../slideLayouts/slideLayout5.xml"/><Relationship Id="rId4" Type="http://schemas.openxmlformats.org/officeDocument/2006/relationships/image" Target="../media/image32.png"/></Relationships>
</file>

<file path=ppt/slides/_rels/slide4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39.xml"/><Relationship Id="rId1" Type="http://schemas.openxmlformats.org/officeDocument/2006/relationships/slideLayout" Target="../slideLayouts/slideLayout5.xml"/><Relationship Id="rId4" Type="http://schemas.openxmlformats.org/officeDocument/2006/relationships/image" Target="../media/image34.png"/></Relationships>
</file>

<file path=ppt/slides/_rels/slide4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40.xml"/><Relationship Id="rId1" Type="http://schemas.openxmlformats.org/officeDocument/2006/relationships/slideLayout" Target="../slideLayouts/slideLayout5.xml"/><Relationship Id="rId4" Type="http://schemas.openxmlformats.org/officeDocument/2006/relationships/image" Target="../media/image36.png"/></Relationships>
</file>

<file path=ppt/slides/_rels/slide4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41.xml"/><Relationship Id="rId1" Type="http://schemas.openxmlformats.org/officeDocument/2006/relationships/slideLayout" Target="../slideLayouts/slideLayout5.xml"/><Relationship Id="rId4" Type="http://schemas.openxmlformats.org/officeDocument/2006/relationships/image" Target="../media/image38.png"/></Relationships>
</file>

<file path=ppt/slides/_rels/slide4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42.xml"/><Relationship Id="rId1" Type="http://schemas.openxmlformats.org/officeDocument/2006/relationships/slideLayout" Target="../slideLayouts/slideLayout5.xml"/><Relationship Id="rId4" Type="http://schemas.openxmlformats.org/officeDocument/2006/relationships/image" Target="../media/image40.png"/></Relationships>
</file>

<file path=ppt/slides/_rels/slide4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43.xml"/><Relationship Id="rId1" Type="http://schemas.openxmlformats.org/officeDocument/2006/relationships/slideLayout" Target="../slideLayouts/slideLayout5.xml"/><Relationship Id="rId4" Type="http://schemas.openxmlformats.org/officeDocument/2006/relationships/image" Target="../media/image42.png"/></Relationships>
</file>

<file path=ppt/slides/_rels/slide46.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45.xml"/><Relationship Id="rId1" Type="http://schemas.openxmlformats.org/officeDocument/2006/relationships/slideLayout" Target="../slideLayouts/slideLayout5.xml"/><Relationship Id="rId4" Type="http://schemas.openxmlformats.org/officeDocument/2006/relationships/image" Target="../media/image45.png"/></Relationships>
</file>

<file path=ppt/slides/_rels/slide48.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46.xml"/><Relationship Id="rId1" Type="http://schemas.openxmlformats.org/officeDocument/2006/relationships/slideLayout" Target="../slideLayouts/slideLayout5.xml"/><Relationship Id="rId4" Type="http://schemas.openxmlformats.org/officeDocument/2006/relationships/image" Target="../media/image47.png"/></Relationships>
</file>

<file path=ppt/slides/_rels/slide49.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47.xml"/><Relationship Id="rId1" Type="http://schemas.openxmlformats.org/officeDocument/2006/relationships/slideLayout" Target="../slideLayouts/slideLayout5.xml"/><Relationship Id="rId4" Type="http://schemas.openxmlformats.org/officeDocument/2006/relationships/image" Target="../media/image49.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13.png"/></Relationships>
</file>

<file path=ppt/slides/_rels/slide50.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48.xml"/><Relationship Id="rId1" Type="http://schemas.openxmlformats.org/officeDocument/2006/relationships/slideLayout" Target="../slideLayouts/slideLayout5.xml"/><Relationship Id="rId4" Type="http://schemas.openxmlformats.org/officeDocument/2006/relationships/image" Target="../media/image51.png"/></Relationships>
</file>

<file path=ppt/slides/_rels/slide51.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49.xml"/><Relationship Id="rId1" Type="http://schemas.openxmlformats.org/officeDocument/2006/relationships/slideLayout" Target="../slideLayouts/slideLayout5.xml"/><Relationship Id="rId4" Type="http://schemas.openxmlformats.org/officeDocument/2006/relationships/image" Target="../media/image53.png"/></Relationships>
</file>

<file path=ppt/slides/_rels/slide52.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50.xml"/><Relationship Id="rId1" Type="http://schemas.openxmlformats.org/officeDocument/2006/relationships/slideLayout" Target="../slideLayouts/slideLayout5.xml"/><Relationship Id="rId4" Type="http://schemas.openxmlformats.org/officeDocument/2006/relationships/image" Target="../media/image55.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99176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144191708"/>
                  </p:ext>
                </p:extLst>
              </p:nvPr>
            </p:nvGraphicFramePr>
            <p:xfrm>
              <a:off x="952500" y="2190749"/>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76819">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A)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2</m:t>
                              </m:r>
                            </m:oMath>
                          </a14:m>
                          <a:r>
                            <a:rPr lang="en-US" sz="1600" b="0" i="0" u="none" strike="noStrike" dirty="0">
                              <a:solidFill>
                                <a:schemeClr val="tx1"/>
                              </a:solidFill>
                              <a:effectLst/>
                              <a:latin typeface="Times New Roman" panose="02020603050405020304" pitchFamily="18"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GB" sz="1600" b="0" i="0" u="none" strike="noStrike" dirty="0">
                              <a:solidFill>
                                <a:schemeClr val="tx1"/>
                              </a:solidFill>
                              <a:effectLst/>
                              <a:latin typeface="Nunito Sans" pitchFamily="2" charset="0"/>
                            </a:rPr>
                            <a:t>B) </a:t>
                          </a:r>
                          <a14:m>
                            <m:oMath xmlns:m="http://schemas.openxmlformats.org/officeDocument/2006/math">
                              <m:r>
                                <a:rPr lang="en-GB" sz="1600" b="0" i="1" u="none" strike="noStrike" dirty="0" smtClean="0">
                                  <a:solidFill>
                                    <a:schemeClr val="tx1"/>
                                  </a:solidFill>
                                  <a:effectLst/>
                                  <a:latin typeface="Cambria Math" panose="02040503050406030204" pitchFamily="18" charset="0"/>
                                </a:rPr>
                                <m:t>3</m:t>
                              </m:r>
                            </m:oMath>
                          </a14:m>
                          <a:r>
                            <a:rPr lang="en-GB" sz="1600" b="0" i="0" u="none" strike="noStrike" dirty="0">
                              <a:solidFill>
                                <a:schemeClr val="tx1"/>
                              </a:solidFill>
                              <a:effectLst/>
                              <a:latin typeface="Times New Roman" panose="02020603050405020304" pitchFamily="18" charset="0"/>
                            </a:rPr>
                            <a:t> </a:t>
                          </a:r>
                          <a:endParaRPr lang="en-GB" dirty="0">
                            <a:solidFill>
                              <a:schemeClr val="tx1"/>
                            </a:solidFill>
                            <a:effectLst/>
                          </a:endParaRPr>
                        </a:p>
                        <a:p>
                          <a:pPr rtl="0" fontAlgn="t">
                            <a:spcBef>
                              <a:spcPts val="0"/>
                            </a:spcBef>
                            <a:spcAft>
                              <a:spcPts val="0"/>
                            </a:spcAft>
                          </a:pPr>
                          <a:r>
                            <a:rPr lang="en-GB" sz="1400" b="0" i="0" u="none" strike="noStrike" dirty="0">
                              <a:solidFill>
                                <a:schemeClr val="tx1"/>
                              </a:solidFill>
                              <a:effectLst/>
                              <a:latin typeface="Nunito Sans" pitchFamily="2" charset="0"/>
                            </a:rPr>
                            <a:t> </a:t>
                          </a:r>
                          <a:endParaRPr lang="en-GB"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3181">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C)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6</m:t>
                              </m:r>
                            </m:oMath>
                          </a14:m>
                          <a:r>
                            <a:rPr lang="en-US" sz="1600" b="0" i="0" u="none" strike="noStrike" dirty="0">
                              <a:solidFill>
                                <a:schemeClr val="tx1"/>
                              </a:solidFill>
                              <a:effectLst/>
                              <a:latin typeface="Times New Roman" panose="02020603050405020304" pitchFamily="18"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D)</a:t>
                          </a:r>
                          <a:r>
                            <a:rPr lang="en-US" sz="1600" b="0" i="0" u="none" strike="noStrike" dirty="0">
                              <a:solidFill>
                                <a:schemeClr val="tx1"/>
                              </a:solidFill>
                              <a:effectLst/>
                              <a:latin typeface="Times New Roman" panose="02020603050405020304" pitchFamily="18" charset="0"/>
                            </a:rPr>
                            <a:t>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9</m:t>
                              </m:r>
                            </m:oMath>
                          </a14:m>
                          <a:r>
                            <a:rPr lang="en-US" sz="1600" b="0" i="0" u="none" strike="noStrike" dirty="0">
                              <a:solidFill>
                                <a:schemeClr val="tx1"/>
                              </a:solidFill>
                              <a:effectLst/>
                              <a:latin typeface="Times New Roman" panose="02020603050405020304" pitchFamily="18" charset="0"/>
                            </a:rPr>
                            <a:t> </a:t>
                          </a:r>
                          <a:endParaRPr lang="en-US" dirty="0">
                            <a:solidFill>
                              <a:schemeClr val="tx1"/>
                            </a:solidFill>
                            <a:effectLst/>
                          </a:endParaRPr>
                        </a:p>
                        <a:p>
                          <a:pPr rtl="0" fontAlgn="t">
                            <a:spcBef>
                              <a:spcPts val="0"/>
                            </a:spcBef>
                            <a:spcAft>
                              <a:spcPts val="0"/>
                            </a:spcAft>
                          </a:pPr>
                          <a:r>
                            <a:rPr lang="en-GB"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144191708"/>
                  </p:ext>
                </p:extLst>
              </p:nvPr>
            </p:nvGraphicFramePr>
            <p:xfrm>
              <a:off x="952500" y="2190749"/>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76819">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5" r="-100337" b="-101695"/>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5" r="-337" b="-101695"/>
                          </a:stretch>
                        </a:blipFill>
                      </a:tcPr>
                    </a:tc>
                    <a:extLst>
                      <a:ext uri="{0D108BD9-81ED-4DB2-BD59-A6C34878D82A}">
                        <a16:rowId xmlns:a16="http://schemas.microsoft.com/office/drawing/2014/main" val="10000"/>
                      </a:ext>
                    </a:extLst>
                  </a:tr>
                  <a:tr h="1083181">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0000" r="-100337" b="-1124"/>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0000" r="-337" b="-1124"/>
                          </a:stretch>
                        </a:blipFill>
                      </a:tcPr>
                    </a:tc>
                    <a:extLst>
                      <a:ext uri="{0D108BD9-81ED-4DB2-BD59-A6C34878D82A}">
                        <a16:rowId xmlns:a16="http://schemas.microsoft.com/office/drawing/2014/main" val="10001"/>
                      </a:ext>
                    </a:extLst>
                  </a:tr>
                </a:tbl>
              </a:graphicData>
            </a:graphic>
          </p:graphicFrame>
        </mc:Fallback>
      </mc:AlternateContent>
      <p:sp>
        <p:nvSpPr>
          <p:cNvPr id="2" name="Google Shape;104;p20">
            <a:extLst>
              <a:ext uri="{FF2B5EF4-FFF2-40B4-BE49-F238E27FC236}">
                <a16:creationId xmlns:a16="http://schemas.microsoft.com/office/drawing/2014/main" id="{68BF6A29-5DA6-6859-4660-ABFC5886B9DF}"/>
              </a:ext>
            </a:extLst>
          </p:cNvPr>
          <p:cNvSpPr txBox="1"/>
          <p:nvPr/>
        </p:nvSpPr>
        <p:spPr>
          <a:xfrm>
            <a:off x="169849" y="378100"/>
            <a:ext cx="5538223"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Factors, Multiples and Primes</a:t>
            </a:r>
            <a:endParaRPr b="1"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4" name="Google Shape;105;p20">
                <a:extLst>
                  <a:ext uri="{FF2B5EF4-FFF2-40B4-BE49-F238E27FC236}">
                    <a16:creationId xmlns:a16="http://schemas.microsoft.com/office/drawing/2014/main" id="{942A6019-CD6D-8103-F9AD-17EB50331C93}"/>
                  </a:ext>
                </a:extLst>
              </p:cNvPr>
              <p:cNvGraphicFramePr/>
              <p:nvPr/>
            </p:nvGraphicFramePr>
            <p:xfrm>
              <a:off x="108044" y="862526"/>
              <a:ext cx="7835229" cy="624529"/>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62452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7) If a number is divisible by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3</m:t>
                              </m:r>
                            </m:oMath>
                          </a14:m>
                          <a:r>
                            <a:rPr lang="en-US" sz="1600" b="0" i="0" u="none" strike="noStrike" cap="none" dirty="0">
                              <a:solidFill>
                                <a:srgbClr val="000000"/>
                              </a:solidFill>
                              <a:effectLst/>
                              <a:latin typeface="Nunito Sans" pitchFamily="2" charset="0"/>
                              <a:ea typeface="Arial"/>
                              <a:cs typeface="Arial"/>
                              <a:sym typeface="Arial"/>
                            </a:rPr>
                            <a:t>, then the sum of the number’s digits is always divisible by:</a:t>
                          </a:r>
                          <a:r>
                            <a:rPr lang="en-GB" sz="1600" b="0" dirty="0">
                              <a:solidFill>
                                <a:schemeClr val="dk1"/>
                              </a:solidFill>
                              <a:latin typeface="Nunito Sans"/>
                              <a:ea typeface="Nunito Sans"/>
                              <a:cs typeface="Nunito Sans"/>
                              <a:sym typeface="Nunito Sans"/>
                            </a:rPr>
                            <a:t> </a:t>
                          </a:r>
                          <a:endParaRPr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4" name="Google Shape;105;p20">
                <a:extLst>
                  <a:ext uri="{FF2B5EF4-FFF2-40B4-BE49-F238E27FC236}">
                    <a16:creationId xmlns:a16="http://schemas.microsoft.com/office/drawing/2014/main" id="{942A6019-CD6D-8103-F9AD-17EB50331C93}"/>
                  </a:ext>
                </a:extLst>
              </p:cNvPr>
              <p:cNvGraphicFramePr/>
              <p:nvPr/>
            </p:nvGraphicFramePr>
            <p:xfrm>
              <a:off x="108044" y="862526"/>
              <a:ext cx="7835229" cy="624529"/>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62452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4"/>
                          <a:stretch>
                            <a:fillRect l="-78" t="-1942" r="-155" b="-5825"/>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18739102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1260442761"/>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0000">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A)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24</m:t>
                              </m:r>
                            </m:oMath>
                          </a14:m>
                          <a:r>
                            <a:rPr lang="en-US" sz="1600" b="0" i="0" u="none" strike="noStrike" dirty="0">
                              <a:solidFill>
                                <a:schemeClr val="tx1"/>
                              </a:solidFill>
                              <a:effectLst/>
                              <a:latin typeface="Times New Roman" panose="02020603050405020304" pitchFamily="18"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B)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48</m:t>
                              </m:r>
                            </m:oMath>
                          </a14:m>
                          <a:r>
                            <a:rPr lang="en-US" sz="1600" b="0" i="0" u="none" strike="noStrike" dirty="0">
                              <a:solidFill>
                                <a:schemeClr val="tx1"/>
                              </a:solidFill>
                              <a:effectLst/>
                              <a:latin typeface="Times New Roman" panose="02020603050405020304" pitchFamily="18" charset="0"/>
                            </a:rPr>
                            <a:t> </a:t>
                          </a: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0000">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C)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2</m:t>
                              </m:r>
                            </m:oMath>
                          </a14:m>
                          <a:r>
                            <a:rPr lang="en-US" sz="1600" b="0" i="0" u="none" strike="noStrike" dirty="0">
                              <a:solidFill>
                                <a:schemeClr val="tx1"/>
                              </a:solidFill>
                              <a:effectLst/>
                              <a:latin typeface="Times New Roman" panose="02020603050405020304" pitchFamily="18"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GB" sz="1600" b="0" i="0" u="none" strike="noStrike" dirty="0">
                              <a:solidFill>
                                <a:schemeClr val="tx1"/>
                              </a:solidFill>
                              <a:effectLst/>
                              <a:latin typeface="Nunito Sans" pitchFamily="2" charset="0"/>
                            </a:rPr>
                            <a:t>D) </a:t>
                          </a:r>
                          <a14:m>
                            <m:oMath xmlns:m="http://schemas.openxmlformats.org/officeDocument/2006/math">
                              <m:r>
                                <a:rPr lang="en-GB" sz="1600" b="0" i="1" u="none" strike="noStrike" dirty="0" smtClean="0">
                                  <a:solidFill>
                                    <a:schemeClr val="tx1"/>
                                  </a:solidFill>
                                  <a:effectLst/>
                                  <a:latin typeface="Cambria Math" panose="02040503050406030204" pitchFamily="18" charset="0"/>
                                </a:rPr>
                                <m:t>12</m:t>
                              </m:r>
                            </m:oMath>
                          </a14:m>
                          <a:endParaRPr lang="en-GB" dirty="0">
                            <a:solidFill>
                              <a:schemeClr val="tx1"/>
                            </a:solidFill>
                            <a:effectLst/>
                          </a:endParaRPr>
                        </a:p>
                        <a:p>
                          <a:pPr rtl="0" fontAlgn="t">
                            <a:spcBef>
                              <a:spcPts val="0"/>
                            </a:spcBef>
                            <a:spcAft>
                              <a:spcPts val="0"/>
                            </a:spcAft>
                          </a:pPr>
                          <a:r>
                            <a:rPr lang="en-GB" sz="1400" b="0" i="0" u="none" strike="noStrike" dirty="0">
                              <a:solidFill>
                                <a:schemeClr val="tx1"/>
                              </a:solidFill>
                              <a:effectLst/>
                              <a:latin typeface="Nunito Sans" pitchFamily="2" charset="0"/>
                            </a:rPr>
                            <a:t> </a:t>
                          </a:r>
                          <a:endParaRPr lang="en-GB"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1260442761"/>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0000">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2" r="-100337" b="-100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2" r="-337" b="-100562"/>
                          </a:stretch>
                        </a:blipFill>
                      </a:tcPr>
                    </a:tc>
                    <a:extLst>
                      <a:ext uri="{0D108BD9-81ED-4DB2-BD59-A6C34878D82A}">
                        <a16:rowId xmlns:a16="http://schemas.microsoft.com/office/drawing/2014/main" val="10000"/>
                      </a:ext>
                    </a:extLst>
                  </a:tr>
                  <a:tr h="1080000">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1130" r="-100337" b="-1130"/>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1130" r="-337" b="-1130"/>
                          </a:stretch>
                        </a:blipFill>
                      </a:tcPr>
                    </a:tc>
                    <a:extLst>
                      <a:ext uri="{0D108BD9-81ED-4DB2-BD59-A6C34878D82A}">
                        <a16:rowId xmlns:a16="http://schemas.microsoft.com/office/drawing/2014/main" val="10001"/>
                      </a:ext>
                    </a:extLst>
                  </a:tr>
                </a:tbl>
              </a:graphicData>
            </a:graphic>
          </p:graphicFrame>
        </mc:Fallback>
      </mc:AlternateContent>
      <p:sp>
        <p:nvSpPr>
          <p:cNvPr id="2" name="Google Shape;104;p20">
            <a:extLst>
              <a:ext uri="{FF2B5EF4-FFF2-40B4-BE49-F238E27FC236}">
                <a16:creationId xmlns:a16="http://schemas.microsoft.com/office/drawing/2014/main" id="{51C91B5D-C2A6-EEB3-D733-6D121B0F2ABE}"/>
              </a:ext>
            </a:extLst>
          </p:cNvPr>
          <p:cNvSpPr txBox="1"/>
          <p:nvPr/>
        </p:nvSpPr>
        <p:spPr>
          <a:xfrm>
            <a:off x="169849" y="378100"/>
            <a:ext cx="5538223"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Factors, Multiples and Primes</a:t>
            </a:r>
            <a:endParaRPr b="1"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4" name="Google Shape;105;p20">
                <a:extLst>
                  <a:ext uri="{FF2B5EF4-FFF2-40B4-BE49-F238E27FC236}">
                    <a16:creationId xmlns:a16="http://schemas.microsoft.com/office/drawing/2014/main" id="{584311A8-725B-D61B-F57D-770A8333EAFA}"/>
                  </a:ext>
                </a:extLst>
              </p:cNvPr>
              <p:cNvGraphicFramePr/>
              <p:nvPr/>
            </p:nvGraphicFramePr>
            <p:xfrm>
              <a:off x="108044" y="862526"/>
              <a:ext cx="7835229" cy="838210"/>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62452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8) Find the least common multiple (lowest common multiple) of</a:t>
                          </a:r>
                          <a:r>
                            <a:rPr lang="en-US" sz="1600" b="0" i="0" u="none" strike="noStrike" cap="none" dirty="0">
                              <a:solidFill>
                                <a:srgbClr val="000000"/>
                              </a:solidFill>
                              <a:effectLst/>
                              <a:latin typeface="Nunito Sans" pitchFamily="2" charset="0"/>
                              <a:ea typeface="Arial"/>
                              <a:cs typeface="Arial"/>
                              <a:sym typeface="Arial"/>
                            </a:rPr>
                            <a:t>:</a:t>
                          </a:r>
                          <a:r>
                            <a:rPr lang="en-GB" sz="1600" b="0" dirty="0">
                              <a:solidFill>
                                <a:schemeClr val="dk1"/>
                              </a:solidFill>
                              <a:latin typeface="Nunito Sans"/>
                              <a:ea typeface="Nunito Sans"/>
                              <a:cs typeface="Nunito Sans"/>
                              <a:sym typeface="Nunito Sans"/>
                            </a:rPr>
                            <a:t> </a:t>
                          </a:r>
                        </a:p>
                        <a:p>
                          <a:pPr marL="127000" lvl="0" indent="0" algn="l" rtl="0">
                            <a:spcBef>
                              <a:spcPts val="0"/>
                            </a:spcBef>
                            <a:spcAft>
                              <a:spcPts val="0"/>
                            </a:spcAft>
                            <a:buClr>
                              <a:schemeClr val="dk1"/>
                            </a:buClr>
                            <a:buSzPts val="1600"/>
                            <a:buFont typeface="Nunito Sans"/>
                            <a:buNone/>
                          </a:pPr>
                          <a:endParaRPr lang="en-GB" sz="1000" b="0" dirty="0">
                            <a:solidFill>
                              <a:schemeClr val="dk1"/>
                            </a:solidFill>
                            <a:latin typeface="Nunito Sans"/>
                            <a:ea typeface="Nunito Sans"/>
                            <a:cs typeface="Nunito Sans"/>
                            <a:sym typeface="Nunito Sans"/>
                          </a:endParaRPr>
                        </a:p>
                        <a:p>
                          <a:pPr marL="127000" lvl="0" indent="0" algn="l" rtl="0">
                            <a:spcBef>
                              <a:spcPts val="0"/>
                            </a:spcBef>
                            <a:spcAft>
                              <a:spcPts val="0"/>
                            </a:spcAft>
                            <a:buClr>
                              <a:schemeClr val="dk1"/>
                            </a:buClr>
                            <a:buSzPts val="1600"/>
                            <a:buFont typeface="Nunito Sans"/>
                            <a:buNone/>
                          </a:pPr>
                          <a:r>
                            <a:rPr lang="en-GB" sz="1600" b="0" dirty="0">
                              <a:solidFill>
                                <a:schemeClr val="dk1"/>
                              </a:solidFill>
                              <a:ea typeface="Nunito Sans"/>
                              <a:cs typeface="Nunito Sans"/>
                              <a:sym typeface="Nunito Sans"/>
                            </a:rPr>
                            <a:t>     </a:t>
                          </a:r>
                          <a14:m>
                            <m:oMath xmlns:m="http://schemas.openxmlformats.org/officeDocument/2006/math">
                              <m:r>
                                <a:rPr lang="en-GB" sz="2300" b="0" i="1" smtClean="0">
                                  <a:solidFill>
                                    <a:schemeClr val="dk1"/>
                                  </a:solidFill>
                                  <a:latin typeface="Cambria Math" panose="02040503050406030204" pitchFamily="18" charset="0"/>
                                  <a:ea typeface="Nunito Sans"/>
                                  <a:cs typeface="Nunito Sans"/>
                                  <a:sym typeface="Nunito Sans"/>
                                </a:rPr>
                                <m:t>4</m:t>
                              </m:r>
                            </m:oMath>
                          </a14:m>
                          <a:r>
                            <a:rPr lang="en-GB" sz="2300" b="0" dirty="0">
                              <a:solidFill>
                                <a:schemeClr val="dk1"/>
                              </a:solidFill>
                              <a:latin typeface="Nunito Sans"/>
                              <a:ea typeface="Nunito Sans"/>
                              <a:cs typeface="Nunito Sans"/>
                              <a:sym typeface="Nunito Sans"/>
                            </a:rPr>
                            <a:t> and </a:t>
                          </a:r>
                          <a14:m>
                            <m:oMath xmlns:m="http://schemas.openxmlformats.org/officeDocument/2006/math">
                              <m:r>
                                <a:rPr lang="en-GB" sz="2300" b="0" i="1" smtClean="0">
                                  <a:solidFill>
                                    <a:schemeClr val="dk1"/>
                                  </a:solidFill>
                                  <a:latin typeface="Cambria Math" panose="02040503050406030204" pitchFamily="18" charset="0"/>
                                  <a:ea typeface="Nunito Sans"/>
                                  <a:cs typeface="Nunito Sans"/>
                                  <a:sym typeface="Nunito Sans"/>
                                </a:rPr>
                                <m:t>6</m:t>
                              </m:r>
                            </m:oMath>
                          </a14:m>
                          <a:endParaRPr sz="23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4" name="Google Shape;105;p20">
                <a:extLst>
                  <a:ext uri="{FF2B5EF4-FFF2-40B4-BE49-F238E27FC236}">
                    <a16:creationId xmlns:a16="http://schemas.microsoft.com/office/drawing/2014/main" id="{584311A8-725B-D61B-F57D-770A8333EAFA}"/>
                  </a:ext>
                </a:extLst>
              </p:cNvPr>
              <p:cNvGraphicFramePr/>
              <p:nvPr/>
            </p:nvGraphicFramePr>
            <p:xfrm>
              <a:off x="108044" y="862526"/>
              <a:ext cx="7835229" cy="838210"/>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838210">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4"/>
                          <a:stretch>
                            <a:fillRect l="-78" t="-1449" r="-155" b="-15942"/>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39678395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2335560040"/>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0000">
                    <a:tc>
                      <a:txBody>
                        <a:bodyPr/>
                        <a:lstStyle/>
                        <a:p>
                          <a:pPr marL="0" indent="0" rtl="0" fontAlgn="t">
                            <a:spcBef>
                              <a:spcPts val="0"/>
                            </a:spcBef>
                            <a:spcAft>
                              <a:spcPts val="0"/>
                            </a:spcAft>
                            <a:buNone/>
                          </a:pPr>
                          <a:r>
                            <a:rPr lang="en-US" sz="1600" b="0" i="0" u="none" strike="noStrike" dirty="0">
                              <a:solidFill>
                                <a:schemeClr val="tx1"/>
                              </a:solidFill>
                              <a:effectLst/>
                              <a:latin typeface="Nunito Sans" pitchFamily="2" charset="0"/>
                            </a:rPr>
                            <a:t>A)</a:t>
                          </a:r>
                          <a:r>
                            <a:rPr lang="en-US" sz="1600" b="0" i="0" u="none" strike="noStrike" dirty="0">
                              <a:solidFill>
                                <a:schemeClr val="tx1"/>
                              </a:solidFill>
                              <a:effectLst/>
                              <a:latin typeface="Times New Roman" panose="02020603050405020304" pitchFamily="18" charset="0"/>
                            </a:rPr>
                            <a:t>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72</m:t>
                              </m:r>
                            </m:oMath>
                          </a14:m>
                          <a:r>
                            <a:rPr lang="en-US" sz="1600" b="0" i="0" u="none" strike="noStrike" dirty="0">
                              <a:solidFill>
                                <a:schemeClr val="tx1"/>
                              </a:solidFill>
                              <a:effectLst/>
                              <a:latin typeface="Nunito Sans" pitchFamily="2" charset="0"/>
                            </a:rPr>
                            <a:t> </a:t>
                          </a: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B)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108</m:t>
                              </m:r>
                            </m:oMath>
                          </a14:m>
                          <a:r>
                            <a:rPr lang="en-US" sz="1600" b="0" i="0" u="none" strike="noStrike" dirty="0">
                              <a:solidFill>
                                <a:schemeClr val="tx1"/>
                              </a:solidFill>
                              <a:effectLst/>
                              <a:latin typeface="Nunito Sans" pitchFamily="2"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0000">
                    <a:tc>
                      <a:txBody>
                        <a:bodyPr/>
                        <a:lstStyle/>
                        <a:p>
                          <a:pPr rtl="0" fontAlgn="t">
                            <a:spcBef>
                              <a:spcPts val="0"/>
                            </a:spcBef>
                            <a:spcAft>
                              <a:spcPts val="0"/>
                            </a:spcAft>
                          </a:pPr>
                          <a:r>
                            <a:rPr lang="en-GB" sz="1600" b="0" i="0" u="none" strike="noStrike" dirty="0">
                              <a:solidFill>
                                <a:schemeClr val="tx1"/>
                              </a:solidFill>
                              <a:effectLst/>
                              <a:latin typeface="Nunito Sans" pitchFamily="2" charset="0"/>
                            </a:rPr>
                            <a:t>C) </a:t>
                          </a:r>
                          <a14:m>
                            <m:oMath xmlns:m="http://schemas.openxmlformats.org/officeDocument/2006/math">
                              <m:r>
                                <a:rPr lang="en-GB" sz="1600" b="0" i="1" u="none" strike="noStrike" dirty="0" smtClean="0">
                                  <a:solidFill>
                                    <a:schemeClr val="tx1"/>
                                  </a:solidFill>
                                  <a:effectLst/>
                                  <a:latin typeface="Cambria Math" panose="02040503050406030204" pitchFamily="18" charset="0"/>
                                </a:rPr>
                                <m:t>36</m:t>
                              </m:r>
                            </m:oMath>
                          </a14:m>
                          <a:r>
                            <a:rPr lang="en-GB" sz="1600" b="0" i="0" u="none" strike="noStrike" dirty="0">
                              <a:solidFill>
                                <a:schemeClr val="tx1"/>
                              </a:solidFill>
                              <a:effectLst/>
                              <a:latin typeface="Times New Roman" panose="02020603050405020304" pitchFamily="18" charset="0"/>
                            </a:rPr>
                            <a:t> </a:t>
                          </a:r>
                          <a:endParaRPr lang="en-GB" dirty="0">
                            <a:solidFill>
                              <a:schemeClr val="tx1"/>
                            </a:solidFill>
                            <a:effectLst/>
                          </a:endParaRPr>
                        </a:p>
                        <a:p>
                          <a:pPr rtl="0" fontAlgn="t">
                            <a:spcBef>
                              <a:spcPts val="0"/>
                            </a:spcBef>
                            <a:spcAft>
                              <a:spcPts val="0"/>
                            </a:spcAft>
                          </a:pPr>
                          <a:r>
                            <a:rPr lang="en-GB" sz="1400" b="0" i="0" u="none" strike="noStrike" dirty="0">
                              <a:solidFill>
                                <a:schemeClr val="tx1"/>
                              </a:solidFill>
                              <a:effectLst/>
                              <a:latin typeface="Nunito Sans" pitchFamily="2" charset="0"/>
                            </a:rPr>
                            <a:t> </a:t>
                          </a:r>
                          <a:endParaRPr lang="en-GB"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D)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3</m:t>
                              </m:r>
                            </m:oMath>
                          </a14:m>
                          <a:r>
                            <a:rPr lang="en-US" sz="1600" b="0" i="0" u="none" strike="noStrike" dirty="0">
                              <a:solidFill>
                                <a:schemeClr val="tx1"/>
                              </a:solidFill>
                              <a:effectLst/>
                              <a:latin typeface="Times New Roman" panose="02020603050405020304" pitchFamily="18"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2335560040"/>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0000">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2" r="-100337" b="-100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2" r="-337" b="-100562"/>
                          </a:stretch>
                        </a:blipFill>
                      </a:tcPr>
                    </a:tc>
                    <a:extLst>
                      <a:ext uri="{0D108BD9-81ED-4DB2-BD59-A6C34878D82A}">
                        <a16:rowId xmlns:a16="http://schemas.microsoft.com/office/drawing/2014/main" val="10000"/>
                      </a:ext>
                    </a:extLst>
                  </a:tr>
                  <a:tr h="1080000">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1130" r="-100337" b="-1130"/>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1130" r="-337" b="-1130"/>
                          </a:stretch>
                        </a:blipFill>
                      </a:tcPr>
                    </a:tc>
                    <a:extLst>
                      <a:ext uri="{0D108BD9-81ED-4DB2-BD59-A6C34878D82A}">
                        <a16:rowId xmlns:a16="http://schemas.microsoft.com/office/drawing/2014/main" val="10001"/>
                      </a:ext>
                    </a:extLst>
                  </a:tr>
                </a:tbl>
              </a:graphicData>
            </a:graphic>
          </p:graphicFrame>
        </mc:Fallback>
      </mc:AlternateContent>
      <p:sp>
        <p:nvSpPr>
          <p:cNvPr id="2" name="Google Shape;104;p20">
            <a:extLst>
              <a:ext uri="{FF2B5EF4-FFF2-40B4-BE49-F238E27FC236}">
                <a16:creationId xmlns:a16="http://schemas.microsoft.com/office/drawing/2014/main" id="{45A1F1A6-9611-6486-7D62-56E2E434AD4B}"/>
              </a:ext>
            </a:extLst>
          </p:cNvPr>
          <p:cNvSpPr txBox="1"/>
          <p:nvPr/>
        </p:nvSpPr>
        <p:spPr>
          <a:xfrm>
            <a:off x="169849" y="378100"/>
            <a:ext cx="5538223"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Factors, Multiples and Primes</a:t>
            </a:r>
            <a:endParaRPr b="1"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4" name="Google Shape;105;p20">
                <a:extLst>
                  <a:ext uri="{FF2B5EF4-FFF2-40B4-BE49-F238E27FC236}">
                    <a16:creationId xmlns:a16="http://schemas.microsoft.com/office/drawing/2014/main" id="{8BD98CAE-710F-04AD-4FEE-03DEFF06ECB6}"/>
                  </a:ext>
                </a:extLst>
              </p:cNvPr>
              <p:cNvGraphicFramePr/>
              <p:nvPr/>
            </p:nvGraphicFramePr>
            <p:xfrm>
              <a:off x="108044" y="862526"/>
              <a:ext cx="7835229" cy="838210"/>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62452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9) Find the least common multiple (lowest common multiple) of</a:t>
                          </a:r>
                          <a:r>
                            <a:rPr lang="en-US" sz="1600" b="0" i="0" u="none" strike="noStrike" cap="none" dirty="0">
                              <a:solidFill>
                                <a:srgbClr val="000000"/>
                              </a:solidFill>
                              <a:effectLst/>
                              <a:latin typeface="Nunito Sans" pitchFamily="2" charset="0"/>
                              <a:ea typeface="Arial"/>
                              <a:cs typeface="Arial"/>
                              <a:sym typeface="Arial"/>
                            </a:rPr>
                            <a:t>:</a:t>
                          </a:r>
                          <a:r>
                            <a:rPr lang="en-GB" sz="1600" b="0" dirty="0">
                              <a:solidFill>
                                <a:schemeClr val="dk1"/>
                              </a:solidFill>
                              <a:latin typeface="Nunito Sans"/>
                              <a:ea typeface="Nunito Sans"/>
                              <a:cs typeface="Nunito Sans"/>
                              <a:sym typeface="Nunito Sans"/>
                            </a:rPr>
                            <a:t> </a:t>
                          </a:r>
                        </a:p>
                        <a:p>
                          <a:pPr marL="127000" lvl="0" indent="0" algn="l" rtl="0">
                            <a:spcBef>
                              <a:spcPts val="0"/>
                            </a:spcBef>
                            <a:spcAft>
                              <a:spcPts val="0"/>
                            </a:spcAft>
                            <a:buClr>
                              <a:schemeClr val="dk1"/>
                            </a:buClr>
                            <a:buSzPts val="1600"/>
                            <a:buFont typeface="Nunito Sans"/>
                            <a:buNone/>
                          </a:pPr>
                          <a:endParaRPr lang="en-GB" sz="1000" b="0" dirty="0">
                            <a:solidFill>
                              <a:schemeClr val="dk1"/>
                            </a:solidFill>
                            <a:latin typeface="Nunito Sans"/>
                            <a:ea typeface="Nunito Sans"/>
                            <a:cs typeface="Nunito Sans"/>
                            <a:sym typeface="Nunito Sans"/>
                          </a:endParaRPr>
                        </a:p>
                        <a:p>
                          <a:pPr marL="127000" lvl="0" indent="0" algn="l" rtl="0">
                            <a:spcBef>
                              <a:spcPts val="0"/>
                            </a:spcBef>
                            <a:spcAft>
                              <a:spcPts val="0"/>
                            </a:spcAft>
                            <a:buClr>
                              <a:schemeClr val="dk1"/>
                            </a:buClr>
                            <a:buSzPts val="1600"/>
                            <a:buFont typeface="Nunito Sans"/>
                            <a:buNone/>
                          </a:pPr>
                          <a:r>
                            <a:rPr lang="en-GB" sz="1600" b="0" dirty="0">
                              <a:solidFill>
                                <a:schemeClr val="dk1"/>
                              </a:solidFill>
                              <a:ea typeface="Nunito Sans"/>
                              <a:cs typeface="Nunito Sans"/>
                              <a:sym typeface="Nunito Sans"/>
                            </a:rPr>
                            <a:t>     </a:t>
                          </a:r>
                          <a14:m>
                            <m:oMath xmlns:m="http://schemas.openxmlformats.org/officeDocument/2006/math">
                              <m:r>
                                <a:rPr lang="en-GB" sz="2300" b="0" i="1" smtClean="0">
                                  <a:solidFill>
                                    <a:schemeClr val="dk1"/>
                                  </a:solidFill>
                                  <a:latin typeface="Cambria Math" panose="02040503050406030204" pitchFamily="18" charset="0"/>
                                  <a:ea typeface="Nunito Sans"/>
                                  <a:cs typeface="Nunito Sans"/>
                                  <a:sym typeface="Nunito Sans"/>
                                </a:rPr>
                                <m:t>9</m:t>
                              </m:r>
                            </m:oMath>
                          </a14:m>
                          <a:r>
                            <a:rPr lang="en-GB" sz="2300" b="0" dirty="0">
                              <a:solidFill>
                                <a:schemeClr val="dk1"/>
                              </a:solidFill>
                              <a:latin typeface="Nunito Sans"/>
                              <a:ea typeface="Nunito Sans"/>
                              <a:cs typeface="Nunito Sans"/>
                              <a:sym typeface="Nunito Sans"/>
                            </a:rPr>
                            <a:t> and </a:t>
                          </a:r>
                          <a14:m>
                            <m:oMath xmlns:m="http://schemas.openxmlformats.org/officeDocument/2006/math">
                              <m:r>
                                <a:rPr lang="en-GB" sz="2300" b="0" i="1" smtClean="0">
                                  <a:solidFill>
                                    <a:schemeClr val="dk1"/>
                                  </a:solidFill>
                                  <a:latin typeface="Cambria Math" panose="02040503050406030204" pitchFamily="18" charset="0"/>
                                  <a:ea typeface="Nunito Sans"/>
                                  <a:cs typeface="Nunito Sans"/>
                                  <a:sym typeface="Nunito Sans"/>
                                </a:rPr>
                                <m:t>12</m:t>
                              </m:r>
                            </m:oMath>
                          </a14:m>
                          <a:endParaRPr sz="23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4" name="Google Shape;105;p20">
                <a:extLst>
                  <a:ext uri="{FF2B5EF4-FFF2-40B4-BE49-F238E27FC236}">
                    <a16:creationId xmlns:a16="http://schemas.microsoft.com/office/drawing/2014/main" id="{8BD98CAE-710F-04AD-4FEE-03DEFF06ECB6}"/>
                  </a:ext>
                </a:extLst>
              </p:cNvPr>
              <p:cNvGraphicFramePr/>
              <p:nvPr/>
            </p:nvGraphicFramePr>
            <p:xfrm>
              <a:off x="108044" y="862526"/>
              <a:ext cx="7835229" cy="838210"/>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838210">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4"/>
                          <a:stretch>
                            <a:fillRect l="-78" t="-1449" r="-155" b="-15942"/>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6143817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3322736359"/>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0000">
                    <a:tc>
                      <a:txBody>
                        <a:bodyPr/>
                        <a:lstStyle/>
                        <a:p>
                          <a:pPr rtl="0" fontAlgn="t">
                            <a:spcBef>
                              <a:spcPts val="0"/>
                            </a:spcBef>
                            <a:spcAft>
                              <a:spcPts val="0"/>
                            </a:spcAft>
                          </a:pPr>
                          <a:r>
                            <a:rPr lang="en-GB" sz="1600" b="0" i="0" u="none" strike="noStrike" dirty="0">
                              <a:solidFill>
                                <a:schemeClr val="tx1"/>
                              </a:solidFill>
                              <a:effectLst/>
                              <a:latin typeface="Nunito Sans" pitchFamily="2" charset="0"/>
                            </a:rPr>
                            <a:t>A) </a:t>
                          </a:r>
                          <a14:m>
                            <m:oMath xmlns:m="http://schemas.openxmlformats.org/officeDocument/2006/math">
                              <m:r>
                                <a:rPr lang="en-GB" sz="1600" b="0" i="1" u="none" strike="noStrike" dirty="0" smtClean="0">
                                  <a:solidFill>
                                    <a:schemeClr val="tx1"/>
                                  </a:solidFill>
                                  <a:effectLst/>
                                  <a:latin typeface="Cambria Math" panose="02040503050406030204" pitchFamily="18" charset="0"/>
                                </a:rPr>
                                <m:t>35</m:t>
                              </m:r>
                            </m:oMath>
                          </a14:m>
                          <a:r>
                            <a:rPr lang="en-GB" sz="1600" b="0" i="0" u="none" strike="noStrike" dirty="0">
                              <a:solidFill>
                                <a:schemeClr val="tx1"/>
                              </a:solidFill>
                              <a:effectLst/>
                              <a:latin typeface="Nunito Sans" pitchFamily="2" charset="0"/>
                            </a:rPr>
                            <a:t> </a:t>
                          </a:r>
                          <a:endParaRPr lang="en-GB" dirty="0">
                            <a:solidFill>
                              <a:schemeClr val="tx1"/>
                            </a:solidFill>
                            <a:effectLst/>
                          </a:endParaRPr>
                        </a:p>
                        <a:p>
                          <a:pPr rtl="0" fontAlgn="t">
                            <a:spcBef>
                              <a:spcPts val="0"/>
                            </a:spcBef>
                            <a:spcAft>
                              <a:spcPts val="0"/>
                            </a:spcAft>
                          </a:pPr>
                          <a:r>
                            <a:rPr lang="en-GB" sz="1400" b="0" i="0" u="none" strike="noStrike" dirty="0">
                              <a:solidFill>
                                <a:schemeClr val="tx1"/>
                              </a:solidFill>
                              <a:effectLst/>
                              <a:latin typeface="Nunito Sans" pitchFamily="2" charset="0"/>
                            </a:rPr>
                            <a:t> </a:t>
                          </a:r>
                          <a:endParaRPr lang="en-GB"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B)</a:t>
                          </a:r>
                          <a:r>
                            <a:rPr lang="en-US" sz="1600" b="0" i="0" u="none" strike="noStrike" dirty="0">
                              <a:solidFill>
                                <a:schemeClr val="tx1"/>
                              </a:solidFill>
                              <a:effectLst/>
                              <a:latin typeface="Times New Roman" panose="02020603050405020304" pitchFamily="18" charset="0"/>
                            </a:rPr>
                            <a:t>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5</m:t>
                              </m:r>
                            </m:oMath>
                          </a14:m>
                          <a:r>
                            <a:rPr lang="en-US" sz="1600" b="0" i="0" u="none" strike="noStrike" dirty="0">
                              <a:solidFill>
                                <a:schemeClr val="tx1"/>
                              </a:solidFill>
                              <a:effectLst/>
                              <a:latin typeface="Times New Roman" panose="02020603050405020304" pitchFamily="18"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0000">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C)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70</m:t>
                              </m:r>
                            </m:oMath>
                          </a14:m>
                          <a:r>
                            <a:rPr lang="en-US" sz="1600" b="0" i="0" u="none" strike="noStrike" dirty="0">
                              <a:solidFill>
                                <a:schemeClr val="tx1"/>
                              </a:solidFill>
                              <a:effectLst/>
                              <a:latin typeface="Times New Roman" panose="02020603050405020304" pitchFamily="18"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D)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175</m:t>
                              </m:r>
                            </m:oMath>
                          </a14:m>
                          <a:r>
                            <a:rPr lang="en-US" sz="1600" b="0" i="0" u="none" strike="noStrike" dirty="0">
                              <a:solidFill>
                                <a:schemeClr val="tx1"/>
                              </a:solidFill>
                              <a:effectLst/>
                              <a:latin typeface="Times New Roman" panose="02020603050405020304" pitchFamily="18"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3322736359"/>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0000">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2" r="-100337" b="-100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2" r="-337" b="-100562"/>
                          </a:stretch>
                        </a:blipFill>
                      </a:tcPr>
                    </a:tc>
                    <a:extLst>
                      <a:ext uri="{0D108BD9-81ED-4DB2-BD59-A6C34878D82A}">
                        <a16:rowId xmlns:a16="http://schemas.microsoft.com/office/drawing/2014/main" val="10000"/>
                      </a:ext>
                    </a:extLst>
                  </a:tr>
                  <a:tr h="1080000">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1130" r="-100337" b="-1130"/>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1130" r="-337" b="-1130"/>
                          </a:stretch>
                        </a:blipFill>
                      </a:tcPr>
                    </a:tc>
                    <a:extLst>
                      <a:ext uri="{0D108BD9-81ED-4DB2-BD59-A6C34878D82A}">
                        <a16:rowId xmlns:a16="http://schemas.microsoft.com/office/drawing/2014/main" val="10001"/>
                      </a:ext>
                    </a:extLst>
                  </a:tr>
                </a:tbl>
              </a:graphicData>
            </a:graphic>
          </p:graphicFrame>
        </mc:Fallback>
      </mc:AlternateContent>
      <p:sp>
        <p:nvSpPr>
          <p:cNvPr id="2" name="Google Shape;104;p20">
            <a:extLst>
              <a:ext uri="{FF2B5EF4-FFF2-40B4-BE49-F238E27FC236}">
                <a16:creationId xmlns:a16="http://schemas.microsoft.com/office/drawing/2014/main" id="{7DA32D51-8501-508C-2F23-2DA5317AD3F7}"/>
              </a:ext>
            </a:extLst>
          </p:cNvPr>
          <p:cNvSpPr txBox="1"/>
          <p:nvPr/>
        </p:nvSpPr>
        <p:spPr>
          <a:xfrm>
            <a:off x="169849" y="378100"/>
            <a:ext cx="5538223"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Factors, Multiples and Primes</a:t>
            </a:r>
            <a:endParaRPr b="1"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4" name="Google Shape;105;p20">
                <a:extLst>
                  <a:ext uri="{FF2B5EF4-FFF2-40B4-BE49-F238E27FC236}">
                    <a16:creationId xmlns:a16="http://schemas.microsoft.com/office/drawing/2014/main" id="{B5C3EE92-8926-893A-29ED-5B80F9BE2CEF}"/>
                  </a:ext>
                </a:extLst>
              </p:cNvPr>
              <p:cNvGraphicFramePr/>
              <p:nvPr/>
            </p:nvGraphicFramePr>
            <p:xfrm>
              <a:off x="108044" y="862526"/>
              <a:ext cx="7835229" cy="838210"/>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62452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10) Find the least common multiple (lowest common multiple) of</a:t>
                          </a:r>
                          <a:r>
                            <a:rPr lang="en-US" sz="1600" b="0" i="0" u="none" strike="noStrike" cap="none" dirty="0">
                              <a:solidFill>
                                <a:srgbClr val="000000"/>
                              </a:solidFill>
                              <a:effectLst/>
                              <a:latin typeface="Nunito Sans" pitchFamily="2" charset="0"/>
                              <a:ea typeface="Arial"/>
                              <a:cs typeface="Arial"/>
                              <a:sym typeface="Arial"/>
                            </a:rPr>
                            <a:t>:</a:t>
                          </a:r>
                          <a:r>
                            <a:rPr lang="en-GB" sz="1600" b="0" dirty="0">
                              <a:solidFill>
                                <a:schemeClr val="dk1"/>
                              </a:solidFill>
                              <a:latin typeface="Nunito Sans"/>
                              <a:ea typeface="Nunito Sans"/>
                              <a:cs typeface="Nunito Sans"/>
                              <a:sym typeface="Nunito Sans"/>
                            </a:rPr>
                            <a:t> </a:t>
                          </a:r>
                        </a:p>
                        <a:p>
                          <a:pPr marL="127000" lvl="0" indent="0" algn="l" rtl="0">
                            <a:spcBef>
                              <a:spcPts val="0"/>
                            </a:spcBef>
                            <a:spcAft>
                              <a:spcPts val="0"/>
                            </a:spcAft>
                            <a:buClr>
                              <a:schemeClr val="dk1"/>
                            </a:buClr>
                            <a:buSzPts val="1600"/>
                            <a:buFont typeface="Nunito Sans"/>
                            <a:buNone/>
                          </a:pPr>
                          <a:endParaRPr lang="en-GB" sz="1000" b="0" dirty="0">
                            <a:solidFill>
                              <a:schemeClr val="dk1"/>
                            </a:solidFill>
                            <a:latin typeface="Nunito Sans"/>
                            <a:ea typeface="Nunito Sans"/>
                            <a:cs typeface="Nunito Sans"/>
                            <a:sym typeface="Nunito Sans"/>
                          </a:endParaRPr>
                        </a:p>
                        <a:p>
                          <a:pPr marL="127000" lvl="0" indent="0" algn="l" rtl="0">
                            <a:spcBef>
                              <a:spcPts val="0"/>
                            </a:spcBef>
                            <a:spcAft>
                              <a:spcPts val="0"/>
                            </a:spcAft>
                            <a:buClr>
                              <a:schemeClr val="dk1"/>
                            </a:buClr>
                            <a:buSzPts val="1600"/>
                            <a:buFont typeface="Nunito Sans"/>
                            <a:buNone/>
                          </a:pPr>
                          <a:r>
                            <a:rPr lang="en-GB" sz="1600" b="0" dirty="0">
                              <a:solidFill>
                                <a:schemeClr val="dk1"/>
                              </a:solidFill>
                              <a:ea typeface="Nunito Sans"/>
                              <a:cs typeface="Nunito Sans"/>
                              <a:sym typeface="Nunito Sans"/>
                            </a:rPr>
                            <a:t>       </a:t>
                          </a:r>
                          <a14:m>
                            <m:oMath xmlns:m="http://schemas.openxmlformats.org/officeDocument/2006/math">
                              <m:r>
                                <a:rPr lang="en-GB" sz="2300" b="0" i="1" smtClean="0">
                                  <a:solidFill>
                                    <a:schemeClr val="dk1"/>
                                  </a:solidFill>
                                  <a:latin typeface="Cambria Math" panose="02040503050406030204" pitchFamily="18" charset="0"/>
                                  <a:ea typeface="Nunito Sans"/>
                                  <a:cs typeface="Nunito Sans"/>
                                  <a:sym typeface="Nunito Sans"/>
                                </a:rPr>
                                <m:t>5</m:t>
                              </m:r>
                            </m:oMath>
                          </a14:m>
                          <a:r>
                            <a:rPr lang="en-GB" sz="2300" b="0" dirty="0">
                              <a:solidFill>
                                <a:schemeClr val="dk1"/>
                              </a:solidFill>
                              <a:latin typeface="Nunito Sans"/>
                              <a:ea typeface="Nunito Sans"/>
                              <a:cs typeface="Nunito Sans"/>
                              <a:sym typeface="Nunito Sans"/>
                            </a:rPr>
                            <a:t> and </a:t>
                          </a:r>
                          <a14:m>
                            <m:oMath xmlns:m="http://schemas.openxmlformats.org/officeDocument/2006/math">
                              <m:r>
                                <a:rPr lang="en-GB" sz="2300" b="0" i="1" smtClean="0">
                                  <a:solidFill>
                                    <a:schemeClr val="dk1"/>
                                  </a:solidFill>
                                  <a:latin typeface="Cambria Math" panose="02040503050406030204" pitchFamily="18" charset="0"/>
                                  <a:ea typeface="Nunito Sans"/>
                                  <a:cs typeface="Nunito Sans"/>
                                  <a:sym typeface="Nunito Sans"/>
                                </a:rPr>
                                <m:t>35</m:t>
                              </m:r>
                            </m:oMath>
                          </a14:m>
                          <a:endParaRPr sz="23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4" name="Google Shape;105;p20">
                <a:extLst>
                  <a:ext uri="{FF2B5EF4-FFF2-40B4-BE49-F238E27FC236}">
                    <a16:creationId xmlns:a16="http://schemas.microsoft.com/office/drawing/2014/main" id="{B5C3EE92-8926-893A-29ED-5B80F9BE2CEF}"/>
                  </a:ext>
                </a:extLst>
              </p:cNvPr>
              <p:cNvGraphicFramePr/>
              <p:nvPr/>
            </p:nvGraphicFramePr>
            <p:xfrm>
              <a:off x="108044" y="862526"/>
              <a:ext cx="7835229" cy="838210"/>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838210">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4"/>
                          <a:stretch>
                            <a:fillRect l="-78" t="-1449" r="-155" b="-15942"/>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4583957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3576085876"/>
                  </p:ext>
                </p:extLst>
              </p:nvPr>
            </p:nvGraphicFramePr>
            <p:xfrm>
              <a:off x="952500" y="2190749"/>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0000">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A)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48</m:t>
                              </m:r>
                            </m:oMath>
                          </a14:m>
                          <a:r>
                            <a:rPr lang="en-US" sz="1600" b="0" i="0" u="none" strike="noStrike" dirty="0">
                              <a:solidFill>
                                <a:schemeClr val="tx1"/>
                              </a:solidFill>
                              <a:effectLst/>
                              <a:latin typeface="Times New Roman" panose="02020603050405020304" pitchFamily="18"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B)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2</m:t>
                              </m:r>
                            </m:oMath>
                          </a14:m>
                          <a:r>
                            <a:rPr lang="en-US" sz="1600" b="0" i="0" u="none" strike="noStrike" dirty="0">
                              <a:solidFill>
                                <a:schemeClr val="tx1"/>
                              </a:solidFill>
                              <a:effectLst/>
                              <a:latin typeface="Nunito Sans" pitchFamily="2"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0000">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C)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8</m:t>
                              </m:r>
                            </m:oMath>
                          </a14:m>
                          <a:r>
                            <a:rPr lang="en-US" sz="1600" b="0" i="0" u="none" strike="noStrike" dirty="0">
                              <a:solidFill>
                                <a:schemeClr val="tx1"/>
                              </a:solidFill>
                              <a:effectLst/>
                              <a:latin typeface="Times New Roman" panose="02020603050405020304" pitchFamily="18"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GB" sz="1600" b="0" i="0" u="none" strike="noStrike" dirty="0">
                              <a:solidFill>
                                <a:schemeClr val="tx1"/>
                              </a:solidFill>
                              <a:effectLst/>
                              <a:latin typeface="Nunito Sans" pitchFamily="2" charset="0"/>
                            </a:rPr>
                            <a:t>D)</a:t>
                          </a:r>
                          <a:r>
                            <a:rPr lang="en-GB" sz="1600" b="0" i="0" u="none" strike="noStrike" dirty="0">
                              <a:solidFill>
                                <a:schemeClr val="tx1"/>
                              </a:solidFill>
                              <a:effectLst/>
                              <a:latin typeface="Times New Roman" panose="02020603050405020304" pitchFamily="18" charset="0"/>
                            </a:rPr>
                            <a:t> </a:t>
                          </a:r>
                          <a14:m>
                            <m:oMath xmlns:m="http://schemas.openxmlformats.org/officeDocument/2006/math">
                              <m:r>
                                <a:rPr lang="en-GB" sz="1600" b="0" i="1" u="none" strike="noStrike" dirty="0" smtClean="0">
                                  <a:solidFill>
                                    <a:schemeClr val="tx1"/>
                                  </a:solidFill>
                                  <a:effectLst/>
                                  <a:latin typeface="Cambria Math" panose="02040503050406030204" pitchFamily="18" charset="0"/>
                                </a:rPr>
                                <m:t>4</m:t>
                              </m:r>
                            </m:oMath>
                          </a14:m>
                          <a:r>
                            <a:rPr lang="en-GB" sz="1600" b="0" i="0" u="none" strike="noStrike" dirty="0">
                              <a:solidFill>
                                <a:schemeClr val="tx1"/>
                              </a:solidFill>
                              <a:effectLst/>
                              <a:latin typeface="Times New Roman" panose="02020603050405020304" pitchFamily="18" charset="0"/>
                            </a:rPr>
                            <a:t> </a:t>
                          </a:r>
                          <a:endParaRPr lang="en-GB" dirty="0">
                            <a:solidFill>
                              <a:schemeClr val="tx1"/>
                            </a:solidFill>
                            <a:effectLst/>
                          </a:endParaRPr>
                        </a:p>
                        <a:p>
                          <a:pPr rtl="0" fontAlgn="t">
                            <a:spcBef>
                              <a:spcPts val="0"/>
                            </a:spcBef>
                            <a:spcAft>
                              <a:spcPts val="0"/>
                            </a:spcAft>
                          </a:pPr>
                          <a:r>
                            <a:rPr lang="en-GB" sz="1400" b="0" i="0" u="none" strike="noStrike" dirty="0">
                              <a:solidFill>
                                <a:schemeClr val="tx1"/>
                              </a:solidFill>
                              <a:effectLst/>
                              <a:latin typeface="Nunito Sans" pitchFamily="2" charset="0"/>
                            </a:rPr>
                            <a:t> </a:t>
                          </a:r>
                          <a:endParaRPr lang="en-GB"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3576085876"/>
                  </p:ext>
                </p:extLst>
              </p:nvPr>
            </p:nvGraphicFramePr>
            <p:xfrm>
              <a:off x="952500" y="2190749"/>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0000">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2" r="-100337" b="-100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2" r="-337" b="-100562"/>
                          </a:stretch>
                        </a:blipFill>
                      </a:tcPr>
                    </a:tc>
                    <a:extLst>
                      <a:ext uri="{0D108BD9-81ED-4DB2-BD59-A6C34878D82A}">
                        <a16:rowId xmlns:a16="http://schemas.microsoft.com/office/drawing/2014/main" val="10000"/>
                      </a:ext>
                    </a:extLst>
                  </a:tr>
                  <a:tr h="1080000">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1130" r="-100337" b="-1130"/>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1130" r="-337" b="-1130"/>
                          </a:stretch>
                        </a:blipFill>
                      </a:tcPr>
                    </a:tc>
                    <a:extLst>
                      <a:ext uri="{0D108BD9-81ED-4DB2-BD59-A6C34878D82A}">
                        <a16:rowId xmlns:a16="http://schemas.microsoft.com/office/drawing/2014/main" val="10001"/>
                      </a:ext>
                    </a:extLst>
                  </a:tr>
                </a:tbl>
              </a:graphicData>
            </a:graphic>
          </p:graphicFrame>
        </mc:Fallback>
      </mc:AlternateContent>
      <p:sp>
        <p:nvSpPr>
          <p:cNvPr id="2" name="Google Shape;104;p20">
            <a:extLst>
              <a:ext uri="{FF2B5EF4-FFF2-40B4-BE49-F238E27FC236}">
                <a16:creationId xmlns:a16="http://schemas.microsoft.com/office/drawing/2014/main" id="{05CFF6FB-1ECF-FE0C-1F68-6DBCD205BDB7}"/>
              </a:ext>
            </a:extLst>
          </p:cNvPr>
          <p:cNvSpPr txBox="1"/>
          <p:nvPr/>
        </p:nvSpPr>
        <p:spPr>
          <a:xfrm>
            <a:off x="169849" y="378100"/>
            <a:ext cx="5538223"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Factors, Multiples and Primes</a:t>
            </a:r>
            <a:endParaRPr b="1"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4" name="Google Shape;105;p20">
                <a:extLst>
                  <a:ext uri="{FF2B5EF4-FFF2-40B4-BE49-F238E27FC236}">
                    <a16:creationId xmlns:a16="http://schemas.microsoft.com/office/drawing/2014/main" id="{945E8CC8-B5A1-2088-E5C2-FECD6C6DCF4B}"/>
                  </a:ext>
                </a:extLst>
              </p:cNvPr>
              <p:cNvGraphicFramePr/>
              <p:nvPr/>
            </p:nvGraphicFramePr>
            <p:xfrm>
              <a:off x="108044" y="862526"/>
              <a:ext cx="7835229" cy="838210"/>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62452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11) Find the highest common factor of</a:t>
                          </a:r>
                          <a:r>
                            <a:rPr lang="en-US" sz="1600" b="0" i="0" u="none" strike="noStrike" cap="none" dirty="0">
                              <a:solidFill>
                                <a:srgbClr val="000000"/>
                              </a:solidFill>
                              <a:effectLst/>
                              <a:latin typeface="Nunito Sans" pitchFamily="2" charset="0"/>
                              <a:ea typeface="Arial"/>
                              <a:cs typeface="Arial"/>
                              <a:sym typeface="Arial"/>
                            </a:rPr>
                            <a:t>:</a:t>
                          </a:r>
                          <a:r>
                            <a:rPr lang="en-GB" sz="1600" b="0" dirty="0">
                              <a:solidFill>
                                <a:schemeClr val="dk1"/>
                              </a:solidFill>
                              <a:latin typeface="Nunito Sans"/>
                              <a:ea typeface="Nunito Sans"/>
                              <a:cs typeface="Nunito Sans"/>
                              <a:sym typeface="Nunito Sans"/>
                            </a:rPr>
                            <a:t> </a:t>
                          </a:r>
                        </a:p>
                        <a:p>
                          <a:pPr marL="127000" lvl="0" indent="0" algn="l" rtl="0">
                            <a:spcBef>
                              <a:spcPts val="0"/>
                            </a:spcBef>
                            <a:spcAft>
                              <a:spcPts val="0"/>
                            </a:spcAft>
                            <a:buClr>
                              <a:schemeClr val="dk1"/>
                            </a:buClr>
                            <a:buSzPts val="1600"/>
                            <a:buFont typeface="Nunito Sans"/>
                            <a:buNone/>
                          </a:pPr>
                          <a:endParaRPr lang="en-GB" sz="1000" b="0" dirty="0">
                            <a:solidFill>
                              <a:schemeClr val="dk1"/>
                            </a:solidFill>
                            <a:latin typeface="Nunito Sans"/>
                            <a:ea typeface="Nunito Sans"/>
                            <a:cs typeface="Nunito Sans"/>
                            <a:sym typeface="Nunito Sans"/>
                          </a:endParaRPr>
                        </a:p>
                        <a:p>
                          <a:pPr marL="127000" lvl="0" indent="0" algn="l" rtl="0">
                            <a:spcBef>
                              <a:spcPts val="0"/>
                            </a:spcBef>
                            <a:spcAft>
                              <a:spcPts val="0"/>
                            </a:spcAft>
                            <a:buClr>
                              <a:schemeClr val="dk1"/>
                            </a:buClr>
                            <a:buSzPts val="1600"/>
                            <a:buFont typeface="Nunito Sans"/>
                            <a:buNone/>
                          </a:pPr>
                          <a:r>
                            <a:rPr lang="en-GB" sz="1600" b="0" dirty="0">
                              <a:solidFill>
                                <a:schemeClr val="dk1"/>
                              </a:solidFill>
                              <a:ea typeface="Nunito Sans"/>
                              <a:cs typeface="Nunito Sans"/>
                              <a:sym typeface="Nunito Sans"/>
                            </a:rPr>
                            <a:t>       </a:t>
                          </a:r>
                          <a14:m>
                            <m:oMath xmlns:m="http://schemas.openxmlformats.org/officeDocument/2006/math">
                              <m:r>
                                <a:rPr lang="en-GB" sz="2300" b="0" i="1" smtClean="0">
                                  <a:solidFill>
                                    <a:schemeClr val="dk1"/>
                                  </a:solidFill>
                                  <a:latin typeface="Cambria Math" panose="02040503050406030204" pitchFamily="18" charset="0"/>
                                  <a:ea typeface="Nunito Sans"/>
                                  <a:cs typeface="Nunito Sans"/>
                                  <a:sym typeface="Nunito Sans"/>
                                </a:rPr>
                                <m:t>12</m:t>
                              </m:r>
                            </m:oMath>
                          </a14:m>
                          <a:r>
                            <a:rPr lang="en-GB" sz="2300" b="0" dirty="0">
                              <a:solidFill>
                                <a:schemeClr val="dk1"/>
                              </a:solidFill>
                              <a:latin typeface="Nunito Sans"/>
                              <a:ea typeface="Nunito Sans"/>
                              <a:cs typeface="Nunito Sans"/>
                              <a:sym typeface="Nunito Sans"/>
                            </a:rPr>
                            <a:t> and </a:t>
                          </a:r>
                          <a14:m>
                            <m:oMath xmlns:m="http://schemas.openxmlformats.org/officeDocument/2006/math">
                              <m:r>
                                <a:rPr lang="en-GB" sz="2300" b="0" i="0" smtClean="0">
                                  <a:solidFill>
                                    <a:schemeClr val="dk1"/>
                                  </a:solidFill>
                                  <a:latin typeface="Cambria Math" panose="02040503050406030204" pitchFamily="18" charset="0"/>
                                  <a:ea typeface="Nunito Sans"/>
                                  <a:cs typeface="Nunito Sans"/>
                                  <a:sym typeface="Nunito Sans"/>
                                </a:rPr>
                                <m:t>1</m:t>
                              </m:r>
                              <m:r>
                                <a:rPr lang="en-GB" sz="2300" b="0" i="1" smtClean="0">
                                  <a:solidFill>
                                    <a:schemeClr val="dk1"/>
                                  </a:solidFill>
                                  <a:latin typeface="Cambria Math" panose="02040503050406030204" pitchFamily="18" charset="0"/>
                                  <a:ea typeface="Nunito Sans"/>
                                  <a:cs typeface="Nunito Sans"/>
                                  <a:sym typeface="Nunito Sans"/>
                                </a:rPr>
                                <m:t>6</m:t>
                              </m:r>
                            </m:oMath>
                          </a14:m>
                          <a:endParaRPr sz="23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4" name="Google Shape;105;p20">
                <a:extLst>
                  <a:ext uri="{FF2B5EF4-FFF2-40B4-BE49-F238E27FC236}">
                    <a16:creationId xmlns:a16="http://schemas.microsoft.com/office/drawing/2014/main" id="{945E8CC8-B5A1-2088-E5C2-FECD6C6DCF4B}"/>
                  </a:ext>
                </a:extLst>
              </p:cNvPr>
              <p:cNvGraphicFramePr/>
              <p:nvPr/>
            </p:nvGraphicFramePr>
            <p:xfrm>
              <a:off x="108044" y="862526"/>
              <a:ext cx="7835229" cy="838210"/>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838210">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4"/>
                          <a:stretch>
                            <a:fillRect l="-78" t="-1449" r="-155" b="-15942"/>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27226826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2463420951"/>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1447">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A)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3</m:t>
                              </m:r>
                            </m:oMath>
                          </a14:m>
                          <a:r>
                            <a:rPr lang="en-US" sz="1600" b="0" i="0" u="none" strike="noStrike" dirty="0">
                              <a:solidFill>
                                <a:schemeClr val="tx1"/>
                              </a:solidFill>
                              <a:effectLst/>
                              <a:latin typeface="Times New Roman" panose="02020603050405020304" pitchFamily="18"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B)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0</m:t>
                              </m:r>
                            </m:oMath>
                          </a14:m>
                          <a:r>
                            <a:rPr lang="en-US" sz="1600" b="0" i="0" u="none" strike="noStrike" dirty="0">
                              <a:solidFill>
                                <a:schemeClr val="tx1"/>
                              </a:solidFill>
                              <a:effectLst/>
                              <a:latin typeface="Times New Roman" panose="02020603050405020304" pitchFamily="18"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78553">
                    <a:tc>
                      <a:txBody>
                        <a:bodyPr/>
                        <a:lstStyle/>
                        <a:p>
                          <a:pPr rtl="0" fontAlgn="t">
                            <a:spcBef>
                              <a:spcPts val="0"/>
                            </a:spcBef>
                            <a:spcAft>
                              <a:spcPts val="0"/>
                            </a:spcAft>
                          </a:pPr>
                          <a:r>
                            <a:rPr lang="en-GB" sz="1600" b="0" i="0" u="none" strike="noStrike" dirty="0">
                              <a:solidFill>
                                <a:schemeClr val="tx1"/>
                              </a:solidFill>
                              <a:effectLst/>
                              <a:latin typeface="Nunito Sans" pitchFamily="2" charset="0"/>
                            </a:rPr>
                            <a:t>C) </a:t>
                          </a:r>
                          <a14:m>
                            <m:oMath xmlns:m="http://schemas.openxmlformats.org/officeDocument/2006/math">
                              <m:r>
                                <a:rPr lang="en-GB" sz="1600" b="0" i="1" u="none" strike="noStrike" dirty="0" smtClean="0">
                                  <a:solidFill>
                                    <a:schemeClr val="tx1"/>
                                  </a:solidFill>
                                  <a:effectLst/>
                                  <a:latin typeface="Cambria Math" panose="02040503050406030204" pitchFamily="18" charset="0"/>
                                </a:rPr>
                                <m:t>1</m:t>
                              </m:r>
                            </m:oMath>
                          </a14:m>
                          <a:r>
                            <a:rPr lang="en-GB" sz="1600" b="0" i="0" u="none" strike="noStrike" dirty="0">
                              <a:solidFill>
                                <a:schemeClr val="tx1"/>
                              </a:solidFill>
                              <a:effectLst/>
                              <a:latin typeface="Nunito Sans" pitchFamily="2" charset="0"/>
                            </a:rPr>
                            <a:t> </a:t>
                          </a:r>
                          <a:endParaRPr lang="en-GB" dirty="0">
                            <a:solidFill>
                              <a:schemeClr val="tx1"/>
                            </a:solidFill>
                            <a:effectLst/>
                          </a:endParaRPr>
                        </a:p>
                        <a:p>
                          <a:pPr rtl="0" fontAlgn="t">
                            <a:spcBef>
                              <a:spcPts val="0"/>
                            </a:spcBef>
                            <a:spcAft>
                              <a:spcPts val="0"/>
                            </a:spcAft>
                          </a:pPr>
                          <a:r>
                            <a:rPr lang="en-GB" sz="1400" b="0" i="0" u="none" strike="noStrike" dirty="0">
                              <a:solidFill>
                                <a:schemeClr val="tx1"/>
                              </a:solidFill>
                              <a:effectLst/>
                              <a:latin typeface="Nunito Sans" pitchFamily="2" charset="0"/>
                            </a:rPr>
                            <a:t> </a:t>
                          </a:r>
                          <a:endParaRPr lang="en-GB"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D)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9</m:t>
                              </m:r>
                            </m:oMath>
                          </a14:m>
                          <a:r>
                            <a:rPr lang="en-US" sz="1600" b="0" i="0" u="none" strike="noStrike" dirty="0">
                              <a:solidFill>
                                <a:schemeClr val="tx1"/>
                              </a:solidFill>
                              <a:effectLst/>
                              <a:latin typeface="Nunito Sans" pitchFamily="2"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2463420951"/>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1447">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2" r="-100337" b="-100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2" r="-337" b="-100562"/>
                          </a:stretch>
                        </a:blipFill>
                      </a:tcPr>
                    </a:tc>
                    <a:extLst>
                      <a:ext uri="{0D108BD9-81ED-4DB2-BD59-A6C34878D82A}">
                        <a16:rowId xmlns:a16="http://schemas.microsoft.com/office/drawing/2014/main" val="10000"/>
                      </a:ext>
                    </a:extLst>
                  </a:tr>
                  <a:tr h="1078553">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1130" r="-100337" b="-1130"/>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1130" r="-337" b="-1130"/>
                          </a:stretch>
                        </a:blipFill>
                      </a:tcPr>
                    </a:tc>
                    <a:extLst>
                      <a:ext uri="{0D108BD9-81ED-4DB2-BD59-A6C34878D82A}">
                        <a16:rowId xmlns:a16="http://schemas.microsoft.com/office/drawing/2014/main" val="10001"/>
                      </a:ext>
                    </a:extLst>
                  </a:tr>
                </a:tbl>
              </a:graphicData>
            </a:graphic>
          </p:graphicFrame>
        </mc:Fallback>
      </mc:AlternateContent>
      <p:sp>
        <p:nvSpPr>
          <p:cNvPr id="2" name="Google Shape;104;p20">
            <a:extLst>
              <a:ext uri="{FF2B5EF4-FFF2-40B4-BE49-F238E27FC236}">
                <a16:creationId xmlns:a16="http://schemas.microsoft.com/office/drawing/2014/main" id="{B050D23D-31FC-193B-4AF8-6F9FEA7C0DC8}"/>
              </a:ext>
            </a:extLst>
          </p:cNvPr>
          <p:cNvSpPr txBox="1"/>
          <p:nvPr/>
        </p:nvSpPr>
        <p:spPr>
          <a:xfrm>
            <a:off x="169849" y="378100"/>
            <a:ext cx="5538223"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Factors, Multiples and Primes</a:t>
            </a:r>
            <a:endParaRPr b="1"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4" name="Google Shape;105;p20">
                <a:extLst>
                  <a:ext uri="{FF2B5EF4-FFF2-40B4-BE49-F238E27FC236}">
                    <a16:creationId xmlns:a16="http://schemas.microsoft.com/office/drawing/2014/main" id="{4EAF0537-35E4-395D-DC71-8BD8FB1A79C2}"/>
                  </a:ext>
                </a:extLst>
              </p:cNvPr>
              <p:cNvGraphicFramePr/>
              <p:nvPr/>
            </p:nvGraphicFramePr>
            <p:xfrm>
              <a:off x="108044" y="862526"/>
              <a:ext cx="7835229" cy="838210"/>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62452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12) Find the highest common factor of</a:t>
                          </a:r>
                          <a:r>
                            <a:rPr lang="en-US" sz="1600" b="0" i="0" u="none" strike="noStrike" cap="none" dirty="0">
                              <a:solidFill>
                                <a:srgbClr val="000000"/>
                              </a:solidFill>
                              <a:effectLst/>
                              <a:latin typeface="Nunito Sans" pitchFamily="2" charset="0"/>
                              <a:ea typeface="Arial"/>
                              <a:cs typeface="Arial"/>
                              <a:sym typeface="Arial"/>
                            </a:rPr>
                            <a:t>:</a:t>
                          </a:r>
                          <a:r>
                            <a:rPr lang="en-GB" sz="1600" b="0" dirty="0">
                              <a:solidFill>
                                <a:schemeClr val="dk1"/>
                              </a:solidFill>
                              <a:latin typeface="Nunito Sans"/>
                              <a:ea typeface="Nunito Sans"/>
                              <a:cs typeface="Nunito Sans"/>
                              <a:sym typeface="Nunito Sans"/>
                            </a:rPr>
                            <a:t> </a:t>
                          </a:r>
                        </a:p>
                        <a:p>
                          <a:pPr marL="127000" lvl="0" indent="0" algn="l" rtl="0">
                            <a:spcBef>
                              <a:spcPts val="0"/>
                            </a:spcBef>
                            <a:spcAft>
                              <a:spcPts val="0"/>
                            </a:spcAft>
                            <a:buClr>
                              <a:schemeClr val="dk1"/>
                            </a:buClr>
                            <a:buSzPts val="1600"/>
                            <a:buFont typeface="Nunito Sans"/>
                            <a:buNone/>
                          </a:pPr>
                          <a:endParaRPr lang="en-GB" sz="1000" b="0" dirty="0">
                            <a:solidFill>
                              <a:schemeClr val="dk1"/>
                            </a:solidFill>
                            <a:latin typeface="Nunito Sans"/>
                            <a:ea typeface="Nunito Sans"/>
                            <a:cs typeface="Nunito Sans"/>
                            <a:sym typeface="Nunito Sans"/>
                          </a:endParaRPr>
                        </a:p>
                        <a:p>
                          <a:pPr marL="127000" lvl="0" indent="0" algn="l" rtl="0">
                            <a:spcBef>
                              <a:spcPts val="0"/>
                            </a:spcBef>
                            <a:spcAft>
                              <a:spcPts val="0"/>
                            </a:spcAft>
                            <a:buClr>
                              <a:schemeClr val="dk1"/>
                            </a:buClr>
                            <a:buSzPts val="1600"/>
                            <a:buFont typeface="Nunito Sans"/>
                            <a:buNone/>
                          </a:pPr>
                          <a:r>
                            <a:rPr lang="en-GB" sz="1600" b="0" dirty="0">
                              <a:solidFill>
                                <a:schemeClr val="dk1"/>
                              </a:solidFill>
                              <a:ea typeface="Nunito Sans"/>
                              <a:cs typeface="Nunito Sans"/>
                              <a:sym typeface="Nunito Sans"/>
                            </a:rPr>
                            <a:t>       </a:t>
                          </a:r>
                          <a14:m>
                            <m:oMath xmlns:m="http://schemas.openxmlformats.org/officeDocument/2006/math">
                              <m:r>
                                <a:rPr lang="en-GB" sz="2300" b="0" i="1" smtClean="0">
                                  <a:solidFill>
                                    <a:schemeClr val="dk1"/>
                                  </a:solidFill>
                                  <a:latin typeface="Cambria Math" panose="02040503050406030204" pitchFamily="18" charset="0"/>
                                  <a:ea typeface="Nunito Sans"/>
                                  <a:cs typeface="Nunito Sans"/>
                                  <a:sym typeface="Nunito Sans"/>
                                </a:rPr>
                                <m:t>18</m:t>
                              </m:r>
                            </m:oMath>
                          </a14:m>
                          <a:r>
                            <a:rPr lang="en-GB" sz="2300" b="0" dirty="0">
                              <a:solidFill>
                                <a:schemeClr val="dk1"/>
                              </a:solidFill>
                              <a:latin typeface="Nunito Sans"/>
                              <a:ea typeface="Nunito Sans"/>
                              <a:cs typeface="Nunito Sans"/>
                              <a:sym typeface="Nunito Sans"/>
                            </a:rPr>
                            <a:t> and </a:t>
                          </a:r>
                          <a14:m>
                            <m:oMath xmlns:m="http://schemas.openxmlformats.org/officeDocument/2006/math">
                              <m:r>
                                <a:rPr lang="en-GB" sz="2300" b="0" i="1" smtClean="0">
                                  <a:solidFill>
                                    <a:schemeClr val="dk1"/>
                                  </a:solidFill>
                                  <a:latin typeface="Cambria Math" panose="02040503050406030204" pitchFamily="18" charset="0"/>
                                  <a:ea typeface="Nunito Sans"/>
                                  <a:cs typeface="Nunito Sans"/>
                                  <a:sym typeface="Nunito Sans"/>
                                </a:rPr>
                                <m:t>55</m:t>
                              </m:r>
                            </m:oMath>
                          </a14:m>
                          <a:endParaRPr sz="23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4" name="Google Shape;105;p20">
                <a:extLst>
                  <a:ext uri="{FF2B5EF4-FFF2-40B4-BE49-F238E27FC236}">
                    <a16:creationId xmlns:a16="http://schemas.microsoft.com/office/drawing/2014/main" id="{4EAF0537-35E4-395D-DC71-8BD8FB1A79C2}"/>
                  </a:ext>
                </a:extLst>
              </p:cNvPr>
              <p:cNvGraphicFramePr/>
              <p:nvPr/>
            </p:nvGraphicFramePr>
            <p:xfrm>
              <a:off x="108044" y="862526"/>
              <a:ext cx="7835229" cy="838210"/>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838210">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4"/>
                          <a:stretch>
                            <a:fillRect l="-78" t="-1449" r="-155" b="-15942"/>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38801131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4080519658"/>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76818">
                    <a:tc>
                      <a:txBody>
                        <a:bodyPr/>
                        <a:lstStyle/>
                        <a:p>
                          <a:pPr rtl="0" fontAlgn="t">
                            <a:spcBef>
                              <a:spcPts val="0"/>
                            </a:spcBef>
                            <a:spcAft>
                              <a:spcPts val="0"/>
                            </a:spcAft>
                          </a:pPr>
                          <a:r>
                            <a:rPr lang="en-GB" sz="1600" b="0" i="0" u="none" strike="noStrike" dirty="0">
                              <a:solidFill>
                                <a:schemeClr val="tx1"/>
                              </a:solidFill>
                              <a:effectLst/>
                              <a:latin typeface="Nunito Sans" pitchFamily="2" charset="0"/>
                            </a:rPr>
                            <a:t>A) </a:t>
                          </a:r>
                          <a14:m>
                            <m:oMath xmlns:m="http://schemas.openxmlformats.org/officeDocument/2006/math">
                              <m:r>
                                <a:rPr lang="en-GB" sz="1600" b="0" i="1" u="none" strike="noStrike" dirty="0" smtClean="0">
                                  <a:solidFill>
                                    <a:schemeClr val="tx1"/>
                                  </a:solidFill>
                                  <a:effectLst/>
                                  <a:latin typeface="Cambria Math" panose="02040503050406030204" pitchFamily="18" charset="0"/>
                                </a:rPr>
                                <m:t>9</m:t>
                              </m:r>
                            </m:oMath>
                          </a14:m>
                          <a:r>
                            <a:rPr lang="en-GB" sz="1600" b="0" i="0" u="none" strike="noStrike" dirty="0">
                              <a:solidFill>
                                <a:schemeClr val="tx1"/>
                              </a:solidFill>
                              <a:effectLst/>
                              <a:latin typeface="Times New Roman" panose="02020603050405020304" pitchFamily="18" charset="0"/>
                            </a:rPr>
                            <a:t> </a:t>
                          </a:r>
                          <a:endParaRPr lang="en-GB" dirty="0">
                            <a:solidFill>
                              <a:schemeClr val="tx1"/>
                            </a:solidFill>
                            <a:effectLst/>
                          </a:endParaRPr>
                        </a:p>
                        <a:p>
                          <a:pPr rtl="0" fontAlgn="t">
                            <a:spcBef>
                              <a:spcPts val="0"/>
                            </a:spcBef>
                            <a:spcAft>
                              <a:spcPts val="0"/>
                            </a:spcAft>
                          </a:pPr>
                          <a:r>
                            <a:rPr lang="en-GB" sz="1400" b="0" i="0" u="none" strike="noStrike" dirty="0">
                              <a:solidFill>
                                <a:schemeClr val="tx1"/>
                              </a:solidFill>
                              <a:effectLst/>
                              <a:latin typeface="Nunito Sans" pitchFamily="2" charset="0"/>
                            </a:rPr>
                            <a:t> </a:t>
                          </a:r>
                          <a:endParaRPr lang="en-GB"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B)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8</m:t>
                              </m:r>
                            </m:oMath>
                          </a14:m>
                          <a:r>
                            <a:rPr lang="en-US" sz="1600" b="0" i="0" u="none" strike="noStrike" dirty="0">
                              <a:solidFill>
                                <a:schemeClr val="tx1"/>
                              </a:solidFill>
                              <a:effectLst/>
                              <a:latin typeface="Nunito Sans" pitchFamily="2"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3182">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C)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72</m:t>
                              </m:r>
                            </m:oMath>
                          </a14:m>
                          <a:r>
                            <a:rPr lang="en-US" sz="1600" b="0" i="0" u="none" strike="noStrike" dirty="0">
                              <a:solidFill>
                                <a:schemeClr val="tx1"/>
                              </a:solidFill>
                              <a:effectLst/>
                              <a:latin typeface="Times New Roman" panose="02020603050405020304" pitchFamily="18"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D)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1</m:t>
                              </m:r>
                            </m:oMath>
                          </a14:m>
                          <a:r>
                            <a:rPr lang="en-US" sz="1600" b="0" i="0" u="none" strike="noStrike" dirty="0">
                              <a:solidFill>
                                <a:schemeClr val="tx1"/>
                              </a:solidFill>
                              <a:effectLst/>
                              <a:latin typeface="Times New Roman" panose="02020603050405020304" pitchFamily="18"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4080519658"/>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76818">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5" r="-100337" b="-101695"/>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5" r="-337" b="-101695"/>
                          </a:stretch>
                        </a:blipFill>
                      </a:tcPr>
                    </a:tc>
                    <a:extLst>
                      <a:ext uri="{0D108BD9-81ED-4DB2-BD59-A6C34878D82A}">
                        <a16:rowId xmlns:a16="http://schemas.microsoft.com/office/drawing/2014/main" val="10000"/>
                      </a:ext>
                    </a:extLst>
                  </a:tr>
                  <a:tr h="1083182">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0000" r="-100337" b="-1124"/>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0000" r="-337" b="-1124"/>
                          </a:stretch>
                        </a:blipFill>
                      </a:tcPr>
                    </a:tc>
                    <a:extLst>
                      <a:ext uri="{0D108BD9-81ED-4DB2-BD59-A6C34878D82A}">
                        <a16:rowId xmlns:a16="http://schemas.microsoft.com/office/drawing/2014/main" val="10001"/>
                      </a:ext>
                    </a:extLst>
                  </a:tr>
                </a:tbl>
              </a:graphicData>
            </a:graphic>
          </p:graphicFrame>
        </mc:Fallback>
      </mc:AlternateContent>
      <p:sp>
        <p:nvSpPr>
          <p:cNvPr id="2" name="Google Shape;104;p20">
            <a:extLst>
              <a:ext uri="{FF2B5EF4-FFF2-40B4-BE49-F238E27FC236}">
                <a16:creationId xmlns:a16="http://schemas.microsoft.com/office/drawing/2014/main" id="{9DC40B91-13FE-147E-01A3-9E352DBE154E}"/>
              </a:ext>
            </a:extLst>
          </p:cNvPr>
          <p:cNvSpPr txBox="1"/>
          <p:nvPr/>
        </p:nvSpPr>
        <p:spPr>
          <a:xfrm>
            <a:off x="169849" y="378100"/>
            <a:ext cx="5538223"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Factors, Multiples and Primes</a:t>
            </a:r>
            <a:endParaRPr b="1"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4" name="Google Shape;105;p20">
                <a:extLst>
                  <a:ext uri="{FF2B5EF4-FFF2-40B4-BE49-F238E27FC236}">
                    <a16:creationId xmlns:a16="http://schemas.microsoft.com/office/drawing/2014/main" id="{4238FD31-10A1-8173-751D-FD4BEC7043C0}"/>
                  </a:ext>
                </a:extLst>
              </p:cNvPr>
              <p:cNvGraphicFramePr/>
              <p:nvPr/>
            </p:nvGraphicFramePr>
            <p:xfrm>
              <a:off x="108044" y="862526"/>
              <a:ext cx="7835229" cy="838210"/>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62452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13) Find the highest common factor of</a:t>
                          </a:r>
                          <a:r>
                            <a:rPr lang="en-US" sz="1600" b="0" i="0" u="none" strike="noStrike" cap="none" dirty="0">
                              <a:solidFill>
                                <a:srgbClr val="000000"/>
                              </a:solidFill>
                              <a:effectLst/>
                              <a:latin typeface="Nunito Sans" pitchFamily="2" charset="0"/>
                              <a:ea typeface="Arial"/>
                              <a:cs typeface="Arial"/>
                              <a:sym typeface="Arial"/>
                            </a:rPr>
                            <a:t>:</a:t>
                          </a:r>
                          <a:r>
                            <a:rPr lang="en-GB" sz="1600" b="0" dirty="0">
                              <a:solidFill>
                                <a:schemeClr val="dk1"/>
                              </a:solidFill>
                              <a:latin typeface="Nunito Sans"/>
                              <a:ea typeface="Nunito Sans"/>
                              <a:cs typeface="Nunito Sans"/>
                              <a:sym typeface="Nunito Sans"/>
                            </a:rPr>
                            <a:t> </a:t>
                          </a:r>
                        </a:p>
                        <a:p>
                          <a:pPr marL="127000" lvl="0" indent="0" algn="l" rtl="0">
                            <a:spcBef>
                              <a:spcPts val="0"/>
                            </a:spcBef>
                            <a:spcAft>
                              <a:spcPts val="0"/>
                            </a:spcAft>
                            <a:buClr>
                              <a:schemeClr val="dk1"/>
                            </a:buClr>
                            <a:buSzPts val="1600"/>
                            <a:buFont typeface="Nunito Sans"/>
                            <a:buNone/>
                          </a:pPr>
                          <a:endParaRPr lang="en-GB" sz="1000" b="0" dirty="0">
                            <a:solidFill>
                              <a:schemeClr val="dk1"/>
                            </a:solidFill>
                            <a:latin typeface="Nunito Sans"/>
                            <a:ea typeface="Nunito Sans"/>
                            <a:cs typeface="Nunito Sans"/>
                            <a:sym typeface="Nunito Sans"/>
                          </a:endParaRPr>
                        </a:p>
                        <a:p>
                          <a:pPr marL="127000" lvl="0" indent="0" algn="l" rtl="0">
                            <a:spcBef>
                              <a:spcPts val="0"/>
                            </a:spcBef>
                            <a:spcAft>
                              <a:spcPts val="0"/>
                            </a:spcAft>
                            <a:buClr>
                              <a:schemeClr val="dk1"/>
                            </a:buClr>
                            <a:buSzPts val="1600"/>
                            <a:buFont typeface="Nunito Sans"/>
                            <a:buNone/>
                          </a:pPr>
                          <a:r>
                            <a:rPr lang="en-GB" sz="1600" b="0" dirty="0">
                              <a:solidFill>
                                <a:schemeClr val="dk1"/>
                              </a:solidFill>
                              <a:ea typeface="Nunito Sans"/>
                              <a:cs typeface="Nunito Sans"/>
                              <a:sym typeface="Nunito Sans"/>
                            </a:rPr>
                            <a:t>       </a:t>
                          </a:r>
                          <a14:m>
                            <m:oMath xmlns:m="http://schemas.openxmlformats.org/officeDocument/2006/math">
                              <m:r>
                                <a:rPr lang="en-GB" sz="2300" b="0" i="1" smtClean="0">
                                  <a:solidFill>
                                    <a:schemeClr val="dk1"/>
                                  </a:solidFill>
                                  <a:latin typeface="Cambria Math" panose="02040503050406030204" pitchFamily="18" charset="0"/>
                                  <a:ea typeface="Nunito Sans"/>
                                  <a:cs typeface="Nunito Sans"/>
                                  <a:sym typeface="Nunito Sans"/>
                                </a:rPr>
                                <m:t>9</m:t>
                              </m:r>
                            </m:oMath>
                          </a14:m>
                          <a:r>
                            <a:rPr lang="en-GB" sz="2300" b="0" dirty="0">
                              <a:solidFill>
                                <a:schemeClr val="dk1"/>
                              </a:solidFill>
                              <a:latin typeface="Nunito Sans"/>
                              <a:ea typeface="Nunito Sans"/>
                              <a:cs typeface="Nunito Sans"/>
                              <a:sym typeface="Nunito Sans"/>
                            </a:rPr>
                            <a:t> and </a:t>
                          </a:r>
                          <a14:m>
                            <m:oMath xmlns:m="http://schemas.openxmlformats.org/officeDocument/2006/math">
                              <m:r>
                                <a:rPr lang="en-GB" sz="2300" b="0" i="1" smtClean="0">
                                  <a:solidFill>
                                    <a:schemeClr val="dk1"/>
                                  </a:solidFill>
                                  <a:latin typeface="Cambria Math" panose="02040503050406030204" pitchFamily="18" charset="0"/>
                                  <a:ea typeface="Nunito Sans"/>
                                  <a:cs typeface="Nunito Sans"/>
                                  <a:sym typeface="Nunito Sans"/>
                                </a:rPr>
                                <m:t>72</m:t>
                              </m:r>
                            </m:oMath>
                          </a14:m>
                          <a:endParaRPr sz="23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4" name="Google Shape;105;p20">
                <a:extLst>
                  <a:ext uri="{FF2B5EF4-FFF2-40B4-BE49-F238E27FC236}">
                    <a16:creationId xmlns:a16="http://schemas.microsoft.com/office/drawing/2014/main" id="{4238FD31-10A1-8173-751D-FD4BEC7043C0}"/>
                  </a:ext>
                </a:extLst>
              </p:cNvPr>
              <p:cNvGraphicFramePr/>
              <p:nvPr/>
            </p:nvGraphicFramePr>
            <p:xfrm>
              <a:off x="108044" y="862526"/>
              <a:ext cx="7835229" cy="838210"/>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838210">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4"/>
                          <a:stretch>
                            <a:fillRect l="-78" t="-1449" r="-155" b="-15942"/>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37130470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1457015837"/>
                  </p:ext>
                </p:extLst>
              </p:nvPr>
            </p:nvGraphicFramePr>
            <p:xfrm>
              <a:off x="9519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76818">
                    <a:tc>
                      <a:txBody>
                        <a:bodyPr/>
                        <a:lstStyle/>
                        <a:p>
                          <a:pPr marL="0" indent="0" rtl="0" fontAlgn="t">
                            <a:spcBef>
                              <a:spcPts val="0"/>
                            </a:spcBef>
                            <a:spcAft>
                              <a:spcPts val="0"/>
                            </a:spcAft>
                            <a:buNone/>
                          </a:pPr>
                          <a:r>
                            <a:rPr lang="en-US" sz="1600" b="0" i="0" u="none" strike="noStrike" dirty="0">
                              <a:solidFill>
                                <a:schemeClr val="tx1"/>
                              </a:solidFill>
                              <a:effectLst/>
                              <a:latin typeface="Nunito Sans" pitchFamily="2" charset="0"/>
                            </a:rPr>
                            <a:t>A)</a:t>
                          </a:r>
                          <a:r>
                            <a:rPr lang="en-US" sz="1600" b="0" i="0" u="none" strike="noStrike" dirty="0">
                              <a:solidFill>
                                <a:schemeClr val="tx1"/>
                              </a:solidFill>
                              <a:effectLst/>
                              <a:latin typeface="Times New Roman" panose="02020603050405020304" pitchFamily="18" charset="0"/>
                            </a:rPr>
                            <a:t>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108</m:t>
                              </m:r>
                            </m:oMath>
                          </a14:m>
                          <a:r>
                            <a:rPr lang="en-US" sz="1600" b="0" i="0" u="none" strike="noStrike" dirty="0">
                              <a:solidFill>
                                <a:schemeClr val="tx1"/>
                              </a:solidFill>
                              <a:effectLst/>
                              <a:latin typeface="Nunito Sans" pitchFamily="2" charset="0"/>
                            </a:rPr>
                            <a:t> </a:t>
                          </a: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B) </a:t>
                          </a:r>
                          <a:r>
                            <a:rPr lang="en-US" sz="1600" b="0" i="0" u="none" strike="noStrike" dirty="0">
                              <a:solidFill>
                                <a:schemeClr val="tx1"/>
                              </a:solidFill>
                              <a:effectLst/>
                              <a:latin typeface="Times New Roman" panose="02020603050405020304" pitchFamily="18" charset="0"/>
                            </a:rPr>
                            <a:t>324 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3182">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C)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3</m:t>
                              </m:r>
                            </m:oMath>
                          </a14:m>
                          <a:r>
                            <a:rPr lang="en-US" sz="1600" b="0" i="0" u="none" strike="noStrike" dirty="0">
                              <a:solidFill>
                                <a:schemeClr val="tx1"/>
                              </a:solidFill>
                              <a:effectLst/>
                              <a:latin typeface="Times New Roman" panose="02020603050405020304" pitchFamily="18"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GB" sz="1600" b="0" i="0" u="none" strike="noStrike" dirty="0">
                              <a:solidFill>
                                <a:schemeClr val="tx1"/>
                              </a:solidFill>
                              <a:effectLst/>
                              <a:latin typeface="Nunito Sans" pitchFamily="2" charset="0"/>
                            </a:rPr>
                            <a:t>D) </a:t>
                          </a:r>
                          <a14:m>
                            <m:oMath xmlns:m="http://schemas.openxmlformats.org/officeDocument/2006/math">
                              <m:r>
                                <a:rPr lang="en-GB" sz="1600" b="0" i="1" u="none" strike="noStrike" dirty="0" smtClean="0">
                                  <a:solidFill>
                                    <a:schemeClr val="tx1"/>
                                  </a:solidFill>
                                  <a:effectLst/>
                                  <a:latin typeface="Cambria Math" panose="02040503050406030204" pitchFamily="18" charset="0"/>
                                </a:rPr>
                                <m:t>36</m:t>
                              </m:r>
                            </m:oMath>
                          </a14:m>
                          <a:r>
                            <a:rPr lang="en-GB" sz="1600" b="0" i="0" u="none" strike="noStrike" dirty="0">
                              <a:solidFill>
                                <a:schemeClr val="tx1"/>
                              </a:solidFill>
                              <a:effectLst/>
                              <a:latin typeface="Times New Roman" panose="02020603050405020304" pitchFamily="18" charset="0"/>
                            </a:rPr>
                            <a:t> </a:t>
                          </a:r>
                          <a:endParaRPr lang="en-GB" dirty="0">
                            <a:solidFill>
                              <a:schemeClr val="tx1"/>
                            </a:solidFill>
                            <a:effectLst/>
                          </a:endParaRPr>
                        </a:p>
                        <a:p>
                          <a:pPr rtl="0" fontAlgn="t">
                            <a:spcBef>
                              <a:spcPts val="0"/>
                            </a:spcBef>
                            <a:spcAft>
                              <a:spcPts val="0"/>
                            </a:spcAft>
                          </a:pPr>
                          <a:r>
                            <a:rPr lang="en-GB" sz="1400" b="0" i="0" u="none" strike="noStrike" dirty="0">
                              <a:solidFill>
                                <a:schemeClr val="tx1"/>
                              </a:solidFill>
                              <a:effectLst/>
                              <a:latin typeface="Nunito Sans" pitchFamily="2" charset="0"/>
                            </a:rPr>
                            <a:t> </a:t>
                          </a:r>
                          <a:endParaRPr lang="en-GB"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1457015837"/>
                  </p:ext>
                </p:extLst>
              </p:nvPr>
            </p:nvGraphicFramePr>
            <p:xfrm>
              <a:off x="9519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76818">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5" r="-100337" b="-101695"/>
                          </a:stretch>
                        </a:blipFill>
                      </a:tcPr>
                    </a:tc>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B) </a:t>
                          </a:r>
                          <a:r>
                            <a:rPr lang="en-US" sz="1600" b="0" i="0" u="none" strike="noStrike" dirty="0">
                              <a:solidFill>
                                <a:schemeClr val="tx1"/>
                              </a:solidFill>
                              <a:effectLst/>
                              <a:latin typeface="Times New Roman" panose="02020603050405020304" pitchFamily="18" charset="0"/>
                            </a:rPr>
                            <a:t>324 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3182">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0000" r="-100337" b="-1124"/>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0000" r="-337" b="-1124"/>
                          </a:stretch>
                        </a:blipFill>
                      </a:tcPr>
                    </a:tc>
                    <a:extLst>
                      <a:ext uri="{0D108BD9-81ED-4DB2-BD59-A6C34878D82A}">
                        <a16:rowId xmlns:a16="http://schemas.microsoft.com/office/drawing/2014/main" val="10001"/>
                      </a:ext>
                    </a:extLst>
                  </a:tr>
                </a:tbl>
              </a:graphicData>
            </a:graphic>
          </p:graphicFrame>
        </mc:Fallback>
      </mc:AlternateContent>
      <p:sp>
        <p:nvSpPr>
          <p:cNvPr id="2" name="Google Shape;104;p20">
            <a:extLst>
              <a:ext uri="{FF2B5EF4-FFF2-40B4-BE49-F238E27FC236}">
                <a16:creationId xmlns:a16="http://schemas.microsoft.com/office/drawing/2014/main" id="{983DF434-5724-CA02-5B32-655026D73967}"/>
              </a:ext>
            </a:extLst>
          </p:cNvPr>
          <p:cNvSpPr txBox="1"/>
          <p:nvPr/>
        </p:nvSpPr>
        <p:spPr>
          <a:xfrm>
            <a:off x="169849" y="378100"/>
            <a:ext cx="5538223"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Factors, Multiples and Primes</a:t>
            </a:r>
            <a:endParaRPr b="1"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4" name="Google Shape;105;p20">
                <a:extLst>
                  <a:ext uri="{FF2B5EF4-FFF2-40B4-BE49-F238E27FC236}">
                    <a16:creationId xmlns:a16="http://schemas.microsoft.com/office/drawing/2014/main" id="{5DFEF100-DE44-4FA8-EC0C-23207BD83421}"/>
                  </a:ext>
                </a:extLst>
              </p:cNvPr>
              <p:cNvGraphicFramePr/>
              <p:nvPr/>
            </p:nvGraphicFramePr>
            <p:xfrm>
              <a:off x="108044" y="862526"/>
              <a:ext cx="7835229" cy="838210"/>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62452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14) Find the least common multiple (lowest common multiple) of</a:t>
                          </a:r>
                          <a:r>
                            <a:rPr lang="en-US" sz="1600" b="0" i="0" u="none" strike="noStrike" cap="none" dirty="0">
                              <a:solidFill>
                                <a:srgbClr val="000000"/>
                              </a:solidFill>
                              <a:effectLst/>
                              <a:latin typeface="Nunito Sans" pitchFamily="2" charset="0"/>
                              <a:ea typeface="Arial"/>
                              <a:cs typeface="Arial"/>
                              <a:sym typeface="Arial"/>
                            </a:rPr>
                            <a:t>:</a:t>
                          </a:r>
                          <a:r>
                            <a:rPr lang="en-GB" sz="1600" b="0" dirty="0">
                              <a:solidFill>
                                <a:schemeClr val="dk1"/>
                              </a:solidFill>
                              <a:latin typeface="Nunito Sans"/>
                              <a:ea typeface="Nunito Sans"/>
                              <a:cs typeface="Nunito Sans"/>
                              <a:sym typeface="Nunito Sans"/>
                            </a:rPr>
                            <a:t> </a:t>
                          </a:r>
                        </a:p>
                        <a:p>
                          <a:pPr marL="127000" lvl="0" indent="0" algn="l" rtl="0">
                            <a:spcBef>
                              <a:spcPts val="0"/>
                            </a:spcBef>
                            <a:spcAft>
                              <a:spcPts val="0"/>
                            </a:spcAft>
                            <a:buClr>
                              <a:schemeClr val="dk1"/>
                            </a:buClr>
                            <a:buSzPts val="1600"/>
                            <a:buFont typeface="Nunito Sans"/>
                            <a:buNone/>
                          </a:pPr>
                          <a:endParaRPr lang="en-GB" sz="1000" b="0" dirty="0">
                            <a:solidFill>
                              <a:schemeClr val="dk1"/>
                            </a:solidFill>
                            <a:latin typeface="Nunito Sans"/>
                            <a:ea typeface="Nunito Sans"/>
                            <a:cs typeface="Nunito Sans"/>
                            <a:sym typeface="Nunito Sans"/>
                          </a:endParaRPr>
                        </a:p>
                        <a:p>
                          <a:pPr marL="127000" lvl="0" indent="0" algn="l" rtl="0">
                            <a:spcBef>
                              <a:spcPts val="0"/>
                            </a:spcBef>
                            <a:spcAft>
                              <a:spcPts val="0"/>
                            </a:spcAft>
                            <a:buClr>
                              <a:schemeClr val="dk1"/>
                            </a:buClr>
                            <a:buSzPts val="1600"/>
                            <a:buFont typeface="Nunito Sans"/>
                            <a:buNone/>
                          </a:pPr>
                          <a:r>
                            <a:rPr lang="en-GB" sz="1600" b="0" dirty="0">
                              <a:solidFill>
                                <a:schemeClr val="dk1"/>
                              </a:solidFill>
                              <a:ea typeface="Nunito Sans"/>
                              <a:cs typeface="Nunito Sans"/>
                              <a:sym typeface="Nunito Sans"/>
                            </a:rPr>
                            <a:t>       </a:t>
                          </a:r>
                          <a14:m>
                            <m:oMath xmlns:m="http://schemas.openxmlformats.org/officeDocument/2006/math">
                              <m:r>
                                <a:rPr lang="en-GB" sz="2300" b="0" i="0" smtClean="0">
                                  <a:solidFill>
                                    <a:schemeClr val="dk1"/>
                                  </a:solidFill>
                                  <a:latin typeface="Cambria Math" panose="02040503050406030204" pitchFamily="18" charset="0"/>
                                  <a:ea typeface="Nunito Sans"/>
                                  <a:cs typeface="Nunito Sans"/>
                                  <a:sym typeface="Nunito Sans"/>
                                </a:rPr>
                                <m:t>3,  9</m:t>
                              </m:r>
                            </m:oMath>
                          </a14:m>
                          <a:r>
                            <a:rPr lang="en-GB" sz="2300" b="0" dirty="0">
                              <a:solidFill>
                                <a:schemeClr val="dk1"/>
                              </a:solidFill>
                              <a:latin typeface="Nunito Sans"/>
                              <a:ea typeface="Nunito Sans"/>
                              <a:cs typeface="Nunito Sans"/>
                              <a:sym typeface="Nunito Sans"/>
                            </a:rPr>
                            <a:t> and </a:t>
                          </a:r>
                          <a14:m>
                            <m:oMath xmlns:m="http://schemas.openxmlformats.org/officeDocument/2006/math">
                              <m:r>
                                <a:rPr lang="en-GB" sz="2300" b="0" i="1" smtClean="0">
                                  <a:solidFill>
                                    <a:schemeClr val="dk1"/>
                                  </a:solidFill>
                                  <a:latin typeface="Cambria Math" panose="02040503050406030204" pitchFamily="18" charset="0"/>
                                  <a:ea typeface="Nunito Sans"/>
                                  <a:cs typeface="Nunito Sans"/>
                                  <a:sym typeface="Nunito Sans"/>
                                </a:rPr>
                                <m:t>12</m:t>
                              </m:r>
                            </m:oMath>
                          </a14:m>
                          <a:endParaRPr sz="23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4" name="Google Shape;105;p20">
                <a:extLst>
                  <a:ext uri="{FF2B5EF4-FFF2-40B4-BE49-F238E27FC236}">
                    <a16:creationId xmlns:a16="http://schemas.microsoft.com/office/drawing/2014/main" id="{5DFEF100-DE44-4FA8-EC0C-23207BD83421}"/>
                  </a:ext>
                </a:extLst>
              </p:cNvPr>
              <p:cNvGraphicFramePr/>
              <p:nvPr/>
            </p:nvGraphicFramePr>
            <p:xfrm>
              <a:off x="108044" y="862526"/>
              <a:ext cx="7835229" cy="838210"/>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838210">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4"/>
                          <a:stretch>
                            <a:fillRect l="-78" t="-1449" r="-155" b="-15942"/>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36410734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1611738181"/>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1447">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A)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2</m:t>
                              </m:r>
                            </m:oMath>
                          </a14:m>
                          <a:r>
                            <a:rPr lang="en-US" sz="1600" b="0" i="0" u="none" strike="noStrike" dirty="0">
                              <a:solidFill>
                                <a:schemeClr val="tx1"/>
                              </a:solidFill>
                              <a:effectLst/>
                              <a:latin typeface="Times New Roman" panose="02020603050405020304" pitchFamily="18"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B)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36</m:t>
                              </m:r>
                            </m:oMath>
                          </a14:m>
                          <a:r>
                            <a:rPr lang="en-US" sz="1600" b="0" i="0" u="none" strike="noStrike" dirty="0">
                              <a:solidFill>
                                <a:schemeClr val="tx1"/>
                              </a:solidFill>
                              <a:effectLst/>
                              <a:latin typeface="Times New Roman" panose="02020603050405020304" pitchFamily="18"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78553">
                    <a:tc>
                      <a:txBody>
                        <a:bodyPr/>
                        <a:lstStyle/>
                        <a:p>
                          <a:pPr rtl="0" fontAlgn="t">
                            <a:spcBef>
                              <a:spcPts val="0"/>
                            </a:spcBef>
                            <a:spcAft>
                              <a:spcPts val="0"/>
                            </a:spcAft>
                          </a:pPr>
                          <a:r>
                            <a:rPr lang="en-GB" sz="1600" b="0" i="0" u="none" strike="noStrike" dirty="0">
                              <a:solidFill>
                                <a:schemeClr val="tx1"/>
                              </a:solidFill>
                              <a:effectLst/>
                              <a:latin typeface="Nunito Sans" pitchFamily="2" charset="0"/>
                            </a:rPr>
                            <a:t>C) </a:t>
                          </a:r>
                          <a14:m>
                            <m:oMath xmlns:m="http://schemas.openxmlformats.org/officeDocument/2006/math">
                              <m:r>
                                <a:rPr lang="en-GB" sz="1600" b="0" i="1" u="none" strike="noStrike" dirty="0" smtClean="0">
                                  <a:solidFill>
                                    <a:schemeClr val="tx1"/>
                                  </a:solidFill>
                                  <a:effectLst/>
                                  <a:latin typeface="Cambria Math" panose="02040503050406030204" pitchFamily="18" charset="0"/>
                                </a:rPr>
                                <m:t>72</m:t>
                              </m:r>
                            </m:oMath>
                          </a14:m>
                          <a:r>
                            <a:rPr lang="en-GB" sz="1600" b="0" i="0" u="none" strike="noStrike" dirty="0">
                              <a:solidFill>
                                <a:schemeClr val="tx1"/>
                              </a:solidFill>
                              <a:effectLst/>
                              <a:latin typeface="Times New Roman" panose="02020603050405020304" pitchFamily="18" charset="0"/>
                            </a:rPr>
                            <a:t> </a:t>
                          </a:r>
                          <a:endParaRPr lang="en-GB" dirty="0">
                            <a:solidFill>
                              <a:schemeClr val="tx1"/>
                            </a:solidFill>
                            <a:effectLst/>
                          </a:endParaRPr>
                        </a:p>
                        <a:p>
                          <a:pPr rtl="0" fontAlgn="t">
                            <a:spcBef>
                              <a:spcPts val="0"/>
                            </a:spcBef>
                            <a:spcAft>
                              <a:spcPts val="0"/>
                            </a:spcAft>
                          </a:pPr>
                          <a:r>
                            <a:rPr lang="en-GB" sz="1400" b="0" i="0" u="none" strike="noStrike" dirty="0">
                              <a:solidFill>
                                <a:schemeClr val="tx1"/>
                              </a:solidFill>
                              <a:effectLst/>
                              <a:latin typeface="Nunito Sans" pitchFamily="2" charset="0"/>
                            </a:rPr>
                            <a:t> </a:t>
                          </a:r>
                          <a:endParaRPr lang="en-GB"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D)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216</m:t>
                              </m:r>
                            </m:oMath>
                          </a14:m>
                          <a:r>
                            <a:rPr lang="en-US" sz="1600" b="0" i="0" u="none" strike="noStrike" dirty="0">
                              <a:solidFill>
                                <a:schemeClr val="tx1"/>
                              </a:solidFill>
                              <a:effectLst/>
                              <a:latin typeface="Times New Roman" panose="02020603050405020304" pitchFamily="18" charset="0"/>
                            </a:rPr>
                            <a:t> </a:t>
                          </a: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1611738181"/>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1447">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2" r="-100337" b="-100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2" r="-337" b="-100562"/>
                          </a:stretch>
                        </a:blipFill>
                      </a:tcPr>
                    </a:tc>
                    <a:extLst>
                      <a:ext uri="{0D108BD9-81ED-4DB2-BD59-A6C34878D82A}">
                        <a16:rowId xmlns:a16="http://schemas.microsoft.com/office/drawing/2014/main" val="10000"/>
                      </a:ext>
                    </a:extLst>
                  </a:tr>
                  <a:tr h="1078553">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1130" r="-100337" b="-1130"/>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1130" r="-337" b="-1130"/>
                          </a:stretch>
                        </a:blipFill>
                      </a:tcPr>
                    </a:tc>
                    <a:extLst>
                      <a:ext uri="{0D108BD9-81ED-4DB2-BD59-A6C34878D82A}">
                        <a16:rowId xmlns:a16="http://schemas.microsoft.com/office/drawing/2014/main" val="10001"/>
                      </a:ext>
                    </a:extLst>
                  </a:tr>
                </a:tbl>
              </a:graphicData>
            </a:graphic>
          </p:graphicFrame>
        </mc:Fallback>
      </mc:AlternateContent>
      <p:sp>
        <p:nvSpPr>
          <p:cNvPr id="2" name="Google Shape;104;p20">
            <a:extLst>
              <a:ext uri="{FF2B5EF4-FFF2-40B4-BE49-F238E27FC236}">
                <a16:creationId xmlns:a16="http://schemas.microsoft.com/office/drawing/2014/main" id="{70A3FCCA-36E1-43C9-A52A-9AA3E267446F}"/>
              </a:ext>
            </a:extLst>
          </p:cNvPr>
          <p:cNvSpPr txBox="1"/>
          <p:nvPr/>
        </p:nvSpPr>
        <p:spPr>
          <a:xfrm>
            <a:off x="169849" y="378100"/>
            <a:ext cx="5538223"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Factors, Multiples and Primes</a:t>
            </a:r>
            <a:endParaRPr b="1"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4" name="Google Shape;105;p20">
                <a:extLst>
                  <a:ext uri="{FF2B5EF4-FFF2-40B4-BE49-F238E27FC236}">
                    <a16:creationId xmlns:a16="http://schemas.microsoft.com/office/drawing/2014/main" id="{D39C5CC3-381E-4B03-EE15-A642269FB625}"/>
                  </a:ext>
                </a:extLst>
              </p:cNvPr>
              <p:cNvGraphicFramePr/>
              <p:nvPr/>
            </p:nvGraphicFramePr>
            <p:xfrm>
              <a:off x="108044" y="862526"/>
              <a:ext cx="7835229" cy="838210"/>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62452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15) Find the least common multiple (lowest common multiple) of</a:t>
                          </a:r>
                          <a:r>
                            <a:rPr lang="en-US" sz="1600" b="0" i="0" u="none" strike="noStrike" cap="none" dirty="0">
                              <a:solidFill>
                                <a:srgbClr val="000000"/>
                              </a:solidFill>
                              <a:effectLst/>
                              <a:latin typeface="Nunito Sans" pitchFamily="2" charset="0"/>
                              <a:ea typeface="Arial"/>
                              <a:cs typeface="Arial"/>
                              <a:sym typeface="Arial"/>
                            </a:rPr>
                            <a:t>:</a:t>
                          </a:r>
                          <a:r>
                            <a:rPr lang="en-GB" sz="1600" b="0" dirty="0">
                              <a:solidFill>
                                <a:schemeClr val="dk1"/>
                              </a:solidFill>
                              <a:latin typeface="Nunito Sans"/>
                              <a:ea typeface="Nunito Sans"/>
                              <a:cs typeface="Nunito Sans"/>
                              <a:sym typeface="Nunito Sans"/>
                            </a:rPr>
                            <a:t> </a:t>
                          </a:r>
                        </a:p>
                        <a:p>
                          <a:pPr marL="127000" lvl="0" indent="0" algn="l" rtl="0">
                            <a:spcBef>
                              <a:spcPts val="0"/>
                            </a:spcBef>
                            <a:spcAft>
                              <a:spcPts val="0"/>
                            </a:spcAft>
                            <a:buClr>
                              <a:schemeClr val="dk1"/>
                            </a:buClr>
                            <a:buSzPts val="1600"/>
                            <a:buFont typeface="Nunito Sans"/>
                            <a:buNone/>
                          </a:pPr>
                          <a:endParaRPr lang="en-GB" sz="1000" b="0" dirty="0">
                            <a:solidFill>
                              <a:schemeClr val="dk1"/>
                            </a:solidFill>
                            <a:latin typeface="Nunito Sans"/>
                            <a:ea typeface="Nunito Sans"/>
                            <a:cs typeface="Nunito Sans"/>
                            <a:sym typeface="Nunito Sans"/>
                          </a:endParaRPr>
                        </a:p>
                        <a:p>
                          <a:pPr marL="127000" lvl="0" indent="0" algn="l" rtl="0">
                            <a:spcBef>
                              <a:spcPts val="0"/>
                            </a:spcBef>
                            <a:spcAft>
                              <a:spcPts val="0"/>
                            </a:spcAft>
                            <a:buClr>
                              <a:schemeClr val="dk1"/>
                            </a:buClr>
                            <a:buSzPts val="1600"/>
                            <a:buFont typeface="Nunito Sans"/>
                            <a:buNone/>
                          </a:pPr>
                          <a:r>
                            <a:rPr lang="en-GB" sz="1600" b="0" dirty="0">
                              <a:solidFill>
                                <a:schemeClr val="dk1"/>
                              </a:solidFill>
                              <a:ea typeface="Nunito Sans"/>
                              <a:cs typeface="Nunito Sans"/>
                              <a:sym typeface="Nunito Sans"/>
                            </a:rPr>
                            <a:t>       </a:t>
                          </a:r>
                          <a14:m>
                            <m:oMath xmlns:m="http://schemas.openxmlformats.org/officeDocument/2006/math">
                              <m:r>
                                <a:rPr lang="en-GB" sz="2300" b="0" i="0" smtClean="0">
                                  <a:solidFill>
                                    <a:schemeClr val="dk1"/>
                                  </a:solidFill>
                                  <a:latin typeface="Cambria Math" panose="02040503050406030204" pitchFamily="18" charset="0"/>
                                  <a:ea typeface="Nunito Sans"/>
                                  <a:cs typeface="Nunito Sans"/>
                                  <a:sym typeface="Nunito Sans"/>
                                </a:rPr>
                                <m:t>8,  12</m:t>
                              </m:r>
                            </m:oMath>
                          </a14:m>
                          <a:r>
                            <a:rPr lang="en-GB" sz="2300" b="0" dirty="0">
                              <a:solidFill>
                                <a:schemeClr val="dk1"/>
                              </a:solidFill>
                              <a:latin typeface="Nunito Sans"/>
                              <a:ea typeface="Nunito Sans"/>
                              <a:cs typeface="Nunito Sans"/>
                              <a:sym typeface="Nunito Sans"/>
                            </a:rPr>
                            <a:t> and </a:t>
                          </a:r>
                          <a14:m>
                            <m:oMath xmlns:m="http://schemas.openxmlformats.org/officeDocument/2006/math">
                              <m:r>
                                <a:rPr lang="en-GB" sz="2300" b="0" i="1" smtClean="0">
                                  <a:solidFill>
                                    <a:schemeClr val="dk1"/>
                                  </a:solidFill>
                                  <a:latin typeface="Cambria Math" panose="02040503050406030204" pitchFamily="18" charset="0"/>
                                  <a:ea typeface="Nunito Sans"/>
                                  <a:cs typeface="Nunito Sans"/>
                                  <a:sym typeface="Nunito Sans"/>
                                </a:rPr>
                                <m:t>18</m:t>
                              </m:r>
                            </m:oMath>
                          </a14:m>
                          <a:endParaRPr sz="23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4" name="Google Shape;105;p20">
                <a:extLst>
                  <a:ext uri="{FF2B5EF4-FFF2-40B4-BE49-F238E27FC236}">
                    <a16:creationId xmlns:a16="http://schemas.microsoft.com/office/drawing/2014/main" id="{D39C5CC3-381E-4B03-EE15-A642269FB625}"/>
                  </a:ext>
                </a:extLst>
              </p:cNvPr>
              <p:cNvGraphicFramePr/>
              <p:nvPr/>
            </p:nvGraphicFramePr>
            <p:xfrm>
              <a:off x="108044" y="862526"/>
              <a:ext cx="7835229" cy="838210"/>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838210">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4"/>
                          <a:stretch>
                            <a:fillRect l="-78" t="-1449" r="-155" b="-15942"/>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20342348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2982153546"/>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79131">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A)</a:t>
                          </a:r>
                          <a:r>
                            <a:rPr lang="en-US" sz="1600" b="0" i="0" u="none" strike="noStrike" dirty="0">
                              <a:solidFill>
                                <a:schemeClr val="tx1"/>
                              </a:solidFill>
                              <a:effectLst/>
                              <a:latin typeface="Poppins" panose="00000500000000000000" pitchFamily="2" charset="0"/>
                            </a:rPr>
                            <a:t>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8</m:t>
                              </m:r>
                            </m:oMath>
                          </a14:m>
                          <a:r>
                            <a:rPr lang="en-US" sz="1600" b="0" i="0" u="none" strike="noStrike" dirty="0">
                              <a:solidFill>
                                <a:schemeClr val="tx1"/>
                              </a:solidFill>
                              <a:effectLst/>
                              <a:latin typeface="Times New Roman" panose="02020603050405020304" pitchFamily="18"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GB" sz="1600" b="0" i="0" u="none" strike="noStrike" dirty="0">
                              <a:solidFill>
                                <a:schemeClr val="tx1"/>
                              </a:solidFill>
                              <a:effectLst/>
                              <a:latin typeface="Nunito Sans" pitchFamily="2" charset="0"/>
                            </a:rPr>
                            <a:t>B) </a:t>
                          </a:r>
                          <a14:m>
                            <m:oMath xmlns:m="http://schemas.openxmlformats.org/officeDocument/2006/math">
                              <m:r>
                                <a:rPr lang="en-GB" sz="1600" b="0" i="0" u="none" strike="noStrike" dirty="0" smtClean="0">
                                  <a:solidFill>
                                    <a:schemeClr val="tx1"/>
                                  </a:solidFill>
                                  <a:effectLst/>
                                  <a:latin typeface="Cambria Math" panose="02040503050406030204" pitchFamily="18" charset="0"/>
                                </a:rPr>
                                <m:t>4</m:t>
                              </m:r>
                            </m:oMath>
                          </a14:m>
                          <a:endParaRPr lang="en-GB" dirty="0">
                            <a:solidFill>
                              <a:schemeClr val="tx1"/>
                            </a:solidFill>
                            <a:effectLst/>
                          </a:endParaRPr>
                        </a:p>
                        <a:p>
                          <a:pPr rtl="0" fontAlgn="t">
                            <a:spcBef>
                              <a:spcPts val="0"/>
                            </a:spcBef>
                            <a:spcAft>
                              <a:spcPts val="0"/>
                            </a:spcAft>
                          </a:pPr>
                          <a:r>
                            <a:rPr lang="en-GB" sz="1400" b="0" i="0" u="none" strike="noStrike" dirty="0">
                              <a:solidFill>
                                <a:schemeClr val="tx1"/>
                              </a:solidFill>
                              <a:effectLst/>
                              <a:latin typeface="Nunito Sans" pitchFamily="2" charset="0"/>
                            </a:rPr>
                            <a:t> </a:t>
                          </a:r>
                          <a:endParaRPr lang="en-GB"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0869">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C)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2</m:t>
                              </m:r>
                            </m:oMath>
                          </a14:m>
                          <a:r>
                            <a:rPr lang="en-US" sz="1600" b="0" i="0" u="none" strike="noStrike" dirty="0">
                              <a:solidFill>
                                <a:schemeClr val="tx1"/>
                              </a:solidFill>
                              <a:effectLst/>
                              <a:latin typeface="Times New Roman" panose="02020603050405020304" pitchFamily="18" charset="0"/>
                            </a:rPr>
                            <a:t> </a:t>
                          </a: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D)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6</m:t>
                              </m:r>
                            </m:oMath>
                          </a14:m>
                          <a:r>
                            <a:rPr lang="en-US" sz="1600" b="0" i="0" u="none" strike="noStrike" dirty="0">
                              <a:solidFill>
                                <a:schemeClr val="tx1"/>
                              </a:solidFill>
                              <a:effectLst/>
                              <a:latin typeface="Times New Roman" panose="02020603050405020304" pitchFamily="18"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2982153546"/>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79131">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5" r="-100337" b="-101695"/>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5" r="-337" b="-101695"/>
                          </a:stretch>
                        </a:blipFill>
                      </a:tcPr>
                    </a:tc>
                    <a:extLst>
                      <a:ext uri="{0D108BD9-81ED-4DB2-BD59-A6C34878D82A}">
                        <a16:rowId xmlns:a16="http://schemas.microsoft.com/office/drawing/2014/main" val="10000"/>
                      </a:ext>
                    </a:extLst>
                  </a:tr>
                  <a:tr h="1080869">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0000" r="-100337" b="-1124"/>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0000" r="-337" b="-1124"/>
                          </a:stretch>
                        </a:blipFill>
                      </a:tcPr>
                    </a:tc>
                    <a:extLst>
                      <a:ext uri="{0D108BD9-81ED-4DB2-BD59-A6C34878D82A}">
                        <a16:rowId xmlns:a16="http://schemas.microsoft.com/office/drawing/2014/main" val="10001"/>
                      </a:ext>
                    </a:extLst>
                  </a:tr>
                </a:tbl>
              </a:graphicData>
            </a:graphic>
          </p:graphicFrame>
        </mc:Fallback>
      </mc:AlternateContent>
      <p:sp>
        <p:nvSpPr>
          <p:cNvPr id="2" name="Google Shape;104;p20">
            <a:extLst>
              <a:ext uri="{FF2B5EF4-FFF2-40B4-BE49-F238E27FC236}">
                <a16:creationId xmlns:a16="http://schemas.microsoft.com/office/drawing/2014/main" id="{A4E743A2-F44C-720A-5F08-C3365C987AA5}"/>
              </a:ext>
            </a:extLst>
          </p:cNvPr>
          <p:cNvSpPr txBox="1"/>
          <p:nvPr/>
        </p:nvSpPr>
        <p:spPr>
          <a:xfrm>
            <a:off x="169849" y="378100"/>
            <a:ext cx="5538223"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Factors, Multiples and Primes</a:t>
            </a:r>
            <a:endParaRPr b="1"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4" name="Google Shape;105;p20">
                <a:extLst>
                  <a:ext uri="{FF2B5EF4-FFF2-40B4-BE49-F238E27FC236}">
                    <a16:creationId xmlns:a16="http://schemas.microsoft.com/office/drawing/2014/main" id="{DADA2525-D897-F6D5-9DB0-3AF2251AAC05}"/>
                  </a:ext>
                </a:extLst>
              </p:cNvPr>
              <p:cNvGraphicFramePr/>
              <p:nvPr/>
            </p:nvGraphicFramePr>
            <p:xfrm>
              <a:off x="108044" y="862526"/>
              <a:ext cx="7835229" cy="838210"/>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62452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16) Find the highest common factor of</a:t>
                          </a:r>
                          <a:r>
                            <a:rPr lang="en-US" sz="1600" b="0" i="0" u="none" strike="noStrike" cap="none" dirty="0">
                              <a:solidFill>
                                <a:srgbClr val="000000"/>
                              </a:solidFill>
                              <a:effectLst/>
                              <a:latin typeface="Nunito Sans" pitchFamily="2" charset="0"/>
                              <a:ea typeface="Arial"/>
                              <a:cs typeface="Arial"/>
                              <a:sym typeface="Arial"/>
                            </a:rPr>
                            <a:t>:</a:t>
                          </a:r>
                          <a:r>
                            <a:rPr lang="en-GB" sz="1600" b="0" dirty="0">
                              <a:solidFill>
                                <a:schemeClr val="dk1"/>
                              </a:solidFill>
                              <a:latin typeface="Nunito Sans"/>
                              <a:ea typeface="Nunito Sans"/>
                              <a:cs typeface="Nunito Sans"/>
                              <a:sym typeface="Nunito Sans"/>
                            </a:rPr>
                            <a:t> </a:t>
                          </a:r>
                        </a:p>
                        <a:p>
                          <a:pPr marL="127000" lvl="0" indent="0" algn="l" rtl="0">
                            <a:spcBef>
                              <a:spcPts val="0"/>
                            </a:spcBef>
                            <a:spcAft>
                              <a:spcPts val="0"/>
                            </a:spcAft>
                            <a:buClr>
                              <a:schemeClr val="dk1"/>
                            </a:buClr>
                            <a:buSzPts val="1600"/>
                            <a:buFont typeface="Nunito Sans"/>
                            <a:buNone/>
                          </a:pPr>
                          <a:endParaRPr lang="en-GB" sz="1000" b="0" dirty="0">
                            <a:solidFill>
                              <a:schemeClr val="dk1"/>
                            </a:solidFill>
                            <a:latin typeface="Nunito Sans"/>
                            <a:ea typeface="Nunito Sans"/>
                            <a:cs typeface="Nunito Sans"/>
                            <a:sym typeface="Nunito Sans"/>
                          </a:endParaRPr>
                        </a:p>
                        <a:p>
                          <a:pPr marL="127000" lvl="0" indent="0" algn="l" rtl="0">
                            <a:spcBef>
                              <a:spcPts val="0"/>
                            </a:spcBef>
                            <a:spcAft>
                              <a:spcPts val="0"/>
                            </a:spcAft>
                            <a:buClr>
                              <a:schemeClr val="dk1"/>
                            </a:buClr>
                            <a:buSzPts val="1600"/>
                            <a:buFont typeface="Nunito Sans"/>
                            <a:buNone/>
                          </a:pPr>
                          <a:r>
                            <a:rPr lang="en-GB" sz="1600" b="0" dirty="0">
                              <a:solidFill>
                                <a:schemeClr val="dk1"/>
                              </a:solidFill>
                              <a:ea typeface="Nunito Sans"/>
                              <a:cs typeface="Nunito Sans"/>
                              <a:sym typeface="Nunito Sans"/>
                            </a:rPr>
                            <a:t>       </a:t>
                          </a:r>
                          <a14:m>
                            <m:oMath xmlns:m="http://schemas.openxmlformats.org/officeDocument/2006/math">
                              <m:r>
                                <a:rPr lang="en-GB" sz="2300" b="0" i="1" smtClean="0">
                                  <a:solidFill>
                                    <a:schemeClr val="dk1"/>
                                  </a:solidFill>
                                  <a:latin typeface="Cambria Math" panose="02040503050406030204" pitchFamily="18" charset="0"/>
                                  <a:ea typeface="Nunito Sans"/>
                                  <a:cs typeface="Nunito Sans"/>
                                  <a:sym typeface="Nunito Sans"/>
                                </a:rPr>
                                <m:t>12,  32</m:t>
                              </m:r>
                            </m:oMath>
                          </a14:m>
                          <a:r>
                            <a:rPr lang="en-GB" sz="2300" b="0" dirty="0">
                              <a:solidFill>
                                <a:schemeClr val="dk1"/>
                              </a:solidFill>
                              <a:latin typeface="Nunito Sans"/>
                              <a:ea typeface="Nunito Sans"/>
                              <a:cs typeface="Nunito Sans"/>
                              <a:sym typeface="Nunito Sans"/>
                            </a:rPr>
                            <a:t> and </a:t>
                          </a:r>
                          <a14:m>
                            <m:oMath xmlns:m="http://schemas.openxmlformats.org/officeDocument/2006/math">
                              <m:r>
                                <a:rPr lang="en-GB" sz="2300" b="0" i="1" smtClean="0">
                                  <a:solidFill>
                                    <a:schemeClr val="dk1"/>
                                  </a:solidFill>
                                  <a:latin typeface="Cambria Math" panose="02040503050406030204" pitchFamily="18" charset="0"/>
                                  <a:ea typeface="Nunito Sans"/>
                                  <a:cs typeface="Nunito Sans"/>
                                  <a:sym typeface="Nunito Sans"/>
                                </a:rPr>
                                <m:t>72</m:t>
                              </m:r>
                            </m:oMath>
                          </a14:m>
                          <a:endParaRPr sz="23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4" name="Google Shape;105;p20">
                <a:extLst>
                  <a:ext uri="{FF2B5EF4-FFF2-40B4-BE49-F238E27FC236}">
                    <a16:creationId xmlns:a16="http://schemas.microsoft.com/office/drawing/2014/main" id="{DADA2525-D897-F6D5-9DB0-3AF2251AAC05}"/>
                  </a:ext>
                </a:extLst>
              </p:cNvPr>
              <p:cNvGraphicFramePr/>
              <p:nvPr/>
            </p:nvGraphicFramePr>
            <p:xfrm>
              <a:off x="108044" y="862526"/>
              <a:ext cx="7835229" cy="838210"/>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838210">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4"/>
                          <a:stretch>
                            <a:fillRect l="-78" t="-1449" r="-155" b="-15942"/>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13689806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pic>
        <p:nvPicPr>
          <p:cNvPr id="4" name="Picture 3" descr="Graphical user interface, text, application, chat or text message&#10;&#10;Description automatically generated">
            <a:extLst>
              <a:ext uri="{FF2B5EF4-FFF2-40B4-BE49-F238E27FC236}">
                <a16:creationId xmlns:a16="http://schemas.microsoft.com/office/drawing/2014/main" id="{F82B9CB6-FEF4-00F5-CB0F-74041830E849}"/>
              </a:ext>
            </a:extLst>
          </p:cNvPr>
          <p:cNvPicPr>
            <a:picLocks noChangeAspect="1"/>
          </p:cNvPicPr>
          <p:nvPr/>
        </p:nvPicPr>
        <p:blipFill>
          <a:blip r:embed="rId3"/>
          <a:stretch>
            <a:fillRect/>
          </a:stretch>
        </p:blipFill>
        <p:spPr>
          <a:xfrm>
            <a:off x="5163560" y="963038"/>
            <a:ext cx="3738869" cy="2986392"/>
          </a:xfrm>
          <a:prstGeom prst="rect">
            <a:avLst/>
          </a:prstGeom>
        </p:spPr>
      </p:pic>
      <p:sp>
        <p:nvSpPr>
          <p:cNvPr id="92" name="Google Shape;92;p18"/>
          <p:cNvSpPr txBox="1"/>
          <p:nvPr/>
        </p:nvSpPr>
        <p:spPr>
          <a:xfrm>
            <a:off x="80049" y="361775"/>
            <a:ext cx="3275993"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This resource in a nutshell</a:t>
            </a:r>
          </a:p>
        </p:txBody>
      </p:sp>
      <p:sp>
        <p:nvSpPr>
          <p:cNvPr id="93" name="Google Shape;93;p18"/>
          <p:cNvSpPr txBox="1"/>
          <p:nvPr/>
        </p:nvSpPr>
        <p:spPr>
          <a:xfrm>
            <a:off x="80049" y="963038"/>
            <a:ext cx="4669686" cy="3818687"/>
          </a:xfrm>
          <a:prstGeom prst="rect">
            <a:avLst/>
          </a:prstGeom>
          <a:noFill/>
          <a:ln>
            <a:noFill/>
          </a:ln>
        </p:spPr>
        <p:txBody>
          <a:bodyPr spcFirstLastPara="1" wrap="square" lIns="91425" tIns="91425" rIns="91425" bIns="91425" anchor="ctr" anchorCtr="0">
            <a:noAutofit/>
          </a:bodyPr>
          <a:lstStyle/>
          <a:p>
            <a:pPr rtl="0">
              <a:spcBef>
                <a:spcPts val="0"/>
              </a:spcBef>
              <a:spcAft>
                <a:spcPts val="0"/>
              </a:spcAft>
            </a:pPr>
            <a:r>
              <a:rPr lang="en-US" sz="1200" b="0" i="0" u="none" strike="noStrike" dirty="0">
                <a:solidFill>
                  <a:srgbClr val="1C1C1C"/>
                </a:solidFill>
                <a:effectLst/>
                <a:latin typeface="Nunito Sans" pitchFamily="2" charset="0"/>
              </a:rPr>
              <a:t>Diagnostic questions are a quick and easy way of assessing your students’ knowledge and understanding of a particular topic. </a:t>
            </a:r>
            <a:endParaRPr lang="en-US" sz="1200" b="0" dirty="0">
              <a:effectLst/>
              <a:latin typeface="Nunito Sans" pitchFamily="2" charset="0"/>
            </a:endParaRPr>
          </a:p>
          <a:p>
            <a:br>
              <a:rPr lang="en-US" sz="1200" b="0" dirty="0">
                <a:effectLst/>
                <a:latin typeface="Nunito Sans" pitchFamily="2" charset="0"/>
              </a:rPr>
            </a:br>
            <a:r>
              <a:rPr lang="en-US" sz="1200" b="0" i="0" u="none" strike="noStrike" dirty="0">
                <a:solidFill>
                  <a:srgbClr val="1C1C1C"/>
                </a:solidFill>
                <a:effectLst/>
                <a:latin typeface="Nunito Sans" pitchFamily="2" charset="0"/>
              </a:rPr>
              <a:t>Students may be struggling with </a:t>
            </a:r>
            <a:r>
              <a:rPr lang="en-US" sz="1200" b="1" i="0" u="none" strike="noStrike" dirty="0">
                <a:solidFill>
                  <a:srgbClr val="1C1C1C"/>
                </a:solidFill>
                <a:effectLst/>
                <a:latin typeface="Nunito Sans" pitchFamily="2" charset="0"/>
              </a:rPr>
              <a:t>factors, multiples and primes</a:t>
            </a:r>
            <a:r>
              <a:rPr lang="en-US" sz="1200" b="0" i="0" u="none" strike="noStrike" dirty="0">
                <a:solidFill>
                  <a:srgbClr val="1C1C1C"/>
                </a:solidFill>
                <a:effectLst/>
                <a:latin typeface="Nunito Sans" pitchFamily="2" charset="0"/>
              </a:rPr>
              <a:t> for a number of different reasons. Diagnostic questions can help to identify the particular misconception that the student has and help to determine the specific support they will need in order to improve. They are low stakes and support students developing metacognition around how their learning is progressing and what they need to do to improve further.</a:t>
            </a:r>
          </a:p>
          <a:p>
            <a:endParaRPr lang="en-GB" sz="1200" dirty="0">
              <a:solidFill>
                <a:srgbClr val="1C1C1C"/>
              </a:solidFill>
              <a:latin typeface="Nunito Sans" pitchFamily="2" charset="0"/>
            </a:endParaRPr>
          </a:p>
          <a:p>
            <a:pPr>
              <a:lnSpc>
                <a:spcPct val="115000"/>
              </a:lnSpc>
            </a:pPr>
            <a:r>
              <a:rPr lang="en-GB" sz="1200" b="1" dirty="0">
                <a:solidFill>
                  <a:srgbClr val="1C1C1C"/>
                </a:solidFill>
                <a:latin typeface="Nunito Sans" pitchFamily="2" charset="77"/>
              </a:rPr>
              <a:t>At Third Space Learning, we use diagnostic questions before and after online tutoring sessions to identify gaps and track progress, an example of this is shown on the right.</a:t>
            </a:r>
          </a:p>
          <a:p>
            <a:pPr marL="0" lvl="0" indent="0" algn="l" rtl="0">
              <a:lnSpc>
                <a:spcPct val="115000"/>
              </a:lnSpc>
              <a:spcBef>
                <a:spcPts val="0"/>
              </a:spcBef>
              <a:spcAft>
                <a:spcPts val="0"/>
              </a:spcAft>
              <a:buNone/>
            </a:pPr>
            <a:endParaRPr sz="1200" dirty="0">
              <a:solidFill>
                <a:srgbClr val="1C1C1C"/>
              </a:solidFill>
              <a:latin typeface="Nunito Sans" pitchFamily="2" charset="77"/>
            </a:endParaRPr>
          </a:p>
          <a:p>
            <a:pPr marL="0" lvl="0" indent="0" algn="l" rtl="0">
              <a:lnSpc>
                <a:spcPct val="115000"/>
              </a:lnSpc>
              <a:spcBef>
                <a:spcPts val="0"/>
              </a:spcBef>
              <a:spcAft>
                <a:spcPts val="0"/>
              </a:spcAft>
              <a:buNone/>
            </a:pPr>
            <a:endParaRPr sz="1100" dirty="0">
              <a:solidFill>
                <a:srgbClr val="1C1C1C"/>
              </a:solidFill>
            </a:endParaRPr>
          </a:p>
          <a:p>
            <a:pPr marL="0" lvl="0" indent="0" algn="l" rtl="0">
              <a:lnSpc>
                <a:spcPct val="115000"/>
              </a:lnSpc>
              <a:spcBef>
                <a:spcPts val="0"/>
              </a:spcBef>
              <a:spcAft>
                <a:spcPts val="0"/>
              </a:spcAft>
              <a:buNone/>
            </a:pPr>
            <a:endParaRPr sz="1100" dirty="0">
              <a:solidFill>
                <a:srgbClr val="1C1C1C"/>
              </a:solidFill>
            </a:endParaRPr>
          </a:p>
          <a:p>
            <a:pPr marL="0" lvl="0" indent="0" algn="l" rtl="0">
              <a:lnSpc>
                <a:spcPct val="115000"/>
              </a:lnSpc>
              <a:spcBef>
                <a:spcPts val="0"/>
              </a:spcBef>
              <a:spcAft>
                <a:spcPts val="0"/>
              </a:spcAft>
              <a:buNone/>
            </a:pPr>
            <a:endParaRPr sz="1100" dirty="0">
              <a:solidFill>
                <a:srgbClr val="1C1C1C"/>
              </a:solidFill>
            </a:endParaRPr>
          </a:p>
        </p:txBody>
      </p:sp>
      <p:pic>
        <p:nvPicPr>
          <p:cNvPr id="11" name="Picture 10" descr="A child wearing headphones&#10;&#10;Description automatically generated with low confidence">
            <a:extLst>
              <a:ext uri="{FF2B5EF4-FFF2-40B4-BE49-F238E27FC236}">
                <a16:creationId xmlns:a16="http://schemas.microsoft.com/office/drawing/2014/main" id="{C92FCA2E-C30F-BEAA-E143-B7239F586F30}"/>
              </a:ext>
            </a:extLst>
          </p:cNvPr>
          <p:cNvPicPr>
            <a:picLocks noChangeAspect="1"/>
          </p:cNvPicPr>
          <p:nvPr/>
        </p:nvPicPr>
        <p:blipFill>
          <a:blip r:embed="rId4"/>
          <a:stretch>
            <a:fillRect/>
          </a:stretch>
        </p:blipFill>
        <p:spPr>
          <a:xfrm>
            <a:off x="4742099" y="3224610"/>
            <a:ext cx="1565300" cy="1570992"/>
          </a:xfrm>
          <a:prstGeom prst="rect">
            <a:avLst/>
          </a:prstGeom>
        </p:spPr>
      </p:pic>
    </p:spTree>
    <p:extLst>
      <p:ext uri="{BB962C8B-B14F-4D97-AF65-F5344CB8AC3E}">
        <p14:creationId xmlns:p14="http://schemas.microsoft.com/office/powerpoint/2010/main" val="15921506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703137928"/>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76818">
                    <a:tc>
                      <a:txBody>
                        <a:bodyPr/>
                        <a:lstStyle/>
                        <a:p>
                          <a:pPr marL="0" indent="0" rtl="0" fontAlgn="t">
                            <a:spcBef>
                              <a:spcPts val="0"/>
                            </a:spcBef>
                            <a:spcAft>
                              <a:spcPts val="0"/>
                            </a:spcAft>
                            <a:buNone/>
                          </a:pPr>
                          <a:r>
                            <a:rPr lang="en-US" sz="1600" b="0" i="0" u="none" strike="noStrike" dirty="0">
                              <a:solidFill>
                                <a:schemeClr val="tx1"/>
                              </a:solidFill>
                              <a:effectLst/>
                              <a:latin typeface="Nunito Sans" pitchFamily="2" charset="0"/>
                            </a:rPr>
                            <a:t>A)</a:t>
                          </a:r>
                          <a:r>
                            <a:rPr lang="en-US" sz="1600" b="0" i="0" u="none" strike="noStrike" dirty="0">
                              <a:solidFill>
                                <a:schemeClr val="tx1"/>
                              </a:solidFill>
                              <a:effectLst/>
                              <a:latin typeface="Times New Roman" panose="02020603050405020304" pitchFamily="18" charset="0"/>
                            </a:rPr>
                            <a:t>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7</m:t>
                              </m:r>
                            </m:oMath>
                          </a14:m>
                          <a:r>
                            <a:rPr lang="en-US" sz="1600" b="0" i="0" u="none" strike="noStrike" dirty="0">
                              <a:solidFill>
                                <a:schemeClr val="tx1"/>
                              </a:solidFill>
                              <a:effectLst/>
                              <a:latin typeface="Times New Roman" panose="02020603050405020304" pitchFamily="18" charset="0"/>
                            </a:rPr>
                            <a:t> </a:t>
                          </a: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B)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2</m:t>
                              </m:r>
                            </m:oMath>
                          </a14:m>
                          <a:r>
                            <a:rPr lang="en-US" sz="1600" b="0" i="0" u="none" strike="noStrike" dirty="0">
                              <a:solidFill>
                                <a:schemeClr val="tx1"/>
                              </a:solidFill>
                              <a:effectLst/>
                              <a:latin typeface="Times New Roman" panose="02020603050405020304" pitchFamily="18" charset="0"/>
                            </a:rPr>
                            <a:t> </a:t>
                          </a: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3182">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C)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0</m:t>
                              </m:r>
                            </m:oMath>
                          </a14:m>
                          <a:r>
                            <a:rPr lang="en-US" sz="1600" b="0" i="0" u="none" strike="noStrike" dirty="0">
                              <a:solidFill>
                                <a:schemeClr val="tx1"/>
                              </a:solidFill>
                              <a:effectLst/>
                              <a:latin typeface="Times New Roman" panose="02020603050405020304" pitchFamily="18" charset="0"/>
                            </a:rPr>
                            <a:t> </a:t>
                          </a: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GB" sz="1600" b="0" i="0" u="none" strike="noStrike" dirty="0">
                              <a:solidFill>
                                <a:schemeClr val="tx1"/>
                              </a:solidFill>
                              <a:effectLst/>
                              <a:latin typeface="Nunito Sans" pitchFamily="2" charset="0"/>
                            </a:rPr>
                            <a:t>D) </a:t>
                          </a:r>
                          <a14:m>
                            <m:oMath xmlns:m="http://schemas.openxmlformats.org/officeDocument/2006/math">
                              <m:r>
                                <a:rPr lang="en-GB" sz="1600" b="0" i="1" u="none" strike="noStrike" dirty="0" smtClean="0">
                                  <a:solidFill>
                                    <a:schemeClr val="tx1"/>
                                  </a:solidFill>
                                  <a:effectLst/>
                                  <a:latin typeface="Cambria Math" panose="02040503050406030204" pitchFamily="18" charset="0"/>
                                </a:rPr>
                                <m:t>1</m:t>
                              </m:r>
                            </m:oMath>
                          </a14:m>
                          <a:r>
                            <a:rPr lang="en-GB" sz="1600" b="0" i="0" u="none" strike="noStrike" dirty="0">
                              <a:solidFill>
                                <a:schemeClr val="tx1"/>
                              </a:solidFill>
                              <a:effectLst/>
                              <a:latin typeface="Times New Roman" panose="02020603050405020304" pitchFamily="18" charset="0"/>
                            </a:rPr>
                            <a:t> </a:t>
                          </a:r>
                          <a:endParaRPr lang="en-GB" dirty="0">
                            <a:solidFill>
                              <a:schemeClr val="tx1"/>
                            </a:solidFill>
                            <a:effectLst/>
                          </a:endParaRPr>
                        </a:p>
                        <a:p>
                          <a:pPr rtl="0" fontAlgn="t">
                            <a:spcBef>
                              <a:spcPts val="0"/>
                            </a:spcBef>
                            <a:spcAft>
                              <a:spcPts val="0"/>
                            </a:spcAft>
                          </a:pPr>
                          <a:r>
                            <a:rPr lang="en-GB" sz="1400" b="0" i="0" u="none" strike="noStrike" dirty="0">
                              <a:solidFill>
                                <a:schemeClr val="tx1"/>
                              </a:solidFill>
                              <a:effectLst/>
                              <a:latin typeface="Nunito Sans" pitchFamily="2" charset="0"/>
                            </a:rPr>
                            <a:t> </a:t>
                          </a:r>
                          <a:endParaRPr lang="en-GB"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703137928"/>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76818">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5" r="-100337" b="-101695"/>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5" r="-337" b="-101695"/>
                          </a:stretch>
                        </a:blipFill>
                      </a:tcPr>
                    </a:tc>
                    <a:extLst>
                      <a:ext uri="{0D108BD9-81ED-4DB2-BD59-A6C34878D82A}">
                        <a16:rowId xmlns:a16="http://schemas.microsoft.com/office/drawing/2014/main" val="10000"/>
                      </a:ext>
                    </a:extLst>
                  </a:tr>
                  <a:tr h="1083182">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0000" r="-100337" b="-1124"/>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0000" r="-337" b="-1124"/>
                          </a:stretch>
                        </a:blipFill>
                      </a:tcPr>
                    </a:tc>
                    <a:extLst>
                      <a:ext uri="{0D108BD9-81ED-4DB2-BD59-A6C34878D82A}">
                        <a16:rowId xmlns:a16="http://schemas.microsoft.com/office/drawing/2014/main" val="10001"/>
                      </a:ext>
                    </a:extLst>
                  </a:tr>
                </a:tbl>
              </a:graphicData>
            </a:graphic>
          </p:graphicFrame>
        </mc:Fallback>
      </mc:AlternateContent>
      <p:sp>
        <p:nvSpPr>
          <p:cNvPr id="2" name="Google Shape;104;p20">
            <a:extLst>
              <a:ext uri="{FF2B5EF4-FFF2-40B4-BE49-F238E27FC236}">
                <a16:creationId xmlns:a16="http://schemas.microsoft.com/office/drawing/2014/main" id="{6A1F3CC4-ED16-F9C3-0974-CDB6E499087D}"/>
              </a:ext>
            </a:extLst>
          </p:cNvPr>
          <p:cNvSpPr txBox="1"/>
          <p:nvPr/>
        </p:nvSpPr>
        <p:spPr>
          <a:xfrm>
            <a:off x="169849" y="378100"/>
            <a:ext cx="5538223"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Factors, Multiples and Primes</a:t>
            </a:r>
            <a:endParaRPr b="1"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4" name="Google Shape;105;p20">
                <a:extLst>
                  <a:ext uri="{FF2B5EF4-FFF2-40B4-BE49-F238E27FC236}">
                    <a16:creationId xmlns:a16="http://schemas.microsoft.com/office/drawing/2014/main" id="{3C123E4D-3089-F204-C3CC-4B9718C278CC}"/>
                  </a:ext>
                </a:extLst>
              </p:cNvPr>
              <p:cNvGraphicFramePr/>
              <p:nvPr/>
            </p:nvGraphicFramePr>
            <p:xfrm>
              <a:off x="108044" y="862526"/>
              <a:ext cx="7835229" cy="838210"/>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62452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17) Find the highest common factor of</a:t>
                          </a:r>
                          <a:r>
                            <a:rPr lang="en-US" sz="1600" b="0" i="0" u="none" strike="noStrike" cap="none" dirty="0">
                              <a:solidFill>
                                <a:srgbClr val="000000"/>
                              </a:solidFill>
                              <a:effectLst/>
                              <a:latin typeface="Nunito Sans" pitchFamily="2" charset="0"/>
                              <a:ea typeface="Arial"/>
                              <a:cs typeface="Arial"/>
                              <a:sym typeface="Arial"/>
                            </a:rPr>
                            <a:t>:</a:t>
                          </a:r>
                          <a:r>
                            <a:rPr lang="en-GB" sz="1600" b="0" dirty="0">
                              <a:solidFill>
                                <a:schemeClr val="dk1"/>
                              </a:solidFill>
                              <a:latin typeface="Nunito Sans"/>
                              <a:ea typeface="Nunito Sans"/>
                              <a:cs typeface="Nunito Sans"/>
                              <a:sym typeface="Nunito Sans"/>
                            </a:rPr>
                            <a:t> </a:t>
                          </a:r>
                        </a:p>
                        <a:p>
                          <a:pPr marL="127000" lvl="0" indent="0" algn="l" rtl="0">
                            <a:spcBef>
                              <a:spcPts val="0"/>
                            </a:spcBef>
                            <a:spcAft>
                              <a:spcPts val="0"/>
                            </a:spcAft>
                            <a:buClr>
                              <a:schemeClr val="dk1"/>
                            </a:buClr>
                            <a:buSzPts val="1600"/>
                            <a:buFont typeface="Nunito Sans"/>
                            <a:buNone/>
                          </a:pPr>
                          <a:endParaRPr lang="en-GB" sz="1000" b="0" dirty="0">
                            <a:solidFill>
                              <a:schemeClr val="dk1"/>
                            </a:solidFill>
                            <a:latin typeface="Nunito Sans"/>
                            <a:ea typeface="Nunito Sans"/>
                            <a:cs typeface="Nunito Sans"/>
                            <a:sym typeface="Nunito Sans"/>
                          </a:endParaRPr>
                        </a:p>
                        <a:p>
                          <a:pPr marL="127000" lvl="0" indent="0" algn="l" rtl="0">
                            <a:spcBef>
                              <a:spcPts val="0"/>
                            </a:spcBef>
                            <a:spcAft>
                              <a:spcPts val="0"/>
                            </a:spcAft>
                            <a:buClr>
                              <a:schemeClr val="dk1"/>
                            </a:buClr>
                            <a:buSzPts val="1600"/>
                            <a:buFont typeface="Nunito Sans"/>
                            <a:buNone/>
                          </a:pPr>
                          <a:r>
                            <a:rPr lang="en-GB" sz="1600" b="0" dirty="0">
                              <a:solidFill>
                                <a:schemeClr val="dk1"/>
                              </a:solidFill>
                              <a:ea typeface="Nunito Sans"/>
                              <a:cs typeface="Nunito Sans"/>
                              <a:sym typeface="Nunito Sans"/>
                            </a:rPr>
                            <a:t>       </a:t>
                          </a:r>
                          <a14:m>
                            <m:oMath xmlns:m="http://schemas.openxmlformats.org/officeDocument/2006/math">
                              <m:r>
                                <a:rPr lang="en-GB" sz="2300" b="0" i="1" smtClean="0">
                                  <a:solidFill>
                                    <a:schemeClr val="dk1"/>
                                  </a:solidFill>
                                  <a:latin typeface="Cambria Math" panose="02040503050406030204" pitchFamily="18" charset="0"/>
                                  <a:ea typeface="Nunito Sans"/>
                                  <a:cs typeface="Nunito Sans"/>
                                  <a:sym typeface="Nunito Sans"/>
                                </a:rPr>
                                <m:t>14, 35</m:t>
                              </m:r>
                            </m:oMath>
                          </a14:m>
                          <a:r>
                            <a:rPr lang="en-GB" sz="2300" b="0" dirty="0">
                              <a:solidFill>
                                <a:schemeClr val="dk1"/>
                              </a:solidFill>
                              <a:latin typeface="Nunito Sans"/>
                              <a:ea typeface="Nunito Sans"/>
                              <a:cs typeface="Nunito Sans"/>
                              <a:sym typeface="Nunito Sans"/>
                            </a:rPr>
                            <a:t> and </a:t>
                          </a:r>
                          <a14:m>
                            <m:oMath xmlns:m="http://schemas.openxmlformats.org/officeDocument/2006/math">
                              <m:r>
                                <a:rPr lang="en-GB" sz="2300" b="0" i="1" smtClean="0">
                                  <a:solidFill>
                                    <a:schemeClr val="dk1"/>
                                  </a:solidFill>
                                  <a:latin typeface="Cambria Math" panose="02040503050406030204" pitchFamily="18" charset="0"/>
                                  <a:ea typeface="Nunito Sans"/>
                                  <a:cs typeface="Nunito Sans"/>
                                  <a:sym typeface="Nunito Sans"/>
                                </a:rPr>
                                <m:t>64</m:t>
                              </m:r>
                            </m:oMath>
                          </a14:m>
                          <a:endParaRPr sz="23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4" name="Google Shape;105;p20">
                <a:extLst>
                  <a:ext uri="{FF2B5EF4-FFF2-40B4-BE49-F238E27FC236}">
                    <a16:creationId xmlns:a16="http://schemas.microsoft.com/office/drawing/2014/main" id="{3C123E4D-3089-F204-C3CC-4B9718C278CC}"/>
                  </a:ext>
                </a:extLst>
              </p:cNvPr>
              <p:cNvGraphicFramePr/>
              <p:nvPr/>
            </p:nvGraphicFramePr>
            <p:xfrm>
              <a:off x="108044" y="862526"/>
              <a:ext cx="7835229" cy="838210"/>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838210">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4"/>
                          <a:stretch>
                            <a:fillRect l="-78" t="-1449" r="-155" b="-15942"/>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20764957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2307707929"/>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0000">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A)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1, 3, 5, 7, 9</m:t>
                              </m:r>
                            </m:oMath>
                          </a14:m>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B)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1, 2, 3, 5, 7</m:t>
                              </m:r>
                            </m:oMath>
                          </a14:m>
                          <a:r>
                            <a:rPr lang="en-US" sz="1600" b="0" i="0" u="none" strike="noStrike" dirty="0">
                              <a:solidFill>
                                <a:schemeClr val="tx1"/>
                              </a:solidFill>
                              <a:effectLst/>
                              <a:latin typeface="Times New Roman" panose="02020603050405020304" pitchFamily="18"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0000">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C)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2, 3, 5, 7, 11</m:t>
                              </m:r>
                            </m:oMath>
                          </a14:m>
                          <a:r>
                            <a:rPr lang="en-US" sz="1600" b="0" i="0" u="none" strike="noStrike" dirty="0">
                              <a:solidFill>
                                <a:schemeClr val="tx1"/>
                              </a:solidFill>
                              <a:effectLst/>
                              <a:latin typeface="Times New Roman" panose="02020603050405020304" pitchFamily="18"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D)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3, 5, 7, 11, 13</m:t>
                              </m:r>
                            </m:oMath>
                          </a14:m>
                          <a:r>
                            <a:rPr lang="en-US" sz="1600" b="0" i="0" u="none" strike="noStrike" dirty="0">
                              <a:solidFill>
                                <a:schemeClr val="tx1"/>
                              </a:solidFill>
                              <a:effectLst/>
                              <a:latin typeface="Times New Roman" panose="02020603050405020304" pitchFamily="18"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2307707929"/>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0000">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2" r="-100337" b="-100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2" r="-337" b="-100562"/>
                          </a:stretch>
                        </a:blipFill>
                      </a:tcPr>
                    </a:tc>
                    <a:extLst>
                      <a:ext uri="{0D108BD9-81ED-4DB2-BD59-A6C34878D82A}">
                        <a16:rowId xmlns:a16="http://schemas.microsoft.com/office/drawing/2014/main" val="10000"/>
                      </a:ext>
                    </a:extLst>
                  </a:tr>
                  <a:tr h="1080000">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1130" r="-100337" b="-1130"/>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1130" r="-337" b="-1130"/>
                          </a:stretch>
                        </a:blipFill>
                      </a:tcPr>
                    </a:tc>
                    <a:extLst>
                      <a:ext uri="{0D108BD9-81ED-4DB2-BD59-A6C34878D82A}">
                        <a16:rowId xmlns:a16="http://schemas.microsoft.com/office/drawing/2014/main" val="10001"/>
                      </a:ext>
                    </a:extLst>
                  </a:tr>
                </a:tbl>
              </a:graphicData>
            </a:graphic>
          </p:graphicFrame>
        </mc:Fallback>
      </mc:AlternateContent>
      <p:sp>
        <p:nvSpPr>
          <p:cNvPr id="2" name="Google Shape;104;p20">
            <a:extLst>
              <a:ext uri="{FF2B5EF4-FFF2-40B4-BE49-F238E27FC236}">
                <a16:creationId xmlns:a16="http://schemas.microsoft.com/office/drawing/2014/main" id="{2C37E3D9-8440-5443-1EB8-30BB89241F57}"/>
              </a:ext>
            </a:extLst>
          </p:cNvPr>
          <p:cNvSpPr txBox="1"/>
          <p:nvPr/>
        </p:nvSpPr>
        <p:spPr>
          <a:xfrm>
            <a:off x="169849" y="378100"/>
            <a:ext cx="5538223"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Factors, Multiples and Primes</a:t>
            </a:r>
            <a:endParaRPr b="1" dirty="0">
              <a:solidFill>
                <a:srgbClr val="FFFFFF"/>
              </a:solidFill>
              <a:latin typeface="Nunito Sans"/>
              <a:ea typeface="Nunito Sans"/>
              <a:cs typeface="Nunito Sans"/>
              <a:sym typeface="Nunito Sans"/>
            </a:endParaRPr>
          </a:p>
        </p:txBody>
      </p:sp>
      <p:graphicFrame>
        <p:nvGraphicFramePr>
          <p:cNvPr id="4" name="Google Shape;105;p20">
            <a:extLst>
              <a:ext uri="{FF2B5EF4-FFF2-40B4-BE49-F238E27FC236}">
                <a16:creationId xmlns:a16="http://schemas.microsoft.com/office/drawing/2014/main" id="{BF743A4C-2B12-4547-1863-708E2DC29B03}"/>
              </a:ext>
            </a:extLst>
          </p:cNvPr>
          <p:cNvGraphicFramePr/>
          <p:nvPr/>
        </p:nvGraphicFramePr>
        <p:xfrm>
          <a:off x="108044" y="862526"/>
          <a:ext cx="7835229" cy="624529"/>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62452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18) List the first five prime numbers:</a:t>
                      </a:r>
                      <a:endParaRPr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6673149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2484170530"/>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0000">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A)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2 × 3 × 35</m:t>
                              </m:r>
                            </m:oMath>
                          </a14:m>
                          <a:r>
                            <a:rPr lang="en-US" sz="1600" b="0" i="0" u="none" strike="noStrike" dirty="0">
                              <a:solidFill>
                                <a:schemeClr val="tx1"/>
                              </a:solidFill>
                              <a:effectLst/>
                              <a:latin typeface="Times New Roman" panose="02020603050405020304" pitchFamily="18"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B)</a:t>
                          </a:r>
                          <a:r>
                            <a:rPr lang="en-US" sz="1600" b="0" i="0" u="none" strike="noStrike" dirty="0">
                              <a:solidFill>
                                <a:schemeClr val="tx1"/>
                              </a:solidFill>
                              <a:effectLst/>
                              <a:latin typeface="Times New Roman" panose="02020603050405020304" pitchFamily="18" charset="0"/>
                            </a:rPr>
                            <a:t>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2 × 7 × 15</m:t>
                              </m:r>
                            </m:oMath>
                          </a14:m>
                          <a:r>
                            <a:rPr lang="en-US" sz="1600" b="0" i="0" u="none" strike="noStrike" dirty="0">
                              <a:solidFill>
                                <a:schemeClr val="tx1"/>
                              </a:solidFill>
                              <a:effectLst/>
                              <a:latin typeface="Times New Roman" panose="02020603050405020304" pitchFamily="18"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0000">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C)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2 × 3 × 5 × 7</m:t>
                              </m:r>
                            </m:oMath>
                          </a14:m>
                          <a:r>
                            <a:rPr lang="en-US" sz="1600" b="0" i="0" u="none" strike="noStrike" dirty="0">
                              <a:solidFill>
                                <a:schemeClr val="tx1"/>
                              </a:solidFill>
                              <a:effectLst/>
                              <a:latin typeface="Times New Roman" panose="02020603050405020304" pitchFamily="18"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D)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3 × 70</m:t>
                              </m:r>
                            </m:oMath>
                          </a14:m>
                          <a:r>
                            <a:rPr lang="en-US" sz="1600" b="0" i="0" u="none" strike="noStrike" dirty="0">
                              <a:solidFill>
                                <a:schemeClr val="tx1"/>
                              </a:solidFill>
                              <a:effectLst/>
                              <a:latin typeface="Times New Roman" panose="02020603050405020304" pitchFamily="18"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2484170530"/>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0000">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2" r="-100337" b="-100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2" r="-337" b="-100562"/>
                          </a:stretch>
                        </a:blipFill>
                      </a:tcPr>
                    </a:tc>
                    <a:extLst>
                      <a:ext uri="{0D108BD9-81ED-4DB2-BD59-A6C34878D82A}">
                        <a16:rowId xmlns:a16="http://schemas.microsoft.com/office/drawing/2014/main" val="10000"/>
                      </a:ext>
                    </a:extLst>
                  </a:tr>
                  <a:tr h="1080000">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1130" r="-100337" b="-1130"/>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1130" r="-337" b="-1130"/>
                          </a:stretch>
                        </a:blipFill>
                      </a:tcPr>
                    </a:tc>
                    <a:extLst>
                      <a:ext uri="{0D108BD9-81ED-4DB2-BD59-A6C34878D82A}">
                        <a16:rowId xmlns:a16="http://schemas.microsoft.com/office/drawing/2014/main" val="10001"/>
                      </a:ext>
                    </a:extLst>
                  </a:tr>
                </a:tbl>
              </a:graphicData>
            </a:graphic>
          </p:graphicFrame>
        </mc:Fallback>
      </mc:AlternateContent>
      <p:sp>
        <p:nvSpPr>
          <p:cNvPr id="2" name="Google Shape;104;p20">
            <a:extLst>
              <a:ext uri="{FF2B5EF4-FFF2-40B4-BE49-F238E27FC236}">
                <a16:creationId xmlns:a16="http://schemas.microsoft.com/office/drawing/2014/main" id="{7AF3FBEB-86CB-C720-0C53-CDB853206434}"/>
              </a:ext>
            </a:extLst>
          </p:cNvPr>
          <p:cNvSpPr txBox="1"/>
          <p:nvPr/>
        </p:nvSpPr>
        <p:spPr>
          <a:xfrm>
            <a:off x="169849" y="378100"/>
            <a:ext cx="5538223"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Factors, Multiples and Primes</a:t>
            </a:r>
            <a:endParaRPr b="1"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4" name="Google Shape;105;p20">
                <a:extLst>
                  <a:ext uri="{FF2B5EF4-FFF2-40B4-BE49-F238E27FC236}">
                    <a16:creationId xmlns:a16="http://schemas.microsoft.com/office/drawing/2014/main" id="{2C4FB408-19CE-18EB-D5DC-EDAF17C3FCD2}"/>
                  </a:ext>
                </a:extLst>
              </p:cNvPr>
              <p:cNvGraphicFramePr/>
              <p:nvPr/>
            </p:nvGraphicFramePr>
            <p:xfrm>
              <a:off x="108044" y="862526"/>
              <a:ext cx="7835229" cy="838210"/>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62452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19) Write as a product of prime factors:</a:t>
                          </a:r>
                        </a:p>
                        <a:p>
                          <a:pPr marL="127000" lvl="0" indent="0" algn="l" rtl="0">
                            <a:spcBef>
                              <a:spcPts val="0"/>
                            </a:spcBef>
                            <a:spcAft>
                              <a:spcPts val="0"/>
                            </a:spcAft>
                            <a:buClr>
                              <a:schemeClr val="dk1"/>
                            </a:buClr>
                            <a:buSzPts val="1600"/>
                            <a:buFont typeface="Nunito Sans"/>
                            <a:buNone/>
                          </a:pPr>
                          <a:endParaRPr lang="en-GB" sz="1000" b="0" dirty="0">
                            <a:solidFill>
                              <a:schemeClr val="dk1"/>
                            </a:solidFill>
                            <a:latin typeface="Nunito Sans"/>
                            <a:ea typeface="Nunito Sans"/>
                            <a:cs typeface="Nunito Sans"/>
                            <a:sym typeface="Nunito Sans"/>
                          </a:endParaRPr>
                        </a:p>
                        <a:p>
                          <a:pPr marL="127000" lvl="0" indent="0" algn="l" rtl="0">
                            <a:spcBef>
                              <a:spcPts val="0"/>
                            </a:spcBef>
                            <a:spcAft>
                              <a:spcPts val="0"/>
                            </a:spcAft>
                            <a:buClr>
                              <a:schemeClr val="dk1"/>
                            </a:buClr>
                            <a:buSzPts val="1600"/>
                            <a:buFont typeface="Nunito Sans"/>
                            <a:buNone/>
                          </a:pPr>
                          <a:r>
                            <a:rPr lang="en-GB" sz="1600" b="0" dirty="0">
                              <a:solidFill>
                                <a:schemeClr val="dk1"/>
                              </a:solidFill>
                              <a:ea typeface="Nunito Sans"/>
                              <a:cs typeface="Nunito Sans"/>
                              <a:sym typeface="Nunito Sans"/>
                            </a:rPr>
                            <a:t>        </a:t>
                          </a:r>
                          <a14:m>
                            <m:oMath xmlns:m="http://schemas.openxmlformats.org/officeDocument/2006/math">
                              <m:r>
                                <a:rPr lang="en-GB" sz="2300" b="0" i="1" dirty="0" smtClean="0">
                                  <a:solidFill>
                                    <a:schemeClr val="dk1"/>
                                  </a:solidFill>
                                  <a:latin typeface="Cambria Math" panose="02040503050406030204" pitchFamily="18" charset="0"/>
                                  <a:ea typeface="Nunito Sans"/>
                                  <a:cs typeface="Nunito Sans"/>
                                  <a:sym typeface="Nunito Sans"/>
                                </a:rPr>
                                <m:t>210</m:t>
                              </m:r>
                            </m:oMath>
                          </a14:m>
                          <a:endParaRPr sz="23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4" name="Google Shape;105;p20">
                <a:extLst>
                  <a:ext uri="{FF2B5EF4-FFF2-40B4-BE49-F238E27FC236}">
                    <a16:creationId xmlns:a16="http://schemas.microsoft.com/office/drawing/2014/main" id="{2C4FB408-19CE-18EB-D5DC-EDAF17C3FCD2}"/>
                  </a:ext>
                </a:extLst>
              </p:cNvPr>
              <p:cNvGraphicFramePr/>
              <p:nvPr/>
            </p:nvGraphicFramePr>
            <p:xfrm>
              <a:off x="108044" y="862526"/>
              <a:ext cx="7835229" cy="838210"/>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838210">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4"/>
                          <a:stretch>
                            <a:fillRect l="-78" t="-1449" r="-155" b="-2174"/>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34523143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2603802568"/>
                  </p:ext>
                </p:extLst>
              </p:nvPr>
            </p:nvGraphicFramePr>
            <p:xfrm>
              <a:off x="952500" y="2190750"/>
              <a:ext cx="7239000" cy="2159577"/>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78923">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A)</a:t>
                          </a:r>
                          <a:r>
                            <a:rPr lang="en-US" sz="1600" b="0" i="0" u="none" strike="noStrike" dirty="0">
                              <a:solidFill>
                                <a:schemeClr val="tx1"/>
                              </a:solidFill>
                              <a:effectLst/>
                              <a:latin typeface="Times New Roman" panose="02020603050405020304" pitchFamily="18" charset="0"/>
                            </a:rPr>
                            <a:t>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2 × 3 × 25</m:t>
                              </m:r>
                            </m:oMath>
                          </a14:m>
                          <a:r>
                            <a:rPr lang="en-US" sz="1600" b="0" i="0" u="none" strike="noStrike" dirty="0">
                              <a:solidFill>
                                <a:schemeClr val="tx1"/>
                              </a:solidFill>
                              <a:effectLst/>
                              <a:latin typeface="Times New Roman" panose="02020603050405020304" pitchFamily="18"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B)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2</m:t>
                              </m:r>
                              <m:r>
                                <a:rPr lang="en-US" sz="1600" b="0" i="1" u="none" strike="noStrike" baseline="30000" dirty="0">
                                  <a:solidFill>
                                    <a:schemeClr val="tx1"/>
                                  </a:solidFill>
                                  <a:effectLst/>
                                  <a:latin typeface="Cambria Math" panose="02040503050406030204" pitchFamily="18" charset="0"/>
                                </a:rPr>
                                <m:t>5 </m:t>
                              </m:r>
                              <m:r>
                                <a:rPr lang="en-US" sz="1600" b="0" i="1" u="none" strike="noStrike" dirty="0">
                                  <a:solidFill>
                                    <a:schemeClr val="tx1"/>
                                  </a:solidFill>
                                  <a:effectLst/>
                                  <a:latin typeface="Cambria Math" panose="02040503050406030204" pitchFamily="18" charset="0"/>
                                </a:rPr>
                                <m:t>× 5</m:t>
                              </m:r>
                            </m:oMath>
                          </a14:m>
                          <a:r>
                            <a:rPr lang="en-US" sz="1600" b="0" i="0" u="none" strike="noStrike" dirty="0">
                              <a:solidFill>
                                <a:schemeClr val="tx1"/>
                              </a:solidFill>
                              <a:effectLst/>
                              <a:latin typeface="Nunito Sans" pitchFamily="2"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0654">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C)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2 × 3 × 5 × 5</m:t>
                              </m:r>
                            </m:oMath>
                          </a14:m>
                          <a:r>
                            <a:rPr lang="en-US" sz="1600" b="0" i="0" u="none" strike="noStrike" dirty="0">
                              <a:solidFill>
                                <a:schemeClr val="tx1"/>
                              </a:solidFill>
                              <a:effectLst/>
                              <a:latin typeface="Times New Roman" panose="02020603050405020304" pitchFamily="18"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D)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2 × 3 × 5</m:t>
                              </m:r>
                              <m:r>
                                <a:rPr lang="en-US" sz="1600" b="0" i="1" u="none" strike="noStrike" baseline="30000" dirty="0">
                                  <a:solidFill>
                                    <a:schemeClr val="tx1"/>
                                  </a:solidFill>
                                  <a:effectLst/>
                                  <a:latin typeface="Cambria Math" panose="02040503050406030204" pitchFamily="18" charset="0"/>
                                </a:rPr>
                                <m:t>2</m:t>
                              </m:r>
                            </m:oMath>
                          </a14:m>
                          <a:r>
                            <a:rPr lang="en-US" sz="1600" b="0" i="0" u="none" strike="noStrike" dirty="0">
                              <a:solidFill>
                                <a:schemeClr val="tx1"/>
                              </a:solidFill>
                              <a:effectLst/>
                              <a:latin typeface="Nunito Sans" pitchFamily="2"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2603802568"/>
                  </p:ext>
                </p:extLst>
              </p:nvPr>
            </p:nvGraphicFramePr>
            <p:xfrm>
              <a:off x="952500" y="2190750"/>
              <a:ext cx="7239000" cy="2159577"/>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78923">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5" r="-100337" b="-101695"/>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5" r="-337" b="-101695"/>
                          </a:stretch>
                        </a:blipFill>
                      </a:tcPr>
                    </a:tc>
                    <a:extLst>
                      <a:ext uri="{0D108BD9-81ED-4DB2-BD59-A6C34878D82A}">
                        <a16:rowId xmlns:a16="http://schemas.microsoft.com/office/drawing/2014/main" val="10000"/>
                      </a:ext>
                    </a:extLst>
                  </a:tr>
                  <a:tr h="1080654">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0000" r="-100337" b="-1124"/>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0000" r="-337" b="-1124"/>
                          </a:stretch>
                        </a:blipFill>
                      </a:tcPr>
                    </a:tc>
                    <a:extLst>
                      <a:ext uri="{0D108BD9-81ED-4DB2-BD59-A6C34878D82A}">
                        <a16:rowId xmlns:a16="http://schemas.microsoft.com/office/drawing/2014/main" val="10001"/>
                      </a:ext>
                    </a:extLst>
                  </a:tr>
                </a:tbl>
              </a:graphicData>
            </a:graphic>
          </p:graphicFrame>
        </mc:Fallback>
      </mc:AlternateContent>
      <p:sp>
        <p:nvSpPr>
          <p:cNvPr id="2" name="Google Shape;104;p20">
            <a:extLst>
              <a:ext uri="{FF2B5EF4-FFF2-40B4-BE49-F238E27FC236}">
                <a16:creationId xmlns:a16="http://schemas.microsoft.com/office/drawing/2014/main" id="{39567EAB-9D35-1C7F-CF14-507AEAD36554}"/>
              </a:ext>
            </a:extLst>
          </p:cNvPr>
          <p:cNvSpPr txBox="1"/>
          <p:nvPr/>
        </p:nvSpPr>
        <p:spPr>
          <a:xfrm>
            <a:off x="169849" y="378100"/>
            <a:ext cx="5538223"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Factors, Multiples and Primes</a:t>
            </a:r>
            <a:endParaRPr b="1"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4" name="Google Shape;105;p20">
                <a:extLst>
                  <a:ext uri="{FF2B5EF4-FFF2-40B4-BE49-F238E27FC236}">
                    <a16:creationId xmlns:a16="http://schemas.microsoft.com/office/drawing/2014/main" id="{913B708B-911C-5961-D224-2BB4337079C5}"/>
                  </a:ext>
                </a:extLst>
              </p:cNvPr>
              <p:cNvGraphicFramePr/>
              <p:nvPr/>
            </p:nvGraphicFramePr>
            <p:xfrm>
              <a:off x="108044" y="862526"/>
              <a:ext cx="7835229" cy="838210"/>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62452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20) Write as a product of prime factors using index notation:</a:t>
                          </a:r>
                        </a:p>
                        <a:p>
                          <a:pPr marL="127000" lvl="0" indent="0" algn="l" rtl="0">
                            <a:spcBef>
                              <a:spcPts val="0"/>
                            </a:spcBef>
                            <a:spcAft>
                              <a:spcPts val="0"/>
                            </a:spcAft>
                            <a:buClr>
                              <a:schemeClr val="dk1"/>
                            </a:buClr>
                            <a:buSzPts val="1600"/>
                            <a:buFont typeface="Nunito Sans"/>
                            <a:buNone/>
                          </a:pPr>
                          <a:endParaRPr lang="en-GB" sz="1000" b="0" dirty="0">
                            <a:solidFill>
                              <a:schemeClr val="dk1"/>
                            </a:solidFill>
                            <a:latin typeface="Nunito Sans"/>
                            <a:ea typeface="Nunito Sans"/>
                            <a:cs typeface="Nunito Sans"/>
                            <a:sym typeface="Nunito Sans"/>
                          </a:endParaRPr>
                        </a:p>
                        <a:p>
                          <a:pPr marL="127000" lvl="0" indent="0" algn="l" rtl="0">
                            <a:spcBef>
                              <a:spcPts val="0"/>
                            </a:spcBef>
                            <a:spcAft>
                              <a:spcPts val="0"/>
                            </a:spcAft>
                            <a:buClr>
                              <a:schemeClr val="dk1"/>
                            </a:buClr>
                            <a:buSzPts val="1600"/>
                            <a:buFont typeface="Nunito Sans"/>
                            <a:buNone/>
                          </a:pPr>
                          <a:r>
                            <a:rPr lang="en-GB" sz="1600" b="0" dirty="0">
                              <a:solidFill>
                                <a:schemeClr val="dk1"/>
                              </a:solidFill>
                              <a:ea typeface="Nunito Sans"/>
                              <a:cs typeface="Nunito Sans"/>
                              <a:sym typeface="Nunito Sans"/>
                            </a:rPr>
                            <a:t>        </a:t>
                          </a:r>
                          <a14:m>
                            <m:oMath xmlns:m="http://schemas.openxmlformats.org/officeDocument/2006/math">
                              <m:r>
                                <a:rPr lang="en-GB" sz="2300" b="0" i="1" dirty="0" smtClean="0">
                                  <a:solidFill>
                                    <a:schemeClr val="dk1"/>
                                  </a:solidFill>
                                  <a:latin typeface="Cambria Math" panose="02040503050406030204" pitchFamily="18" charset="0"/>
                                  <a:ea typeface="Nunito Sans"/>
                                  <a:cs typeface="Nunito Sans"/>
                                  <a:sym typeface="Nunito Sans"/>
                                </a:rPr>
                                <m:t>150</m:t>
                              </m:r>
                            </m:oMath>
                          </a14:m>
                          <a:endParaRPr sz="23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4" name="Google Shape;105;p20">
                <a:extLst>
                  <a:ext uri="{FF2B5EF4-FFF2-40B4-BE49-F238E27FC236}">
                    <a16:creationId xmlns:a16="http://schemas.microsoft.com/office/drawing/2014/main" id="{913B708B-911C-5961-D224-2BB4337079C5}"/>
                  </a:ext>
                </a:extLst>
              </p:cNvPr>
              <p:cNvGraphicFramePr/>
              <p:nvPr/>
            </p:nvGraphicFramePr>
            <p:xfrm>
              <a:off x="108044" y="862526"/>
              <a:ext cx="7835229" cy="838210"/>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838210">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4"/>
                          <a:stretch>
                            <a:fillRect l="-78" t="-1449" r="-155" b="-2174"/>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37363087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382496961"/>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0000">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A)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2</m:t>
                              </m:r>
                              <m:r>
                                <a:rPr lang="en-US" sz="1600" b="0" i="1" u="none" strike="noStrike" baseline="30000" dirty="0">
                                  <a:solidFill>
                                    <a:schemeClr val="tx1"/>
                                  </a:solidFill>
                                  <a:effectLst/>
                                  <a:latin typeface="Cambria Math" panose="02040503050406030204" pitchFamily="18" charset="0"/>
                                </a:rPr>
                                <m:t>3 </m:t>
                              </m:r>
                              <m:r>
                                <a:rPr lang="en-US" sz="1600" b="0" i="1" u="none" strike="noStrike" dirty="0">
                                  <a:solidFill>
                                    <a:schemeClr val="tx1"/>
                                  </a:solidFill>
                                  <a:effectLst/>
                                  <a:latin typeface="Cambria Math" panose="02040503050406030204" pitchFamily="18" charset="0"/>
                                </a:rPr>
                                <m:t>× 3</m:t>
                              </m:r>
                              <m:r>
                                <a:rPr lang="en-US" sz="1600" b="0" i="1" u="none" strike="noStrike" baseline="30000" dirty="0">
                                  <a:solidFill>
                                    <a:schemeClr val="tx1"/>
                                  </a:solidFill>
                                  <a:effectLst/>
                                  <a:latin typeface="Cambria Math" panose="02040503050406030204" pitchFamily="18" charset="0"/>
                                </a:rPr>
                                <m:t>2</m:t>
                              </m:r>
                            </m:oMath>
                          </a14:m>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B)</a:t>
                          </a:r>
                          <a:r>
                            <a:rPr lang="en-US" sz="1600" b="0" i="0" u="none" strike="noStrike" dirty="0">
                              <a:solidFill>
                                <a:schemeClr val="tx1"/>
                              </a:solidFill>
                              <a:effectLst/>
                              <a:latin typeface="Times New Roman" panose="02020603050405020304" pitchFamily="18" charset="0"/>
                            </a:rPr>
                            <a:t>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8 × 9</m:t>
                              </m:r>
                            </m:oMath>
                          </a14:m>
                          <a:r>
                            <a:rPr lang="en-US" sz="1600" b="0" i="0" u="none" strike="noStrike" dirty="0">
                              <a:solidFill>
                                <a:schemeClr val="tx1"/>
                              </a:solidFill>
                              <a:effectLst/>
                              <a:latin typeface="Times New Roman" panose="02020603050405020304" pitchFamily="18"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0000">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C)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2</m:t>
                              </m:r>
                              <m:r>
                                <a:rPr lang="en-US" sz="1600" b="0" i="1" u="none" strike="noStrike" baseline="30000" dirty="0">
                                  <a:solidFill>
                                    <a:schemeClr val="tx1"/>
                                  </a:solidFill>
                                  <a:effectLst/>
                                  <a:latin typeface="Cambria Math" panose="02040503050406030204" pitchFamily="18" charset="0"/>
                                </a:rPr>
                                <m:t>2 </m:t>
                              </m:r>
                              <m:r>
                                <a:rPr lang="en-US" sz="1600" b="0" i="1" u="none" strike="noStrike" dirty="0">
                                  <a:solidFill>
                                    <a:schemeClr val="tx1"/>
                                  </a:solidFill>
                                  <a:effectLst/>
                                  <a:latin typeface="Cambria Math" panose="02040503050406030204" pitchFamily="18" charset="0"/>
                                </a:rPr>
                                <m:t>× 3</m:t>
                              </m:r>
                              <m:r>
                                <a:rPr lang="en-US" sz="1600" b="0" i="1" u="none" strike="noStrike" baseline="30000" dirty="0">
                                  <a:solidFill>
                                    <a:schemeClr val="tx1"/>
                                  </a:solidFill>
                                  <a:effectLst/>
                                  <a:latin typeface="Cambria Math" panose="02040503050406030204" pitchFamily="18" charset="0"/>
                                </a:rPr>
                                <m:t>3</m:t>
                              </m:r>
                            </m:oMath>
                          </a14:m>
                          <a:r>
                            <a:rPr lang="en-US" sz="1600" b="0" i="0" u="none" strike="noStrike" dirty="0">
                              <a:solidFill>
                                <a:schemeClr val="tx1"/>
                              </a:solidFill>
                              <a:effectLst/>
                              <a:latin typeface="Times New Roman" panose="02020603050405020304" pitchFamily="18"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D)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2</m:t>
                              </m:r>
                              <m:r>
                                <a:rPr lang="en-US" sz="1600" b="0" i="1" u="none" strike="noStrike" baseline="30000" dirty="0">
                                  <a:solidFill>
                                    <a:schemeClr val="tx1"/>
                                  </a:solidFill>
                                  <a:effectLst/>
                                  <a:latin typeface="Cambria Math" panose="02040503050406030204" pitchFamily="18" charset="0"/>
                                </a:rPr>
                                <m:t>4 </m:t>
                              </m:r>
                              <m:r>
                                <a:rPr lang="en-US" sz="1600" b="0" i="1" u="none" strike="noStrike" dirty="0">
                                  <a:solidFill>
                                    <a:schemeClr val="tx1"/>
                                  </a:solidFill>
                                  <a:effectLst/>
                                  <a:latin typeface="Cambria Math" panose="02040503050406030204" pitchFamily="18" charset="0"/>
                                </a:rPr>
                                <m:t>× 3</m:t>
                              </m:r>
                              <m:r>
                                <a:rPr lang="en-US" sz="1600" b="0" i="1" u="none" strike="noStrike" baseline="30000" dirty="0">
                                  <a:solidFill>
                                    <a:schemeClr val="tx1"/>
                                  </a:solidFill>
                                  <a:effectLst/>
                                  <a:latin typeface="Cambria Math" panose="02040503050406030204" pitchFamily="18" charset="0"/>
                                </a:rPr>
                                <m:t>3</m:t>
                              </m:r>
                            </m:oMath>
                          </a14:m>
                          <a:r>
                            <a:rPr lang="en-US" sz="1600" b="0" i="0" u="none" strike="noStrike" dirty="0">
                              <a:solidFill>
                                <a:schemeClr val="tx1"/>
                              </a:solidFill>
                              <a:effectLst/>
                              <a:latin typeface="Times New Roman" panose="02020603050405020304" pitchFamily="18"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382496961"/>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0000">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2" r="-100337" b="-100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2" r="-337" b="-100562"/>
                          </a:stretch>
                        </a:blipFill>
                      </a:tcPr>
                    </a:tc>
                    <a:extLst>
                      <a:ext uri="{0D108BD9-81ED-4DB2-BD59-A6C34878D82A}">
                        <a16:rowId xmlns:a16="http://schemas.microsoft.com/office/drawing/2014/main" val="10000"/>
                      </a:ext>
                    </a:extLst>
                  </a:tr>
                  <a:tr h="1080000">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1130" r="-100337" b="-1130"/>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1130" r="-337" b="-1130"/>
                          </a:stretch>
                        </a:blipFill>
                      </a:tcPr>
                    </a:tc>
                    <a:extLst>
                      <a:ext uri="{0D108BD9-81ED-4DB2-BD59-A6C34878D82A}">
                        <a16:rowId xmlns:a16="http://schemas.microsoft.com/office/drawing/2014/main" val="10001"/>
                      </a:ext>
                    </a:extLst>
                  </a:tr>
                </a:tbl>
              </a:graphicData>
            </a:graphic>
          </p:graphicFrame>
        </mc:Fallback>
      </mc:AlternateContent>
      <p:sp>
        <p:nvSpPr>
          <p:cNvPr id="2" name="Google Shape;104;p20">
            <a:extLst>
              <a:ext uri="{FF2B5EF4-FFF2-40B4-BE49-F238E27FC236}">
                <a16:creationId xmlns:a16="http://schemas.microsoft.com/office/drawing/2014/main" id="{382FFD8C-11A8-AF23-C635-A12ADA667913}"/>
              </a:ext>
            </a:extLst>
          </p:cNvPr>
          <p:cNvSpPr txBox="1"/>
          <p:nvPr/>
        </p:nvSpPr>
        <p:spPr>
          <a:xfrm>
            <a:off x="169849" y="378100"/>
            <a:ext cx="5538223"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Factors, Multiples and Primes</a:t>
            </a:r>
            <a:endParaRPr b="1"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4" name="Google Shape;105;p20">
                <a:extLst>
                  <a:ext uri="{FF2B5EF4-FFF2-40B4-BE49-F238E27FC236}">
                    <a16:creationId xmlns:a16="http://schemas.microsoft.com/office/drawing/2014/main" id="{3D4AAA4B-0895-9903-6D4C-9E850FC1FCE9}"/>
                  </a:ext>
                </a:extLst>
              </p:cNvPr>
              <p:cNvGraphicFramePr/>
              <p:nvPr/>
            </p:nvGraphicFramePr>
            <p:xfrm>
              <a:off x="108044" y="862526"/>
              <a:ext cx="7835229" cy="838210"/>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62452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21) Write as a product of prime factors using index notation:</a:t>
                          </a:r>
                        </a:p>
                        <a:p>
                          <a:pPr marL="127000" lvl="0" indent="0" algn="l" rtl="0">
                            <a:spcBef>
                              <a:spcPts val="0"/>
                            </a:spcBef>
                            <a:spcAft>
                              <a:spcPts val="0"/>
                            </a:spcAft>
                            <a:buClr>
                              <a:schemeClr val="dk1"/>
                            </a:buClr>
                            <a:buSzPts val="1600"/>
                            <a:buFont typeface="Nunito Sans"/>
                            <a:buNone/>
                          </a:pPr>
                          <a:endParaRPr lang="en-GB" sz="1000" b="0" dirty="0">
                            <a:solidFill>
                              <a:schemeClr val="dk1"/>
                            </a:solidFill>
                            <a:latin typeface="Nunito Sans"/>
                            <a:ea typeface="Nunito Sans"/>
                            <a:cs typeface="Nunito Sans"/>
                            <a:sym typeface="Nunito Sans"/>
                          </a:endParaRPr>
                        </a:p>
                        <a:p>
                          <a:pPr marL="127000" lvl="0" indent="0" algn="l" rtl="0">
                            <a:spcBef>
                              <a:spcPts val="0"/>
                            </a:spcBef>
                            <a:spcAft>
                              <a:spcPts val="0"/>
                            </a:spcAft>
                            <a:buClr>
                              <a:schemeClr val="dk1"/>
                            </a:buClr>
                            <a:buSzPts val="1600"/>
                            <a:buFont typeface="Nunito Sans"/>
                            <a:buNone/>
                          </a:pPr>
                          <a:r>
                            <a:rPr lang="en-GB" sz="1600" b="0" dirty="0">
                              <a:solidFill>
                                <a:schemeClr val="dk1"/>
                              </a:solidFill>
                              <a:ea typeface="Nunito Sans"/>
                              <a:cs typeface="Nunito Sans"/>
                              <a:sym typeface="Nunito Sans"/>
                            </a:rPr>
                            <a:t>        </a:t>
                          </a:r>
                          <a14:m>
                            <m:oMath xmlns:m="http://schemas.openxmlformats.org/officeDocument/2006/math">
                              <m:r>
                                <a:rPr lang="en-GB" sz="2300" b="0" i="1" dirty="0" smtClean="0">
                                  <a:solidFill>
                                    <a:schemeClr val="dk1"/>
                                  </a:solidFill>
                                  <a:latin typeface="Cambria Math" panose="02040503050406030204" pitchFamily="18" charset="0"/>
                                  <a:ea typeface="Nunito Sans"/>
                                  <a:cs typeface="Nunito Sans"/>
                                  <a:sym typeface="Nunito Sans"/>
                                </a:rPr>
                                <m:t>72</m:t>
                              </m:r>
                            </m:oMath>
                          </a14:m>
                          <a:endParaRPr sz="23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4" name="Google Shape;105;p20">
                <a:extLst>
                  <a:ext uri="{FF2B5EF4-FFF2-40B4-BE49-F238E27FC236}">
                    <a16:creationId xmlns:a16="http://schemas.microsoft.com/office/drawing/2014/main" id="{3D4AAA4B-0895-9903-6D4C-9E850FC1FCE9}"/>
                  </a:ext>
                </a:extLst>
              </p:cNvPr>
              <p:cNvGraphicFramePr/>
              <p:nvPr/>
            </p:nvGraphicFramePr>
            <p:xfrm>
              <a:off x="108044" y="862526"/>
              <a:ext cx="7835229" cy="838210"/>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838210">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4"/>
                          <a:stretch>
                            <a:fillRect l="-78" t="-1449" r="-155" b="-2174"/>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14946523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3731128902"/>
                  </p:ext>
                </p:extLst>
              </p:nvPr>
            </p:nvGraphicFramePr>
            <p:xfrm>
              <a:off x="952500" y="2190751"/>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76832">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A)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2</m:t>
                              </m:r>
                              <m:r>
                                <a:rPr lang="en-US" sz="1600" b="0" i="1" u="none" strike="noStrike" baseline="30000" dirty="0">
                                  <a:solidFill>
                                    <a:schemeClr val="tx1"/>
                                  </a:solidFill>
                                  <a:effectLst/>
                                  <a:latin typeface="Cambria Math" panose="02040503050406030204" pitchFamily="18" charset="0"/>
                                </a:rPr>
                                <m:t>2 </m:t>
                              </m:r>
                              <m:r>
                                <a:rPr lang="en-US" sz="1600" b="0" i="1" u="none" strike="noStrike" dirty="0">
                                  <a:solidFill>
                                    <a:schemeClr val="tx1"/>
                                  </a:solidFill>
                                  <a:effectLst/>
                                  <a:latin typeface="Cambria Math" panose="02040503050406030204" pitchFamily="18" charset="0"/>
                                </a:rPr>
                                <m:t>× 5 × 11</m:t>
                              </m:r>
                            </m:oMath>
                          </a14:m>
                          <a:r>
                            <a:rPr lang="en-US" sz="1600" b="0" i="0" u="none" strike="noStrike" dirty="0">
                              <a:solidFill>
                                <a:schemeClr val="tx1"/>
                              </a:solidFill>
                              <a:effectLst/>
                              <a:latin typeface="Times New Roman" panose="02020603050405020304" pitchFamily="18"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B)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2</m:t>
                              </m:r>
                              <m:r>
                                <a:rPr lang="en-US" sz="1600" b="0" i="1" u="none" strike="noStrike" baseline="30000" dirty="0">
                                  <a:solidFill>
                                    <a:schemeClr val="tx1"/>
                                  </a:solidFill>
                                  <a:effectLst/>
                                  <a:latin typeface="Cambria Math" panose="02040503050406030204" pitchFamily="18" charset="0"/>
                                </a:rPr>
                                <m:t>2 </m:t>
                              </m:r>
                              <m:r>
                                <a:rPr lang="en-US" sz="1600" b="0" i="1" u="none" strike="noStrike" dirty="0">
                                  <a:solidFill>
                                    <a:schemeClr val="tx1"/>
                                  </a:solidFill>
                                  <a:effectLst/>
                                  <a:latin typeface="Cambria Math" panose="02040503050406030204" pitchFamily="18" charset="0"/>
                                </a:rPr>
                                <m:t>× 5 × 11</m:t>
                              </m:r>
                              <m:r>
                                <a:rPr lang="en-US" sz="1600" b="0" i="1" u="none" strike="noStrike" baseline="30000" dirty="0">
                                  <a:solidFill>
                                    <a:schemeClr val="tx1"/>
                                  </a:solidFill>
                                  <a:effectLst/>
                                  <a:latin typeface="Cambria Math" panose="02040503050406030204" pitchFamily="18" charset="0"/>
                                </a:rPr>
                                <m:t>2</m:t>
                              </m:r>
                            </m:oMath>
                          </a14:m>
                          <a:r>
                            <a:rPr lang="en-US" sz="1600" b="0" i="0" u="none" strike="noStrike" dirty="0">
                              <a:solidFill>
                                <a:schemeClr val="tx1"/>
                              </a:solidFill>
                              <a:effectLst/>
                              <a:latin typeface="Times New Roman" panose="02020603050405020304" pitchFamily="18"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3168">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C)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2</m:t>
                              </m:r>
                              <m:r>
                                <a:rPr lang="en-US" sz="1600" b="0" i="1" u="none" strike="noStrike" baseline="30000" dirty="0">
                                  <a:solidFill>
                                    <a:schemeClr val="tx1"/>
                                  </a:solidFill>
                                  <a:effectLst/>
                                  <a:latin typeface="Cambria Math" panose="02040503050406030204" pitchFamily="18" charset="0"/>
                                </a:rPr>
                                <m:t>3 </m:t>
                              </m:r>
                              <m:r>
                                <a:rPr lang="en-US" sz="1600" b="0" i="1" u="none" strike="noStrike" dirty="0">
                                  <a:solidFill>
                                    <a:schemeClr val="tx1"/>
                                  </a:solidFill>
                                  <a:effectLst/>
                                  <a:latin typeface="Cambria Math" panose="02040503050406030204" pitchFamily="18" charset="0"/>
                                </a:rPr>
                                <m:t>× 5 × 11</m:t>
                              </m:r>
                              <m:r>
                                <a:rPr lang="en-US" sz="1600" b="0" i="1" u="none" strike="noStrike" baseline="30000" dirty="0">
                                  <a:solidFill>
                                    <a:schemeClr val="tx1"/>
                                  </a:solidFill>
                                  <a:effectLst/>
                                  <a:latin typeface="Cambria Math" panose="02040503050406030204" pitchFamily="18" charset="0"/>
                                </a:rPr>
                                <m:t>2</m:t>
                              </m:r>
                            </m:oMath>
                          </a14:m>
                          <a:r>
                            <a:rPr lang="en-US" sz="1600" b="0" i="0" u="none" strike="noStrike" dirty="0">
                              <a:solidFill>
                                <a:schemeClr val="tx1"/>
                              </a:solidFill>
                              <a:effectLst/>
                              <a:latin typeface="Times New Roman" panose="02020603050405020304" pitchFamily="18"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D)</a:t>
                          </a:r>
                          <a:r>
                            <a:rPr lang="en-US" sz="1600" b="0" i="0" u="none" strike="noStrike" dirty="0">
                              <a:solidFill>
                                <a:schemeClr val="tx1"/>
                              </a:solidFill>
                              <a:effectLst/>
                              <a:latin typeface="Times New Roman" panose="02020603050405020304" pitchFamily="18" charset="0"/>
                            </a:rPr>
                            <a:t>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2 × 5 × 11</m:t>
                              </m:r>
                            </m:oMath>
                          </a14:m>
                          <a:r>
                            <a:rPr lang="en-US" sz="1600" b="0" i="0" u="none" strike="noStrike" dirty="0">
                              <a:solidFill>
                                <a:schemeClr val="tx1"/>
                              </a:solidFill>
                              <a:effectLst/>
                              <a:latin typeface="Nunito Sans" pitchFamily="2"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3731128902"/>
                  </p:ext>
                </p:extLst>
              </p:nvPr>
            </p:nvGraphicFramePr>
            <p:xfrm>
              <a:off x="952500" y="2190751"/>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76832">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5" r="-100337" b="-101695"/>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5" r="-337" b="-101695"/>
                          </a:stretch>
                        </a:blipFill>
                      </a:tcPr>
                    </a:tc>
                    <a:extLst>
                      <a:ext uri="{0D108BD9-81ED-4DB2-BD59-A6C34878D82A}">
                        <a16:rowId xmlns:a16="http://schemas.microsoft.com/office/drawing/2014/main" val="10000"/>
                      </a:ext>
                    </a:extLst>
                  </a:tr>
                  <a:tr h="1083168">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0000" r="-100337" b="-1124"/>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0000" r="-337" b="-1124"/>
                          </a:stretch>
                        </a:blipFill>
                      </a:tcPr>
                    </a:tc>
                    <a:extLst>
                      <a:ext uri="{0D108BD9-81ED-4DB2-BD59-A6C34878D82A}">
                        <a16:rowId xmlns:a16="http://schemas.microsoft.com/office/drawing/2014/main" val="10001"/>
                      </a:ext>
                    </a:extLst>
                  </a:tr>
                </a:tbl>
              </a:graphicData>
            </a:graphic>
          </p:graphicFrame>
        </mc:Fallback>
      </mc:AlternateContent>
      <p:sp>
        <p:nvSpPr>
          <p:cNvPr id="2" name="Google Shape;104;p20">
            <a:extLst>
              <a:ext uri="{FF2B5EF4-FFF2-40B4-BE49-F238E27FC236}">
                <a16:creationId xmlns:a16="http://schemas.microsoft.com/office/drawing/2014/main" id="{622E6C27-1292-5161-3AAF-71435AB95486}"/>
              </a:ext>
            </a:extLst>
          </p:cNvPr>
          <p:cNvSpPr txBox="1"/>
          <p:nvPr/>
        </p:nvSpPr>
        <p:spPr>
          <a:xfrm>
            <a:off x="169849" y="378100"/>
            <a:ext cx="5538223"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Factors, Multiples and Primes</a:t>
            </a:r>
            <a:endParaRPr b="1"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4" name="Google Shape;105;p20">
                <a:extLst>
                  <a:ext uri="{FF2B5EF4-FFF2-40B4-BE49-F238E27FC236}">
                    <a16:creationId xmlns:a16="http://schemas.microsoft.com/office/drawing/2014/main" id="{005EB875-5580-6D9B-608B-A2552EE19586}"/>
                  </a:ext>
                </a:extLst>
              </p:cNvPr>
              <p:cNvGraphicFramePr/>
              <p:nvPr/>
            </p:nvGraphicFramePr>
            <p:xfrm>
              <a:off x="108044" y="862526"/>
              <a:ext cx="7835229" cy="838210"/>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62452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22) Write as a product of prime factors using index notation:</a:t>
                          </a:r>
                        </a:p>
                        <a:p>
                          <a:pPr marL="127000" lvl="0" indent="0" algn="l" rtl="0">
                            <a:spcBef>
                              <a:spcPts val="0"/>
                            </a:spcBef>
                            <a:spcAft>
                              <a:spcPts val="0"/>
                            </a:spcAft>
                            <a:buClr>
                              <a:schemeClr val="dk1"/>
                            </a:buClr>
                            <a:buSzPts val="1600"/>
                            <a:buFont typeface="Nunito Sans"/>
                            <a:buNone/>
                          </a:pPr>
                          <a:endParaRPr lang="en-GB" sz="1000" b="0" dirty="0">
                            <a:solidFill>
                              <a:schemeClr val="dk1"/>
                            </a:solidFill>
                            <a:latin typeface="Nunito Sans"/>
                            <a:ea typeface="Nunito Sans"/>
                            <a:cs typeface="Nunito Sans"/>
                            <a:sym typeface="Nunito Sans"/>
                          </a:endParaRPr>
                        </a:p>
                        <a:p>
                          <a:pPr marL="127000" lvl="0" indent="0" algn="l" rtl="0">
                            <a:spcBef>
                              <a:spcPts val="0"/>
                            </a:spcBef>
                            <a:spcAft>
                              <a:spcPts val="0"/>
                            </a:spcAft>
                            <a:buClr>
                              <a:schemeClr val="dk1"/>
                            </a:buClr>
                            <a:buSzPts val="1600"/>
                            <a:buFont typeface="Nunito Sans"/>
                            <a:buNone/>
                          </a:pPr>
                          <a:r>
                            <a:rPr lang="en-GB" sz="1600" b="0" dirty="0">
                              <a:solidFill>
                                <a:schemeClr val="dk1"/>
                              </a:solidFill>
                              <a:ea typeface="Nunito Sans"/>
                              <a:cs typeface="Nunito Sans"/>
                              <a:sym typeface="Nunito Sans"/>
                            </a:rPr>
                            <a:t>        </a:t>
                          </a:r>
                          <a14:m>
                            <m:oMath xmlns:m="http://schemas.openxmlformats.org/officeDocument/2006/math">
                              <m:r>
                                <a:rPr lang="en-GB" sz="2300" b="0" i="1" dirty="0" smtClean="0">
                                  <a:solidFill>
                                    <a:schemeClr val="dk1"/>
                                  </a:solidFill>
                                  <a:latin typeface="Cambria Math" panose="02040503050406030204" pitchFamily="18" charset="0"/>
                                  <a:ea typeface="Nunito Sans"/>
                                  <a:cs typeface="Nunito Sans"/>
                                  <a:sym typeface="Nunito Sans"/>
                                </a:rPr>
                                <m:t>2420</m:t>
                              </m:r>
                            </m:oMath>
                          </a14:m>
                          <a:endParaRPr sz="23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4" name="Google Shape;105;p20">
                <a:extLst>
                  <a:ext uri="{FF2B5EF4-FFF2-40B4-BE49-F238E27FC236}">
                    <a16:creationId xmlns:a16="http://schemas.microsoft.com/office/drawing/2014/main" id="{005EB875-5580-6D9B-608B-A2552EE19586}"/>
                  </a:ext>
                </a:extLst>
              </p:cNvPr>
              <p:cNvGraphicFramePr/>
              <p:nvPr/>
            </p:nvGraphicFramePr>
            <p:xfrm>
              <a:off x="108044" y="862526"/>
              <a:ext cx="7835229" cy="838210"/>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838210">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4"/>
                          <a:stretch>
                            <a:fillRect l="-78" t="-1449" r="-155" b="-2174"/>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31005648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3509605122"/>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0000">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A)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49</m:t>
                              </m:r>
                            </m:oMath>
                          </a14:m>
                          <a:r>
                            <a:rPr lang="en-US" sz="1600" b="0" i="0" u="none" strike="noStrike" dirty="0">
                              <a:solidFill>
                                <a:schemeClr val="tx1"/>
                              </a:solidFill>
                              <a:effectLst/>
                              <a:latin typeface="Times New Roman" panose="02020603050405020304" pitchFamily="18"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B)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51</m:t>
                              </m:r>
                            </m:oMath>
                          </a14:m>
                          <a:r>
                            <a:rPr lang="en-US" sz="1600" b="0" i="0" u="none" strike="noStrike" dirty="0">
                              <a:solidFill>
                                <a:schemeClr val="tx1"/>
                              </a:solidFill>
                              <a:effectLst/>
                              <a:latin typeface="Times New Roman" panose="02020603050405020304" pitchFamily="18"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4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0000">
                    <a:tc>
                      <a:txBody>
                        <a:bodyPr/>
                        <a:lstStyle/>
                        <a:p>
                          <a:pPr rtl="0" fontAlgn="t">
                            <a:spcBef>
                              <a:spcPts val="0"/>
                            </a:spcBef>
                            <a:spcAft>
                              <a:spcPts val="0"/>
                            </a:spcAft>
                          </a:pPr>
                          <a:r>
                            <a:rPr lang="en-GB" sz="1600" b="0" i="0" u="none" strike="noStrike" dirty="0">
                              <a:solidFill>
                                <a:schemeClr val="tx1"/>
                              </a:solidFill>
                              <a:effectLst/>
                              <a:latin typeface="Nunito Sans" pitchFamily="2" charset="0"/>
                            </a:rPr>
                            <a:t>C) </a:t>
                          </a:r>
                          <a14:m>
                            <m:oMath xmlns:m="http://schemas.openxmlformats.org/officeDocument/2006/math">
                              <m:r>
                                <a:rPr lang="en-GB" sz="1600" b="0" i="1" u="none" strike="noStrike" dirty="0" smtClean="0">
                                  <a:solidFill>
                                    <a:schemeClr val="tx1"/>
                                  </a:solidFill>
                                  <a:effectLst/>
                                  <a:latin typeface="Cambria Math" panose="02040503050406030204" pitchFamily="18" charset="0"/>
                                </a:rPr>
                                <m:t>53</m:t>
                              </m:r>
                            </m:oMath>
                          </a14:m>
                          <a:endParaRPr lang="en-GB" dirty="0">
                            <a:solidFill>
                              <a:schemeClr val="tx1"/>
                            </a:solidFill>
                            <a:effectLst/>
                          </a:endParaRPr>
                        </a:p>
                        <a:p>
                          <a:pPr rtl="0" fontAlgn="t">
                            <a:spcBef>
                              <a:spcPts val="0"/>
                            </a:spcBef>
                            <a:spcAft>
                              <a:spcPts val="0"/>
                            </a:spcAft>
                          </a:pPr>
                          <a:r>
                            <a:rPr lang="en-GB" sz="1400" b="0" i="0" u="none" strike="noStrike" dirty="0">
                              <a:solidFill>
                                <a:schemeClr val="tx1"/>
                              </a:solidFill>
                              <a:effectLst/>
                              <a:latin typeface="Nunito Sans" pitchFamily="2" charset="0"/>
                            </a:rPr>
                            <a:t> </a:t>
                          </a:r>
                          <a:endParaRPr lang="en-GB"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D)</a:t>
                          </a:r>
                          <a:r>
                            <a:rPr lang="en-US" sz="1600" b="0" i="0" u="none" strike="noStrike" dirty="0">
                              <a:solidFill>
                                <a:schemeClr val="tx1"/>
                              </a:solidFill>
                              <a:effectLst/>
                              <a:latin typeface="Times New Roman" panose="02020603050405020304" pitchFamily="18" charset="0"/>
                            </a:rPr>
                            <a:t>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59</m:t>
                              </m:r>
                            </m:oMath>
                          </a14:m>
                          <a:r>
                            <a:rPr lang="en-US" sz="1600" b="0" i="0" u="none" strike="noStrike" dirty="0">
                              <a:solidFill>
                                <a:schemeClr val="tx1"/>
                              </a:solidFill>
                              <a:effectLst/>
                              <a:latin typeface="Times New Roman" panose="02020603050405020304" pitchFamily="18" charset="0"/>
                            </a:rPr>
                            <a:t> </a:t>
                          </a: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3509605122"/>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0000">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2" r="-100337" b="-100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2" r="-337" b="-100562"/>
                          </a:stretch>
                        </a:blipFill>
                      </a:tcPr>
                    </a:tc>
                    <a:extLst>
                      <a:ext uri="{0D108BD9-81ED-4DB2-BD59-A6C34878D82A}">
                        <a16:rowId xmlns:a16="http://schemas.microsoft.com/office/drawing/2014/main" val="10000"/>
                      </a:ext>
                    </a:extLst>
                  </a:tr>
                  <a:tr h="1080000">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1130" r="-100337" b="-1130"/>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1130" r="-337" b="-1130"/>
                          </a:stretch>
                        </a:blipFill>
                      </a:tcPr>
                    </a:tc>
                    <a:extLst>
                      <a:ext uri="{0D108BD9-81ED-4DB2-BD59-A6C34878D82A}">
                        <a16:rowId xmlns:a16="http://schemas.microsoft.com/office/drawing/2014/main" val="10001"/>
                      </a:ext>
                    </a:extLst>
                  </a:tr>
                </a:tbl>
              </a:graphicData>
            </a:graphic>
          </p:graphicFrame>
        </mc:Fallback>
      </mc:AlternateContent>
      <p:sp>
        <p:nvSpPr>
          <p:cNvPr id="2" name="Google Shape;104;p20">
            <a:extLst>
              <a:ext uri="{FF2B5EF4-FFF2-40B4-BE49-F238E27FC236}">
                <a16:creationId xmlns:a16="http://schemas.microsoft.com/office/drawing/2014/main" id="{72BA374D-8B44-F113-0C52-CB7FDCECF139}"/>
              </a:ext>
            </a:extLst>
          </p:cNvPr>
          <p:cNvSpPr txBox="1"/>
          <p:nvPr/>
        </p:nvSpPr>
        <p:spPr>
          <a:xfrm>
            <a:off x="169849" y="378100"/>
            <a:ext cx="5538223"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Factors, Multiples and Primes</a:t>
            </a:r>
            <a:endParaRPr b="1"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4" name="Google Shape;105;p20">
                <a:extLst>
                  <a:ext uri="{FF2B5EF4-FFF2-40B4-BE49-F238E27FC236}">
                    <a16:creationId xmlns:a16="http://schemas.microsoft.com/office/drawing/2014/main" id="{C70F5331-A0C7-3B18-6F59-C788CD4D817D}"/>
                  </a:ext>
                </a:extLst>
              </p:cNvPr>
              <p:cNvGraphicFramePr/>
              <p:nvPr/>
            </p:nvGraphicFramePr>
            <p:xfrm>
              <a:off x="108044" y="862526"/>
              <a:ext cx="7835229" cy="624529"/>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62452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23) The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15</m:t>
                              </m:r>
                            </m:oMath>
                          </a14:m>
                          <a:r>
                            <a:rPr lang="en-GB" sz="1600" b="0" baseline="30000" dirty="0">
                              <a:solidFill>
                                <a:schemeClr val="dk1"/>
                              </a:solidFill>
                              <a:latin typeface="Nunito Sans"/>
                              <a:ea typeface="Nunito Sans"/>
                              <a:cs typeface="Nunito Sans"/>
                              <a:sym typeface="Nunito Sans"/>
                            </a:rPr>
                            <a:t>th</a:t>
                          </a:r>
                          <a:r>
                            <a:rPr lang="en-GB" sz="1600" b="0" baseline="0" dirty="0">
                              <a:solidFill>
                                <a:schemeClr val="dk1"/>
                              </a:solidFill>
                              <a:latin typeface="Nunito Sans"/>
                              <a:ea typeface="Nunito Sans"/>
                              <a:cs typeface="Nunito Sans"/>
                              <a:sym typeface="Nunito Sans"/>
                            </a:rPr>
                            <a:t> prime number is </a:t>
                          </a:r>
                          <a14:m>
                            <m:oMath xmlns:m="http://schemas.openxmlformats.org/officeDocument/2006/math">
                              <m:r>
                                <a:rPr lang="en-GB" sz="1600" b="0" i="1" baseline="0" smtClean="0">
                                  <a:solidFill>
                                    <a:schemeClr val="dk1"/>
                                  </a:solidFill>
                                  <a:latin typeface="Cambria Math" panose="02040503050406030204" pitchFamily="18" charset="0"/>
                                  <a:ea typeface="Nunito Sans"/>
                                  <a:cs typeface="Nunito Sans"/>
                                  <a:sym typeface="Nunito Sans"/>
                                </a:rPr>
                                <m:t>47</m:t>
                              </m:r>
                            </m:oMath>
                          </a14:m>
                          <a:r>
                            <a:rPr lang="en-GB" sz="1600" b="0" dirty="0">
                              <a:solidFill>
                                <a:schemeClr val="dk1"/>
                              </a:solidFill>
                              <a:latin typeface="Nunito Sans"/>
                              <a:ea typeface="Nunito Sans"/>
                              <a:cs typeface="Nunito Sans"/>
                              <a:sym typeface="Nunito Sans"/>
                            </a:rPr>
                            <a:t>. What is the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16</m:t>
                              </m:r>
                            </m:oMath>
                          </a14:m>
                          <a:r>
                            <a:rPr lang="en-GB" sz="1600" b="0" baseline="30000" dirty="0">
                              <a:solidFill>
                                <a:schemeClr val="dk1"/>
                              </a:solidFill>
                              <a:latin typeface="Nunito Sans"/>
                              <a:ea typeface="Nunito Sans"/>
                              <a:cs typeface="Nunito Sans"/>
                              <a:sym typeface="Nunito Sans"/>
                            </a:rPr>
                            <a:t>th</a:t>
                          </a:r>
                          <a:r>
                            <a:rPr lang="en-GB" sz="1600" b="0" dirty="0">
                              <a:solidFill>
                                <a:schemeClr val="dk1"/>
                              </a:solidFill>
                              <a:latin typeface="Nunito Sans"/>
                              <a:ea typeface="Nunito Sans"/>
                              <a:cs typeface="Nunito Sans"/>
                              <a:sym typeface="Nunito Sans"/>
                            </a:rPr>
                            <a:t> prime number?</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4" name="Google Shape;105;p20">
                <a:extLst>
                  <a:ext uri="{FF2B5EF4-FFF2-40B4-BE49-F238E27FC236}">
                    <a16:creationId xmlns:a16="http://schemas.microsoft.com/office/drawing/2014/main" id="{C70F5331-A0C7-3B18-6F59-C788CD4D817D}"/>
                  </a:ext>
                </a:extLst>
              </p:cNvPr>
              <p:cNvGraphicFramePr/>
              <p:nvPr/>
            </p:nvGraphicFramePr>
            <p:xfrm>
              <a:off x="108044" y="862526"/>
              <a:ext cx="7835229" cy="624529"/>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62452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4"/>
                          <a:stretch>
                            <a:fillRect l="-78" t="-1942" r="-155" b="-2913"/>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31984521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1288576859"/>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0000">
                    <a:tc>
                      <a:txBody>
                        <a:bodyPr/>
                        <a:lstStyle/>
                        <a:p>
                          <a:pPr rtl="0" fontAlgn="t">
                            <a:spcBef>
                              <a:spcPts val="0"/>
                            </a:spcBef>
                            <a:spcAft>
                              <a:spcPts val="0"/>
                            </a:spcAft>
                          </a:pPr>
                          <a:r>
                            <a:rPr lang="en-GB" sz="1600" b="0" i="0" u="none" strike="noStrike" dirty="0">
                              <a:solidFill>
                                <a:schemeClr val="tx1"/>
                              </a:solidFill>
                              <a:effectLst/>
                              <a:latin typeface="Nunito Sans" pitchFamily="2" charset="0"/>
                            </a:rPr>
                            <a:t>A) </a:t>
                          </a:r>
                          <a14:m>
                            <m:oMath xmlns:m="http://schemas.openxmlformats.org/officeDocument/2006/math">
                              <m:r>
                                <a:rPr lang="en-GB" sz="1600" b="0" i="1" u="none" strike="noStrike" dirty="0" smtClean="0">
                                  <a:solidFill>
                                    <a:schemeClr val="tx1"/>
                                  </a:solidFill>
                                  <a:effectLst/>
                                  <a:latin typeface="Cambria Math" panose="02040503050406030204" pitchFamily="18" charset="0"/>
                                </a:rPr>
                                <m:t>293</m:t>
                              </m:r>
                            </m:oMath>
                          </a14:m>
                          <a:r>
                            <a:rPr lang="en-GB" sz="1600" b="0" i="0" u="none" strike="noStrike" dirty="0">
                              <a:solidFill>
                                <a:schemeClr val="tx1"/>
                              </a:solidFill>
                              <a:effectLst/>
                              <a:latin typeface="Times New Roman" panose="02020603050405020304" pitchFamily="18" charset="0"/>
                            </a:rPr>
                            <a:t> </a:t>
                          </a:r>
                          <a:endParaRPr lang="en-GB" dirty="0">
                            <a:solidFill>
                              <a:schemeClr val="tx1"/>
                            </a:solidFill>
                            <a:effectLst/>
                          </a:endParaRPr>
                        </a:p>
                        <a:p>
                          <a:pPr rtl="0" fontAlgn="t">
                            <a:spcBef>
                              <a:spcPts val="0"/>
                            </a:spcBef>
                            <a:spcAft>
                              <a:spcPts val="0"/>
                            </a:spcAft>
                          </a:pPr>
                          <a:r>
                            <a:rPr lang="en-GB" sz="1400" b="0" i="0" u="none" strike="noStrike" dirty="0">
                              <a:solidFill>
                                <a:schemeClr val="tx1"/>
                              </a:solidFill>
                              <a:effectLst/>
                              <a:latin typeface="Nunito Sans" pitchFamily="2" charset="0"/>
                            </a:rPr>
                            <a:t> </a:t>
                          </a:r>
                          <a:endParaRPr lang="en-GB"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B)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287</m:t>
                              </m:r>
                            </m:oMath>
                          </a14:m>
                          <a:r>
                            <a:rPr lang="en-US" sz="1600" b="0" i="0" u="none" strike="noStrike" dirty="0">
                              <a:solidFill>
                                <a:schemeClr val="tx1"/>
                              </a:solidFill>
                              <a:effectLst/>
                              <a:latin typeface="Times New Roman" panose="02020603050405020304" pitchFamily="18"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4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0000">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C)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289</m:t>
                              </m:r>
                            </m:oMath>
                          </a14:m>
                          <a:r>
                            <a:rPr lang="en-US" sz="1600" b="0" i="0" u="none" strike="noStrike" dirty="0">
                              <a:solidFill>
                                <a:schemeClr val="tx1"/>
                              </a:solidFill>
                              <a:effectLst/>
                              <a:latin typeface="Times New Roman" panose="02020603050405020304" pitchFamily="18"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4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D)</a:t>
                          </a:r>
                          <a:r>
                            <a:rPr lang="en-US" sz="1600" b="0" i="0" u="none" strike="noStrike" dirty="0">
                              <a:solidFill>
                                <a:schemeClr val="tx1"/>
                              </a:solidFill>
                              <a:effectLst/>
                              <a:latin typeface="Times New Roman" panose="02020603050405020304" pitchFamily="18" charset="0"/>
                            </a:rPr>
                            <a:t>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307</m:t>
                              </m:r>
                            </m:oMath>
                          </a14:m>
                          <a:r>
                            <a:rPr lang="en-US" sz="1600" b="0" i="0" u="none" strike="noStrike" dirty="0">
                              <a:solidFill>
                                <a:schemeClr val="tx1"/>
                              </a:solidFill>
                              <a:effectLst/>
                              <a:latin typeface="Times New Roman" panose="02020603050405020304" pitchFamily="18"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4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1288576859"/>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0000">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2" r="-100337" b="-100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2" r="-337" b="-100562"/>
                          </a:stretch>
                        </a:blipFill>
                      </a:tcPr>
                    </a:tc>
                    <a:extLst>
                      <a:ext uri="{0D108BD9-81ED-4DB2-BD59-A6C34878D82A}">
                        <a16:rowId xmlns:a16="http://schemas.microsoft.com/office/drawing/2014/main" val="10000"/>
                      </a:ext>
                    </a:extLst>
                  </a:tr>
                  <a:tr h="1080000">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1130" r="-100337" b="-1130"/>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1130" r="-337" b="-1130"/>
                          </a:stretch>
                        </a:blipFill>
                      </a:tcPr>
                    </a:tc>
                    <a:extLst>
                      <a:ext uri="{0D108BD9-81ED-4DB2-BD59-A6C34878D82A}">
                        <a16:rowId xmlns:a16="http://schemas.microsoft.com/office/drawing/2014/main" val="10001"/>
                      </a:ext>
                    </a:extLst>
                  </a:tr>
                </a:tbl>
              </a:graphicData>
            </a:graphic>
          </p:graphicFrame>
        </mc:Fallback>
      </mc:AlternateContent>
      <p:sp>
        <p:nvSpPr>
          <p:cNvPr id="2" name="Google Shape;104;p20">
            <a:extLst>
              <a:ext uri="{FF2B5EF4-FFF2-40B4-BE49-F238E27FC236}">
                <a16:creationId xmlns:a16="http://schemas.microsoft.com/office/drawing/2014/main" id="{D5A05841-949A-34FD-5722-26702DE63498}"/>
              </a:ext>
            </a:extLst>
          </p:cNvPr>
          <p:cNvSpPr txBox="1"/>
          <p:nvPr/>
        </p:nvSpPr>
        <p:spPr>
          <a:xfrm>
            <a:off x="169849" y="378100"/>
            <a:ext cx="5538223"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Factors, Multiples and Primes</a:t>
            </a:r>
            <a:endParaRPr b="1"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5" name="Google Shape;105;p20">
                <a:extLst>
                  <a:ext uri="{FF2B5EF4-FFF2-40B4-BE49-F238E27FC236}">
                    <a16:creationId xmlns:a16="http://schemas.microsoft.com/office/drawing/2014/main" id="{AB176E60-8BC2-86CD-6BA2-38EB3E944EA3}"/>
                  </a:ext>
                </a:extLst>
              </p:cNvPr>
              <p:cNvGraphicFramePr/>
              <p:nvPr/>
            </p:nvGraphicFramePr>
            <p:xfrm>
              <a:off x="108044" y="862526"/>
              <a:ext cx="7835229" cy="624529"/>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62452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24) The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61</m:t>
                              </m:r>
                            </m:oMath>
                          </a14:m>
                          <a:r>
                            <a:rPr lang="en-GB" sz="1600" b="0" baseline="30000" dirty="0">
                              <a:solidFill>
                                <a:schemeClr val="dk1"/>
                              </a:solidFill>
                              <a:latin typeface="Nunito Sans"/>
                              <a:ea typeface="Nunito Sans"/>
                              <a:cs typeface="Nunito Sans"/>
                              <a:sym typeface="Nunito Sans"/>
                            </a:rPr>
                            <a:t>st</a:t>
                          </a:r>
                          <a:r>
                            <a:rPr lang="en-GB" sz="1600" b="0" baseline="0" dirty="0">
                              <a:solidFill>
                                <a:schemeClr val="dk1"/>
                              </a:solidFill>
                              <a:latin typeface="Nunito Sans"/>
                              <a:ea typeface="Nunito Sans"/>
                              <a:cs typeface="Nunito Sans"/>
                              <a:sym typeface="Nunito Sans"/>
                            </a:rPr>
                            <a:t> prime number is </a:t>
                          </a:r>
                          <a14:m>
                            <m:oMath xmlns:m="http://schemas.openxmlformats.org/officeDocument/2006/math">
                              <m:r>
                                <a:rPr lang="en-GB" sz="1600" b="0" i="1" baseline="0" smtClean="0">
                                  <a:solidFill>
                                    <a:schemeClr val="dk1"/>
                                  </a:solidFill>
                                  <a:latin typeface="Cambria Math" panose="02040503050406030204" pitchFamily="18" charset="0"/>
                                  <a:ea typeface="Nunito Sans"/>
                                  <a:cs typeface="Nunito Sans"/>
                                  <a:sym typeface="Nunito Sans"/>
                                </a:rPr>
                                <m:t>283</m:t>
                              </m:r>
                            </m:oMath>
                          </a14:m>
                          <a:r>
                            <a:rPr lang="en-GB" sz="1600" b="0" dirty="0">
                              <a:solidFill>
                                <a:schemeClr val="dk1"/>
                              </a:solidFill>
                              <a:latin typeface="Nunito Sans"/>
                              <a:ea typeface="Nunito Sans"/>
                              <a:cs typeface="Nunito Sans"/>
                              <a:sym typeface="Nunito Sans"/>
                            </a:rPr>
                            <a:t>. What is the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62</m:t>
                              </m:r>
                            </m:oMath>
                          </a14:m>
                          <a:r>
                            <a:rPr lang="en-GB" sz="1600" b="0" baseline="30000" dirty="0">
                              <a:solidFill>
                                <a:schemeClr val="dk1"/>
                              </a:solidFill>
                              <a:latin typeface="Nunito Sans"/>
                              <a:ea typeface="Nunito Sans"/>
                              <a:cs typeface="Nunito Sans"/>
                              <a:sym typeface="Nunito Sans"/>
                            </a:rPr>
                            <a:t>nd</a:t>
                          </a:r>
                          <a:r>
                            <a:rPr lang="en-GB" sz="1600" b="0" dirty="0">
                              <a:solidFill>
                                <a:schemeClr val="dk1"/>
                              </a:solidFill>
                              <a:latin typeface="Nunito Sans"/>
                              <a:ea typeface="Nunito Sans"/>
                              <a:cs typeface="Nunito Sans"/>
                              <a:sym typeface="Nunito Sans"/>
                            </a:rPr>
                            <a:t> prime number?</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5" name="Google Shape;105;p20">
                <a:extLst>
                  <a:ext uri="{FF2B5EF4-FFF2-40B4-BE49-F238E27FC236}">
                    <a16:creationId xmlns:a16="http://schemas.microsoft.com/office/drawing/2014/main" id="{AB176E60-8BC2-86CD-6BA2-38EB3E944EA3}"/>
                  </a:ext>
                </a:extLst>
              </p:cNvPr>
              <p:cNvGraphicFramePr/>
              <p:nvPr/>
            </p:nvGraphicFramePr>
            <p:xfrm>
              <a:off x="108044" y="862526"/>
              <a:ext cx="7835229" cy="624529"/>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62452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4"/>
                          <a:stretch>
                            <a:fillRect l="-78" t="-1942" r="-155" b="-2913"/>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41397820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875682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20"/>
          <p:cNvSpPr txBox="1"/>
          <p:nvPr/>
        </p:nvSpPr>
        <p:spPr>
          <a:xfrm>
            <a:off x="169849" y="378100"/>
            <a:ext cx="5538223"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Factors, Multiples and Primes Answers</a:t>
            </a:r>
            <a:endParaRPr b="1" dirty="0">
              <a:solidFill>
                <a:srgbClr val="FFFFFF"/>
              </a:solidFill>
              <a:latin typeface="Nunito Sans"/>
              <a:ea typeface="Nunito Sans"/>
              <a:cs typeface="Nunito Sans"/>
              <a:sym typeface="Nunito Sans"/>
            </a:endParaRPr>
          </a:p>
        </p:txBody>
      </p:sp>
      <p:graphicFrame>
        <p:nvGraphicFramePr>
          <p:cNvPr id="105" name="Google Shape;105;p20"/>
          <p:cNvGraphicFramePr/>
          <p:nvPr>
            <p:extLst>
              <p:ext uri="{D42A27DB-BD31-4B8C-83A1-F6EECF244321}">
                <p14:modId xmlns:p14="http://schemas.microsoft.com/office/powerpoint/2010/main" val="1725954935"/>
              </p:ext>
            </p:extLst>
          </p:nvPr>
        </p:nvGraphicFramePr>
        <p:xfrm>
          <a:off x="108044" y="862526"/>
          <a:ext cx="5747811" cy="624529"/>
        </p:xfrm>
        <a:graphic>
          <a:graphicData uri="http://schemas.openxmlformats.org/drawingml/2006/table">
            <a:tbl>
              <a:tblPr firstRow="1" bandRow="1">
                <a:noFill/>
                <a:tableStyleId>{F0405E19-DBF8-4350-A6E9-593C9D7815B3}</a:tableStyleId>
              </a:tblPr>
              <a:tblGrid>
                <a:gridCol w="5747811">
                  <a:extLst>
                    <a:ext uri="{9D8B030D-6E8A-4147-A177-3AD203B41FA5}">
                      <a16:colId xmlns:a16="http://schemas.microsoft.com/office/drawing/2014/main" val="20000"/>
                    </a:ext>
                  </a:extLst>
                </a:gridCol>
              </a:tblGrid>
              <a:tr h="62452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1) Every even number is divisible by: </a:t>
                      </a:r>
                      <a:endParaRPr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1409316228"/>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0000">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A)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4</m:t>
                              </m:r>
                            </m:oMath>
                          </a14:m>
                          <a:r>
                            <a:rPr lang="en-US" sz="1600" b="0" i="0" u="none" strike="noStrike" dirty="0">
                              <a:solidFill>
                                <a:srgbClr val="000000"/>
                              </a:solidFill>
                              <a:effectLst/>
                              <a:latin typeface="Times New Roman" panose="02020603050405020304" pitchFamily="18" charset="0"/>
                            </a:rPr>
                            <a:t>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only considered multiples of </a:t>
                          </a:r>
                          <a:endParaRPr lang="en-GB" sz="1400" b="0" i="1" u="none" strike="noStrike" dirty="0">
                            <a:solidFill>
                              <a:srgbClr val="000000"/>
                            </a:solidFill>
                            <a:effectLst/>
                            <a:latin typeface="Cambria Math" panose="02040503050406030204" pitchFamily="18" charset="0"/>
                          </a:endParaRPr>
                        </a:p>
                        <a:p>
                          <a:pPr rtl="0" fontAlgn="t">
                            <a:spcBef>
                              <a:spcPts val="0"/>
                            </a:spcBef>
                            <a:spcAft>
                              <a:spcPts val="0"/>
                            </a:spcAft>
                          </a:pPr>
                          <a14:m>
                            <m:oMath xmlns:m="http://schemas.openxmlformats.org/officeDocument/2006/math">
                              <m:r>
                                <a:rPr lang="en-US" sz="1400" b="0" i="1" u="none" strike="noStrike" dirty="0" smtClean="0">
                                  <a:solidFill>
                                    <a:srgbClr val="000000"/>
                                  </a:solidFill>
                                  <a:effectLst/>
                                  <a:latin typeface="Cambria Math" panose="02040503050406030204" pitchFamily="18" charset="0"/>
                                </a:rPr>
                                <m:t>2</m:t>
                              </m:r>
                              <m:r>
                                <a:rPr lang="en-US" sz="1400" b="0" i="1" u="none" strike="noStrike" baseline="30000" dirty="0">
                                  <a:solidFill>
                                    <a:srgbClr val="000000"/>
                                  </a:solidFill>
                                  <a:effectLst/>
                                  <a:latin typeface="Cambria Math" panose="02040503050406030204" pitchFamily="18" charset="0"/>
                                </a:rPr>
                                <m:t>2</m:t>
                              </m:r>
                              <m:r>
                                <a:rPr lang="en-US" sz="1400" b="0" i="1" u="none" strike="noStrike" dirty="0">
                                  <a:solidFill>
                                    <a:srgbClr val="000000"/>
                                  </a:solidFill>
                                  <a:effectLst/>
                                  <a:latin typeface="Cambria Math" panose="02040503050406030204" pitchFamily="18" charset="0"/>
                                </a:rPr>
                                <m:t> = 4</m:t>
                              </m:r>
                            </m:oMath>
                          </a14:m>
                          <a:r>
                            <a:rPr lang="en-US" sz="1200" dirty="0">
                              <a:effectLst/>
                            </a:rPr>
                            <a:t> </a:t>
                          </a: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B)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1</m:t>
                              </m:r>
                            </m:oMath>
                          </a14:m>
                          <a:r>
                            <a:rPr lang="en-US" sz="1600" b="0" i="0" u="none" strike="noStrike" dirty="0">
                              <a:solidFill>
                                <a:srgbClr val="000000"/>
                              </a:solidFill>
                              <a:effectLst/>
                              <a:latin typeface="Times New Roman" panose="02020603050405020304" pitchFamily="18" charset="0"/>
                            </a:rPr>
                            <a:t>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does not understand the property of being even</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0000">
                    <a:tc>
                      <a:txBody>
                        <a:bodyPr/>
                        <a:lstStyle/>
                        <a:p>
                          <a:pPr rtl="0" fontAlgn="t">
                            <a:spcBef>
                              <a:spcPts val="0"/>
                            </a:spcBef>
                            <a:spcAft>
                              <a:spcPts val="0"/>
                            </a:spcAft>
                          </a:pPr>
                          <a:r>
                            <a:rPr lang="en-GB" sz="1600" b="0" i="0" u="none" strike="noStrike" dirty="0">
                              <a:solidFill>
                                <a:srgbClr val="00BC89"/>
                              </a:solidFill>
                              <a:effectLst/>
                              <a:latin typeface="Nunito Sans" pitchFamily="2" charset="0"/>
                            </a:rPr>
                            <a:t>C) </a:t>
                          </a:r>
                          <a14:m>
                            <m:oMath xmlns:m="http://schemas.openxmlformats.org/officeDocument/2006/math">
                              <m:r>
                                <a:rPr lang="en-GB" sz="1600" b="0" i="1" u="none" strike="noStrike" dirty="0" smtClean="0">
                                  <a:solidFill>
                                    <a:srgbClr val="00BC89"/>
                                  </a:solidFill>
                                  <a:effectLst/>
                                  <a:latin typeface="Cambria Math" panose="02040503050406030204" pitchFamily="18" charset="0"/>
                                </a:rPr>
                                <m:t>2</m:t>
                              </m:r>
                            </m:oMath>
                          </a14:m>
                          <a:endParaRPr lang="en-GB" dirty="0">
                            <a:effectLst/>
                          </a:endParaRPr>
                        </a:p>
                        <a:p>
                          <a:pPr rtl="0" fontAlgn="t">
                            <a:spcBef>
                              <a:spcPts val="0"/>
                            </a:spcBef>
                            <a:spcAft>
                              <a:spcPts val="0"/>
                            </a:spcAft>
                          </a:pPr>
                          <a:r>
                            <a:rPr lang="en-GB" sz="1400" b="0" i="0" u="none" strike="noStrike" dirty="0">
                              <a:solidFill>
                                <a:srgbClr val="00BC89"/>
                              </a:solidFill>
                              <a:effectLst/>
                              <a:latin typeface="Nunito Sans" pitchFamily="2" charset="0"/>
                            </a:rPr>
                            <a:t>Correct answer</a:t>
                          </a:r>
                          <a:endParaRPr lang="en-GB"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D) </a:t>
                          </a:r>
                          <a14:m>
                            <m:oMath xmlns:m="http://schemas.openxmlformats.org/officeDocument/2006/math">
                              <m:r>
                                <a:rPr lang="en-US" sz="1600" b="0" i="1" u="none" strike="noStrike" dirty="0" smtClean="0">
                                  <a:solidFill>
                                    <a:srgbClr val="1C1C1C"/>
                                  </a:solidFill>
                                  <a:effectLst/>
                                  <a:latin typeface="Cambria Math" panose="02040503050406030204" pitchFamily="18" charset="0"/>
                                </a:rPr>
                                <m:t>10</m:t>
                              </m:r>
                            </m:oMath>
                          </a14:m>
                          <a:r>
                            <a:rPr lang="en-US" sz="1600" b="0" i="0" u="none" strike="noStrike" dirty="0">
                              <a:solidFill>
                                <a:srgbClr val="1C1C1C"/>
                              </a:solidFill>
                              <a:effectLst/>
                              <a:latin typeface="Times New Roman" panose="02020603050405020304" pitchFamily="18" charset="0"/>
                            </a:rPr>
                            <a:t> </a:t>
                          </a:r>
                          <a:endParaRPr lang="en-US" dirty="0">
                            <a:effectLst/>
                          </a:endParaRPr>
                        </a:p>
                        <a:p>
                          <a:pPr rtl="0" fontAlgn="t">
                            <a:spcBef>
                              <a:spcPts val="0"/>
                            </a:spcBef>
                            <a:spcAft>
                              <a:spcPts val="0"/>
                            </a:spcAft>
                          </a:pPr>
                          <a:r>
                            <a:rPr lang="en-US" sz="1400" b="0" i="0" u="none" strike="noStrike" dirty="0">
                              <a:solidFill>
                                <a:srgbClr val="1C1C1C"/>
                              </a:solidFill>
                              <a:effectLst/>
                              <a:latin typeface="Nunito Sans" pitchFamily="2" charset="0"/>
                            </a:rPr>
                            <a:t>Student only thought about numbers divisible by ten</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1409316228"/>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0000">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2" r="-100337" b="-100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2" r="-337" b="-100562"/>
                          </a:stretch>
                        </a:blipFill>
                      </a:tcPr>
                    </a:tc>
                    <a:extLst>
                      <a:ext uri="{0D108BD9-81ED-4DB2-BD59-A6C34878D82A}">
                        <a16:rowId xmlns:a16="http://schemas.microsoft.com/office/drawing/2014/main" val="10000"/>
                      </a:ext>
                    </a:extLst>
                  </a:tr>
                  <a:tr h="1080000">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1130" r="-100337" b="-1130"/>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1130" r="-337" b="-1130"/>
                          </a:stretch>
                        </a:blipFill>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40886754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p18"/>
          <p:cNvSpPr txBox="1"/>
          <p:nvPr/>
        </p:nvSpPr>
        <p:spPr>
          <a:xfrm>
            <a:off x="80049" y="361775"/>
            <a:ext cx="3927747"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How to use the questions in this resource</a:t>
            </a:r>
          </a:p>
        </p:txBody>
      </p:sp>
      <p:sp>
        <p:nvSpPr>
          <p:cNvPr id="93" name="Google Shape;93;p18"/>
          <p:cNvSpPr txBox="1"/>
          <p:nvPr/>
        </p:nvSpPr>
        <p:spPr>
          <a:xfrm>
            <a:off x="80049" y="1106107"/>
            <a:ext cx="8468691" cy="2931286"/>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GB" sz="1200" dirty="0">
                <a:solidFill>
                  <a:srgbClr val="1C1C1C"/>
                </a:solidFill>
                <a:latin typeface="Nunito Sans" pitchFamily="2" charset="77"/>
              </a:rPr>
              <a:t>There are 24 multiple choice questions, each designed to assess each of the key skills required to master </a:t>
            </a:r>
            <a:r>
              <a:rPr lang="en-GB" sz="1200" b="1" i="0" u="none" strike="noStrike" dirty="0">
                <a:solidFill>
                  <a:srgbClr val="1C1C1C"/>
                </a:solidFill>
                <a:effectLst/>
                <a:latin typeface="Nunito Sans" pitchFamily="2" charset="0"/>
              </a:rPr>
              <a:t>factors, multiples and primes</a:t>
            </a:r>
            <a:r>
              <a:rPr lang="en-GB" sz="1200" b="0" i="0" u="none" strike="noStrike" dirty="0">
                <a:solidFill>
                  <a:srgbClr val="1C1C1C"/>
                </a:solidFill>
                <a:effectLst/>
                <a:latin typeface="Nunito Sans" pitchFamily="2" charset="0"/>
              </a:rPr>
              <a:t>.</a:t>
            </a:r>
            <a:r>
              <a:rPr lang="en-GB" sz="1200" dirty="0">
                <a:solidFill>
                  <a:srgbClr val="1C1C1C"/>
                </a:solidFill>
                <a:latin typeface="Nunito Sans" pitchFamily="2" charset="77"/>
              </a:rPr>
              <a:t>. </a:t>
            </a:r>
          </a:p>
          <a:p>
            <a:pPr marL="0" lvl="0" indent="0" algn="l" rtl="0">
              <a:lnSpc>
                <a:spcPct val="115000"/>
              </a:lnSpc>
              <a:spcBef>
                <a:spcPts val="0"/>
              </a:spcBef>
              <a:spcAft>
                <a:spcPts val="0"/>
              </a:spcAft>
              <a:buNone/>
            </a:pPr>
            <a:endParaRPr lang="en-GB" sz="1200" dirty="0">
              <a:solidFill>
                <a:srgbClr val="1C1C1C"/>
              </a:solidFill>
              <a:latin typeface="Nunito Sans" pitchFamily="2" charset="77"/>
            </a:endParaRPr>
          </a:p>
          <a:p>
            <a:pPr rtl="0">
              <a:spcBef>
                <a:spcPts val="0"/>
              </a:spcBef>
              <a:spcAft>
                <a:spcPts val="0"/>
              </a:spcAft>
            </a:pPr>
            <a:r>
              <a:rPr lang="en-GB" sz="1200" dirty="0">
                <a:solidFill>
                  <a:srgbClr val="1C1C1C"/>
                </a:solidFill>
                <a:latin typeface="Nunito Sans" pitchFamily="2" charset="77"/>
              </a:rPr>
              <a:t>Each question has </a:t>
            </a:r>
            <a:r>
              <a:rPr lang="en-GB" sz="1200" b="1" dirty="0">
                <a:solidFill>
                  <a:srgbClr val="1C1C1C"/>
                </a:solidFill>
                <a:latin typeface="Nunito Sans" pitchFamily="2" charset="77"/>
              </a:rPr>
              <a:t>one correct answer </a:t>
            </a:r>
            <a:r>
              <a:rPr lang="en-GB" sz="1200" dirty="0">
                <a:solidFill>
                  <a:srgbClr val="1C1C1C"/>
                </a:solidFill>
                <a:latin typeface="Nunito Sans" pitchFamily="2" charset="77"/>
              </a:rPr>
              <a:t>and </a:t>
            </a:r>
            <a:r>
              <a:rPr lang="en-GB" sz="1200" b="1" dirty="0">
                <a:solidFill>
                  <a:srgbClr val="1C1C1C"/>
                </a:solidFill>
                <a:latin typeface="Nunito Sans" pitchFamily="2" charset="77"/>
              </a:rPr>
              <a:t>three carefully chosen incorrect answers </a:t>
            </a:r>
            <a:r>
              <a:rPr lang="en-GB" sz="1200" dirty="0">
                <a:solidFill>
                  <a:srgbClr val="1C1C1C"/>
                </a:solidFill>
                <a:latin typeface="Nunito Sans" pitchFamily="2" charset="77"/>
              </a:rPr>
              <a:t>that are designed to identify and highlight fundamental misconceptions, </a:t>
            </a:r>
            <a:r>
              <a:rPr lang="en-US" sz="1200" b="0" i="0" u="none" strike="noStrike" dirty="0">
                <a:solidFill>
                  <a:srgbClr val="1C1C1C"/>
                </a:solidFill>
                <a:effectLst/>
                <a:latin typeface="Nunito Sans" pitchFamily="2" charset="0"/>
              </a:rPr>
              <a:t>including:</a:t>
            </a:r>
            <a:r>
              <a:rPr lang="en-US" sz="1200" b="1" i="0" u="none" strike="noStrike" dirty="0">
                <a:solidFill>
                  <a:srgbClr val="1C1C1C"/>
                </a:solidFill>
                <a:effectLst/>
                <a:latin typeface="Nunito Sans" pitchFamily="2" charset="0"/>
              </a:rPr>
              <a:t> Common factors, Common multiples, Listing factors </a:t>
            </a:r>
            <a:r>
              <a:rPr lang="en-US" sz="1200" i="0" u="none" strike="noStrike" dirty="0">
                <a:solidFill>
                  <a:srgbClr val="1C1C1C"/>
                </a:solidFill>
                <a:effectLst/>
                <a:latin typeface="Nunito Sans" pitchFamily="2" charset="0"/>
              </a:rPr>
              <a:t>and</a:t>
            </a:r>
            <a:r>
              <a:rPr lang="en-US" sz="1200" b="1" i="0" u="none" strike="noStrike" dirty="0">
                <a:solidFill>
                  <a:srgbClr val="1C1C1C"/>
                </a:solidFill>
                <a:effectLst/>
                <a:latin typeface="Nunito Sans" pitchFamily="2" charset="0"/>
              </a:rPr>
              <a:t> multiples, </a:t>
            </a:r>
            <a:r>
              <a:rPr lang="en-US" sz="1200" b="0" i="0" u="none" strike="noStrike" dirty="0">
                <a:solidFill>
                  <a:srgbClr val="1C1C1C"/>
                </a:solidFill>
                <a:effectLst/>
                <a:latin typeface="Nunito Sans" pitchFamily="2" charset="0"/>
              </a:rPr>
              <a:t>and </a:t>
            </a:r>
            <a:r>
              <a:rPr lang="en-US" sz="1200" b="1" i="0" u="none" strike="noStrike" dirty="0">
                <a:solidFill>
                  <a:srgbClr val="1C1C1C"/>
                </a:solidFill>
                <a:effectLst/>
                <a:latin typeface="Nunito Sans" pitchFamily="2" charset="0"/>
              </a:rPr>
              <a:t>Types of number.</a:t>
            </a:r>
            <a:endParaRPr lang="en-US" sz="1200" b="0" dirty="0">
              <a:effectLst/>
            </a:endParaRPr>
          </a:p>
          <a:p>
            <a:endParaRPr lang="en-GB" sz="1200" dirty="0">
              <a:solidFill>
                <a:srgbClr val="1C1C1C"/>
              </a:solidFill>
              <a:latin typeface="Nunito Sans" pitchFamily="2" charset="77"/>
            </a:endParaRPr>
          </a:p>
          <a:p>
            <a:pPr marL="0" lvl="0" indent="0" algn="l" rtl="0">
              <a:lnSpc>
                <a:spcPct val="115000"/>
              </a:lnSpc>
              <a:spcBef>
                <a:spcPts val="0"/>
              </a:spcBef>
              <a:spcAft>
                <a:spcPts val="0"/>
              </a:spcAft>
              <a:buNone/>
            </a:pPr>
            <a:r>
              <a:rPr lang="en-GB" sz="1200" dirty="0">
                <a:solidFill>
                  <a:srgbClr val="1C1C1C"/>
                </a:solidFill>
                <a:latin typeface="Nunito Sans" pitchFamily="2" charset="77"/>
              </a:rPr>
              <a:t>When answering these questions, students should be </a:t>
            </a:r>
            <a:r>
              <a:rPr lang="en-GB" sz="1200" b="1" dirty="0">
                <a:solidFill>
                  <a:srgbClr val="1C1C1C"/>
                </a:solidFill>
                <a:latin typeface="Nunito Sans" pitchFamily="2" charset="77"/>
              </a:rPr>
              <a:t>encouraged to explain why they have chosen a particular answer</a:t>
            </a:r>
            <a:r>
              <a:rPr lang="en-GB" sz="1200" dirty="0">
                <a:solidFill>
                  <a:srgbClr val="1C1C1C"/>
                </a:solidFill>
                <a:latin typeface="Nunito Sans" pitchFamily="2" charset="77"/>
              </a:rPr>
              <a:t>, and why the other three answers are incorrect. This can be done verbally in small groups, or written down on the worksheet or in their books.</a:t>
            </a:r>
          </a:p>
          <a:p>
            <a:pPr marL="0" lvl="0" indent="0" algn="l" rtl="0">
              <a:lnSpc>
                <a:spcPct val="115000"/>
              </a:lnSpc>
              <a:spcBef>
                <a:spcPts val="0"/>
              </a:spcBef>
              <a:spcAft>
                <a:spcPts val="0"/>
              </a:spcAft>
              <a:buNone/>
            </a:pPr>
            <a:endParaRPr lang="en-GB" sz="1200" dirty="0">
              <a:solidFill>
                <a:srgbClr val="1C1C1C"/>
              </a:solidFill>
              <a:latin typeface="Nunito Sans" pitchFamily="2" charset="77"/>
            </a:endParaRPr>
          </a:p>
          <a:p>
            <a:pPr marL="0" lvl="0" indent="0" algn="l" rtl="0">
              <a:lnSpc>
                <a:spcPct val="115000"/>
              </a:lnSpc>
              <a:spcBef>
                <a:spcPts val="0"/>
              </a:spcBef>
              <a:spcAft>
                <a:spcPts val="0"/>
              </a:spcAft>
              <a:buNone/>
            </a:pPr>
            <a:r>
              <a:rPr lang="en-GB" sz="1200" dirty="0">
                <a:solidFill>
                  <a:srgbClr val="1C1C1C"/>
                </a:solidFill>
                <a:latin typeface="Nunito Sans" pitchFamily="2" charset="77"/>
              </a:rPr>
              <a:t>This resource has been designed to be as </a:t>
            </a:r>
            <a:r>
              <a:rPr lang="en-GB" sz="1200" b="1" dirty="0">
                <a:solidFill>
                  <a:srgbClr val="1C1C1C"/>
                </a:solidFill>
                <a:latin typeface="Nunito Sans" pitchFamily="2" charset="77"/>
              </a:rPr>
              <a:t>flexible</a:t>
            </a:r>
            <a:r>
              <a:rPr lang="en-GB" sz="1200" dirty="0">
                <a:solidFill>
                  <a:srgbClr val="1C1C1C"/>
                </a:solidFill>
                <a:latin typeface="Nunito Sans" pitchFamily="2" charset="77"/>
              </a:rPr>
              <a:t> as possible with questions that can be easily chopped up and reordered, and come with a separate answer sheet that details all of the misconceptions highlighted in the answers.</a:t>
            </a:r>
          </a:p>
          <a:p>
            <a:pPr marL="0" lvl="0" indent="0" algn="l" rtl="0">
              <a:lnSpc>
                <a:spcPct val="115000"/>
              </a:lnSpc>
              <a:spcBef>
                <a:spcPts val="0"/>
              </a:spcBef>
              <a:spcAft>
                <a:spcPts val="0"/>
              </a:spcAft>
              <a:buNone/>
            </a:pPr>
            <a:endParaRPr sz="1100" dirty="0">
              <a:solidFill>
                <a:srgbClr val="1C1C1C"/>
              </a:solidFill>
            </a:endParaRPr>
          </a:p>
          <a:p>
            <a:pPr marL="0" lvl="0" indent="0" algn="l" rtl="0">
              <a:lnSpc>
                <a:spcPct val="115000"/>
              </a:lnSpc>
              <a:spcBef>
                <a:spcPts val="0"/>
              </a:spcBef>
              <a:spcAft>
                <a:spcPts val="0"/>
              </a:spcAft>
              <a:buNone/>
            </a:pPr>
            <a:endParaRPr sz="1100" dirty="0">
              <a:solidFill>
                <a:srgbClr val="1C1C1C"/>
              </a:solidFill>
            </a:endParaRPr>
          </a:p>
          <a:p>
            <a:pPr marL="0" lvl="0" indent="0" algn="l" rtl="0">
              <a:lnSpc>
                <a:spcPct val="115000"/>
              </a:lnSpc>
              <a:spcBef>
                <a:spcPts val="0"/>
              </a:spcBef>
              <a:spcAft>
                <a:spcPts val="0"/>
              </a:spcAft>
              <a:buNone/>
            </a:pPr>
            <a:endParaRPr sz="1100" dirty="0">
              <a:solidFill>
                <a:srgbClr val="1C1C1C"/>
              </a:solidFill>
            </a:endParaRPr>
          </a:p>
        </p:txBody>
      </p:sp>
    </p:spTree>
    <p:extLst>
      <p:ext uri="{BB962C8B-B14F-4D97-AF65-F5344CB8AC3E}">
        <p14:creationId xmlns:p14="http://schemas.microsoft.com/office/powerpoint/2010/main" val="4850499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519147322"/>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0000">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A)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0</m:t>
                              </m:r>
                            </m:oMath>
                          </a14:m>
                          <a:r>
                            <a:rPr lang="en-US" sz="1600" b="0" i="0" u="none" strike="noStrike" dirty="0">
                              <a:solidFill>
                                <a:srgbClr val="000000"/>
                              </a:solidFill>
                              <a:effectLst/>
                              <a:latin typeface="Times New Roman" panose="02020603050405020304" pitchFamily="18" charset="0"/>
                            </a:rPr>
                            <a:t>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only considered even multiples of five</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B)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5</m:t>
                              </m:r>
                            </m:oMath>
                          </a14:m>
                          <a:r>
                            <a:rPr lang="en-US" sz="1600" b="0" i="0" u="none" strike="noStrike" dirty="0">
                              <a:solidFill>
                                <a:srgbClr val="000000"/>
                              </a:solidFill>
                              <a:effectLst/>
                              <a:latin typeface="Nunito Sans" pitchFamily="2" charset="0"/>
                            </a:rPr>
                            <a:t>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only considered odd multiples of five</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0000">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C)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1, 3, 5, 7 </m:t>
                              </m:r>
                            </m:oMath>
                          </a14:m>
                          <a:r>
                            <a:rPr lang="en-US" sz="1600" b="0" i="0" u="none" strike="noStrike" dirty="0">
                              <a:solidFill>
                                <a:srgbClr val="000000"/>
                              </a:solidFill>
                              <a:effectLst/>
                              <a:latin typeface="Nunito Sans" pitchFamily="2" charset="0"/>
                            </a:rPr>
                            <a:t>or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9</m:t>
                              </m:r>
                            </m:oMath>
                          </a14:m>
                          <a:r>
                            <a:rPr lang="en-US" sz="1600" b="0" i="0" u="none" strike="noStrike" dirty="0">
                              <a:solidFill>
                                <a:srgbClr val="000000"/>
                              </a:solidFill>
                              <a:effectLst/>
                              <a:latin typeface="Nunito Sans" pitchFamily="2" charset="0"/>
                            </a:rPr>
                            <a:t>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thought every odd number was divisible by five</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BC89"/>
                              </a:solidFill>
                              <a:effectLst/>
                              <a:latin typeface="Nunito Sans" pitchFamily="2" charset="0"/>
                            </a:rPr>
                            <a:t>D) </a:t>
                          </a:r>
                          <a14:m>
                            <m:oMath xmlns:m="http://schemas.openxmlformats.org/officeDocument/2006/math">
                              <m:r>
                                <a:rPr lang="en-US" sz="1600" b="0" i="1" u="none" strike="noStrike" dirty="0" smtClean="0">
                                  <a:solidFill>
                                    <a:srgbClr val="00BC89"/>
                                  </a:solidFill>
                                  <a:effectLst/>
                                  <a:latin typeface="Cambria Math" panose="02040503050406030204" pitchFamily="18" charset="0"/>
                                </a:rPr>
                                <m:t>0</m:t>
                              </m:r>
                            </m:oMath>
                          </a14:m>
                          <a:r>
                            <a:rPr lang="en-US" sz="1600" b="0" i="0" u="none" strike="noStrike" dirty="0">
                              <a:solidFill>
                                <a:srgbClr val="00BC89"/>
                              </a:solidFill>
                              <a:effectLst/>
                              <a:latin typeface="Nunito Sans" pitchFamily="2" charset="0"/>
                            </a:rPr>
                            <a:t> or </a:t>
                          </a:r>
                          <a14:m>
                            <m:oMath xmlns:m="http://schemas.openxmlformats.org/officeDocument/2006/math">
                              <m:r>
                                <a:rPr lang="en-US" sz="1600" b="0" i="1" u="none" strike="noStrike" dirty="0" smtClean="0">
                                  <a:solidFill>
                                    <a:srgbClr val="00BC89"/>
                                  </a:solidFill>
                                  <a:effectLst/>
                                  <a:latin typeface="Cambria Math" panose="02040503050406030204" pitchFamily="18" charset="0"/>
                                </a:rPr>
                                <m:t>5</m:t>
                              </m:r>
                            </m:oMath>
                          </a14:m>
                          <a:r>
                            <a:rPr lang="en-US" sz="1600" b="0" i="0" u="none" strike="noStrike" dirty="0">
                              <a:solidFill>
                                <a:srgbClr val="00BC89"/>
                              </a:solidFill>
                              <a:effectLst/>
                              <a:latin typeface="Nunito Sans" pitchFamily="2" charset="0"/>
                            </a:rPr>
                            <a:t> </a:t>
                          </a:r>
                          <a:endParaRPr lang="en-US" dirty="0">
                            <a:effectLst/>
                          </a:endParaRPr>
                        </a:p>
                        <a:p>
                          <a:pPr rtl="0" fontAlgn="t">
                            <a:spcBef>
                              <a:spcPts val="0"/>
                            </a:spcBef>
                            <a:spcAft>
                              <a:spcPts val="0"/>
                            </a:spcAft>
                          </a:pPr>
                          <a:r>
                            <a:rPr lang="en-US" sz="1400" b="0" i="0" u="none" strike="noStrike" dirty="0">
                              <a:solidFill>
                                <a:srgbClr val="00BC89"/>
                              </a:solidFill>
                              <a:effectLst/>
                              <a:latin typeface="Nunito Sans" pitchFamily="2" charset="0"/>
                            </a:rPr>
                            <a:t>Correct answer</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519147322"/>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0000">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2" r="-100337" b="-100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2" r="-337" b="-100562"/>
                          </a:stretch>
                        </a:blipFill>
                      </a:tcPr>
                    </a:tc>
                    <a:extLst>
                      <a:ext uri="{0D108BD9-81ED-4DB2-BD59-A6C34878D82A}">
                        <a16:rowId xmlns:a16="http://schemas.microsoft.com/office/drawing/2014/main" val="10000"/>
                      </a:ext>
                    </a:extLst>
                  </a:tr>
                  <a:tr h="1080000">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1130" r="-100337" b="-1130"/>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1130" r="-337" b="-1130"/>
                          </a:stretch>
                        </a:blipFill>
                      </a:tcPr>
                    </a:tc>
                    <a:extLst>
                      <a:ext uri="{0D108BD9-81ED-4DB2-BD59-A6C34878D82A}">
                        <a16:rowId xmlns:a16="http://schemas.microsoft.com/office/drawing/2014/main" val="10001"/>
                      </a:ext>
                    </a:extLst>
                  </a:tr>
                </a:tbl>
              </a:graphicData>
            </a:graphic>
          </p:graphicFrame>
        </mc:Fallback>
      </mc:AlternateContent>
      <p:sp>
        <p:nvSpPr>
          <p:cNvPr id="2" name="Google Shape;104;p20">
            <a:extLst>
              <a:ext uri="{FF2B5EF4-FFF2-40B4-BE49-F238E27FC236}">
                <a16:creationId xmlns:a16="http://schemas.microsoft.com/office/drawing/2014/main" id="{72DF57C3-A7FA-9E42-EC12-792EE510E9D2}"/>
              </a:ext>
            </a:extLst>
          </p:cNvPr>
          <p:cNvSpPr txBox="1"/>
          <p:nvPr/>
        </p:nvSpPr>
        <p:spPr>
          <a:xfrm>
            <a:off x="169849" y="378100"/>
            <a:ext cx="5538223"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Factors, Multiples and Primes Answers</a:t>
            </a:r>
            <a:endParaRPr b="1"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4" name="Google Shape;105;p20">
                <a:extLst>
                  <a:ext uri="{FF2B5EF4-FFF2-40B4-BE49-F238E27FC236}">
                    <a16:creationId xmlns:a16="http://schemas.microsoft.com/office/drawing/2014/main" id="{1183532F-AAFE-3A2D-7329-465102BECCD7}"/>
                  </a:ext>
                </a:extLst>
              </p:cNvPr>
              <p:cNvGraphicFramePr/>
              <p:nvPr>
                <p:extLst>
                  <p:ext uri="{D42A27DB-BD31-4B8C-83A1-F6EECF244321}">
                    <p14:modId xmlns:p14="http://schemas.microsoft.com/office/powerpoint/2010/main" val="1741390667"/>
                  </p:ext>
                </p:extLst>
              </p:nvPr>
            </p:nvGraphicFramePr>
            <p:xfrm>
              <a:off x="108044" y="862526"/>
              <a:ext cx="7835229" cy="624529"/>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62452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2) </a:t>
                          </a:r>
                          <a:r>
                            <a:rPr lang="en-US" sz="1600" b="0" i="0" u="none" strike="noStrike" cap="none" dirty="0">
                              <a:solidFill>
                                <a:srgbClr val="000000"/>
                              </a:solidFill>
                              <a:effectLst/>
                              <a:latin typeface="Nunito Sans" pitchFamily="2" charset="0"/>
                              <a:ea typeface="Arial"/>
                              <a:cs typeface="Arial"/>
                              <a:sym typeface="Arial"/>
                            </a:rPr>
                            <a:t>If an integer </a:t>
                          </a:r>
                          <a14:m>
                            <m:oMath xmlns:m="http://schemas.openxmlformats.org/officeDocument/2006/math">
                              <m:r>
                                <a:rPr lang="en-US" sz="1600" b="0" i="1" u="none" strike="noStrike" cap="none" dirty="0" smtClean="0">
                                  <a:solidFill>
                                    <a:srgbClr val="000000"/>
                                  </a:solidFill>
                                  <a:effectLst/>
                                  <a:latin typeface="Cambria Math" panose="02040503050406030204" pitchFamily="18" charset="0"/>
                                  <a:ea typeface="Arial"/>
                                  <a:cs typeface="Arial"/>
                                  <a:sym typeface="Arial"/>
                                </a:rPr>
                                <m:t>𝑛</m:t>
                              </m:r>
                            </m:oMath>
                          </a14:m>
                          <a:r>
                            <a:rPr lang="en-US" sz="1600" b="0" i="0" u="none" strike="noStrike" cap="none" dirty="0">
                              <a:solidFill>
                                <a:srgbClr val="000000"/>
                              </a:solidFill>
                              <a:effectLst/>
                              <a:latin typeface="Nunito Sans" pitchFamily="2" charset="0"/>
                              <a:ea typeface="Arial"/>
                              <a:cs typeface="Arial"/>
                              <a:sym typeface="Arial"/>
                            </a:rPr>
                            <a:t> is divisible by five, the digit of </a:t>
                          </a:r>
                          <a14:m>
                            <m:oMath xmlns:m="http://schemas.openxmlformats.org/officeDocument/2006/math">
                              <m:r>
                                <a:rPr lang="en-US" sz="1600" b="0" i="1" u="none" strike="noStrike" cap="none" dirty="0" smtClean="0">
                                  <a:solidFill>
                                    <a:srgbClr val="000000"/>
                                  </a:solidFill>
                                  <a:effectLst/>
                                  <a:latin typeface="Cambria Math" panose="02040503050406030204" pitchFamily="18" charset="0"/>
                                  <a:ea typeface="Arial"/>
                                  <a:cs typeface="Times New Roman" panose="02020603050405020304" pitchFamily="18" charset="0"/>
                                  <a:sym typeface="Arial"/>
                                </a:rPr>
                                <m:t>𝑛</m:t>
                              </m:r>
                            </m:oMath>
                          </a14:m>
                          <a:r>
                            <a:rPr lang="en-US" sz="1600" b="0" i="0" u="none" strike="noStrike" cap="none" dirty="0">
                              <a:solidFill>
                                <a:srgbClr val="000000"/>
                              </a:solidFill>
                              <a:effectLst/>
                              <a:latin typeface="Nunito Sans" pitchFamily="2" charset="0"/>
                              <a:ea typeface="Arial"/>
                              <a:cs typeface="Arial"/>
                              <a:sym typeface="Arial"/>
                            </a:rPr>
                            <a:t> in the units column is:</a:t>
                          </a:r>
                          <a:r>
                            <a:rPr lang="en-GB" sz="1600" b="0" dirty="0">
                              <a:solidFill>
                                <a:schemeClr val="dk1"/>
                              </a:solidFill>
                              <a:latin typeface="Nunito Sans"/>
                              <a:ea typeface="Nunito Sans"/>
                              <a:cs typeface="Nunito Sans"/>
                              <a:sym typeface="Nunito Sans"/>
                            </a:rPr>
                            <a:t> </a:t>
                          </a:r>
                          <a:endParaRPr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4" name="Google Shape;105;p20">
                <a:extLst>
                  <a:ext uri="{FF2B5EF4-FFF2-40B4-BE49-F238E27FC236}">
                    <a16:creationId xmlns:a16="http://schemas.microsoft.com/office/drawing/2014/main" id="{1183532F-AAFE-3A2D-7329-465102BECCD7}"/>
                  </a:ext>
                </a:extLst>
              </p:cNvPr>
              <p:cNvGraphicFramePr/>
              <p:nvPr>
                <p:extLst>
                  <p:ext uri="{D42A27DB-BD31-4B8C-83A1-F6EECF244321}">
                    <p14:modId xmlns:p14="http://schemas.microsoft.com/office/powerpoint/2010/main" val="1741390667"/>
                  </p:ext>
                </p:extLst>
              </p:nvPr>
            </p:nvGraphicFramePr>
            <p:xfrm>
              <a:off x="108044" y="862526"/>
              <a:ext cx="7835229" cy="624529"/>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62452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4"/>
                          <a:stretch>
                            <a:fillRect l="-78" t="-1942" r="-155" b="-2913"/>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205823337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graphicFrame>
        <p:nvGraphicFramePr>
          <p:cNvPr id="106" name="Google Shape;106;p20"/>
          <p:cNvGraphicFramePr/>
          <p:nvPr>
            <p:extLst>
              <p:ext uri="{D42A27DB-BD31-4B8C-83A1-F6EECF244321}">
                <p14:modId xmlns:p14="http://schemas.microsoft.com/office/powerpoint/2010/main" val="4000393585"/>
              </p:ext>
            </p:extLst>
          </p:nvPr>
        </p:nvGraphicFramePr>
        <p:xfrm>
          <a:off x="952500" y="2190750"/>
          <a:ext cx="7239000" cy="2159577"/>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78923">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A) Prime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did not consider all possible cases</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GB" sz="1600" b="0" i="0" u="none" strike="noStrike" dirty="0">
                          <a:solidFill>
                            <a:srgbClr val="00BC89"/>
                          </a:solidFill>
                          <a:effectLst/>
                          <a:latin typeface="Nunito Sans" pitchFamily="2" charset="0"/>
                        </a:rPr>
                        <a:t>B) Odd </a:t>
                      </a:r>
                      <a:endParaRPr lang="en-GB" dirty="0">
                        <a:effectLst/>
                      </a:endParaRPr>
                    </a:p>
                    <a:p>
                      <a:pPr rtl="0" fontAlgn="t">
                        <a:spcBef>
                          <a:spcPts val="0"/>
                        </a:spcBef>
                        <a:spcAft>
                          <a:spcPts val="0"/>
                        </a:spcAft>
                      </a:pPr>
                      <a:r>
                        <a:rPr lang="en-GB" sz="1400" b="0" i="0" u="none" strike="noStrike" dirty="0">
                          <a:solidFill>
                            <a:srgbClr val="00BC89"/>
                          </a:solidFill>
                          <a:effectLst/>
                          <a:latin typeface="Nunito Sans" pitchFamily="2" charset="0"/>
                        </a:rPr>
                        <a:t>Correct answer </a:t>
                      </a:r>
                      <a:endParaRPr lang="en-GB"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0654">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C) Even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confused the definitions of odd and even</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D) Irrational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does not understand number types </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 name="Google Shape;104;p20">
            <a:extLst>
              <a:ext uri="{FF2B5EF4-FFF2-40B4-BE49-F238E27FC236}">
                <a16:creationId xmlns:a16="http://schemas.microsoft.com/office/drawing/2014/main" id="{0B5AD9B7-8675-418F-83A1-68C56C9E3D28}"/>
              </a:ext>
            </a:extLst>
          </p:cNvPr>
          <p:cNvSpPr txBox="1"/>
          <p:nvPr/>
        </p:nvSpPr>
        <p:spPr>
          <a:xfrm>
            <a:off x="169849" y="378100"/>
            <a:ext cx="5538223"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Factors, Multiples and Primes Answers</a:t>
            </a:r>
            <a:endParaRPr b="1"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6" name="Google Shape;105;p20">
                <a:extLst>
                  <a:ext uri="{FF2B5EF4-FFF2-40B4-BE49-F238E27FC236}">
                    <a16:creationId xmlns:a16="http://schemas.microsoft.com/office/drawing/2014/main" id="{0A2FF1BC-DA68-2219-A286-A3904E441093}"/>
                  </a:ext>
                </a:extLst>
              </p:cNvPr>
              <p:cNvGraphicFramePr/>
              <p:nvPr>
                <p:extLst>
                  <p:ext uri="{D42A27DB-BD31-4B8C-83A1-F6EECF244321}">
                    <p14:modId xmlns:p14="http://schemas.microsoft.com/office/powerpoint/2010/main" val="2246279118"/>
                  </p:ext>
                </p:extLst>
              </p:nvPr>
            </p:nvGraphicFramePr>
            <p:xfrm>
              <a:off x="108044" y="862526"/>
              <a:ext cx="7835229" cy="624529"/>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62452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3) </a:t>
                          </a:r>
                          <a:r>
                            <a:rPr lang="en-US" sz="1600" b="0" i="0" u="none" strike="noStrike" cap="none" dirty="0">
                              <a:solidFill>
                                <a:srgbClr val="000000"/>
                              </a:solidFill>
                              <a:effectLst/>
                              <a:latin typeface="Nunito Sans" pitchFamily="2" charset="0"/>
                              <a:ea typeface="Arial"/>
                              <a:cs typeface="Arial"/>
                              <a:sym typeface="Arial"/>
                            </a:rPr>
                            <a:t>If an integer </a:t>
                          </a:r>
                          <a14:m>
                            <m:oMath xmlns:m="http://schemas.openxmlformats.org/officeDocument/2006/math">
                              <m:r>
                                <a:rPr lang="en-US" sz="1600" b="0" i="1" u="none" strike="noStrike" cap="none" dirty="0" smtClean="0">
                                  <a:solidFill>
                                    <a:srgbClr val="000000"/>
                                  </a:solidFill>
                                  <a:effectLst/>
                                  <a:latin typeface="Cambria Math" panose="02040503050406030204" pitchFamily="18" charset="0"/>
                                  <a:ea typeface="Arial"/>
                                  <a:cs typeface="Arial"/>
                                  <a:sym typeface="Arial"/>
                                </a:rPr>
                                <m:t>𝑛</m:t>
                              </m:r>
                            </m:oMath>
                          </a14:m>
                          <a:r>
                            <a:rPr lang="en-US" sz="1600" b="0" i="0" u="none" strike="noStrike" cap="none" dirty="0">
                              <a:solidFill>
                                <a:srgbClr val="000000"/>
                              </a:solidFill>
                              <a:effectLst/>
                              <a:latin typeface="Nunito Sans" pitchFamily="2" charset="0"/>
                              <a:ea typeface="Arial"/>
                              <a:cs typeface="Arial"/>
                              <a:sym typeface="Arial"/>
                            </a:rPr>
                            <a:t> has </a:t>
                          </a:r>
                          <a14:m>
                            <m:oMath xmlns:m="http://schemas.openxmlformats.org/officeDocument/2006/math">
                              <m:r>
                                <a:rPr lang="en-US" sz="1600" b="0" i="1" u="none" strike="noStrike" cap="none" dirty="0" smtClean="0">
                                  <a:solidFill>
                                    <a:srgbClr val="000000"/>
                                  </a:solidFill>
                                  <a:effectLst/>
                                  <a:latin typeface="Cambria Math" panose="02040503050406030204" pitchFamily="18" charset="0"/>
                                  <a:ea typeface="Arial"/>
                                  <a:cs typeface="Times New Roman" panose="02020603050405020304" pitchFamily="18" charset="0"/>
                                  <a:sym typeface="Arial"/>
                                </a:rPr>
                                <m:t>1, 3, 5, 7 </m:t>
                              </m:r>
                            </m:oMath>
                          </a14:m>
                          <a:r>
                            <a:rPr lang="en-US" sz="1600" b="0" i="0" u="none" strike="noStrike" cap="none" dirty="0">
                              <a:solidFill>
                                <a:srgbClr val="000000"/>
                              </a:solidFill>
                              <a:effectLst/>
                              <a:latin typeface="Nunito Sans" pitchFamily="2" charset="0"/>
                              <a:ea typeface="Arial"/>
                              <a:cs typeface="Arial"/>
                              <a:sym typeface="Arial"/>
                            </a:rPr>
                            <a:t>or </a:t>
                          </a:r>
                          <a14:m>
                            <m:oMath xmlns:m="http://schemas.openxmlformats.org/officeDocument/2006/math">
                              <m:r>
                                <a:rPr lang="en-US" sz="1600" b="0" i="1" u="none" strike="noStrike" cap="none" dirty="0" smtClean="0">
                                  <a:solidFill>
                                    <a:srgbClr val="000000"/>
                                  </a:solidFill>
                                  <a:effectLst/>
                                  <a:latin typeface="Cambria Math" panose="02040503050406030204" pitchFamily="18" charset="0"/>
                                  <a:ea typeface="Arial"/>
                                  <a:cs typeface="Times New Roman" panose="02020603050405020304" pitchFamily="18" charset="0"/>
                                  <a:sym typeface="Arial"/>
                                </a:rPr>
                                <m:t>9</m:t>
                              </m:r>
                            </m:oMath>
                          </a14:m>
                          <a:r>
                            <a:rPr lang="en-US" sz="1600" b="0" i="0" u="none" strike="noStrike" cap="none" dirty="0">
                              <a:solidFill>
                                <a:srgbClr val="000000"/>
                              </a:solidFill>
                              <a:effectLst/>
                              <a:latin typeface="Nunito Sans" pitchFamily="2" charset="0"/>
                              <a:ea typeface="Arial"/>
                              <a:cs typeface="Arial"/>
                              <a:sym typeface="Arial"/>
                            </a:rPr>
                            <a:t> as the digit in the units column, then </a:t>
                          </a:r>
                          <a14:m>
                            <m:oMath xmlns:m="http://schemas.openxmlformats.org/officeDocument/2006/math">
                              <m:r>
                                <a:rPr lang="en-US" sz="1600" b="0" i="1" u="none" strike="noStrike" cap="none" dirty="0" smtClean="0">
                                  <a:solidFill>
                                    <a:srgbClr val="000000"/>
                                  </a:solidFill>
                                  <a:effectLst/>
                                  <a:latin typeface="Cambria Math" panose="02040503050406030204" pitchFamily="18" charset="0"/>
                                  <a:ea typeface="Arial"/>
                                  <a:cs typeface="Times New Roman" panose="02020603050405020304" pitchFamily="18" charset="0"/>
                                  <a:sym typeface="Arial"/>
                                </a:rPr>
                                <m:t>𝑛</m:t>
                              </m:r>
                            </m:oMath>
                          </a14:m>
                          <a:r>
                            <a:rPr lang="en-US" sz="1600" b="0" i="0" u="none" strike="noStrike" cap="none" dirty="0">
                              <a:solidFill>
                                <a:srgbClr val="000000"/>
                              </a:solidFill>
                              <a:effectLst/>
                              <a:latin typeface="Nunito Sans" pitchFamily="2" charset="0"/>
                              <a:ea typeface="Arial"/>
                              <a:cs typeface="Arial"/>
                              <a:sym typeface="Arial"/>
                            </a:rPr>
                            <a:t> is:</a:t>
                          </a:r>
                          <a:r>
                            <a:rPr lang="en-GB" sz="1600" b="0" dirty="0">
                              <a:solidFill>
                                <a:schemeClr val="dk1"/>
                              </a:solidFill>
                              <a:latin typeface="Nunito Sans"/>
                              <a:ea typeface="Nunito Sans"/>
                              <a:cs typeface="Nunito Sans"/>
                              <a:sym typeface="Nunito Sans"/>
                            </a:rPr>
                            <a:t> </a:t>
                          </a:r>
                          <a:endParaRPr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6" name="Google Shape;105;p20">
                <a:extLst>
                  <a:ext uri="{FF2B5EF4-FFF2-40B4-BE49-F238E27FC236}">
                    <a16:creationId xmlns:a16="http://schemas.microsoft.com/office/drawing/2014/main" id="{0A2FF1BC-DA68-2219-A286-A3904E441093}"/>
                  </a:ext>
                </a:extLst>
              </p:cNvPr>
              <p:cNvGraphicFramePr/>
              <p:nvPr>
                <p:extLst>
                  <p:ext uri="{D42A27DB-BD31-4B8C-83A1-F6EECF244321}">
                    <p14:modId xmlns:p14="http://schemas.microsoft.com/office/powerpoint/2010/main" val="2246279118"/>
                  </p:ext>
                </p:extLst>
              </p:nvPr>
            </p:nvGraphicFramePr>
            <p:xfrm>
              <a:off x="108044" y="862526"/>
              <a:ext cx="7835229" cy="624529"/>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62452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78" t="-1942" r="-155" b="-2913"/>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15796454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733362279"/>
                  </p:ext>
                </p:extLst>
              </p:nvPr>
            </p:nvGraphicFramePr>
            <p:xfrm>
              <a:off x="952500" y="2190750"/>
              <a:ext cx="7239000" cy="2159577"/>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78923">
                    <a:tc>
                      <a:txBody>
                        <a:bodyPr/>
                        <a:lstStyle/>
                        <a:p>
                          <a:pPr rtl="0" fontAlgn="t">
                            <a:spcBef>
                              <a:spcPts val="0"/>
                            </a:spcBef>
                            <a:spcAft>
                              <a:spcPts val="0"/>
                            </a:spcAft>
                          </a:pPr>
                          <a:r>
                            <a:rPr lang="en-GB" sz="1600" b="0" i="0" u="none" strike="noStrike" dirty="0">
                              <a:solidFill>
                                <a:srgbClr val="00BC89"/>
                              </a:solidFill>
                              <a:effectLst/>
                              <a:latin typeface="Nunito Sans" pitchFamily="2" charset="0"/>
                            </a:rPr>
                            <a:t>A) </a:t>
                          </a:r>
                          <a14:m>
                            <m:oMath xmlns:m="http://schemas.openxmlformats.org/officeDocument/2006/math">
                              <m:r>
                                <a:rPr lang="en-GB" sz="1600" b="0" i="1" u="none" strike="noStrike" dirty="0" smtClean="0">
                                  <a:solidFill>
                                    <a:srgbClr val="00BC89"/>
                                  </a:solidFill>
                                  <a:effectLst/>
                                  <a:latin typeface="Cambria Math" panose="02040503050406030204" pitchFamily="18" charset="0"/>
                                </a:rPr>
                                <m:t>42</m:t>
                              </m:r>
                            </m:oMath>
                          </a14:m>
                          <a:r>
                            <a:rPr lang="en-GB" sz="1600" b="0" i="0" u="none" strike="noStrike" dirty="0">
                              <a:solidFill>
                                <a:srgbClr val="00BC89"/>
                              </a:solidFill>
                              <a:effectLst/>
                              <a:latin typeface="Times New Roman" panose="02020603050405020304" pitchFamily="18" charset="0"/>
                            </a:rPr>
                            <a:t> </a:t>
                          </a:r>
                          <a:endParaRPr lang="en-GB" dirty="0">
                            <a:effectLst/>
                          </a:endParaRPr>
                        </a:p>
                        <a:p>
                          <a:pPr rtl="0" fontAlgn="t">
                            <a:spcBef>
                              <a:spcPts val="0"/>
                            </a:spcBef>
                            <a:spcAft>
                              <a:spcPts val="0"/>
                            </a:spcAft>
                          </a:pPr>
                          <a:r>
                            <a:rPr lang="en-GB" sz="1400" b="0" i="0" u="none" strike="noStrike" dirty="0">
                              <a:solidFill>
                                <a:srgbClr val="00BC89"/>
                              </a:solidFill>
                              <a:effectLst/>
                              <a:latin typeface="Nunito Sans" pitchFamily="2" charset="0"/>
                            </a:rPr>
                            <a:t>Correct answer</a:t>
                          </a:r>
                          <a:endParaRPr lang="en-GB"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B)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13</m:t>
                              </m:r>
                            </m:oMath>
                          </a14:m>
                          <a:r>
                            <a:rPr lang="en-US" sz="1600" b="0" i="0" u="none" strike="noStrike" dirty="0">
                              <a:solidFill>
                                <a:srgbClr val="000000"/>
                              </a:solidFill>
                              <a:effectLst/>
                              <a:latin typeface="Times New Roman" panose="02020603050405020304" pitchFamily="18" charset="0"/>
                            </a:rPr>
                            <a:t>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found the sum of</a:t>
                          </a:r>
                          <a:r>
                            <a:rPr lang="en-US" sz="1400" b="0" i="0" u="none" strike="noStrike" dirty="0">
                              <a:solidFill>
                                <a:srgbClr val="000000"/>
                              </a:solidFill>
                              <a:effectLst/>
                              <a:latin typeface="Times New Roman" panose="02020603050405020304" pitchFamily="18" charset="0"/>
                            </a:rPr>
                            <a:t>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6</m:t>
                              </m:r>
                            </m:oMath>
                          </a14:m>
                          <a:r>
                            <a:rPr lang="en-US" sz="1400" b="0" i="0" u="none" strike="noStrike" dirty="0">
                              <a:solidFill>
                                <a:srgbClr val="000000"/>
                              </a:solidFill>
                              <a:effectLst/>
                              <a:latin typeface="Times New Roman" panose="02020603050405020304" pitchFamily="18" charset="0"/>
                            </a:rPr>
                            <a:t> </a:t>
                          </a:r>
                          <a:r>
                            <a:rPr lang="en-US" sz="1400" b="0" i="0" u="none" strike="noStrike" dirty="0">
                              <a:solidFill>
                                <a:srgbClr val="000000"/>
                              </a:solidFill>
                              <a:effectLst/>
                              <a:latin typeface="Nunito Sans" pitchFamily="2" charset="0"/>
                            </a:rPr>
                            <a:t>and</a:t>
                          </a:r>
                          <a:r>
                            <a:rPr lang="en-US" sz="1400" b="0" i="0" u="none" strike="noStrike" dirty="0">
                              <a:solidFill>
                                <a:srgbClr val="000000"/>
                              </a:solidFill>
                              <a:effectLst/>
                              <a:latin typeface="Times New Roman" panose="02020603050405020304" pitchFamily="18" charset="0"/>
                            </a:rPr>
                            <a:t>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7</m:t>
                              </m:r>
                            </m:oMath>
                          </a14:m>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0654">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C)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36</m:t>
                              </m:r>
                            </m:oMath>
                          </a14:m>
                          <a:r>
                            <a:rPr lang="en-US" sz="1600" b="0" i="0" u="none" strike="noStrike" dirty="0">
                              <a:solidFill>
                                <a:srgbClr val="000000"/>
                              </a:solidFill>
                              <a:effectLst/>
                              <a:latin typeface="Times New Roman" panose="02020603050405020304" pitchFamily="18" charset="0"/>
                            </a:rPr>
                            <a:t>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found the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6</m:t>
                              </m:r>
                            </m:oMath>
                          </a14:m>
                          <a:r>
                            <a:rPr lang="en-US" sz="1400" b="0" i="0" u="none" strike="noStrike" baseline="30000" dirty="0">
                              <a:solidFill>
                                <a:srgbClr val="000000"/>
                              </a:solidFill>
                              <a:effectLst/>
                              <a:latin typeface="Times New Roman" panose="02020603050405020304" pitchFamily="18" charset="0"/>
                            </a:rPr>
                            <a:t>th</a:t>
                          </a:r>
                          <a:r>
                            <a:rPr lang="en-US" sz="1400" b="0" i="0" u="none" strike="noStrike" dirty="0">
                              <a:solidFill>
                                <a:srgbClr val="000000"/>
                              </a:solidFill>
                              <a:effectLst/>
                              <a:latin typeface="Nunito Sans" pitchFamily="2" charset="0"/>
                            </a:rPr>
                            <a:t> multiple of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6</m:t>
                              </m:r>
                            </m:oMath>
                          </a14:m>
                          <a:r>
                            <a:rPr lang="en-US" sz="1400" b="0" i="0" u="none" strike="noStrike" dirty="0">
                              <a:solidFill>
                                <a:srgbClr val="000000"/>
                              </a:solidFill>
                              <a:effectLst/>
                              <a:latin typeface="Times New Roman" panose="02020603050405020304" pitchFamily="18" charset="0"/>
                            </a:rPr>
                            <a:t> </a:t>
                          </a:r>
                          <a:r>
                            <a:rPr lang="en-US" sz="1400" b="0" i="0" u="none" strike="noStrike" dirty="0">
                              <a:solidFill>
                                <a:srgbClr val="000000"/>
                              </a:solidFill>
                              <a:effectLst/>
                              <a:latin typeface="Nunito Sans" pitchFamily="2" charset="0"/>
                            </a:rPr>
                            <a:t>(or started at zero)</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D) </a:t>
                          </a:r>
                          <a14:m>
                            <m:oMath xmlns:m="http://schemas.openxmlformats.org/officeDocument/2006/math">
                              <m:r>
                                <a:rPr lang="en-US" sz="1600" b="0" i="1" u="none" strike="noStrike" dirty="0" smtClean="0">
                                  <a:solidFill>
                                    <a:srgbClr val="1C1C1C"/>
                                  </a:solidFill>
                                  <a:effectLst/>
                                  <a:latin typeface="Cambria Math" panose="02040503050406030204" pitchFamily="18" charset="0"/>
                                </a:rPr>
                                <m:t>44</m:t>
                              </m:r>
                            </m:oMath>
                          </a14:m>
                          <a:r>
                            <a:rPr lang="en-US" sz="1600" b="0" i="0" u="none" strike="noStrike" dirty="0">
                              <a:solidFill>
                                <a:srgbClr val="1C1C1C"/>
                              </a:solidFill>
                              <a:effectLst/>
                              <a:latin typeface="Times New Roman" panose="02020603050405020304" pitchFamily="18" charset="0"/>
                            </a:rPr>
                            <a:t> </a:t>
                          </a:r>
                          <a:endParaRPr lang="en-US" dirty="0">
                            <a:effectLst/>
                          </a:endParaRPr>
                        </a:p>
                        <a:p>
                          <a:pPr rtl="0" fontAlgn="t">
                            <a:spcBef>
                              <a:spcPts val="0"/>
                            </a:spcBef>
                            <a:spcAft>
                              <a:spcPts val="0"/>
                            </a:spcAft>
                          </a:pPr>
                          <a:r>
                            <a:rPr lang="en-US" sz="1400" b="0" i="0" u="none" strike="noStrike" dirty="0">
                              <a:solidFill>
                                <a:srgbClr val="1C1C1C"/>
                              </a:solidFill>
                              <a:effectLst/>
                              <a:latin typeface="Nunito Sans" pitchFamily="2" charset="0"/>
                            </a:rPr>
                            <a:t>Student made arithmetic errors</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733362279"/>
                  </p:ext>
                </p:extLst>
              </p:nvPr>
            </p:nvGraphicFramePr>
            <p:xfrm>
              <a:off x="952500" y="2190750"/>
              <a:ext cx="7239000" cy="2159577"/>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78923">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5" r="-100337" b="-101695"/>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5" r="-337" b="-101695"/>
                          </a:stretch>
                        </a:blipFill>
                      </a:tcPr>
                    </a:tc>
                    <a:extLst>
                      <a:ext uri="{0D108BD9-81ED-4DB2-BD59-A6C34878D82A}">
                        <a16:rowId xmlns:a16="http://schemas.microsoft.com/office/drawing/2014/main" val="10000"/>
                      </a:ext>
                    </a:extLst>
                  </a:tr>
                  <a:tr h="1080654">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0000" r="-100337" b="-1124"/>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0000" r="-337" b="-1124"/>
                          </a:stretch>
                        </a:blipFill>
                      </a:tcPr>
                    </a:tc>
                    <a:extLst>
                      <a:ext uri="{0D108BD9-81ED-4DB2-BD59-A6C34878D82A}">
                        <a16:rowId xmlns:a16="http://schemas.microsoft.com/office/drawing/2014/main" val="10001"/>
                      </a:ext>
                    </a:extLst>
                  </a:tr>
                </a:tbl>
              </a:graphicData>
            </a:graphic>
          </p:graphicFrame>
        </mc:Fallback>
      </mc:AlternateContent>
      <p:sp>
        <p:nvSpPr>
          <p:cNvPr id="2" name="Google Shape;104;p20">
            <a:extLst>
              <a:ext uri="{FF2B5EF4-FFF2-40B4-BE49-F238E27FC236}">
                <a16:creationId xmlns:a16="http://schemas.microsoft.com/office/drawing/2014/main" id="{5997EE45-089A-2630-A393-CB539FA8BF5A}"/>
              </a:ext>
            </a:extLst>
          </p:cNvPr>
          <p:cNvSpPr txBox="1"/>
          <p:nvPr/>
        </p:nvSpPr>
        <p:spPr>
          <a:xfrm>
            <a:off x="169849" y="378100"/>
            <a:ext cx="5538223"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Factors, Multiples and Primes Answers</a:t>
            </a:r>
            <a:endParaRPr b="1"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4" name="Google Shape;105;p20">
                <a:extLst>
                  <a:ext uri="{FF2B5EF4-FFF2-40B4-BE49-F238E27FC236}">
                    <a16:creationId xmlns:a16="http://schemas.microsoft.com/office/drawing/2014/main" id="{D16026F7-C9E8-D199-CBBC-1D61812AA9FD}"/>
                  </a:ext>
                </a:extLst>
              </p:cNvPr>
              <p:cNvGraphicFramePr/>
              <p:nvPr>
                <p:extLst>
                  <p:ext uri="{D42A27DB-BD31-4B8C-83A1-F6EECF244321}">
                    <p14:modId xmlns:p14="http://schemas.microsoft.com/office/powerpoint/2010/main" val="337469675"/>
                  </p:ext>
                </p:extLst>
              </p:nvPr>
            </p:nvGraphicFramePr>
            <p:xfrm>
              <a:off x="108044" y="862526"/>
              <a:ext cx="7835229" cy="624529"/>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62452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4) </a:t>
                          </a:r>
                          <a:r>
                            <a:rPr lang="en-US" sz="1600" b="0" i="0" u="none" strike="noStrike" cap="none" dirty="0">
                              <a:solidFill>
                                <a:srgbClr val="000000"/>
                              </a:solidFill>
                              <a:effectLst/>
                              <a:latin typeface="Nunito Sans" pitchFamily="2" charset="0"/>
                              <a:ea typeface="Arial"/>
                              <a:cs typeface="Arial"/>
                              <a:sym typeface="Arial"/>
                            </a:rPr>
                            <a:t>The </a:t>
                          </a:r>
                          <a14:m>
                            <m:oMath xmlns:m="http://schemas.openxmlformats.org/officeDocument/2006/math">
                              <m:r>
                                <a:rPr lang="en-US" sz="1600" b="0" i="1" u="none" strike="noStrike" cap="none" dirty="0" smtClean="0">
                                  <a:solidFill>
                                    <a:srgbClr val="000000"/>
                                  </a:solidFill>
                                  <a:effectLst/>
                                  <a:latin typeface="Cambria Math" panose="02040503050406030204" pitchFamily="18" charset="0"/>
                                  <a:ea typeface="Arial"/>
                                  <a:cs typeface="Arial"/>
                                  <a:sym typeface="Arial"/>
                                </a:rPr>
                                <m:t>7</m:t>
                              </m:r>
                            </m:oMath>
                          </a14:m>
                          <a:r>
                            <a:rPr lang="en-US" sz="1600" b="0" i="0" u="none" strike="noStrike" cap="none" baseline="30000" dirty="0">
                              <a:solidFill>
                                <a:srgbClr val="000000"/>
                              </a:solidFill>
                              <a:effectLst/>
                              <a:latin typeface="Nunito Sans" pitchFamily="2" charset="0"/>
                              <a:ea typeface="Arial"/>
                              <a:cs typeface="Arial"/>
                              <a:sym typeface="Arial"/>
                            </a:rPr>
                            <a:t>th</a:t>
                          </a:r>
                          <a:r>
                            <a:rPr lang="en-US" sz="1600" b="0" i="0" u="none" strike="noStrike" cap="none" dirty="0">
                              <a:solidFill>
                                <a:srgbClr val="000000"/>
                              </a:solidFill>
                              <a:effectLst/>
                              <a:latin typeface="Nunito Sans" pitchFamily="2" charset="0"/>
                              <a:ea typeface="Arial"/>
                              <a:cs typeface="Arial"/>
                              <a:sym typeface="Arial"/>
                            </a:rPr>
                            <a:t> multiple of </a:t>
                          </a:r>
                          <a14:m>
                            <m:oMath xmlns:m="http://schemas.openxmlformats.org/officeDocument/2006/math">
                              <m:r>
                                <a:rPr lang="en-GB" sz="1600" b="0" i="1" u="none" strike="noStrike" cap="none" smtClean="0">
                                  <a:solidFill>
                                    <a:srgbClr val="000000"/>
                                  </a:solidFill>
                                  <a:effectLst/>
                                  <a:latin typeface="Cambria Math" panose="02040503050406030204" pitchFamily="18" charset="0"/>
                                  <a:ea typeface="Arial"/>
                                  <a:cs typeface="Arial"/>
                                  <a:sym typeface="Arial"/>
                                </a:rPr>
                                <m:t>6</m:t>
                              </m:r>
                            </m:oMath>
                          </a14:m>
                          <a:r>
                            <a:rPr lang="en-US" sz="1600" b="0" i="0" u="none" strike="noStrike" cap="none" dirty="0">
                              <a:solidFill>
                                <a:srgbClr val="000000"/>
                              </a:solidFill>
                              <a:effectLst/>
                              <a:latin typeface="Nunito Sans" pitchFamily="2" charset="0"/>
                              <a:ea typeface="Arial"/>
                              <a:cs typeface="Arial"/>
                              <a:sym typeface="Arial"/>
                            </a:rPr>
                            <a:t> is:</a:t>
                          </a:r>
                          <a:r>
                            <a:rPr lang="en-GB" sz="1600" b="0" dirty="0">
                              <a:solidFill>
                                <a:schemeClr val="dk1"/>
                              </a:solidFill>
                              <a:latin typeface="Nunito Sans"/>
                              <a:ea typeface="Nunito Sans"/>
                              <a:cs typeface="Nunito Sans"/>
                              <a:sym typeface="Nunito Sans"/>
                            </a:rPr>
                            <a:t> </a:t>
                          </a:r>
                          <a:endParaRPr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4" name="Google Shape;105;p20">
                <a:extLst>
                  <a:ext uri="{FF2B5EF4-FFF2-40B4-BE49-F238E27FC236}">
                    <a16:creationId xmlns:a16="http://schemas.microsoft.com/office/drawing/2014/main" id="{D16026F7-C9E8-D199-CBBC-1D61812AA9FD}"/>
                  </a:ext>
                </a:extLst>
              </p:cNvPr>
              <p:cNvGraphicFramePr/>
              <p:nvPr>
                <p:extLst>
                  <p:ext uri="{D42A27DB-BD31-4B8C-83A1-F6EECF244321}">
                    <p14:modId xmlns:p14="http://schemas.microsoft.com/office/powerpoint/2010/main" val="337469675"/>
                  </p:ext>
                </p:extLst>
              </p:nvPr>
            </p:nvGraphicFramePr>
            <p:xfrm>
              <a:off x="108044" y="862526"/>
              <a:ext cx="7835229" cy="624529"/>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62452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4"/>
                          <a:stretch>
                            <a:fillRect l="-78" t="-1942" r="-155" b="-2913"/>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233186846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1101575124"/>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0000">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A)</a:t>
                          </a:r>
                          <a:r>
                            <a:rPr lang="en-US" sz="1600" b="0" i="0" u="none" strike="noStrike" baseline="0" dirty="0">
                              <a:solidFill>
                                <a:srgbClr val="000000"/>
                              </a:solidFill>
                              <a:effectLst/>
                              <a:latin typeface="Nunito Sans" pitchFamily="2" charset="0"/>
                            </a:rPr>
                            <a:t>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0, 13, 26</m:t>
                              </m:r>
                            </m:oMath>
                          </a14:m>
                          <a:endParaRPr lang="en-GB" sz="1600" b="0" i="0" u="none" strike="noStrike" dirty="0">
                            <a:solidFill>
                              <a:srgbClr val="000000"/>
                            </a:solidFill>
                            <a:effectLst/>
                            <a:latin typeface="Nunito Sans" pitchFamily="2" charset="0"/>
                          </a:endParaRPr>
                        </a:p>
                        <a:p>
                          <a:pPr rtl="0" fontAlgn="t">
                            <a:spcBef>
                              <a:spcPts val="0"/>
                            </a:spcBef>
                            <a:spcAft>
                              <a:spcPts val="0"/>
                            </a:spcAft>
                          </a:pPr>
                          <a:r>
                            <a:rPr lang="en-US" sz="1400" b="0" i="0" u="none" strike="noStrike" dirty="0">
                              <a:solidFill>
                                <a:srgbClr val="000000"/>
                              </a:solidFill>
                              <a:effectLst/>
                              <a:latin typeface="Nunito Sans" pitchFamily="2" charset="0"/>
                            </a:rPr>
                            <a:t>Student incorrectly started at zero</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B)</a:t>
                          </a:r>
                          <a:r>
                            <a:rPr lang="en-US" sz="1600" b="0" i="0" u="none" strike="noStrike" baseline="0" dirty="0">
                              <a:solidFill>
                                <a:srgbClr val="000000"/>
                              </a:solidFill>
                              <a:effectLst/>
                              <a:latin typeface="Nunito Sans" pitchFamily="2" charset="0"/>
                            </a:rPr>
                            <a:t>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1, 14, 27</m:t>
                              </m:r>
                            </m:oMath>
                          </a14:m>
                          <a:endParaRPr lang="en-GB" sz="1600" b="0" i="0" u="none" strike="noStrike" dirty="0">
                            <a:solidFill>
                              <a:srgbClr val="000000"/>
                            </a:solidFill>
                            <a:effectLst/>
                            <a:latin typeface="Nunito Sans" pitchFamily="2" charset="0"/>
                          </a:endParaRPr>
                        </a:p>
                        <a:p>
                          <a:pPr rtl="0" fontAlgn="t">
                            <a:spcBef>
                              <a:spcPts val="0"/>
                            </a:spcBef>
                            <a:spcAft>
                              <a:spcPts val="0"/>
                            </a:spcAft>
                          </a:pPr>
                          <a:r>
                            <a:rPr lang="en-US" sz="1400" b="0" i="0" u="none" strike="noStrike" dirty="0">
                              <a:solidFill>
                                <a:srgbClr val="000000"/>
                              </a:solidFill>
                              <a:effectLst/>
                              <a:latin typeface="Nunito Sans" pitchFamily="2" charset="0"/>
                            </a:rPr>
                            <a:t>Student began with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1</m:t>
                              </m:r>
                            </m:oMath>
                          </a14:m>
                          <a:r>
                            <a:rPr lang="en-US" sz="1400" b="0" i="0" u="none" strike="noStrike" dirty="0">
                              <a:solidFill>
                                <a:srgbClr val="000000"/>
                              </a:solidFill>
                              <a:effectLst/>
                              <a:latin typeface="Nunito Sans" pitchFamily="2" charset="0"/>
                            </a:rPr>
                            <a:t>, then successively added</a:t>
                          </a:r>
                          <a:r>
                            <a:rPr lang="en-US" sz="1400" b="0" i="0" u="none" strike="noStrike" dirty="0">
                              <a:solidFill>
                                <a:srgbClr val="000000"/>
                              </a:solidFill>
                              <a:effectLst/>
                              <a:latin typeface="Times New Roman" panose="02020603050405020304" pitchFamily="18" charset="0"/>
                            </a:rPr>
                            <a:t>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13</m:t>
                              </m:r>
                            </m:oMath>
                          </a14:m>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0000">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C)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13, 25, 38</m:t>
                              </m:r>
                            </m:oMath>
                          </a14:m>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made an arithmetic error between first and second terms</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BC89"/>
                              </a:solidFill>
                              <a:effectLst/>
                              <a:latin typeface="Nunito Sans" pitchFamily="2" charset="0"/>
                            </a:rPr>
                            <a:t>D) </a:t>
                          </a:r>
                          <a14:m>
                            <m:oMath xmlns:m="http://schemas.openxmlformats.org/officeDocument/2006/math">
                              <m:r>
                                <a:rPr lang="en-US" sz="1600" b="0" i="1" u="none" strike="noStrike" dirty="0" smtClean="0">
                                  <a:solidFill>
                                    <a:srgbClr val="00BC89"/>
                                  </a:solidFill>
                                  <a:effectLst/>
                                  <a:latin typeface="Cambria Math" panose="02040503050406030204" pitchFamily="18" charset="0"/>
                                </a:rPr>
                                <m:t>13, 26, 39</m:t>
                              </m:r>
                            </m:oMath>
                          </a14:m>
                          <a:endParaRPr lang="en-US" sz="1400" b="0" i="0" u="none" strike="noStrike" dirty="0">
                            <a:solidFill>
                              <a:srgbClr val="00BC89"/>
                            </a:solidFill>
                            <a:effectLst/>
                            <a:latin typeface="Nunito Sans" pitchFamily="2" charset="0"/>
                          </a:endParaRPr>
                        </a:p>
                        <a:p>
                          <a:pPr rtl="0" fontAlgn="t">
                            <a:spcBef>
                              <a:spcPts val="0"/>
                            </a:spcBef>
                            <a:spcAft>
                              <a:spcPts val="0"/>
                            </a:spcAft>
                          </a:pPr>
                          <a:r>
                            <a:rPr lang="en-US" sz="1400" b="0" i="0" u="none" strike="noStrike" dirty="0">
                              <a:solidFill>
                                <a:srgbClr val="00BC89"/>
                              </a:solidFill>
                              <a:effectLst/>
                              <a:latin typeface="Nunito Sans" pitchFamily="2" charset="0"/>
                            </a:rPr>
                            <a:t>Correct answer</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1101575124"/>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0000">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2" r="-100337" b="-100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2" r="-337" b="-100562"/>
                          </a:stretch>
                        </a:blipFill>
                      </a:tcPr>
                    </a:tc>
                    <a:extLst>
                      <a:ext uri="{0D108BD9-81ED-4DB2-BD59-A6C34878D82A}">
                        <a16:rowId xmlns:a16="http://schemas.microsoft.com/office/drawing/2014/main" val="10000"/>
                      </a:ext>
                    </a:extLst>
                  </a:tr>
                  <a:tr h="1080000">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1130" r="-100337" b="-1130"/>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1130" r="-337" b="-1130"/>
                          </a:stretch>
                        </a:blipFill>
                      </a:tcPr>
                    </a:tc>
                    <a:extLst>
                      <a:ext uri="{0D108BD9-81ED-4DB2-BD59-A6C34878D82A}">
                        <a16:rowId xmlns:a16="http://schemas.microsoft.com/office/drawing/2014/main" val="10001"/>
                      </a:ext>
                    </a:extLst>
                  </a:tr>
                </a:tbl>
              </a:graphicData>
            </a:graphic>
          </p:graphicFrame>
        </mc:Fallback>
      </mc:AlternateContent>
      <p:sp>
        <p:nvSpPr>
          <p:cNvPr id="2" name="Google Shape;104;p20">
            <a:extLst>
              <a:ext uri="{FF2B5EF4-FFF2-40B4-BE49-F238E27FC236}">
                <a16:creationId xmlns:a16="http://schemas.microsoft.com/office/drawing/2014/main" id="{967A8989-410E-BEFF-FA76-BA2F1CD70C93}"/>
              </a:ext>
            </a:extLst>
          </p:cNvPr>
          <p:cNvSpPr txBox="1"/>
          <p:nvPr/>
        </p:nvSpPr>
        <p:spPr>
          <a:xfrm>
            <a:off x="169849" y="378100"/>
            <a:ext cx="5538223"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Factors, Multiples and Primes Answers</a:t>
            </a:r>
            <a:endParaRPr b="1"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4" name="Google Shape;105;p20">
                <a:extLst>
                  <a:ext uri="{FF2B5EF4-FFF2-40B4-BE49-F238E27FC236}">
                    <a16:creationId xmlns:a16="http://schemas.microsoft.com/office/drawing/2014/main" id="{34C628E3-ADE3-7B0A-370C-84118AF9901D}"/>
                  </a:ext>
                </a:extLst>
              </p:cNvPr>
              <p:cNvGraphicFramePr/>
              <p:nvPr>
                <p:extLst>
                  <p:ext uri="{D42A27DB-BD31-4B8C-83A1-F6EECF244321}">
                    <p14:modId xmlns:p14="http://schemas.microsoft.com/office/powerpoint/2010/main" val="3326272587"/>
                  </p:ext>
                </p:extLst>
              </p:nvPr>
            </p:nvGraphicFramePr>
            <p:xfrm>
              <a:off x="108044" y="862526"/>
              <a:ext cx="7835229" cy="624529"/>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62452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5) Find the first three multiples of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13</m:t>
                              </m:r>
                            </m:oMath>
                          </a14:m>
                          <a:r>
                            <a:rPr lang="en-US" sz="1600" b="0" i="0" u="none" strike="noStrike" cap="none" dirty="0">
                              <a:solidFill>
                                <a:srgbClr val="000000"/>
                              </a:solidFill>
                              <a:effectLst/>
                              <a:latin typeface="Nunito Sans" pitchFamily="2" charset="0"/>
                              <a:ea typeface="Arial"/>
                              <a:cs typeface="Arial"/>
                              <a:sym typeface="Arial"/>
                            </a:rPr>
                            <a:t>:</a:t>
                          </a:r>
                          <a:r>
                            <a:rPr lang="en-GB" sz="1600" b="0" dirty="0">
                              <a:solidFill>
                                <a:schemeClr val="dk1"/>
                              </a:solidFill>
                              <a:latin typeface="Nunito Sans"/>
                              <a:ea typeface="Nunito Sans"/>
                              <a:cs typeface="Nunito Sans"/>
                              <a:sym typeface="Nunito Sans"/>
                            </a:rPr>
                            <a:t> </a:t>
                          </a:r>
                          <a:endParaRPr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4" name="Google Shape;105;p20">
                <a:extLst>
                  <a:ext uri="{FF2B5EF4-FFF2-40B4-BE49-F238E27FC236}">
                    <a16:creationId xmlns:a16="http://schemas.microsoft.com/office/drawing/2014/main" id="{34C628E3-ADE3-7B0A-370C-84118AF9901D}"/>
                  </a:ext>
                </a:extLst>
              </p:cNvPr>
              <p:cNvGraphicFramePr/>
              <p:nvPr>
                <p:extLst>
                  <p:ext uri="{D42A27DB-BD31-4B8C-83A1-F6EECF244321}">
                    <p14:modId xmlns:p14="http://schemas.microsoft.com/office/powerpoint/2010/main" val="3326272587"/>
                  </p:ext>
                </p:extLst>
              </p:nvPr>
            </p:nvGraphicFramePr>
            <p:xfrm>
              <a:off x="108044" y="862526"/>
              <a:ext cx="7835229" cy="624529"/>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62452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4"/>
                          <a:stretch>
                            <a:fillRect l="-78" t="-1942" r="-155" b="-2913"/>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401983169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885023520"/>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0000">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A)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2, 3, 6, 9</m:t>
                              </m:r>
                            </m:oMath>
                          </a14:m>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forgot to include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1</m:t>
                              </m:r>
                            </m:oMath>
                          </a14:m>
                          <a:r>
                            <a:rPr lang="en-US" sz="1400" b="0" i="0" u="none" strike="noStrike" dirty="0">
                              <a:solidFill>
                                <a:srgbClr val="000000"/>
                              </a:solidFill>
                              <a:effectLst/>
                              <a:latin typeface="Nunito Sans" pitchFamily="2" charset="0"/>
                            </a:rPr>
                            <a:t> and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18</m:t>
                              </m:r>
                            </m:oMath>
                          </a14:m>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B)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1, 2, 3, 6, 9</m:t>
                              </m:r>
                            </m:oMath>
                          </a14:m>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forgot to include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18</m:t>
                              </m:r>
                            </m:oMath>
                          </a14:m>
                          <a:r>
                            <a:rPr lang="en-US" sz="1400" b="0" i="0" u="none" strike="noStrike" dirty="0">
                              <a:solidFill>
                                <a:srgbClr val="000000"/>
                              </a:solidFill>
                              <a:effectLst/>
                              <a:latin typeface="Nunito Sans" pitchFamily="2" charset="0"/>
                            </a:rPr>
                            <a:t> itself </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0000">
                    <a:tc>
                      <a:txBody>
                        <a:bodyPr/>
                        <a:lstStyle/>
                        <a:p>
                          <a:pPr rtl="0" fontAlgn="t">
                            <a:spcBef>
                              <a:spcPts val="0"/>
                            </a:spcBef>
                            <a:spcAft>
                              <a:spcPts val="0"/>
                            </a:spcAft>
                          </a:pPr>
                          <a:r>
                            <a:rPr lang="en-US" sz="1600" b="0" i="0" u="none" strike="noStrike" dirty="0">
                              <a:solidFill>
                                <a:srgbClr val="00BC89"/>
                              </a:solidFill>
                              <a:effectLst/>
                              <a:latin typeface="Nunito Sans" pitchFamily="2" charset="0"/>
                            </a:rPr>
                            <a:t>C) </a:t>
                          </a:r>
                          <a14:m>
                            <m:oMath xmlns:m="http://schemas.openxmlformats.org/officeDocument/2006/math">
                              <m:r>
                                <a:rPr lang="en-US" sz="1600" b="0" i="1" u="none" strike="noStrike" dirty="0" smtClean="0">
                                  <a:solidFill>
                                    <a:srgbClr val="00BC89"/>
                                  </a:solidFill>
                                  <a:effectLst/>
                                  <a:latin typeface="Cambria Math" panose="02040503050406030204" pitchFamily="18" charset="0"/>
                                </a:rPr>
                                <m:t>1, 2, 3, 6, 9, 18</m:t>
                              </m:r>
                            </m:oMath>
                          </a14:m>
                          <a:endParaRPr lang="en-US" dirty="0">
                            <a:effectLst/>
                          </a:endParaRPr>
                        </a:p>
                        <a:p>
                          <a:pPr rtl="0" fontAlgn="t">
                            <a:spcBef>
                              <a:spcPts val="0"/>
                            </a:spcBef>
                            <a:spcAft>
                              <a:spcPts val="0"/>
                            </a:spcAft>
                          </a:pPr>
                          <a:r>
                            <a:rPr lang="en-US" sz="1400" b="0" i="0" u="none" strike="noStrike" dirty="0">
                              <a:solidFill>
                                <a:srgbClr val="00BC89"/>
                              </a:solidFill>
                              <a:effectLst/>
                              <a:latin typeface="Nunito Sans" pitchFamily="2" charset="0"/>
                            </a:rPr>
                            <a:t>Correct answer</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D)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2, 3, 6, 9, 18</m:t>
                              </m:r>
                            </m:oMath>
                          </a14:m>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did not include</a:t>
                          </a:r>
                          <a:r>
                            <a:rPr lang="en-US" sz="1400" b="0" i="0" u="none" strike="noStrike" dirty="0">
                              <a:solidFill>
                                <a:srgbClr val="000000"/>
                              </a:solidFill>
                              <a:effectLst/>
                              <a:latin typeface="Times New Roman" panose="02020603050405020304" pitchFamily="18" charset="0"/>
                            </a:rPr>
                            <a:t>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1</m:t>
                              </m:r>
                            </m:oMath>
                          </a14:m>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885023520"/>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0000">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2" r="-100337" b="-100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2" r="-337" b="-100562"/>
                          </a:stretch>
                        </a:blipFill>
                      </a:tcPr>
                    </a:tc>
                    <a:extLst>
                      <a:ext uri="{0D108BD9-81ED-4DB2-BD59-A6C34878D82A}">
                        <a16:rowId xmlns:a16="http://schemas.microsoft.com/office/drawing/2014/main" val="10000"/>
                      </a:ext>
                    </a:extLst>
                  </a:tr>
                  <a:tr h="1080000">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1130" r="-100337" b="-1130"/>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1130" r="-337" b="-1130"/>
                          </a:stretch>
                        </a:blipFill>
                      </a:tcPr>
                    </a:tc>
                    <a:extLst>
                      <a:ext uri="{0D108BD9-81ED-4DB2-BD59-A6C34878D82A}">
                        <a16:rowId xmlns:a16="http://schemas.microsoft.com/office/drawing/2014/main" val="10001"/>
                      </a:ext>
                    </a:extLst>
                  </a:tr>
                </a:tbl>
              </a:graphicData>
            </a:graphic>
          </p:graphicFrame>
        </mc:Fallback>
      </mc:AlternateContent>
      <p:sp>
        <p:nvSpPr>
          <p:cNvPr id="2" name="Google Shape;104;p20">
            <a:extLst>
              <a:ext uri="{FF2B5EF4-FFF2-40B4-BE49-F238E27FC236}">
                <a16:creationId xmlns:a16="http://schemas.microsoft.com/office/drawing/2014/main" id="{6E6CD6E4-FF0C-DD1A-C426-835EC2C25B4C}"/>
              </a:ext>
            </a:extLst>
          </p:cNvPr>
          <p:cNvSpPr txBox="1"/>
          <p:nvPr/>
        </p:nvSpPr>
        <p:spPr>
          <a:xfrm>
            <a:off x="169849" y="378100"/>
            <a:ext cx="5538223"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Factors, Multiples and Primes Answers</a:t>
            </a:r>
            <a:endParaRPr b="1"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4" name="Google Shape;105;p20">
                <a:extLst>
                  <a:ext uri="{FF2B5EF4-FFF2-40B4-BE49-F238E27FC236}">
                    <a16:creationId xmlns:a16="http://schemas.microsoft.com/office/drawing/2014/main" id="{1EEAB1C5-22BB-C292-78F6-B27F1F7E7770}"/>
                  </a:ext>
                </a:extLst>
              </p:cNvPr>
              <p:cNvGraphicFramePr/>
              <p:nvPr>
                <p:extLst>
                  <p:ext uri="{D42A27DB-BD31-4B8C-83A1-F6EECF244321}">
                    <p14:modId xmlns:p14="http://schemas.microsoft.com/office/powerpoint/2010/main" val="2242691180"/>
                  </p:ext>
                </p:extLst>
              </p:nvPr>
            </p:nvGraphicFramePr>
            <p:xfrm>
              <a:off x="108044" y="862526"/>
              <a:ext cx="7835229" cy="624529"/>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62452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6)</a:t>
                          </a:r>
                          <a:r>
                            <a:rPr lang="en-GB" sz="1600" b="0" baseline="0" dirty="0">
                              <a:solidFill>
                                <a:schemeClr val="dk1"/>
                              </a:solidFill>
                              <a:latin typeface="Nunito Sans"/>
                              <a:ea typeface="Nunito Sans"/>
                              <a:cs typeface="Nunito Sans"/>
                              <a:sym typeface="Nunito Sans"/>
                            </a:rPr>
                            <a:t> List the factors of </a:t>
                          </a:r>
                          <a14:m>
                            <m:oMath xmlns:m="http://schemas.openxmlformats.org/officeDocument/2006/math">
                              <m:r>
                                <a:rPr lang="en-GB" sz="1600" b="0" i="1" baseline="0" smtClean="0">
                                  <a:solidFill>
                                    <a:schemeClr val="dk1"/>
                                  </a:solidFill>
                                  <a:latin typeface="Cambria Math" panose="02040503050406030204" pitchFamily="18" charset="0"/>
                                  <a:ea typeface="Nunito Sans"/>
                                  <a:cs typeface="Nunito Sans"/>
                                  <a:sym typeface="Nunito Sans"/>
                                </a:rPr>
                                <m:t>18</m:t>
                              </m:r>
                            </m:oMath>
                          </a14:m>
                          <a:r>
                            <a:rPr lang="en-GB" sz="1600" b="0" dirty="0">
                              <a:solidFill>
                                <a:schemeClr val="dk1"/>
                              </a:solidFill>
                              <a:latin typeface="Nunito Sans"/>
                              <a:ea typeface="Nunito Sans"/>
                              <a:cs typeface="Nunito Sans"/>
                              <a:sym typeface="Nunito Sans"/>
                            </a:rPr>
                            <a:t>, in ascending</a:t>
                          </a:r>
                          <a:r>
                            <a:rPr lang="en-GB" sz="1600" b="0" baseline="0" dirty="0">
                              <a:solidFill>
                                <a:schemeClr val="dk1"/>
                              </a:solidFill>
                              <a:latin typeface="Nunito Sans"/>
                              <a:ea typeface="Nunito Sans"/>
                              <a:cs typeface="Nunito Sans"/>
                              <a:sym typeface="Nunito Sans"/>
                            </a:rPr>
                            <a:t> order:</a:t>
                          </a:r>
                          <a:endParaRPr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4" name="Google Shape;105;p20">
                <a:extLst>
                  <a:ext uri="{FF2B5EF4-FFF2-40B4-BE49-F238E27FC236}">
                    <a16:creationId xmlns:a16="http://schemas.microsoft.com/office/drawing/2014/main" id="{1EEAB1C5-22BB-C292-78F6-B27F1F7E7770}"/>
                  </a:ext>
                </a:extLst>
              </p:cNvPr>
              <p:cNvGraphicFramePr/>
              <p:nvPr>
                <p:extLst>
                  <p:ext uri="{D42A27DB-BD31-4B8C-83A1-F6EECF244321}">
                    <p14:modId xmlns:p14="http://schemas.microsoft.com/office/powerpoint/2010/main" val="2242691180"/>
                  </p:ext>
                </p:extLst>
              </p:nvPr>
            </p:nvGraphicFramePr>
            <p:xfrm>
              <a:off x="108044" y="862526"/>
              <a:ext cx="7835229" cy="624529"/>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62452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4"/>
                          <a:stretch>
                            <a:fillRect l="-78" t="-1942" r="-155" b="-2913"/>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394494757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3583291775"/>
                  </p:ext>
                </p:extLst>
              </p:nvPr>
            </p:nvGraphicFramePr>
            <p:xfrm>
              <a:off x="952500" y="2190749"/>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76819">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A)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2</m:t>
                              </m:r>
                            </m:oMath>
                          </a14:m>
                          <a:r>
                            <a:rPr lang="en-US" sz="1600" b="0" i="0" u="none" strike="noStrike" dirty="0">
                              <a:solidFill>
                                <a:srgbClr val="000000"/>
                              </a:solidFill>
                              <a:effectLst/>
                              <a:latin typeface="Times New Roman" panose="02020603050405020304" pitchFamily="18" charset="0"/>
                            </a:rPr>
                            <a:t>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does not understand the rule of divisibility for three</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GB" sz="1600" b="0" i="0" u="none" strike="noStrike" dirty="0">
                              <a:solidFill>
                                <a:srgbClr val="00BC89"/>
                              </a:solidFill>
                              <a:effectLst/>
                              <a:latin typeface="Nunito Sans" pitchFamily="2" charset="0"/>
                            </a:rPr>
                            <a:t>B) </a:t>
                          </a:r>
                          <a14:m>
                            <m:oMath xmlns:m="http://schemas.openxmlformats.org/officeDocument/2006/math">
                              <m:r>
                                <a:rPr lang="en-GB" sz="1600" b="0" i="1" u="none" strike="noStrike" dirty="0" smtClean="0">
                                  <a:solidFill>
                                    <a:srgbClr val="00BC89"/>
                                  </a:solidFill>
                                  <a:effectLst/>
                                  <a:latin typeface="Cambria Math" panose="02040503050406030204" pitchFamily="18" charset="0"/>
                                </a:rPr>
                                <m:t>3</m:t>
                              </m:r>
                            </m:oMath>
                          </a14:m>
                          <a:r>
                            <a:rPr lang="en-GB" sz="1600" b="0" i="0" u="none" strike="noStrike" dirty="0">
                              <a:solidFill>
                                <a:srgbClr val="00BC89"/>
                              </a:solidFill>
                              <a:effectLst/>
                              <a:latin typeface="Times New Roman" panose="02020603050405020304" pitchFamily="18" charset="0"/>
                            </a:rPr>
                            <a:t> </a:t>
                          </a:r>
                          <a:endParaRPr lang="en-GB" dirty="0">
                            <a:effectLst/>
                          </a:endParaRPr>
                        </a:p>
                        <a:p>
                          <a:pPr rtl="0" fontAlgn="t">
                            <a:spcBef>
                              <a:spcPts val="0"/>
                            </a:spcBef>
                            <a:spcAft>
                              <a:spcPts val="0"/>
                            </a:spcAft>
                          </a:pPr>
                          <a:r>
                            <a:rPr lang="en-GB" sz="1400" b="0" i="0" u="none" strike="noStrike" dirty="0">
                              <a:solidFill>
                                <a:srgbClr val="00BC89"/>
                              </a:solidFill>
                              <a:effectLst/>
                              <a:latin typeface="Nunito Sans" pitchFamily="2" charset="0"/>
                            </a:rPr>
                            <a:t>Correct answer</a:t>
                          </a:r>
                          <a:endParaRPr lang="en-GB"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3181">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C)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6</m:t>
                              </m:r>
                            </m:oMath>
                          </a14:m>
                          <a:r>
                            <a:rPr lang="en-US" sz="1600" b="0" i="0" u="none" strike="noStrike" dirty="0">
                              <a:solidFill>
                                <a:srgbClr val="000000"/>
                              </a:solidFill>
                              <a:effectLst/>
                              <a:latin typeface="Times New Roman" panose="02020603050405020304" pitchFamily="18" charset="0"/>
                            </a:rPr>
                            <a:t>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did not consider all cases</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D)</a:t>
                          </a:r>
                          <a:r>
                            <a:rPr lang="en-US" sz="1600" b="0" i="0" u="none" strike="noStrike" dirty="0">
                              <a:solidFill>
                                <a:srgbClr val="000000"/>
                              </a:solidFill>
                              <a:effectLst/>
                              <a:latin typeface="Times New Roman" panose="02020603050405020304" pitchFamily="18" charset="0"/>
                            </a:rPr>
                            <a:t> </a:t>
                          </a:r>
                          <a14:m>
                            <m:oMath xmlns:m="http://schemas.openxmlformats.org/officeDocument/2006/math">
                              <m:r>
                                <a:rPr lang="en-US" sz="1600" b="0" i="1" u="none" strike="noStrike" dirty="0" smtClean="0">
                                  <a:solidFill>
                                    <a:srgbClr val="1C1C1C"/>
                                  </a:solidFill>
                                  <a:effectLst/>
                                  <a:latin typeface="Cambria Math" panose="02040503050406030204" pitchFamily="18" charset="0"/>
                                </a:rPr>
                                <m:t>9</m:t>
                              </m:r>
                            </m:oMath>
                          </a14:m>
                          <a:r>
                            <a:rPr lang="en-US" sz="1600" b="0" i="0" u="none" strike="noStrike" dirty="0">
                              <a:solidFill>
                                <a:srgbClr val="1C1C1C"/>
                              </a:solidFill>
                              <a:effectLst/>
                              <a:latin typeface="Times New Roman" panose="02020603050405020304" pitchFamily="18" charset="0"/>
                            </a:rPr>
                            <a:t> </a:t>
                          </a:r>
                          <a:endParaRPr lang="en-US" dirty="0">
                            <a:effectLst/>
                          </a:endParaRPr>
                        </a:p>
                        <a:p>
                          <a:pPr rtl="0" fontAlgn="t">
                            <a:spcBef>
                              <a:spcPts val="0"/>
                            </a:spcBef>
                            <a:spcAft>
                              <a:spcPts val="0"/>
                            </a:spcAft>
                          </a:pPr>
                          <a:r>
                            <a:rPr lang="en-US" sz="1400" b="0" i="0" u="none" strike="noStrike" dirty="0">
                              <a:solidFill>
                                <a:srgbClr val="1C1C1C"/>
                              </a:solidFill>
                              <a:effectLst/>
                              <a:latin typeface="Nunito Sans" pitchFamily="2" charset="0"/>
                            </a:rPr>
                            <a:t>Student only considered multiples of </a:t>
                          </a:r>
                          <a:endParaRPr lang="en-GB" sz="1400" b="0" i="1" u="none" strike="noStrike" dirty="0">
                            <a:solidFill>
                              <a:srgbClr val="1C1C1C"/>
                            </a:solidFill>
                            <a:effectLst/>
                            <a:latin typeface="Cambria Math" panose="02040503050406030204" pitchFamily="18" charset="0"/>
                          </a:endParaRPr>
                        </a:p>
                        <a:p>
                          <a:pPr rtl="0" fontAlgn="t">
                            <a:spcBef>
                              <a:spcPts val="0"/>
                            </a:spcBef>
                            <a:spcAft>
                              <a:spcPts val="0"/>
                            </a:spcAft>
                          </a:pPr>
                          <a14:m>
                            <m:oMath xmlns:m="http://schemas.openxmlformats.org/officeDocument/2006/math">
                              <m:r>
                                <a:rPr lang="en-US" sz="1400" b="0" i="1" u="none" strike="noStrike" dirty="0" smtClean="0">
                                  <a:solidFill>
                                    <a:srgbClr val="1C1C1C"/>
                                  </a:solidFill>
                                  <a:effectLst/>
                                  <a:latin typeface="Cambria Math" panose="02040503050406030204" pitchFamily="18" charset="0"/>
                                </a:rPr>
                                <m:t>9 = 3</m:t>
                              </m:r>
                              <m:r>
                                <a:rPr lang="en-US" sz="1400" b="0" i="1" u="none" strike="noStrike" baseline="30000" dirty="0">
                                  <a:solidFill>
                                    <a:srgbClr val="1C1C1C"/>
                                  </a:solidFill>
                                  <a:effectLst/>
                                  <a:latin typeface="Cambria Math" panose="02040503050406030204" pitchFamily="18" charset="0"/>
                                </a:rPr>
                                <m:t>2</m:t>
                              </m:r>
                            </m:oMath>
                          </a14:m>
                          <a:r>
                            <a:rPr lang="en-US" sz="1200" dirty="0">
                              <a:effectLst/>
                            </a:rPr>
                            <a:t> </a:t>
                          </a: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3583291775"/>
                  </p:ext>
                </p:extLst>
              </p:nvPr>
            </p:nvGraphicFramePr>
            <p:xfrm>
              <a:off x="952500" y="2190749"/>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76819">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5" r="-100337" b="-101695"/>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5" r="-337" b="-101695"/>
                          </a:stretch>
                        </a:blipFill>
                      </a:tcPr>
                    </a:tc>
                    <a:extLst>
                      <a:ext uri="{0D108BD9-81ED-4DB2-BD59-A6C34878D82A}">
                        <a16:rowId xmlns:a16="http://schemas.microsoft.com/office/drawing/2014/main" val="10000"/>
                      </a:ext>
                    </a:extLst>
                  </a:tr>
                  <a:tr h="1083181">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0000" r="-100337" b="-1124"/>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0000" r="-337" b="-1124"/>
                          </a:stretch>
                        </a:blipFill>
                      </a:tcPr>
                    </a:tc>
                    <a:extLst>
                      <a:ext uri="{0D108BD9-81ED-4DB2-BD59-A6C34878D82A}">
                        <a16:rowId xmlns:a16="http://schemas.microsoft.com/office/drawing/2014/main" val="10001"/>
                      </a:ext>
                    </a:extLst>
                  </a:tr>
                </a:tbl>
              </a:graphicData>
            </a:graphic>
          </p:graphicFrame>
        </mc:Fallback>
      </mc:AlternateContent>
      <p:sp>
        <p:nvSpPr>
          <p:cNvPr id="2" name="Google Shape;104;p20">
            <a:extLst>
              <a:ext uri="{FF2B5EF4-FFF2-40B4-BE49-F238E27FC236}">
                <a16:creationId xmlns:a16="http://schemas.microsoft.com/office/drawing/2014/main" id="{68BF6A29-5DA6-6859-4660-ABFC5886B9DF}"/>
              </a:ext>
            </a:extLst>
          </p:cNvPr>
          <p:cNvSpPr txBox="1"/>
          <p:nvPr/>
        </p:nvSpPr>
        <p:spPr>
          <a:xfrm>
            <a:off x="169849" y="378100"/>
            <a:ext cx="5538223"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Factors, Multiples and Primes Answers</a:t>
            </a:r>
            <a:endParaRPr b="1"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4" name="Google Shape;105;p20">
                <a:extLst>
                  <a:ext uri="{FF2B5EF4-FFF2-40B4-BE49-F238E27FC236}">
                    <a16:creationId xmlns:a16="http://schemas.microsoft.com/office/drawing/2014/main" id="{942A6019-CD6D-8103-F9AD-17EB50331C93}"/>
                  </a:ext>
                </a:extLst>
              </p:cNvPr>
              <p:cNvGraphicFramePr/>
              <p:nvPr>
                <p:extLst>
                  <p:ext uri="{D42A27DB-BD31-4B8C-83A1-F6EECF244321}">
                    <p14:modId xmlns:p14="http://schemas.microsoft.com/office/powerpoint/2010/main" val="752236241"/>
                  </p:ext>
                </p:extLst>
              </p:nvPr>
            </p:nvGraphicFramePr>
            <p:xfrm>
              <a:off x="108044" y="862526"/>
              <a:ext cx="7835229" cy="624529"/>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62452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7) If a number is divisible by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3</m:t>
                              </m:r>
                            </m:oMath>
                          </a14:m>
                          <a:r>
                            <a:rPr lang="en-US" sz="1600" b="0" i="0" u="none" strike="noStrike" cap="none" dirty="0">
                              <a:solidFill>
                                <a:srgbClr val="000000"/>
                              </a:solidFill>
                              <a:effectLst/>
                              <a:latin typeface="Nunito Sans" pitchFamily="2" charset="0"/>
                              <a:ea typeface="Arial"/>
                              <a:cs typeface="Arial"/>
                              <a:sym typeface="Arial"/>
                            </a:rPr>
                            <a:t>, then the sum of the number’s digits is always divisible by:</a:t>
                          </a:r>
                          <a:r>
                            <a:rPr lang="en-GB" sz="1600" b="0" dirty="0">
                              <a:solidFill>
                                <a:schemeClr val="dk1"/>
                              </a:solidFill>
                              <a:latin typeface="Nunito Sans"/>
                              <a:ea typeface="Nunito Sans"/>
                              <a:cs typeface="Nunito Sans"/>
                              <a:sym typeface="Nunito Sans"/>
                            </a:rPr>
                            <a:t> </a:t>
                          </a:r>
                          <a:endParaRPr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4" name="Google Shape;105;p20">
                <a:extLst>
                  <a:ext uri="{FF2B5EF4-FFF2-40B4-BE49-F238E27FC236}">
                    <a16:creationId xmlns:a16="http://schemas.microsoft.com/office/drawing/2014/main" id="{942A6019-CD6D-8103-F9AD-17EB50331C93}"/>
                  </a:ext>
                </a:extLst>
              </p:cNvPr>
              <p:cNvGraphicFramePr/>
              <p:nvPr>
                <p:extLst>
                  <p:ext uri="{D42A27DB-BD31-4B8C-83A1-F6EECF244321}">
                    <p14:modId xmlns:p14="http://schemas.microsoft.com/office/powerpoint/2010/main" val="752236241"/>
                  </p:ext>
                </p:extLst>
              </p:nvPr>
            </p:nvGraphicFramePr>
            <p:xfrm>
              <a:off x="108044" y="862526"/>
              <a:ext cx="7835229" cy="624529"/>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62452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4"/>
                          <a:stretch>
                            <a:fillRect l="-78" t="-1942" r="-155" b="-5825"/>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189135083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3964409967"/>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0000">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A)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24</m:t>
                              </m:r>
                            </m:oMath>
                          </a14:m>
                          <a:r>
                            <a:rPr lang="en-US" sz="1600" b="0" i="0" u="none" strike="noStrike" dirty="0">
                              <a:solidFill>
                                <a:srgbClr val="000000"/>
                              </a:solidFill>
                              <a:effectLst/>
                              <a:latin typeface="Times New Roman" panose="02020603050405020304" pitchFamily="18" charset="0"/>
                            </a:rPr>
                            <a:t>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found the product of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4</m:t>
                              </m:r>
                            </m:oMath>
                          </a14:m>
                          <a:r>
                            <a:rPr lang="en-US" sz="1400" b="0" i="0" u="none" strike="noStrike" dirty="0">
                              <a:solidFill>
                                <a:srgbClr val="000000"/>
                              </a:solidFill>
                              <a:effectLst/>
                              <a:latin typeface="Nunito Sans" pitchFamily="2" charset="0"/>
                            </a:rPr>
                            <a:t> and</a:t>
                          </a:r>
                          <a:r>
                            <a:rPr lang="en-US" sz="1400" b="0" i="0" u="none" strike="noStrike" dirty="0">
                              <a:solidFill>
                                <a:srgbClr val="000000"/>
                              </a:solidFill>
                              <a:effectLst/>
                              <a:latin typeface="Times New Roman" panose="02020603050405020304" pitchFamily="18" charset="0"/>
                            </a:rPr>
                            <a:t>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6</m:t>
                              </m:r>
                            </m:oMath>
                          </a14:m>
                          <a:endParaRPr lang="en-US"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B)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48</m:t>
                              </m:r>
                            </m:oMath>
                          </a14:m>
                          <a:r>
                            <a:rPr lang="en-US" sz="1600" b="0" i="0" u="none" strike="noStrike" dirty="0">
                              <a:solidFill>
                                <a:srgbClr val="000000"/>
                              </a:solidFill>
                              <a:effectLst/>
                              <a:latin typeface="Times New Roman" panose="02020603050405020304" pitchFamily="18" charset="0"/>
                            </a:rPr>
                            <a:t> </a:t>
                          </a:r>
                        </a:p>
                        <a:p>
                          <a:pPr rtl="0" fontAlgn="t">
                            <a:spcBef>
                              <a:spcPts val="0"/>
                            </a:spcBef>
                            <a:spcAft>
                              <a:spcPts val="0"/>
                            </a:spcAft>
                          </a:pPr>
                          <a:r>
                            <a:rPr lang="en-US" sz="1400" b="0" i="0" u="none" strike="noStrike" dirty="0">
                              <a:solidFill>
                                <a:srgbClr val="000000"/>
                              </a:solidFill>
                              <a:effectLst/>
                              <a:latin typeface="Nunito Sans" pitchFamily="2" charset="0"/>
                            </a:rPr>
                            <a:t>Student found a common multiple of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4</m:t>
                              </m:r>
                            </m:oMath>
                          </a14:m>
                          <a:r>
                            <a:rPr lang="en-US" sz="1400" b="0" i="0" u="none" strike="noStrike" dirty="0">
                              <a:solidFill>
                                <a:srgbClr val="000000"/>
                              </a:solidFill>
                              <a:effectLst/>
                              <a:latin typeface="Nunito Sans" pitchFamily="2" charset="0"/>
                            </a:rPr>
                            <a:t> and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6</m:t>
                              </m:r>
                            </m:oMath>
                          </a14:m>
                          <a:r>
                            <a:rPr lang="en-US" sz="1400" b="0" i="0" u="none" strike="noStrike" dirty="0">
                              <a:solidFill>
                                <a:srgbClr val="000000"/>
                              </a:solidFill>
                              <a:effectLst/>
                              <a:latin typeface="Nunito Sans" pitchFamily="2" charset="0"/>
                            </a:rPr>
                            <a:t>, but not the lowest common multiple</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0000">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C)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2</m:t>
                              </m:r>
                            </m:oMath>
                          </a14:m>
                          <a:r>
                            <a:rPr lang="en-US" sz="1600" b="0" i="0" u="none" strike="noStrike" dirty="0">
                              <a:solidFill>
                                <a:srgbClr val="000000"/>
                              </a:solidFill>
                              <a:effectLst/>
                              <a:latin typeface="Times New Roman" panose="02020603050405020304" pitchFamily="18" charset="0"/>
                            </a:rPr>
                            <a:t>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found the highest common factor of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4</m:t>
                              </m:r>
                            </m:oMath>
                          </a14:m>
                          <a:r>
                            <a:rPr lang="en-US" sz="1400" b="0" i="0" u="none" strike="noStrike" dirty="0">
                              <a:solidFill>
                                <a:srgbClr val="000000"/>
                              </a:solidFill>
                              <a:effectLst/>
                              <a:latin typeface="Nunito Sans" pitchFamily="2" charset="0"/>
                            </a:rPr>
                            <a:t> and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6</m:t>
                              </m:r>
                            </m:oMath>
                          </a14:m>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GB" sz="1600" b="0" i="0" u="none" strike="noStrike" dirty="0">
                              <a:solidFill>
                                <a:srgbClr val="00BC89"/>
                              </a:solidFill>
                              <a:effectLst/>
                              <a:latin typeface="Nunito Sans" pitchFamily="2" charset="0"/>
                            </a:rPr>
                            <a:t>D) </a:t>
                          </a:r>
                          <a14:m>
                            <m:oMath xmlns:m="http://schemas.openxmlformats.org/officeDocument/2006/math">
                              <m:r>
                                <a:rPr lang="en-GB" sz="1600" b="0" i="1" u="none" strike="noStrike" dirty="0" smtClean="0">
                                  <a:solidFill>
                                    <a:srgbClr val="00BC89"/>
                                  </a:solidFill>
                                  <a:effectLst/>
                                  <a:latin typeface="Cambria Math" panose="02040503050406030204" pitchFamily="18" charset="0"/>
                                </a:rPr>
                                <m:t>12</m:t>
                              </m:r>
                            </m:oMath>
                          </a14:m>
                          <a:endParaRPr lang="en-GB" dirty="0">
                            <a:effectLst/>
                          </a:endParaRPr>
                        </a:p>
                        <a:p>
                          <a:pPr rtl="0" fontAlgn="t">
                            <a:spcBef>
                              <a:spcPts val="0"/>
                            </a:spcBef>
                            <a:spcAft>
                              <a:spcPts val="0"/>
                            </a:spcAft>
                          </a:pPr>
                          <a:r>
                            <a:rPr lang="en-GB" sz="1400" b="0" i="0" u="none" strike="noStrike" dirty="0">
                              <a:solidFill>
                                <a:srgbClr val="00BC89"/>
                              </a:solidFill>
                              <a:effectLst/>
                              <a:latin typeface="Nunito Sans" pitchFamily="2" charset="0"/>
                            </a:rPr>
                            <a:t>Correct answer</a:t>
                          </a:r>
                          <a:endParaRPr lang="en-GB"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3964409967"/>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0000">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2" r="-100337" b="-100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2" r="-337" b="-100562"/>
                          </a:stretch>
                        </a:blipFill>
                      </a:tcPr>
                    </a:tc>
                    <a:extLst>
                      <a:ext uri="{0D108BD9-81ED-4DB2-BD59-A6C34878D82A}">
                        <a16:rowId xmlns:a16="http://schemas.microsoft.com/office/drawing/2014/main" val="10000"/>
                      </a:ext>
                    </a:extLst>
                  </a:tr>
                  <a:tr h="1080000">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1130" r="-100337" b="-1130"/>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1130" r="-337" b="-1130"/>
                          </a:stretch>
                        </a:blipFill>
                      </a:tcPr>
                    </a:tc>
                    <a:extLst>
                      <a:ext uri="{0D108BD9-81ED-4DB2-BD59-A6C34878D82A}">
                        <a16:rowId xmlns:a16="http://schemas.microsoft.com/office/drawing/2014/main" val="10001"/>
                      </a:ext>
                    </a:extLst>
                  </a:tr>
                </a:tbl>
              </a:graphicData>
            </a:graphic>
          </p:graphicFrame>
        </mc:Fallback>
      </mc:AlternateContent>
      <p:sp>
        <p:nvSpPr>
          <p:cNvPr id="2" name="Google Shape;104;p20">
            <a:extLst>
              <a:ext uri="{FF2B5EF4-FFF2-40B4-BE49-F238E27FC236}">
                <a16:creationId xmlns:a16="http://schemas.microsoft.com/office/drawing/2014/main" id="{51C91B5D-C2A6-EEB3-D733-6D121B0F2ABE}"/>
              </a:ext>
            </a:extLst>
          </p:cNvPr>
          <p:cNvSpPr txBox="1"/>
          <p:nvPr/>
        </p:nvSpPr>
        <p:spPr>
          <a:xfrm>
            <a:off x="169849" y="378100"/>
            <a:ext cx="5538223"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Factors, Multiples and Primes Answers</a:t>
            </a:r>
            <a:endParaRPr b="1"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4" name="Google Shape;105;p20">
                <a:extLst>
                  <a:ext uri="{FF2B5EF4-FFF2-40B4-BE49-F238E27FC236}">
                    <a16:creationId xmlns:a16="http://schemas.microsoft.com/office/drawing/2014/main" id="{584311A8-725B-D61B-F57D-770A8333EAFA}"/>
                  </a:ext>
                </a:extLst>
              </p:cNvPr>
              <p:cNvGraphicFramePr/>
              <p:nvPr>
                <p:extLst>
                  <p:ext uri="{D42A27DB-BD31-4B8C-83A1-F6EECF244321}">
                    <p14:modId xmlns:p14="http://schemas.microsoft.com/office/powerpoint/2010/main" val="2903110119"/>
                  </p:ext>
                </p:extLst>
              </p:nvPr>
            </p:nvGraphicFramePr>
            <p:xfrm>
              <a:off x="108044" y="862526"/>
              <a:ext cx="7835229" cy="838210"/>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62452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8) Find the least common multiple (lowest common multiple) of</a:t>
                          </a:r>
                          <a:r>
                            <a:rPr lang="en-US" sz="1600" b="0" i="0" u="none" strike="noStrike" cap="none" dirty="0">
                              <a:solidFill>
                                <a:srgbClr val="000000"/>
                              </a:solidFill>
                              <a:effectLst/>
                              <a:latin typeface="Nunito Sans" pitchFamily="2" charset="0"/>
                              <a:ea typeface="Arial"/>
                              <a:cs typeface="Arial"/>
                              <a:sym typeface="Arial"/>
                            </a:rPr>
                            <a:t>:</a:t>
                          </a:r>
                          <a:r>
                            <a:rPr lang="en-GB" sz="1600" b="0" dirty="0">
                              <a:solidFill>
                                <a:schemeClr val="dk1"/>
                              </a:solidFill>
                              <a:latin typeface="Nunito Sans"/>
                              <a:ea typeface="Nunito Sans"/>
                              <a:cs typeface="Nunito Sans"/>
                              <a:sym typeface="Nunito Sans"/>
                            </a:rPr>
                            <a:t> </a:t>
                          </a:r>
                        </a:p>
                        <a:p>
                          <a:pPr marL="127000" lvl="0" indent="0" algn="l" rtl="0">
                            <a:spcBef>
                              <a:spcPts val="0"/>
                            </a:spcBef>
                            <a:spcAft>
                              <a:spcPts val="0"/>
                            </a:spcAft>
                            <a:buClr>
                              <a:schemeClr val="dk1"/>
                            </a:buClr>
                            <a:buSzPts val="1600"/>
                            <a:buFont typeface="Nunito Sans"/>
                            <a:buNone/>
                          </a:pPr>
                          <a:endParaRPr lang="en-GB" sz="1000" b="0" dirty="0">
                            <a:solidFill>
                              <a:schemeClr val="dk1"/>
                            </a:solidFill>
                            <a:latin typeface="Nunito Sans"/>
                            <a:ea typeface="Nunito Sans"/>
                            <a:cs typeface="Nunito Sans"/>
                            <a:sym typeface="Nunito Sans"/>
                          </a:endParaRPr>
                        </a:p>
                        <a:p>
                          <a:pPr marL="127000" lvl="0" indent="0" algn="l" rtl="0">
                            <a:spcBef>
                              <a:spcPts val="0"/>
                            </a:spcBef>
                            <a:spcAft>
                              <a:spcPts val="0"/>
                            </a:spcAft>
                            <a:buClr>
                              <a:schemeClr val="dk1"/>
                            </a:buClr>
                            <a:buSzPts val="1600"/>
                            <a:buFont typeface="Nunito Sans"/>
                            <a:buNone/>
                          </a:pPr>
                          <a:r>
                            <a:rPr lang="en-GB" sz="1600" b="0" dirty="0">
                              <a:solidFill>
                                <a:schemeClr val="dk1"/>
                              </a:solidFill>
                              <a:ea typeface="Nunito Sans"/>
                              <a:cs typeface="Nunito Sans"/>
                              <a:sym typeface="Nunito Sans"/>
                            </a:rPr>
                            <a:t>     </a:t>
                          </a:r>
                          <a14:m>
                            <m:oMath xmlns:m="http://schemas.openxmlformats.org/officeDocument/2006/math">
                              <m:r>
                                <a:rPr lang="en-GB" sz="2300" b="0" i="1" smtClean="0">
                                  <a:solidFill>
                                    <a:schemeClr val="dk1"/>
                                  </a:solidFill>
                                  <a:latin typeface="Cambria Math" panose="02040503050406030204" pitchFamily="18" charset="0"/>
                                  <a:ea typeface="Nunito Sans"/>
                                  <a:cs typeface="Nunito Sans"/>
                                  <a:sym typeface="Nunito Sans"/>
                                </a:rPr>
                                <m:t>4</m:t>
                              </m:r>
                            </m:oMath>
                          </a14:m>
                          <a:r>
                            <a:rPr lang="en-GB" sz="2300" b="0" dirty="0">
                              <a:solidFill>
                                <a:schemeClr val="dk1"/>
                              </a:solidFill>
                              <a:latin typeface="Nunito Sans"/>
                              <a:ea typeface="Nunito Sans"/>
                              <a:cs typeface="Nunito Sans"/>
                              <a:sym typeface="Nunito Sans"/>
                            </a:rPr>
                            <a:t> and </a:t>
                          </a:r>
                          <a14:m>
                            <m:oMath xmlns:m="http://schemas.openxmlformats.org/officeDocument/2006/math">
                              <m:r>
                                <a:rPr lang="en-GB" sz="2300" b="0" i="1" smtClean="0">
                                  <a:solidFill>
                                    <a:schemeClr val="dk1"/>
                                  </a:solidFill>
                                  <a:latin typeface="Cambria Math" panose="02040503050406030204" pitchFamily="18" charset="0"/>
                                  <a:ea typeface="Nunito Sans"/>
                                  <a:cs typeface="Nunito Sans"/>
                                  <a:sym typeface="Nunito Sans"/>
                                </a:rPr>
                                <m:t>6</m:t>
                              </m:r>
                            </m:oMath>
                          </a14:m>
                          <a:endParaRPr sz="23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4" name="Google Shape;105;p20">
                <a:extLst>
                  <a:ext uri="{FF2B5EF4-FFF2-40B4-BE49-F238E27FC236}">
                    <a16:creationId xmlns:a16="http://schemas.microsoft.com/office/drawing/2014/main" id="{584311A8-725B-D61B-F57D-770A8333EAFA}"/>
                  </a:ext>
                </a:extLst>
              </p:cNvPr>
              <p:cNvGraphicFramePr/>
              <p:nvPr>
                <p:extLst>
                  <p:ext uri="{D42A27DB-BD31-4B8C-83A1-F6EECF244321}">
                    <p14:modId xmlns:p14="http://schemas.microsoft.com/office/powerpoint/2010/main" val="2903110119"/>
                  </p:ext>
                </p:extLst>
              </p:nvPr>
            </p:nvGraphicFramePr>
            <p:xfrm>
              <a:off x="108044" y="862526"/>
              <a:ext cx="7835229" cy="838210"/>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838210">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4"/>
                          <a:stretch>
                            <a:fillRect l="-78" t="-1449" r="-155" b="-15942"/>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412535140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957766876"/>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0000">
                    <a:tc>
                      <a:txBody>
                        <a:bodyPr/>
                        <a:lstStyle/>
                        <a:p>
                          <a:pPr marL="0" indent="0" rtl="0" fontAlgn="t">
                            <a:spcBef>
                              <a:spcPts val="0"/>
                            </a:spcBef>
                            <a:spcAft>
                              <a:spcPts val="0"/>
                            </a:spcAft>
                            <a:buNone/>
                          </a:pPr>
                          <a:r>
                            <a:rPr lang="en-US" sz="1600" b="0" i="0" u="none" strike="noStrike" dirty="0">
                              <a:solidFill>
                                <a:srgbClr val="000000"/>
                              </a:solidFill>
                              <a:effectLst/>
                              <a:latin typeface="Nunito Sans" pitchFamily="2" charset="0"/>
                            </a:rPr>
                            <a:t>A)</a:t>
                          </a:r>
                          <a:r>
                            <a:rPr lang="en-US" sz="1600" b="0" i="0" u="none" strike="noStrike" dirty="0">
                              <a:solidFill>
                                <a:srgbClr val="000000"/>
                              </a:solidFill>
                              <a:effectLst/>
                              <a:latin typeface="Times New Roman" panose="02020603050405020304" pitchFamily="18" charset="0"/>
                            </a:rPr>
                            <a:t>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72</m:t>
                              </m:r>
                            </m:oMath>
                          </a14:m>
                          <a:r>
                            <a:rPr lang="en-US" sz="1600" b="0" i="0" u="none" strike="noStrike" dirty="0">
                              <a:solidFill>
                                <a:srgbClr val="000000"/>
                              </a:solidFill>
                              <a:effectLst/>
                              <a:latin typeface="Nunito Sans" pitchFamily="2" charset="0"/>
                            </a:rPr>
                            <a:t> </a:t>
                          </a:r>
                        </a:p>
                        <a:p>
                          <a:pPr rtl="0" fontAlgn="t">
                            <a:spcBef>
                              <a:spcPts val="0"/>
                            </a:spcBef>
                            <a:spcAft>
                              <a:spcPts val="0"/>
                            </a:spcAft>
                          </a:pPr>
                          <a:r>
                            <a:rPr lang="en-US" sz="1400" b="0" i="0" u="none" strike="noStrike" dirty="0">
                              <a:solidFill>
                                <a:srgbClr val="000000"/>
                              </a:solidFill>
                              <a:effectLst/>
                              <a:latin typeface="Nunito Sans" pitchFamily="2" charset="0"/>
                            </a:rPr>
                            <a:t>Student found a common multiple of </a:t>
                          </a:r>
                          <a:r>
                            <a:rPr lang="en-US" sz="1400" b="0" i="0" u="none" strike="noStrike" dirty="0">
                              <a:solidFill>
                                <a:srgbClr val="000000"/>
                              </a:solidFill>
                              <a:effectLst/>
                              <a:latin typeface="Times New Roman" panose="02020603050405020304" pitchFamily="18" charset="0"/>
                            </a:rPr>
                            <a:t>9</a:t>
                          </a:r>
                          <a:r>
                            <a:rPr lang="en-US" sz="1400" b="0" i="0" u="none" strike="noStrike" dirty="0">
                              <a:solidFill>
                                <a:srgbClr val="000000"/>
                              </a:solidFill>
                              <a:effectLst/>
                              <a:latin typeface="Nunito Sans" pitchFamily="2" charset="0"/>
                            </a:rPr>
                            <a:t> and </a:t>
                          </a:r>
                          <a:r>
                            <a:rPr lang="en-US" sz="1400" b="0" i="0" u="none" strike="noStrike" dirty="0">
                              <a:solidFill>
                                <a:srgbClr val="000000"/>
                              </a:solidFill>
                              <a:effectLst/>
                              <a:latin typeface="Times New Roman" panose="02020603050405020304" pitchFamily="18" charset="0"/>
                            </a:rPr>
                            <a:t>12</a:t>
                          </a:r>
                          <a:r>
                            <a:rPr lang="en-US" sz="1400" b="0" i="0" u="none" strike="noStrike" dirty="0">
                              <a:solidFill>
                                <a:srgbClr val="000000"/>
                              </a:solidFill>
                              <a:effectLst/>
                              <a:latin typeface="Nunito Sans" pitchFamily="2" charset="0"/>
                            </a:rPr>
                            <a:t>, but not the lowest common multiple</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B)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108</m:t>
                              </m:r>
                            </m:oMath>
                          </a14:m>
                          <a:r>
                            <a:rPr lang="en-US" sz="1600" b="0" i="0" u="none" strike="noStrike" dirty="0">
                              <a:solidFill>
                                <a:srgbClr val="000000"/>
                              </a:solidFill>
                              <a:effectLst/>
                              <a:latin typeface="Nunito Sans" pitchFamily="2" charset="0"/>
                            </a:rPr>
                            <a:t>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found the product of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9 </m:t>
                              </m:r>
                            </m:oMath>
                          </a14:m>
                          <a:r>
                            <a:rPr lang="en-US" sz="1400" b="0" i="0" u="none" strike="noStrike" dirty="0">
                              <a:solidFill>
                                <a:srgbClr val="000000"/>
                              </a:solidFill>
                              <a:effectLst/>
                              <a:latin typeface="Nunito Sans" pitchFamily="2" charset="0"/>
                            </a:rPr>
                            <a:t>and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12</m:t>
                              </m:r>
                            </m:oMath>
                          </a14:m>
                          <a:r>
                            <a:rPr lang="en-US" sz="1400" b="0" i="0" u="none" strike="noStrike" dirty="0">
                              <a:solidFill>
                                <a:srgbClr val="000000"/>
                              </a:solidFill>
                              <a:effectLst/>
                              <a:latin typeface="Times New Roman" panose="02020603050405020304" pitchFamily="18" charset="0"/>
                            </a:rPr>
                            <a:t> </a:t>
                          </a:r>
                          <a:endParaRPr lang="en-US"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0000">
                    <a:tc>
                      <a:txBody>
                        <a:bodyPr/>
                        <a:lstStyle/>
                        <a:p>
                          <a:pPr rtl="0" fontAlgn="t">
                            <a:spcBef>
                              <a:spcPts val="0"/>
                            </a:spcBef>
                            <a:spcAft>
                              <a:spcPts val="0"/>
                            </a:spcAft>
                          </a:pPr>
                          <a:r>
                            <a:rPr lang="en-GB" sz="1600" b="0" i="0" u="none" strike="noStrike" dirty="0">
                              <a:solidFill>
                                <a:srgbClr val="00BC89"/>
                              </a:solidFill>
                              <a:effectLst/>
                              <a:latin typeface="Nunito Sans" pitchFamily="2" charset="0"/>
                            </a:rPr>
                            <a:t>C) </a:t>
                          </a:r>
                          <a14:m>
                            <m:oMath xmlns:m="http://schemas.openxmlformats.org/officeDocument/2006/math">
                              <m:r>
                                <a:rPr lang="en-GB" sz="1600" b="0" i="1" u="none" strike="noStrike" dirty="0" smtClean="0">
                                  <a:solidFill>
                                    <a:srgbClr val="00BC89"/>
                                  </a:solidFill>
                                  <a:effectLst/>
                                  <a:latin typeface="Cambria Math" panose="02040503050406030204" pitchFamily="18" charset="0"/>
                                </a:rPr>
                                <m:t>36</m:t>
                              </m:r>
                            </m:oMath>
                          </a14:m>
                          <a:r>
                            <a:rPr lang="en-GB" sz="1600" b="0" i="0" u="none" strike="noStrike" dirty="0">
                              <a:solidFill>
                                <a:srgbClr val="00BC89"/>
                              </a:solidFill>
                              <a:effectLst/>
                              <a:latin typeface="Times New Roman" panose="02020603050405020304" pitchFamily="18" charset="0"/>
                            </a:rPr>
                            <a:t> </a:t>
                          </a:r>
                          <a:endParaRPr lang="en-GB" dirty="0">
                            <a:effectLst/>
                          </a:endParaRPr>
                        </a:p>
                        <a:p>
                          <a:pPr rtl="0" fontAlgn="t">
                            <a:spcBef>
                              <a:spcPts val="0"/>
                            </a:spcBef>
                            <a:spcAft>
                              <a:spcPts val="0"/>
                            </a:spcAft>
                          </a:pPr>
                          <a:r>
                            <a:rPr lang="en-GB" sz="1400" b="0" i="0" u="none" strike="noStrike" dirty="0">
                              <a:solidFill>
                                <a:srgbClr val="00BC89"/>
                              </a:solidFill>
                              <a:effectLst/>
                              <a:latin typeface="Nunito Sans" pitchFamily="2" charset="0"/>
                            </a:rPr>
                            <a:t>Correct answer</a:t>
                          </a:r>
                          <a:endParaRPr lang="en-GB"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D)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3</m:t>
                              </m:r>
                            </m:oMath>
                          </a14:m>
                          <a:r>
                            <a:rPr lang="en-US" sz="1600" b="0" i="0" u="none" strike="noStrike" dirty="0">
                              <a:solidFill>
                                <a:srgbClr val="000000"/>
                              </a:solidFill>
                              <a:effectLst/>
                              <a:latin typeface="Times New Roman" panose="02020603050405020304" pitchFamily="18" charset="0"/>
                            </a:rPr>
                            <a:t>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found the highest common factor of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9</m:t>
                              </m:r>
                            </m:oMath>
                          </a14:m>
                          <a:r>
                            <a:rPr lang="en-US" sz="1400" b="0" i="0" u="none" strike="noStrike" dirty="0">
                              <a:solidFill>
                                <a:srgbClr val="000000"/>
                              </a:solidFill>
                              <a:effectLst/>
                              <a:latin typeface="Nunito Sans" pitchFamily="2" charset="0"/>
                            </a:rPr>
                            <a:t> and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12</m:t>
                              </m:r>
                            </m:oMath>
                          </a14:m>
                          <a:endParaRPr lang="en-US"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957766876"/>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0000">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2" r="-100337" b="-100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2" r="-337" b="-100562"/>
                          </a:stretch>
                        </a:blipFill>
                      </a:tcPr>
                    </a:tc>
                    <a:extLst>
                      <a:ext uri="{0D108BD9-81ED-4DB2-BD59-A6C34878D82A}">
                        <a16:rowId xmlns:a16="http://schemas.microsoft.com/office/drawing/2014/main" val="10000"/>
                      </a:ext>
                    </a:extLst>
                  </a:tr>
                  <a:tr h="1080000">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1130" r="-100337" b="-1130"/>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1130" r="-337" b="-1130"/>
                          </a:stretch>
                        </a:blipFill>
                      </a:tcPr>
                    </a:tc>
                    <a:extLst>
                      <a:ext uri="{0D108BD9-81ED-4DB2-BD59-A6C34878D82A}">
                        <a16:rowId xmlns:a16="http://schemas.microsoft.com/office/drawing/2014/main" val="10001"/>
                      </a:ext>
                    </a:extLst>
                  </a:tr>
                </a:tbl>
              </a:graphicData>
            </a:graphic>
          </p:graphicFrame>
        </mc:Fallback>
      </mc:AlternateContent>
      <p:sp>
        <p:nvSpPr>
          <p:cNvPr id="2" name="Google Shape;104;p20">
            <a:extLst>
              <a:ext uri="{FF2B5EF4-FFF2-40B4-BE49-F238E27FC236}">
                <a16:creationId xmlns:a16="http://schemas.microsoft.com/office/drawing/2014/main" id="{45A1F1A6-9611-6486-7D62-56E2E434AD4B}"/>
              </a:ext>
            </a:extLst>
          </p:cNvPr>
          <p:cNvSpPr txBox="1"/>
          <p:nvPr/>
        </p:nvSpPr>
        <p:spPr>
          <a:xfrm>
            <a:off x="169849" y="378100"/>
            <a:ext cx="5538223"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Factors, Multiples and Primes Answers</a:t>
            </a:r>
            <a:endParaRPr b="1"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4" name="Google Shape;105;p20">
                <a:extLst>
                  <a:ext uri="{FF2B5EF4-FFF2-40B4-BE49-F238E27FC236}">
                    <a16:creationId xmlns:a16="http://schemas.microsoft.com/office/drawing/2014/main" id="{8BD98CAE-710F-04AD-4FEE-03DEFF06ECB6}"/>
                  </a:ext>
                </a:extLst>
              </p:cNvPr>
              <p:cNvGraphicFramePr/>
              <p:nvPr>
                <p:extLst>
                  <p:ext uri="{D42A27DB-BD31-4B8C-83A1-F6EECF244321}">
                    <p14:modId xmlns:p14="http://schemas.microsoft.com/office/powerpoint/2010/main" val="140794093"/>
                  </p:ext>
                </p:extLst>
              </p:nvPr>
            </p:nvGraphicFramePr>
            <p:xfrm>
              <a:off x="108044" y="862526"/>
              <a:ext cx="7835229" cy="838210"/>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62452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9) Find the least common multiple (lowest common multiple) of</a:t>
                          </a:r>
                          <a:r>
                            <a:rPr lang="en-US" sz="1600" b="0" i="0" u="none" strike="noStrike" cap="none" dirty="0">
                              <a:solidFill>
                                <a:srgbClr val="000000"/>
                              </a:solidFill>
                              <a:effectLst/>
                              <a:latin typeface="Nunito Sans" pitchFamily="2" charset="0"/>
                              <a:ea typeface="Arial"/>
                              <a:cs typeface="Arial"/>
                              <a:sym typeface="Arial"/>
                            </a:rPr>
                            <a:t>:</a:t>
                          </a:r>
                          <a:r>
                            <a:rPr lang="en-GB" sz="1600" b="0" dirty="0">
                              <a:solidFill>
                                <a:schemeClr val="dk1"/>
                              </a:solidFill>
                              <a:latin typeface="Nunito Sans"/>
                              <a:ea typeface="Nunito Sans"/>
                              <a:cs typeface="Nunito Sans"/>
                              <a:sym typeface="Nunito Sans"/>
                            </a:rPr>
                            <a:t> </a:t>
                          </a:r>
                        </a:p>
                        <a:p>
                          <a:pPr marL="127000" lvl="0" indent="0" algn="l" rtl="0">
                            <a:spcBef>
                              <a:spcPts val="0"/>
                            </a:spcBef>
                            <a:spcAft>
                              <a:spcPts val="0"/>
                            </a:spcAft>
                            <a:buClr>
                              <a:schemeClr val="dk1"/>
                            </a:buClr>
                            <a:buSzPts val="1600"/>
                            <a:buFont typeface="Nunito Sans"/>
                            <a:buNone/>
                          </a:pPr>
                          <a:endParaRPr lang="en-GB" sz="1000" b="0" dirty="0">
                            <a:solidFill>
                              <a:schemeClr val="dk1"/>
                            </a:solidFill>
                            <a:latin typeface="Nunito Sans"/>
                            <a:ea typeface="Nunito Sans"/>
                            <a:cs typeface="Nunito Sans"/>
                            <a:sym typeface="Nunito Sans"/>
                          </a:endParaRPr>
                        </a:p>
                        <a:p>
                          <a:pPr marL="127000" lvl="0" indent="0" algn="l" rtl="0">
                            <a:spcBef>
                              <a:spcPts val="0"/>
                            </a:spcBef>
                            <a:spcAft>
                              <a:spcPts val="0"/>
                            </a:spcAft>
                            <a:buClr>
                              <a:schemeClr val="dk1"/>
                            </a:buClr>
                            <a:buSzPts val="1600"/>
                            <a:buFont typeface="Nunito Sans"/>
                            <a:buNone/>
                          </a:pPr>
                          <a:r>
                            <a:rPr lang="en-GB" sz="1600" b="0" dirty="0">
                              <a:solidFill>
                                <a:schemeClr val="dk1"/>
                              </a:solidFill>
                              <a:ea typeface="Nunito Sans"/>
                              <a:cs typeface="Nunito Sans"/>
                              <a:sym typeface="Nunito Sans"/>
                            </a:rPr>
                            <a:t>     </a:t>
                          </a:r>
                          <a14:m>
                            <m:oMath xmlns:m="http://schemas.openxmlformats.org/officeDocument/2006/math">
                              <m:r>
                                <a:rPr lang="en-GB" sz="2300" b="0" i="1" smtClean="0">
                                  <a:solidFill>
                                    <a:schemeClr val="dk1"/>
                                  </a:solidFill>
                                  <a:latin typeface="Cambria Math" panose="02040503050406030204" pitchFamily="18" charset="0"/>
                                  <a:ea typeface="Nunito Sans"/>
                                  <a:cs typeface="Nunito Sans"/>
                                  <a:sym typeface="Nunito Sans"/>
                                </a:rPr>
                                <m:t>9</m:t>
                              </m:r>
                            </m:oMath>
                          </a14:m>
                          <a:r>
                            <a:rPr lang="en-GB" sz="2300" b="0" dirty="0">
                              <a:solidFill>
                                <a:schemeClr val="dk1"/>
                              </a:solidFill>
                              <a:latin typeface="Nunito Sans"/>
                              <a:ea typeface="Nunito Sans"/>
                              <a:cs typeface="Nunito Sans"/>
                              <a:sym typeface="Nunito Sans"/>
                            </a:rPr>
                            <a:t> and </a:t>
                          </a:r>
                          <a14:m>
                            <m:oMath xmlns:m="http://schemas.openxmlformats.org/officeDocument/2006/math">
                              <m:r>
                                <a:rPr lang="en-GB" sz="2300" b="0" i="1" smtClean="0">
                                  <a:solidFill>
                                    <a:schemeClr val="dk1"/>
                                  </a:solidFill>
                                  <a:latin typeface="Cambria Math" panose="02040503050406030204" pitchFamily="18" charset="0"/>
                                  <a:ea typeface="Nunito Sans"/>
                                  <a:cs typeface="Nunito Sans"/>
                                  <a:sym typeface="Nunito Sans"/>
                                </a:rPr>
                                <m:t>12</m:t>
                              </m:r>
                            </m:oMath>
                          </a14:m>
                          <a:endParaRPr sz="23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4" name="Google Shape;105;p20">
                <a:extLst>
                  <a:ext uri="{FF2B5EF4-FFF2-40B4-BE49-F238E27FC236}">
                    <a16:creationId xmlns:a16="http://schemas.microsoft.com/office/drawing/2014/main" id="{8BD98CAE-710F-04AD-4FEE-03DEFF06ECB6}"/>
                  </a:ext>
                </a:extLst>
              </p:cNvPr>
              <p:cNvGraphicFramePr/>
              <p:nvPr>
                <p:extLst>
                  <p:ext uri="{D42A27DB-BD31-4B8C-83A1-F6EECF244321}">
                    <p14:modId xmlns:p14="http://schemas.microsoft.com/office/powerpoint/2010/main" val="140794093"/>
                  </p:ext>
                </p:extLst>
              </p:nvPr>
            </p:nvGraphicFramePr>
            <p:xfrm>
              <a:off x="108044" y="862526"/>
              <a:ext cx="7835229" cy="838210"/>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838210">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4"/>
                          <a:stretch>
                            <a:fillRect l="-78" t="-1449" r="-155" b="-15942"/>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96013982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2373196795"/>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0000">
                    <a:tc>
                      <a:txBody>
                        <a:bodyPr/>
                        <a:lstStyle/>
                        <a:p>
                          <a:pPr rtl="0" fontAlgn="t">
                            <a:spcBef>
                              <a:spcPts val="0"/>
                            </a:spcBef>
                            <a:spcAft>
                              <a:spcPts val="0"/>
                            </a:spcAft>
                          </a:pPr>
                          <a:r>
                            <a:rPr lang="en-GB" sz="1600" b="0" i="0" u="none" strike="noStrike" dirty="0">
                              <a:solidFill>
                                <a:srgbClr val="00BC89"/>
                              </a:solidFill>
                              <a:effectLst/>
                              <a:latin typeface="Nunito Sans" pitchFamily="2" charset="0"/>
                            </a:rPr>
                            <a:t>A) </a:t>
                          </a:r>
                          <a14:m>
                            <m:oMath xmlns:m="http://schemas.openxmlformats.org/officeDocument/2006/math">
                              <m:r>
                                <a:rPr lang="en-GB" sz="1600" b="0" i="1" u="none" strike="noStrike" dirty="0" smtClean="0">
                                  <a:solidFill>
                                    <a:srgbClr val="00BC89"/>
                                  </a:solidFill>
                                  <a:effectLst/>
                                  <a:latin typeface="Cambria Math" panose="02040503050406030204" pitchFamily="18" charset="0"/>
                                </a:rPr>
                                <m:t>35</m:t>
                              </m:r>
                            </m:oMath>
                          </a14:m>
                          <a:r>
                            <a:rPr lang="en-GB" sz="1600" b="0" i="0" u="none" strike="noStrike" dirty="0">
                              <a:solidFill>
                                <a:srgbClr val="00BC89"/>
                              </a:solidFill>
                              <a:effectLst/>
                              <a:latin typeface="Nunito Sans" pitchFamily="2" charset="0"/>
                            </a:rPr>
                            <a:t> </a:t>
                          </a:r>
                          <a:endParaRPr lang="en-GB" dirty="0">
                            <a:effectLst/>
                          </a:endParaRPr>
                        </a:p>
                        <a:p>
                          <a:pPr rtl="0" fontAlgn="t">
                            <a:spcBef>
                              <a:spcPts val="0"/>
                            </a:spcBef>
                            <a:spcAft>
                              <a:spcPts val="0"/>
                            </a:spcAft>
                          </a:pPr>
                          <a:r>
                            <a:rPr lang="en-GB" sz="1400" b="0" i="0" u="none" strike="noStrike" dirty="0">
                              <a:solidFill>
                                <a:srgbClr val="00BC89"/>
                              </a:solidFill>
                              <a:effectLst/>
                              <a:latin typeface="Nunito Sans" pitchFamily="2" charset="0"/>
                            </a:rPr>
                            <a:t>Correct answer</a:t>
                          </a:r>
                          <a:endParaRPr lang="en-GB"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B)</a:t>
                          </a:r>
                          <a:r>
                            <a:rPr lang="en-US" sz="1600" b="0" i="0" u="none" strike="noStrike" dirty="0">
                              <a:solidFill>
                                <a:srgbClr val="000000"/>
                              </a:solidFill>
                              <a:effectLst/>
                              <a:latin typeface="Times New Roman" panose="02020603050405020304" pitchFamily="18" charset="0"/>
                            </a:rPr>
                            <a:t>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5</m:t>
                              </m:r>
                            </m:oMath>
                          </a14:m>
                          <a:r>
                            <a:rPr lang="en-US" sz="1600" b="0" i="0" u="none" strike="noStrike" dirty="0">
                              <a:solidFill>
                                <a:srgbClr val="000000"/>
                              </a:solidFill>
                              <a:effectLst/>
                              <a:latin typeface="Times New Roman" panose="02020603050405020304" pitchFamily="18" charset="0"/>
                            </a:rPr>
                            <a:t>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found the highest common factor of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5</m:t>
                              </m:r>
                            </m:oMath>
                          </a14:m>
                          <a:r>
                            <a:rPr lang="en-US" sz="1400" b="0" i="0" u="none" strike="noStrike" dirty="0">
                              <a:solidFill>
                                <a:srgbClr val="000000"/>
                              </a:solidFill>
                              <a:effectLst/>
                              <a:latin typeface="Nunito Sans" pitchFamily="2" charset="0"/>
                            </a:rPr>
                            <a:t> and</a:t>
                          </a:r>
                          <a:r>
                            <a:rPr lang="en-US" sz="1400" b="0" i="0" u="none" strike="noStrike" dirty="0">
                              <a:solidFill>
                                <a:srgbClr val="000000"/>
                              </a:solidFill>
                              <a:effectLst/>
                              <a:latin typeface="Times New Roman" panose="02020603050405020304" pitchFamily="18" charset="0"/>
                            </a:rPr>
                            <a:t>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35</m:t>
                              </m:r>
                            </m:oMath>
                          </a14:m>
                          <a:endParaRPr lang="en-US"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0000">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C)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70</m:t>
                              </m:r>
                            </m:oMath>
                          </a14:m>
                          <a:r>
                            <a:rPr lang="en-US" sz="1600" b="0" i="0" u="none" strike="noStrike" dirty="0">
                              <a:solidFill>
                                <a:srgbClr val="000000"/>
                              </a:solidFill>
                              <a:effectLst/>
                              <a:latin typeface="Times New Roman" panose="02020603050405020304" pitchFamily="18" charset="0"/>
                            </a:rPr>
                            <a:t>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found a common multiple of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5</m:t>
                              </m:r>
                            </m:oMath>
                          </a14:m>
                          <a:r>
                            <a:rPr lang="en-US" sz="1400" b="0" i="0" u="none" strike="noStrike" dirty="0">
                              <a:solidFill>
                                <a:srgbClr val="000000"/>
                              </a:solidFill>
                              <a:effectLst/>
                              <a:latin typeface="Nunito Sans" pitchFamily="2" charset="0"/>
                            </a:rPr>
                            <a:t> and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35</m:t>
                              </m:r>
                            </m:oMath>
                          </a14:m>
                          <a:r>
                            <a:rPr lang="en-US" sz="1400" b="0" i="0" u="none" strike="noStrike" dirty="0">
                              <a:solidFill>
                                <a:srgbClr val="000000"/>
                              </a:solidFill>
                              <a:effectLst/>
                              <a:latin typeface="Nunito Sans" pitchFamily="2" charset="0"/>
                            </a:rPr>
                            <a:t>, but not the lowest common multiple</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D) </a:t>
                          </a:r>
                          <a14:m>
                            <m:oMath xmlns:m="http://schemas.openxmlformats.org/officeDocument/2006/math">
                              <m:r>
                                <a:rPr lang="en-US" sz="1600" b="0" i="1" u="none" strike="noStrike" dirty="0" smtClean="0">
                                  <a:solidFill>
                                    <a:srgbClr val="1C1C1C"/>
                                  </a:solidFill>
                                  <a:effectLst/>
                                  <a:latin typeface="Cambria Math" panose="02040503050406030204" pitchFamily="18" charset="0"/>
                                </a:rPr>
                                <m:t>175</m:t>
                              </m:r>
                            </m:oMath>
                          </a14:m>
                          <a:r>
                            <a:rPr lang="en-US" sz="1600" b="0" i="0" u="none" strike="noStrike" dirty="0">
                              <a:solidFill>
                                <a:srgbClr val="1C1C1C"/>
                              </a:solidFill>
                              <a:effectLst/>
                              <a:latin typeface="Times New Roman" panose="02020603050405020304" pitchFamily="18" charset="0"/>
                            </a:rPr>
                            <a:t> </a:t>
                          </a:r>
                          <a:endParaRPr lang="en-US" dirty="0">
                            <a:effectLst/>
                          </a:endParaRPr>
                        </a:p>
                        <a:p>
                          <a:pPr rtl="0" fontAlgn="t">
                            <a:spcBef>
                              <a:spcPts val="0"/>
                            </a:spcBef>
                            <a:spcAft>
                              <a:spcPts val="0"/>
                            </a:spcAft>
                          </a:pPr>
                          <a:r>
                            <a:rPr lang="en-US" sz="1400" b="0" i="0" u="none" strike="noStrike" dirty="0">
                              <a:solidFill>
                                <a:srgbClr val="1C1C1C"/>
                              </a:solidFill>
                              <a:effectLst/>
                              <a:latin typeface="Nunito Sans" pitchFamily="2" charset="0"/>
                            </a:rPr>
                            <a:t>Student multiplied </a:t>
                          </a:r>
                          <a14:m>
                            <m:oMath xmlns:m="http://schemas.openxmlformats.org/officeDocument/2006/math">
                              <m:r>
                                <a:rPr lang="en-US" sz="1400" b="0" i="1" u="none" strike="noStrike" dirty="0" smtClean="0">
                                  <a:solidFill>
                                    <a:srgbClr val="1C1C1C"/>
                                  </a:solidFill>
                                  <a:effectLst/>
                                  <a:latin typeface="Cambria Math" panose="02040503050406030204" pitchFamily="18" charset="0"/>
                                </a:rPr>
                                <m:t>35 </m:t>
                              </m:r>
                            </m:oMath>
                          </a14:m>
                          <a:r>
                            <a:rPr lang="en-US" sz="1400" b="0" i="0" u="none" strike="noStrike" dirty="0">
                              <a:solidFill>
                                <a:srgbClr val="1C1C1C"/>
                              </a:solidFill>
                              <a:effectLst/>
                              <a:latin typeface="Nunito Sans" pitchFamily="2" charset="0"/>
                            </a:rPr>
                            <a:t>by </a:t>
                          </a:r>
                          <a14:m>
                            <m:oMath xmlns:m="http://schemas.openxmlformats.org/officeDocument/2006/math">
                              <m:r>
                                <a:rPr lang="en-US" sz="1400" b="0" i="1" u="none" strike="noStrike" dirty="0" smtClean="0">
                                  <a:solidFill>
                                    <a:srgbClr val="1C1C1C"/>
                                  </a:solidFill>
                                  <a:effectLst/>
                                  <a:latin typeface="Cambria Math" panose="02040503050406030204" pitchFamily="18" charset="0"/>
                                </a:rPr>
                                <m:t>5</m:t>
                              </m:r>
                            </m:oMath>
                          </a14:m>
                          <a:endParaRPr lang="en-US"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2373196795"/>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0000">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2" r="-100337" b="-100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2" r="-337" b="-100562"/>
                          </a:stretch>
                        </a:blipFill>
                      </a:tcPr>
                    </a:tc>
                    <a:extLst>
                      <a:ext uri="{0D108BD9-81ED-4DB2-BD59-A6C34878D82A}">
                        <a16:rowId xmlns:a16="http://schemas.microsoft.com/office/drawing/2014/main" val="10000"/>
                      </a:ext>
                    </a:extLst>
                  </a:tr>
                  <a:tr h="1080000">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1130" r="-100337" b="-1130"/>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1130" r="-337" b="-1130"/>
                          </a:stretch>
                        </a:blipFill>
                      </a:tcPr>
                    </a:tc>
                    <a:extLst>
                      <a:ext uri="{0D108BD9-81ED-4DB2-BD59-A6C34878D82A}">
                        <a16:rowId xmlns:a16="http://schemas.microsoft.com/office/drawing/2014/main" val="10001"/>
                      </a:ext>
                    </a:extLst>
                  </a:tr>
                </a:tbl>
              </a:graphicData>
            </a:graphic>
          </p:graphicFrame>
        </mc:Fallback>
      </mc:AlternateContent>
      <p:sp>
        <p:nvSpPr>
          <p:cNvPr id="2" name="Google Shape;104;p20">
            <a:extLst>
              <a:ext uri="{FF2B5EF4-FFF2-40B4-BE49-F238E27FC236}">
                <a16:creationId xmlns:a16="http://schemas.microsoft.com/office/drawing/2014/main" id="{7DA32D51-8501-508C-2F23-2DA5317AD3F7}"/>
              </a:ext>
            </a:extLst>
          </p:cNvPr>
          <p:cNvSpPr txBox="1"/>
          <p:nvPr/>
        </p:nvSpPr>
        <p:spPr>
          <a:xfrm>
            <a:off x="169849" y="378100"/>
            <a:ext cx="5538223"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Factors, Multiples and Primes Answers</a:t>
            </a:r>
            <a:endParaRPr b="1"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4" name="Google Shape;105;p20">
                <a:extLst>
                  <a:ext uri="{FF2B5EF4-FFF2-40B4-BE49-F238E27FC236}">
                    <a16:creationId xmlns:a16="http://schemas.microsoft.com/office/drawing/2014/main" id="{B5C3EE92-8926-893A-29ED-5B80F9BE2CEF}"/>
                  </a:ext>
                </a:extLst>
              </p:cNvPr>
              <p:cNvGraphicFramePr/>
              <p:nvPr>
                <p:extLst>
                  <p:ext uri="{D42A27DB-BD31-4B8C-83A1-F6EECF244321}">
                    <p14:modId xmlns:p14="http://schemas.microsoft.com/office/powerpoint/2010/main" val="2671174352"/>
                  </p:ext>
                </p:extLst>
              </p:nvPr>
            </p:nvGraphicFramePr>
            <p:xfrm>
              <a:off x="108044" y="862526"/>
              <a:ext cx="7835229" cy="838210"/>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62452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10) Find the least common multiple (lowest common multiple) of</a:t>
                          </a:r>
                          <a:r>
                            <a:rPr lang="en-US" sz="1600" b="0" i="0" u="none" strike="noStrike" cap="none" dirty="0">
                              <a:solidFill>
                                <a:srgbClr val="000000"/>
                              </a:solidFill>
                              <a:effectLst/>
                              <a:latin typeface="Nunito Sans" pitchFamily="2" charset="0"/>
                              <a:ea typeface="Arial"/>
                              <a:cs typeface="Arial"/>
                              <a:sym typeface="Arial"/>
                            </a:rPr>
                            <a:t>:</a:t>
                          </a:r>
                          <a:r>
                            <a:rPr lang="en-GB" sz="1600" b="0" dirty="0">
                              <a:solidFill>
                                <a:schemeClr val="dk1"/>
                              </a:solidFill>
                              <a:latin typeface="Nunito Sans"/>
                              <a:ea typeface="Nunito Sans"/>
                              <a:cs typeface="Nunito Sans"/>
                              <a:sym typeface="Nunito Sans"/>
                            </a:rPr>
                            <a:t> </a:t>
                          </a:r>
                        </a:p>
                        <a:p>
                          <a:pPr marL="127000" lvl="0" indent="0" algn="l" rtl="0">
                            <a:spcBef>
                              <a:spcPts val="0"/>
                            </a:spcBef>
                            <a:spcAft>
                              <a:spcPts val="0"/>
                            </a:spcAft>
                            <a:buClr>
                              <a:schemeClr val="dk1"/>
                            </a:buClr>
                            <a:buSzPts val="1600"/>
                            <a:buFont typeface="Nunito Sans"/>
                            <a:buNone/>
                          </a:pPr>
                          <a:endParaRPr lang="en-GB" sz="1000" b="0" dirty="0">
                            <a:solidFill>
                              <a:schemeClr val="dk1"/>
                            </a:solidFill>
                            <a:latin typeface="Nunito Sans"/>
                            <a:ea typeface="Nunito Sans"/>
                            <a:cs typeface="Nunito Sans"/>
                            <a:sym typeface="Nunito Sans"/>
                          </a:endParaRPr>
                        </a:p>
                        <a:p>
                          <a:pPr marL="127000" lvl="0" indent="0" algn="l" rtl="0">
                            <a:spcBef>
                              <a:spcPts val="0"/>
                            </a:spcBef>
                            <a:spcAft>
                              <a:spcPts val="0"/>
                            </a:spcAft>
                            <a:buClr>
                              <a:schemeClr val="dk1"/>
                            </a:buClr>
                            <a:buSzPts val="1600"/>
                            <a:buFont typeface="Nunito Sans"/>
                            <a:buNone/>
                          </a:pPr>
                          <a:r>
                            <a:rPr lang="en-GB" sz="1600" b="0" dirty="0">
                              <a:solidFill>
                                <a:schemeClr val="dk1"/>
                              </a:solidFill>
                              <a:ea typeface="Nunito Sans"/>
                              <a:cs typeface="Nunito Sans"/>
                              <a:sym typeface="Nunito Sans"/>
                            </a:rPr>
                            <a:t>       </a:t>
                          </a:r>
                          <a14:m>
                            <m:oMath xmlns:m="http://schemas.openxmlformats.org/officeDocument/2006/math">
                              <m:r>
                                <a:rPr lang="en-GB" sz="2300" b="0" i="1" smtClean="0">
                                  <a:solidFill>
                                    <a:schemeClr val="dk1"/>
                                  </a:solidFill>
                                  <a:latin typeface="Cambria Math" panose="02040503050406030204" pitchFamily="18" charset="0"/>
                                  <a:ea typeface="Nunito Sans"/>
                                  <a:cs typeface="Nunito Sans"/>
                                  <a:sym typeface="Nunito Sans"/>
                                </a:rPr>
                                <m:t>5</m:t>
                              </m:r>
                            </m:oMath>
                          </a14:m>
                          <a:r>
                            <a:rPr lang="en-GB" sz="2300" b="0" dirty="0">
                              <a:solidFill>
                                <a:schemeClr val="dk1"/>
                              </a:solidFill>
                              <a:latin typeface="Nunito Sans"/>
                              <a:ea typeface="Nunito Sans"/>
                              <a:cs typeface="Nunito Sans"/>
                              <a:sym typeface="Nunito Sans"/>
                            </a:rPr>
                            <a:t> and </a:t>
                          </a:r>
                          <a14:m>
                            <m:oMath xmlns:m="http://schemas.openxmlformats.org/officeDocument/2006/math">
                              <m:r>
                                <a:rPr lang="en-GB" sz="2300" b="0" i="1" smtClean="0">
                                  <a:solidFill>
                                    <a:schemeClr val="dk1"/>
                                  </a:solidFill>
                                  <a:latin typeface="Cambria Math" panose="02040503050406030204" pitchFamily="18" charset="0"/>
                                  <a:ea typeface="Nunito Sans"/>
                                  <a:cs typeface="Nunito Sans"/>
                                  <a:sym typeface="Nunito Sans"/>
                                </a:rPr>
                                <m:t>35</m:t>
                              </m:r>
                            </m:oMath>
                          </a14:m>
                          <a:endParaRPr sz="23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4" name="Google Shape;105;p20">
                <a:extLst>
                  <a:ext uri="{FF2B5EF4-FFF2-40B4-BE49-F238E27FC236}">
                    <a16:creationId xmlns:a16="http://schemas.microsoft.com/office/drawing/2014/main" id="{B5C3EE92-8926-893A-29ED-5B80F9BE2CEF}"/>
                  </a:ext>
                </a:extLst>
              </p:cNvPr>
              <p:cNvGraphicFramePr/>
              <p:nvPr>
                <p:extLst>
                  <p:ext uri="{D42A27DB-BD31-4B8C-83A1-F6EECF244321}">
                    <p14:modId xmlns:p14="http://schemas.microsoft.com/office/powerpoint/2010/main" val="2671174352"/>
                  </p:ext>
                </p:extLst>
              </p:nvPr>
            </p:nvGraphicFramePr>
            <p:xfrm>
              <a:off x="108044" y="862526"/>
              <a:ext cx="7835229" cy="838210"/>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838210">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4"/>
                          <a:stretch>
                            <a:fillRect l="-78" t="-1449" r="-155" b="-15942"/>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384754334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776124851"/>
                  </p:ext>
                </p:extLst>
              </p:nvPr>
            </p:nvGraphicFramePr>
            <p:xfrm>
              <a:off x="952500" y="2190749"/>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0000">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A)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48</m:t>
                              </m:r>
                            </m:oMath>
                          </a14:m>
                          <a:r>
                            <a:rPr lang="en-US" sz="1600" b="0" i="0" u="none" strike="noStrike" dirty="0">
                              <a:solidFill>
                                <a:srgbClr val="000000"/>
                              </a:solidFill>
                              <a:effectLst/>
                              <a:latin typeface="Times New Roman" panose="02020603050405020304" pitchFamily="18" charset="0"/>
                            </a:rPr>
                            <a:t>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found the least common multiple of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12</m:t>
                              </m:r>
                            </m:oMath>
                          </a14:m>
                          <a:r>
                            <a:rPr lang="en-US" sz="1400" b="0" i="0" u="none" strike="noStrike" dirty="0">
                              <a:solidFill>
                                <a:srgbClr val="000000"/>
                              </a:solidFill>
                              <a:effectLst/>
                              <a:latin typeface="Nunito Sans" pitchFamily="2" charset="0"/>
                            </a:rPr>
                            <a:t> and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16</m:t>
                              </m:r>
                            </m:oMath>
                          </a14:m>
                          <a:endParaRPr lang="en-US"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B)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2</m:t>
                              </m:r>
                            </m:oMath>
                          </a14:m>
                          <a:r>
                            <a:rPr lang="en-US" sz="1600" b="0" i="0" u="none" strike="noStrike" dirty="0">
                              <a:solidFill>
                                <a:srgbClr val="000000"/>
                              </a:solidFill>
                              <a:effectLst/>
                              <a:latin typeface="Nunito Sans" pitchFamily="2" charset="0"/>
                            </a:rPr>
                            <a:t>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found a common factor of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12</m:t>
                              </m:r>
                            </m:oMath>
                          </a14:m>
                          <a:r>
                            <a:rPr lang="en-US" sz="1400" b="0" i="0" u="none" strike="noStrike" dirty="0">
                              <a:solidFill>
                                <a:srgbClr val="000000"/>
                              </a:solidFill>
                              <a:effectLst/>
                              <a:latin typeface="Nunito Sans" pitchFamily="2" charset="0"/>
                            </a:rPr>
                            <a:t> and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16</m:t>
                              </m:r>
                            </m:oMath>
                          </a14:m>
                          <a:r>
                            <a:rPr lang="en-US" sz="1400" b="0" i="0" u="none" strike="noStrike" dirty="0">
                              <a:solidFill>
                                <a:srgbClr val="000000"/>
                              </a:solidFill>
                              <a:effectLst/>
                              <a:latin typeface="Nunito Sans" pitchFamily="2" charset="0"/>
                            </a:rPr>
                            <a:t>, but not the highest common factor</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0000">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C)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8</m:t>
                              </m:r>
                            </m:oMath>
                          </a14:m>
                          <a:r>
                            <a:rPr lang="en-US" sz="1600" b="0" i="0" u="none" strike="noStrike" dirty="0">
                              <a:solidFill>
                                <a:srgbClr val="000000"/>
                              </a:solidFill>
                              <a:effectLst/>
                              <a:latin typeface="Times New Roman" panose="02020603050405020304" pitchFamily="18" charset="0"/>
                            </a:rPr>
                            <a:t>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found a number that is only a factor of</a:t>
                          </a:r>
                          <a:r>
                            <a:rPr lang="en-US" sz="1400" b="0" i="0" u="none" strike="noStrike" dirty="0">
                              <a:solidFill>
                                <a:srgbClr val="000000"/>
                              </a:solidFill>
                              <a:effectLst/>
                              <a:latin typeface="Times New Roman" panose="02020603050405020304" pitchFamily="18" charset="0"/>
                            </a:rPr>
                            <a:t>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16</m:t>
                              </m:r>
                            </m:oMath>
                          </a14:m>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GB" sz="1600" b="0" i="0" u="none" strike="noStrike" dirty="0">
                              <a:solidFill>
                                <a:srgbClr val="00BC89"/>
                              </a:solidFill>
                              <a:effectLst/>
                              <a:latin typeface="Nunito Sans" pitchFamily="2" charset="0"/>
                            </a:rPr>
                            <a:t>D)</a:t>
                          </a:r>
                          <a:r>
                            <a:rPr lang="en-GB" sz="1600" b="0" i="0" u="none" strike="noStrike" dirty="0">
                              <a:solidFill>
                                <a:srgbClr val="00BC89"/>
                              </a:solidFill>
                              <a:effectLst/>
                              <a:latin typeface="Times New Roman" panose="02020603050405020304" pitchFamily="18" charset="0"/>
                            </a:rPr>
                            <a:t> </a:t>
                          </a:r>
                          <a14:m>
                            <m:oMath xmlns:m="http://schemas.openxmlformats.org/officeDocument/2006/math">
                              <m:r>
                                <a:rPr lang="en-GB" sz="1600" b="0" i="1" u="none" strike="noStrike" dirty="0" smtClean="0">
                                  <a:solidFill>
                                    <a:srgbClr val="00BC89"/>
                                  </a:solidFill>
                                  <a:effectLst/>
                                  <a:latin typeface="Cambria Math" panose="02040503050406030204" pitchFamily="18" charset="0"/>
                                </a:rPr>
                                <m:t>4</m:t>
                              </m:r>
                            </m:oMath>
                          </a14:m>
                          <a:r>
                            <a:rPr lang="en-GB" sz="1600" b="0" i="0" u="none" strike="noStrike" dirty="0">
                              <a:solidFill>
                                <a:srgbClr val="00BC89"/>
                              </a:solidFill>
                              <a:effectLst/>
                              <a:latin typeface="Times New Roman" panose="02020603050405020304" pitchFamily="18" charset="0"/>
                            </a:rPr>
                            <a:t> </a:t>
                          </a:r>
                          <a:endParaRPr lang="en-GB" dirty="0">
                            <a:effectLst/>
                          </a:endParaRPr>
                        </a:p>
                        <a:p>
                          <a:pPr rtl="0" fontAlgn="t">
                            <a:spcBef>
                              <a:spcPts val="0"/>
                            </a:spcBef>
                            <a:spcAft>
                              <a:spcPts val="0"/>
                            </a:spcAft>
                          </a:pPr>
                          <a:r>
                            <a:rPr lang="en-GB" sz="1400" b="0" i="0" u="none" strike="noStrike" dirty="0">
                              <a:solidFill>
                                <a:srgbClr val="00BC89"/>
                              </a:solidFill>
                              <a:effectLst/>
                              <a:latin typeface="Nunito Sans" pitchFamily="2" charset="0"/>
                            </a:rPr>
                            <a:t>Correct answer</a:t>
                          </a:r>
                          <a:endParaRPr lang="en-GB"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776124851"/>
                  </p:ext>
                </p:extLst>
              </p:nvPr>
            </p:nvGraphicFramePr>
            <p:xfrm>
              <a:off x="952500" y="2190749"/>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0000">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2" r="-100337" b="-100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2" r="-337" b="-100562"/>
                          </a:stretch>
                        </a:blipFill>
                      </a:tcPr>
                    </a:tc>
                    <a:extLst>
                      <a:ext uri="{0D108BD9-81ED-4DB2-BD59-A6C34878D82A}">
                        <a16:rowId xmlns:a16="http://schemas.microsoft.com/office/drawing/2014/main" val="10000"/>
                      </a:ext>
                    </a:extLst>
                  </a:tr>
                  <a:tr h="1080000">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1130" r="-100337" b="-1130"/>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1130" r="-337" b="-1130"/>
                          </a:stretch>
                        </a:blipFill>
                      </a:tcPr>
                    </a:tc>
                    <a:extLst>
                      <a:ext uri="{0D108BD9-81ED-4DB2-BD59-A6C34878D82A}">
                        <a16:rowId xmlns:a16="http://schemas.microsoft.com/office/drawing/2014/main" val="10001"/>
                      </a:ext>
                    </a:extLst>
                  </a:tr>
                </a:tbl>
              </a:graphicData>
            </a:graphic>
          </p:graphicFrame>
        </mc:Fallback>
      </mc:AlternateContent>
      <p:sp>
        <p:nvSpPr>
          <p:cNvPr id="2" name="Google Shape;104;p20">
            <a:extLst>
              <a:ext uri="{FF2B5EF4-FFF2-40B4-BE49-F238E27FC236}">
                <a16:creationId xmlns:a16="http://schemas.microsoft.com/office/drawing/2014/main" id="{05CFF6FB-1ECF-FE0C-1F68-6DBCD205BDB7}"/>
              </a:ext>
            </a:extLst>
          </p:cNvPr>
          <p:cNvSpPr txBox="1"/>
          <p:nvPr/>
        </p:nvSpPr>
        <p:spPr>
          <a:xfrm>
            <a:off x="169849" y="378100"/>
            <a:ext cx="5538223"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Factors, Multiples and Primes Answers</a:t>
            </a:r>
            <a:endParaRPr b="1"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4" name="Google Shape;105;p20">
                <a:extLst>
                  <a:ext uri="{FF2B5EF4-FFF2-40B4-BE49-F238E27FC236}">
                    <a16:creationId xmlns:a16="http://schemas.microsoft.com/office/drawing/2014/main" id="{945E8CC8-B5A1-2088-E5C2-FECD6C6DCF4B}"/>
                  </a:ext>
                </a:extLst>
              </p:cNvPr>
              <p:cNvGraphicFramePr/>
              <p:nvPr>
                <p:extLst>
                  <p:ext uri="{D42A27DB-BD31-4B8C-83A1-F6EECF244321}">
                    <p14:modId xmlns:p14="http://schemas.microsoft.com/office/powerpoint/2010/main" val="2227599344"/>
                  </p:ext>
                </p:extLst>
              </p:nvPr>
            </p:nvGraphicFramePr>
            <p:xfrm>
              <a:off x="108044" y="862526"/>
              <a:ext cx="7835229" cy="838210"/>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62452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11) Find the highest common factor of</a:t>
                          </a:r>
                          <a:r>
                            <a:rPr lang="en-US" sz="1600" b="0" i="0" u="none" strike="noStrike" cap="none" dirty="0">
                              <a:solidFill>
                                <a:srgbClr val="000000"/>
                              </a:solidFill>
                              <a:effectLst/>
                              <a:latin typeface="Nunito Sans" pitchFamily="2" charset="0"/>
                              <a:ea typeface="Arial"/>
                              <a:cs typeface="Arial"/>
                              <a:sym typeface="Arial"/>
                            </a:rPr>
                            <a:t>:</a:t>
                          </a:r>
                          <a:r>
                            <a:rPr lang="en-GB" sz="1600" b="0" dirty="0">
                              <a:solidFill>
                                <a:schemeClr val="dk1"/>
                              </a:solidFill>
                              <a:latin typeface="Nunito Sans"/>
                              <a:ea typeface="Nunito Sans"/>
                              <a:cs typeface="Nunito Sans"/>
                              <a:sym typeface="Nunito Sans"/>
                            </a:rPr>
                            <a:t> </a:t>
                          </a:r>
                        </a:p>
                        <a:p>
                          <a:pPr marL="127000" lvl="0" indent="0" algn="l" rtl="0">
                            <a:spcBef>
                              <a:spcPts val="0"/>
                            </a:spcBef>
                            <a:spcAft>
                              <a:spcPts val="0"/>
                            </a:spcAft>
                            <a:buClr>
                              <a:schemeClr val="dk1"/>
                            </a:buClr>
                            <a:buSzPts val="1600"/>
                            <a:buFont typeface="Nunito Sans"/>
                            <a:buNone/>
                          </a:pPr>
                          <a:endParaRPr lang="en-GB" sz="1000" b="0" dirty="0">
                            <a:solidFill>
                              <a:schemeClr val="dk1"/>
                            </a:solidFill>
                            <a:latin typeface="Nunito Sans"/>
                            <a:ea typeface="Nunito Sans"/>
                            <a:cs typeface="Nunito Sans"/>
                            <a:sym typeface="Nunito Sans"/>
                          </a:endParaRPr>
                        </a:p>
                        <a:p>
                          <a:pPr marL="127000" lvl="0" indent="0" algn="l" rtl="0">
                            <a:spcBef>
                              <a:spcPts val="0"/>
                            </a:spcBef>
                            <a:spcAft>
                              <a:spcPts val="0"/>
                            </a:spcAft>
                            <a:buClr>
                              <a:schemeClr val="dk1"/>
                            </a:buClr>
                            <a:buSzPts val="1600"/>
                            <a:buFont typeface="Nunito Sans"/>
                            <a:buNone/>
                          </a:pPr>
                          <a:r>
                            <a:rPr lang="en-GB" sz="1600" b="0" dirty="0">
                              <a:solidFill>
                                <a:schemeClr val="dk1"/>
                              </a:solidFill>
                              <a:ea typeface="Nunito Sans"/>
                              <a:cs typeface="Nunito Sans"/>
                              <a:sym typeface="Nunito Sans"/>
                            </a:rPr>
                            <a:t>       </a:t>
                          </a:r>
                          <a14:m>
                            <m:oMath xmlns:m="http://schemas.openxmlformats.org/officeDocument/2006/math">
                              <m:r>
                                <a:rPr lang="en-GB" sz="2300" b="0" i="1" smtClean="0">
                                  <a:solidFill>
                                    <a:schemeClr val="dk1"/>
                                  </a:solidFill>
                                  <a:latin typeface="Cambria Math" panose="02040503050406030204" pitchFamily="18" charset="0"/>
                                  <a:ea typeface="Nunito Sans"/>
                                  <a:cs typeface="Nunito Sans"/>
                                  <a:sym typeface="Nunito Sans"/>
                                </a:rPr>
                                <m:t>12</m:t>
                              </m:r>
                            </m:oMath>
                          </a14:m>
                          <a:r>
                            <a:rPr lang="en-GB" sz="2300" b="0" dirty="0">
                              <a:solidFill>
                                <a:schemeClr val="dk1"/>
                              </a:solidFill>
                              <a:latin typeface="Nunito Sans"/>
                              <a:ea typeface="Nunito Sans"/>
                              <a:cs typeface="Nunito Sans"/>
                              <a:sym typeface="Nunito Sans"/>
                            </a:rPr>
                            <a:t> and </a:t>
                          </a:r>
                          <a14:m>
                            <m:oMath xmlns:m="http://schemas.openxmlformats.org/officeDocument/2006/math">
                              <m:r>
                                <a:rPr lang="en-GB" sz="2300" b="0" i="0" smtClean="0">
                                  <a:solidFill>
                                    <a:schemeClr val="dk1"/>
                                  </a:solidFill>
                                  <a:latin typeface="Cambria Math" panose="02040503050406030204" pitchFamily="18" charset="0"/>
                                  <a:ea typeface="Nunito Sans"/>
                                  <a:cs typeface="Nunito Sans"/>
                                  <a:sym typeface="Nunito Sans"/>
                                </a:rPr>
                                <m:t>1</m:t>
                              </m:r>
                              <m:r>
                                <a:rPr lang="en-GB" sz="2300" b="0" i="1" smtClean="0">
                                  <a:solidFill>
                                    <a:schemeClr val="dk1"/>
                                  </a:solidFill>
                                  <a:latin typeface="Cambria Math" panose="02040503050406030204" pitchFamily="18" charset="0"/>
                                  <a:ea typeface="Nunito Sans"/>
                                  <a:cs typeface="Nunito Sans"/>
                                  <a:sym typeface="Nunito Sans"/>
                                </a:rPr>
                                <m:t>6</m:t>
                              </m:r>
                            </m:oMath>
                          </a14:m>
                          <a:endParaRPr sz="23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4" name="Google Shape;105;p20">
                <a:extLst>
                  <a:ext uri="{FF2B5EF4-FFF2-40B4-BE49-F238E27FC236}">
                    <a16:creationId xmlns:a16="http://schemas.microsoft.com/office/drawing/2014/main" id="{945E8CC8-B5A1-2088-E5C2-FECD6C6DCF4B}"/>
                  </a:ext>
                </a:extLst>
              </p:cNvPr>
              <p:cNvGraphicFramePr/>
              <p:nvPr>
                <p:extLst>
                  <p:ext uri="{D42A27DB-BD31-4B8C-83A1-F6EECF244321}">
                    <p14:modId xmlns:p14="http://schemas.microsoft.com/office/powerpoint/2010/main" val="2227599344"/>
                  </p:ext>
                </p:extLst>
              </p:nvPr>
            </p:nvGraphicFramePr>
            <p:xfrm>
              <a:off x="108044" y="862526"/>
              <a:ext cx="7835229" cy="838210"/>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838210">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4"/>
                          <a:stretch>
                            <a:fillRect l="-78" t="-1449" r="-155" b="-15942"/>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17106780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20"/>
          <p:cNvSpPr txBox="1"/>
          <p:nvPr/>
        </p:nvSpPr>
        <p:spPr>
          <a:xfrm>
            <a:off x="169849" y="378100"/>
            <a:ext cx="5538223"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Factors, Multiples and Primes</a:t>
            </a:r>
            <a:endParaRPr b="1" dirty="0">
              <a:solidFill>
                <a:srgbClr val="FFFFFF"/>
              </a:solidFill>
              <a:latin typeface="Nunito Sans"/>
              <a:ea typeface="Nunito Sans"/>
              <a:cs typeface="Nunito Sans"/>
              <a:sym typeface="Nunito Sans"/>
            </a:endParaRPr>
          </a:p>
        </p:txBody>
      </p:sp>
      <p:graphicFrame>
        <p:nvGraphicFramePr>
          <p:cNvPr id="105" name="Google Shape;105;p20"/>
          <p:cNvGraphicFramePr/>
          <p:nvPr/>
        </p:nvGraphicFramePr>
        <p:xfrm>
          <a:off x="108044" y="862526"/>
          <a:ext cx="5747811" cy="624529"/>
        </p:xfrm>
        <a:graphic>
          <a:graphicData uri="http://schemas.openxmlformats.org/drawingml/2006/table">
            <a:tbl>
              <a:tblPr firstRow="1" bandRow="1">
                <a:noFill/>
                <a:tableStyleId>{F0405E19-DBF8-4350-A6E9-593C9D7815B3}</a:tableStyleId>
              </a:tblPr>
              <a:tblGrid>
                <a:gridCol w="5747811">
                  <a:extLst>
                    <a:ext uri="{9D8B030D-6E8A-4147-A177-3AD203B41FA5}">
                      <a16:colId xmlns:a16="http://schemas.microsoft.com/office/drawing/2014/main" val="20000"/>
                    </a:ext>
                  </a:extLst>
                </a:gridCol>
              </a:tblGrid>
              <a:tr h="62452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1) Every even number is divisible by: </a:t>
                      </a:r>
                      <a:endParaRPr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2141911444"/>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0000">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A)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4</m:t>
                              </m:r>
                            </m:oMath>
                          </a14:m>
                          <a:r>
                            <a:rPr lang="en-US" sz="1600" b="0" i="0" u="none" strike="noStrike" dirty="0">
                              <a:solidFill>
                                <a:schemeClr val="tx1"/>
                              </a:solidFill>
                              <a:effectLst/>
                              <a:latin typeface="Times New Roman" panose="02020603050405020304" pitchFamily="18" charset="0"/>
                            </a:rPr>
                            <a:t> </a:t>
                          </a:r>
                          <a:endParaRPr lang="en-US" dirty="0">
                            <a:solidFill>
                              <a:schemeClr val="tx1"/>
                            </a:solidFill>
                            <a:effectLst/>
                          </a:endParaRPr>
                        </a:p>
                        <a:p>
                          <a:pPr rtl="0" fontAlgn="t">
                            <a:spcBef>
                              <a:spcPts val="0"/>
                            </a:spcBef>
                            <a:spcAft>
                              <a:spcPts val="0"/>
                            </a:spcAft>
                          </a:pPr>
                          <a:r>
                            <a:rPr lang="en-GB"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B)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1</m:t>
                              </m:r>
                            </m:oMath>
                          </a14:m>
                          <a:r>
                            <a:rPr lang="en-US" sz="1600" b="0" i="0" u="none" strike="noStrike" dirty="0">
                              <a:solidFill>
                                <a:schemeClr val="tx1"/>
                              </a:solidFill>
                              <a:effectLst/>
                              <a:latin typeface="Times New Roman" panose="02020603050405020304" pitchFamily="18"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0000">
                    <a:tc>
                      <a:txBody>
                        <a:bodyPr/>
                        <a:lstStyle/>
                        <a:p>
                          <a:pPr rtl="0" fontAlgn="t">
                            <a:spcBef>
                              <a:spcPts val="0"/>
                            </a:spcBef>
                            <a:spcAft>
                              <a:spcPts val="0"/>
                            </a:spcAft>
                          </a:pPr>
                          <a:r>
                            <a:rPr lang="en-GB" sz="1600" b="0" i="0" u="none" strike="noStrike" dirty="0">
                              <a:solidFill>
                                <a:schemeClr val="tx1"/>
                              </a:solidFill>
                              <a:effectLst/>
                              <a:latin typeface="Nunito Sans" pitchFamily="2" charset="0"/>
                            </a:rPr>
                            <a:t>C) </a:t>
                          </a:r>
                          <a14:m>
                            <m:oMath xmlns:m="http://schemas.openxmlformats.org/officeDocument/2006/math">
                              <m:r>
                                <a:rPr lang="en-GB" sz="1600" b="0" i="1" u="none" strike="noStrike" dirty="0" smtClean="0">
                                  <a:solidFill>
                                    <a:schemeClr val="tx1"/>
                                  </a:solidFill>
                                  <a:effectLst/>
                                  <a:latin typeface="Cambria Math" panose="02040503050406030204" pitchFamily="18" charset="0"/>
                                </a:rPr>
                                <m:t>2</m:t>
                              </m:r>
                            </m:oMath>
                          </a14:m>
                          <a:endParaRPr lang="en-GB" dirty="0">
                            <a:solidFill>
                              <a:schemeClr val="tx1"/>
                            </a:solidFill>
                            <a:effectLst/>
                          </a:endParaRPr>
                        </a:p>
                        <a:p>
                          <a:pPr rtl="0" fontAlgn="t">
                            <a:spcBef>
                              <a:spcPts val="0"/>
                            </a:spcBef>
                            <a:spcAft>
                              <a:spcPts val="0"/>
                            </a:spcAft>
                          </a:pPr>
                          <a:r>
                            <a:rPr lang="en-GB" sz="1400" b="0" i="0" u="none" strike="noStrike" dirty="0">
                              <a:solidFill>
                                <a:schemeClr val="tx1"/>
                              </a:solidFill>
                              <a:effectLst/>
                              <a:latin typeface="Nunito Sans" pitchFamily="2" charset="0"/>
                            </a:rPr>
                            <a:t> </a:t>
                          </a:r>
                          <a:endParaRPr lang="en-GB"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D)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10</m:t>
                              </m:r>
                            </m:oMath>
                          </a14:m>
                          <a:r>
                            <a:rPr lang="en-US" sz="1600" b="0" i="0" u="none" strike="noStrike" dirty="0">
                              <a:solidFill>
                                <a:schemeClr val="tx1"/>
                              </a:solidFill>
                              <a:effectLst/>
                              <a:latin typeface="Times New Roman" panose="02020603050405020304" pitchFamily="18"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2141911444"/>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0000">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2" r="-100337" b="-100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2" r="-337" b="-100562"/>
                          </a:stretch>
                        </a:blipFill>
                      </a:tcPr>
                    </a:tc>
                    <a:extLst>
                      <a:ext uri="{0D108BD9-81ED-4DB2-BD59-A6C34878D82A}">
                        <a16:rowId xmlns:a16="http://schemas.microsoft.com/office/drawing/2014/main" val="10000"/>
                      </a:ext>
                    </a:extLst>
                  </a:tr>
                  <a:tr h="1080000">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1130" r="-100337" b="-1130"/>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1130" r="-337" b="-1130"/>
                          </a:stretch>
                        </a:blipFill>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34688960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3075544448"/>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1447">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A)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3</m:t>
                              </m:r>
                            </m:oMath>
                          </a14:m>
                          <a:r>
                            <a:rPr lang="en-US" sz="1600" b="0" i="0" u="none" strike="noStrike" dirty="0">
                              <a:solidFill>
                                <a:srgbClr val="000000"/>
                              </a:solidFill>
                              <a:effectLst/>
                              <a:latin typeface="Times New Roman" panose="02020603050405020304" pitchFamily="18" charset="0"/>
                            </a:rPr>
                            <a:t>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divided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55</m:t>
                              </m:r>
                            </m:oMath>
                          </a14:m>
                          <a:r>
                            <a:rPr lang="en-US" sz="1400" b="0" i="0" u="none" strike="noStrike" dirty="0">
                              <a:solidFill>
                                <a:srgbClr val="000000"/>
                              </a:solidFill>
                              <a:effectLst/>
                              <a:latin typeface="Nunito Sans" pitchFamily="2" charset="0"/>
                            </a:rPr>
                            <a:t> by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18</m:t>
                              </m:r>
                            </m:oMath>
                          </a14:m>
                          <a:r>
                            <a:rPr lang="en-US" sz="1400" b="0" i="0" u="none" strike="noStrike" dirty="0">
                              <a:solidFill>
                                <a:srgbClr val="000000"/>
                              </a:solidFill>
                              <a:effectLst/>
                              <a:latin typeface="Nunito Sans" pitchFamily="2" charset="0"/>
                            </a:rPr>
                            <a:t> and took integer part of answer</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B)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0</m:t>
                              </m:r>
                            </m:oMath>
                          </a14:m>
                          <a:r>
                            <a:rPr lang="en-US" sz="1600" b="0" i="0" u="none" strike="noStrike" dirty="0">
                              <a:solidFill>
                                <a:srgbClr val="000000"/>
                              </a:solidFill>
                              <a:effectLst/>
                              <a:latin typeface="Times New Roman" panose="02020603050405020304" pitchFamily="18" charset="0"/>
                            </a:rPr>
                            <a:t>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thinks there is no common factor at all </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78553">
                    <a:tc>
                      <a:txBody>
                        <a:bodyPr/>
                        <a:lstStyle/>
                        <a:p>
                          <a:pPr rtl="0" fontAlgn="t">
                            <a:spcBef>
                              <a:spcPts val="0"/>
                            </a:spcBef>
                            <a:spcAft>
                              <a:spcPts val="0"/>
                            </a:spcAft>
                          </a:pPr>
                          <a:r>
                            <a:rPr lang="en-GB" sz="1600" b="0" i="0" u="none" strike="noStrike" dirty="0">
                              <a:solidFill>
                                <a:srgbClr val="00BC89"/>
                              </a:solidFill>
                              <a:effectLst/>
                              <a:latin typeface="Nunito Sans" pitchFamily="2" charset="0"/>
                            </a:rPr>
                            <a:t>C) </a:t>
                          </a:r>
                          <a14:m>
                            <m:oMath xmlns:m="http://schemas.openxmlformats.org/officeDocument/2006/math">
                              <m:r>
                                <a:rPr lang="en-GB" sz="1600" b="0" i="1" u="none" strike="noStrike" dirty="0" smtClean="0">
                                  <a:solidFill>
                                    <a:srgbClr val="00BC89"/>
                                  </a:solidFill>
                                  <a:effectLst/>
                                  <a:latin typeface="Cambria Math" panose="02040503050406030204" pitchFamily="18" charset="0"/>
                                </a:rPr>
                                <m:t>1</m:t>
                              </m:r>
                            </m:oMath>
                          </a14:m>
                          <a:r>
                            <a:rPr lang="en-GB" sz="1600" b="0" i="0" u="none" strike="noStrike" dirty="0">
                              <a:solidFill>
                                <a:srgbClr val="00BC89"/>
                              </a:solidFill>
                              <a:effectLst/>
                              <a:latin typeface="Nunito Sans" pitchFamily="2" charset="0"/>
                            </a:rPr>
                            <a:t> </a:t>
                          </a:r>
                          <a:endParaRPr lang="en-GB" dirty="0">
                            <a:effectLst/>
                          </a:endParaRPr>
                        </a:p>
                        <a:p>
                          <a:pPr rtl="0" fontAlgn="t">
                            <a:spcBef>
                              <a:spcPts val="0"/>
                            </a:spcBef>
                            <a:spcAft>
                              <a:spcPts val="0"/>
                            </a:spcAft>
                          </a:pPr>
                          <a:r>
                            <a:rPr lang="en-GB" sz="1400" b="0" i="0" u="none" strike="noStrike" dirty="0">
                              <a:solidFill>
                                <a:srgbClr val="00BC89"/>
                              </a:solidFill>
                              <a:effectLst/>
                              <a:latin typeface="Nunito Sans" pitchFamily="2" charset="0"/>
                            </a:rPr>
                            <a:t>Correct answer</a:t>
                          </a:r>
                          <a:endParaRPr lang="en-GB"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D)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9</m:t>
                              </m:r>
                            </m:oMath>
                          </a14:m>
                          <a:r>
                            <a:rPr lang="en-US" sz="1600" b="0" i="0" u="none" strike="noStrike" dirty="0">
                              <a:solidFill>
                                <a:srgbClr val="000000"/>
                              </a:solidFill>
                              <a:effectLst/>
                              <a:latin typeface="Nunito Sans" pitchFamily="2" charset="0"/>
                            </a:rPr>
                            <a:t>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found the factors of</a:t>
                          </a:r>
                          <a:r>
                            <a:rPr lang="en-US" sz="1400" b="0" i="0" u="none" strike="noStrike" dirty="0">
                              <a:solidFill>
                                <a:srgbClr val="000000"/>
                              </a:solidFill>
                              <a:effectLst/>
                              <a:latin typeface="Times New Roman" panose="02020603050405020304" pitchFamily="18" charset="0"/>
                            </a:rPr>
                            <a:t>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55</m:t>
                              </m:r>
                            </m:oMath>
                          </a14:m>
                          <a:r>
                            <a:rPr lang="en-US" sz="1400" b="0" i="0" u="none" strike="noStrike" dirty="0">
                              <a:solidFill>
                                <a:srgbClr val="000000"/>
                              </a:solidFill>
                              <a:effectLst/>
                              <a:latin typeface="Times New Roman" panose="02020603050405020304" pitchFamily="18" charset="0"/>
                            </a:rPr>
                            <a:t> </a:t>
                          </a:r>
                          <a:r>
                            <a:rPr lang="en-US" sz="1400" b="0" i="0" u="none" strike="noStrike" dirty="0">
                              <a:solidFill>
                                <a:srgbClr val="000000"/>
                              </a:solidFill>
                              <a:effectLst/>
                              <a:latin typeface="Nunito Sans" pitchFamily="2" charset="0"/>
                            </a:rPr>
                            <a:t>incorrectly</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3075544448"/>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1447">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2" r="-100337" b="-100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2" r="-337" b="-100562"/>
                          </a:stretch>
                        </a:blipFill>
                      </a:tcPr>
                    </a:tc>
                    <a:extLst>
                      <a:ext uri="{0D108BD9-81ED-4DB2-BD59-A6C34878D82A}">
                        <a16:rowId xmlns:a16="http://schemas.microsoft.com/office/drawing/2014/main" val="10000"/>
                      </a:ext>
                    </a:extLst>
                  </a:tr>
                  <a:tr h="1078553">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1130" r="-100337" b="-1130"/>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1130" r="-337" b="-1130"/>
                          </a:stretch>
                        </a:blipFill>
                      </a:tcPr>
                    </a:tc>
                    <a:extLst>
                      <a:ext uri="{0D108BD9-81ED-4DB2-BD59-A6C34878D82A}">
                        <a16:rowId xmlns:a16="http://schemas.microsoft.com/office/drawing/2014/main" val="10001"/>
                      </a:ext>
                    </a:extLst>
                  </a:tr>
                </a:tbl>
              </a:graphicData>
            </a:graphic>
          </p:graphicFrame>
        </mc:Fallback>
      </mc:AlternateContent>
      <p:sp>
        <p:nvSpPr>
          <p:cNvPr id="2" name="Google Shape;104;p20">
            <a:extLst>
              <a:ext uri="{FF2B5EF4-FFF2-40B4-BE49-F238E27FC236}">
                <a16:creationId xmlns:a16="http://schemas.microsoft.com/office/drawing/2014/main" id="{B050D23D-31FC-193B-4AF8-6F9FEA7C0DC8}"/>
              </a:ext>
            </a:extLst>
          </p:cNvPr>
          <p:cNvSpPr txBox="1"/>
          <p:nvPr/>
        </p:nvSpPr>
        <p:spPr>
          <a:xfrm>
            <a:off x="169849" y="378100"/>
            <a:ext cx="5538223"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Factors, Multiples and Primes Answers</a:t>
            </a:r>
            <a:endParaRPr b="1"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4" name="Google Shape;105;p20">
                <a:extLst>
                  <a:ext uri="{FF2B5EF4-FFF2-40B4-BE49-F238E27FC236}">
                    <a16:creationId xmlns:a16="http://schemas.microsoft.com/office/drawing/2014/main" id="{4EAF0537-35E4-395D-DC71-8BD8FB1A79C2}"/>
                  </a:ext>
                </a:extLst>
              </p:cNvPr>
              <p:cNvGraphicFramePr/>
              <p:nvPr>
                <p:extLst>
                  <p:ext uri="{D42A27DB-BD31-4B8C-83A1-F6EECF244321}">
                    <p14:modId xmlns:p14="http://schemas.microsoft.com/office/powerpoint/2010/main" val="1162623647"/>
                  </p:ext>
                </p:extLst>
              </p:nvPr>
            </p:nvGraphicFramePr>
            <p:xfrm>
              <a:off x="108044" y="862526"/>
              <a:ext cx="7835229" cy="838210"/>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62452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12) Find the highest common factor of</a:t>
                          </a:r>
                          <a:r>
                            <a:rPr lang="en-US" sz="1600" b="0" i="0" u="none" strike="noStrike" cap="none" dirty="0">
                              <a:solidFill>
                                <a:srgbClr val="000000"/>
                              </a:solidFill>
                              <a:effectLst/>
                              <a:latin typeface="Nunito Sans" pitchFamily="2" charset="0"/>
                              <a:ea typeface="Arial"/>
                              <a:cs typeface="Arial"/>
                              <a:sym typeface="Arial"/>
                            </a:rPr>
                            <a:t>:</a:t>
                          </a:r>
                          <a:r>
                            <a:rPr lang="en-GB" sz="1600" b="0" dirty="0">
                              <a:solidFill>
                                <a:schemeClr val="dk1"/>
                              </a:solidFill>
                              <a:latin typeface="Nunito Sans"/>
                              <a:ea typeface="Nunito Sans"/>
                              <a:cs typeface="Nunito Sans"/>
                              <a:sym typeface="Nunito Sans"/>
                            </a:rPr>
                            <a:t> </a:t>
                          </a:r>
                        </a:p>
                        <a:p>
                          <a:pPr marL="127000" lvl="0" indent="0" algn="l" rtl="0">
                            <a:spcBef>
                              <a:spcPts val="0"/>
                            </a:spcBef>
                            <a:spcAft>
                              <a:spcPts val="0"/>
                            </a:spcAft>
                            <a:buClr>
                              <a:schemeClr val="dk1"/>
                            </a:buClr>
                            <a:buSzPts val="1600"/>
                            <a:buFont typeface="Nunito Sans"/>
                            <a:buNone/>
                          </a:pPr>
                          <a:endParaRPr lang="en-GB" sz="1000" b="0" dirty="0">
                            <a:solidFill>
                              <a:schemeClr val="dk1"/>
                            </a:solidFill>
                            <a:latin typeface="Nunito Sans"/>
                            <a:ea typeface="Nunito Sans"/>
                            <a:cs typeface="Nunito Sans"/>
                            <a:sym typeface="Nunito Sans"/>
                          </a:endParaRPr>
                        </a:p>
                        <a:p>
                          <a:pPr marL="127000" lvl="0" indent="0" algn="l" rtl="0">
                            <a:spcBef>
                              <a:spcPts val="0"/>
                            </a:spcBef>
                            <a:spcAft>
                              <a:spcPts val="0"/>
                            </a:spcAft>
                            <a:buClr>
                              <a:schemeClr val="dk1"/>
                            </a:buClr>
                            <a:buSzPts val="1600"/>
                            <a:buFont typeface="Nunito Sans"/>
                            <a:buNone/>
                          </a:pPr>
                          <a:r>
                            <a:rPr lang="en-GB" sz="1600" b="0" dirty="0">
                              <a:solidFill>
                                <a:schemeClr val="dk1"/>
                              </a:solidFill>
                              <a:ea typeface="Nunito Sans"/>
                              <a:cs typeface="Nunito Sans"/>
                              <a:sym typeface="Nunito Sans"/>
                            </a:rPr>
                            <a:t>       </a:t>
                          </a:r>
                          <a14:m>
                            <m:oMath xmlns:m="http://schemas.openxmlformats.org/officeDocument/2006/math">
                              <m:r>
                                <a:rPr lang="en-GB" sz="2300" b="0" i="1" smtClean="0">
                                  <a:solidFill>
                                    <a:schemeClr val="dk1"/>
                                  </a:solidFill>
                                  <a:latin typeface="Cambria Math" panose="02040503050406030204" pitchFamily="18" charset="0"/>
                                  <a:ea typeface="Nunito Sans"/>
                                  <a:cs typeface="Nunito Sans"/>
                                  <a:sym typeface="Nunito Sans"/>
                                </a:rPr>
                                <m:t>18</m:t>
                              </m:r>
                            </m:oMath>
                          </a14:m>
                          <a:r>
                            <a:rPr lang="en-GB" sz="2300" b="0" dirty="0">
                              <a:solidFill>
                                <a:schemeClr val="dk1"/>
                              </a:solidFill>
                              <a:latin typeface="Nunito Sans"/>
                              <a:ea typeface="Nunito Sans"/>
                              <a:cs typeface="Nunito Sans"/>
                              <a:sym typeface="Nunito Sans"/>
                            </a:rPr>
                            <a:t> and </a:t>
                          </a:r>
                          <a14:m>
                            <m:oMath xmlns:m="http://schemas.openxmlformats.org/officeDocument/2006/math">
                              <m:r>
                                <a:rPr lang="en-GB" sz="2300" b="0" i="1" smtClean="0">
                                  <a:solidFill>
                                    <a:schemeClr val="dk1"/>
                                  </a:solidFill>
                                  <a:latin typeface="Cambria Math" panose="02040503050406030204" pitchFamily="18" charset="0"/>
                                  <a:ea typeface="Nunito Sans"/>
                                  <a:cs typeface="Nunito Sans"/>
                                  <a:sym typeface="Nunito Sans"/>
                                </a:rPr>
                                <m:t>55</m:t>
                              </m:r>
                            </m:oMath>
                          </a14:m>
                          <a:endParaRPr sz="23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4" name="Google Shape;105;p20">
                <a:extLst>
                  <a:ext uri="{FF2B5EF4-FFF2-40B4-BE49-F238E27FC236}">
                    <a16:creationId xmlns:a16="http://schemas.microsoft.com/office/drawing/2014/main" id="{4EAF0537-35E4-395D-DC71-8BD8FB1A79C2}"/>
                  </a:ext>
                </a:extLst>
              </p:cNvPr>
              <p:cNvGraphicFramePr/>
              <p:nvPr>
                <p:extLst>
                  <p:ext uri="{D42A27DB-BD31-4B8C-83A1-F6EECF244321}">
                    <p14:modId xmlns:p14="http://schemas.microsoft.com/office/powerpoint/2010/main" val="1162623647"/>
                  </p:ext>
                </p:extLst>
              </p:nvPr>
            </p:nvGraphicFramePr>
            <p:xfrm>
              <a:off x="108044" y="862526"/>
              <a:ext cx="7835229" cy="838210"/>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838210">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4"/>
                          <a:stretch>
                            <a:fillRect l="-78" t="-1449" r="-155" b="-15942"/>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144506322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4266380191"/>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76818">
                    <a:tc>
                      <a:txBody>
                        <a:bodyPr/>
                        <a:lstStyle/>
                        <a:p>
                          <a:pPr rtl="0" fontAlgn="t">
                            <a:spcBef>
                              <a:spcPts val="0"/>
                            </a:spcBef>
                            <a:spcAft>
                              <a:spcPts val="0"/>
                            </a:spcAft>
                          </a:pPr>
                          <a:r>
                            <a:rPr lang="en-GB" sz="1600" b="0" i="0" u="none" strike="noStrike" dirty="0">
                              <a:solidFill>
                                <a:srgbClr val="00BC89"/>
                              </a:solidFill>
                              <a:effectLst/>
                              <a:latin typeface="Nunito Sans" pitchFamily="2" charset="0"/>
                            </a:rPr>
                            <a:t>A) </a:t>
                          </a:r>
                          <a14:m>
                            <m:oMath xmlns:m="http://schemas.openxmlformats.org/officeDocument/2006/math">
                              <m:r>
                                <a:rPr lang="en-GB" sz="1600" b="0" i="1" u="none" strike="noStrike" dirty="0" smtClean="0">
                                  <a:solidFill>
                                    <a:srgbClr val="00BC89"/>
                                  </a:solidFill>
                                  <a:effectLst/>
                                  <a:latin typeface="Cambria Math" panose="02040503050406030204" pitchFamily="18" charset="0"/>
                                </a:rPr>
                                <m:t>9</m:t>
                              </m:r>
                            </m:oMath>
                          </a14:m>
                          <a:r>
                            <a:rPr lang="en-GB" sz="1600" b="0" i="0" u="none" strike="noStrike" dirty="0">
                              <a:solidFill>
                                <a:srgbClr val="00BC89"/>
                              </a:solidFill>
                              <a:effectLst/>
                              <a:latin typeface="Times New Roman" panose="02020603050405020304" pitchFamily="18" charset="0"/>
                            </a:rPr>
                            <a:t> </a:t>
                          </a:r>
                          <a:endParaRPr lang="en-GB" dirty="0">
                            <a:effectLst/>
                          </a:endParaRPr>
                        </a:p>
                        <a:p>
                          <a:pPr rtl="0" fontAlgn="t">
                            <a:spcBef>
                              <a:spcPts val="0"/>
                            </a:spcBef>
                            <a:spcAft>
                              <a:spcPts val="0"/>
                            </a:spcAft>
                          </a:pPr>
                          <a:r>
                            <a:rPr lang="en-GB" sz="1400" b="0" i="0" u="none" strike="noStrike" dirty="0">
                              <a:solidFill>
                                <a:srgbClr val="00BC89"/>
                              </a:solidFill>
                              <a:effectLst/>
                              <a:latin typeface="Nunito Sans" pitchFamily="2" charset="0"/>
                            </a:rPr>
                            <a:t>Correct answer</a:t>
                          </a:r>
                          <a:endParaRPr lang="en-GB"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B)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8</m:t>
                              </m:r>
                            </m:oMath>
                          </a14:m>
                          <a:r>
                            <a:rPr lang="en-US" sz="1600" b="0" i="0" u="none" strike="noStrike" dirty="0">
                              <a:solidFill>
                                <a:srgbClr val="000000"/>
                              </a:solidFill>
                              <a:effectLst/>
                              <a:latin typeface="Nunito Sans" pitchFamily="2" charset="0"/>
                            </a:rPr>
                            <a:t>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divided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72</m:t>
                              </m:r>
                            </m:oMath>
                          </a14:m>
                          <a:r>
                            <a:rPr lang="en-US" sz="1400" b="0" i="0" u="none" strike="noStrike" dirty="0">
                              <a:solidFill>
                                <a:srgbClr val="000000"/>
                              </a:solidFill>
                              <a:effectLst/>
                              <a:latin typeface="Nunito Sans" pitchFamily="2" charset="0"/>
                            </a:rPr>
                            <a:t> by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9</m:t>
                              </m:r>
                            </m:oMath>
                          </a14:m>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3182">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C)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72</m:t>
                              </m:r>
                            </m:oMath>
                          </a14:m>
                          <a:r>
                            <a:rPr lang="en-US" sz="1600" b="0" i="0" u="none" strike="noStrike" dirty="0">
                              <a:solidFill>
                                <a:srgbClr val="000000"/>
                              </a:solidFill>
                              <a:effectLst/>
                              <a:latin typeface="Times New Roman" panose="02020603050405020304" pitchFamily="18" charset="0"/>
                            </a:rPr>
                            <a:t>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found the least common multiple of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9</m:t>
                              </m:r>
                            </m:oMath>
                          </a14:m>
                          <a:r>
                            <a:rPr lang="en-US" sz="1400" b="0" i="0" u="none" strike="noStrike" dirty="0">
                              <a:solidFill>
                                <a:srgbClr val="000000"/>
                              </a:solidFill>
                              <a:effectLst/>
                              <a:latin typeface="Times New Roman" panose="02020603050405020304" pitchFamily="18" charset="0"/>
                            </a:rPr>
                            <a:t> </a:t>
                          </a:r>
                          <a:r>
                            <a:rPr lang="en-US" sz="1400" b="0" i="0" u="none" strike="noStrike" dirty="0">
                              <a:solidFill>
                                <a:srgbClr val="000000"/>
                              </a:solidFill>
                              <a:effectLst/>
                              <a:latin typeface="Nunito Sans" pitchFamily="2" charset="0"/>
                            </a:rPr>
                            <a:t>and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72</m:t>
                              </m:r>
                            </m:oMath>
                          </a14:m>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D) </a:t>
                          </a:r>
                          <a14:m>
                            <m:oMath xmlns:m="http://schemas.openxmlformats.org/officeDocument/2006/math">
                              <m:r>
                                <a:rPr lang="en-US" sz="1600" b="0" i="1" u="none" strike="noStrike" dirty="0" smtClean="0">
                                  <a:solidFill>
                                    <a:srgbClr val="1C1C1C"/>
                                  </a:solidFill>
                                  <a:effectLst/>
                                  <a:latin typeface="Cambria Math" panose="02040503050406030204" pitchFamily="18" charset="0"/>
                                </a:rPr>
                                <m:t>1</m:t>
                              </m:r>
                            </m:oMath>
                          </a14:m>
                          <a:r>
                            <a:rPr lang="en-US" sz="1600" b="0" i="0" u="none" strike="noStrike" dirty="0">
                              <a:solidFill>
                                <a:srgbClr val="1C1C1C"/>
                              </a:solidFill>
                              <a:effectLst/>
                              <a:latin typeface="Times New Roman" panose="02020603050405020304" pitchFamily="18" charset="0"/>
                            </a:rPr>
                            <a:t> </a:t>
                          </a:r>
                          <a:endParaRPr lang="en-US" dirty="0">
                            <a:effectLst/>
                          </a:endParaRPr>
                        </a:p>
                        <a:p>
                          <a:pPr rtl="0" fontAlgn="t">
                            <a:spcBef>
                              <a:spcPts val="0"/>
                            </a:spcBef>
                            <a:spcAft>
                              <a:spcPts val="0"/>
                            </a:spcAft>
                          </a:pPr>
                          <a:r>
                            <a:rPr lang="en-US" sz="1400" b="0" i="0" u="none" strike="noStrike" dirty="0">
                              <a:solidFill>
                                <a:srgbClr val="1C1C1C"/>
                              </a:solidFill>
                              <a:effectLst/>
                              <a:latin typeface="Nunito Sans" pitchFamily="2" charset="0"/>
                            </a:rPr>
                            <a:t>Student failed to find</a:t>
                          </a:r>
                          <a:r>
                            <a:rPr lang="en-US" sz="1400" b="0" i="0" u="none" strike="noStrike" dirty="0">
                              <a:solidFill>
                                <a:srgbClr val="1C1C1C"/>
                              </a:solidFill>
                              <a:effectLst/>
                              <a:latin typeface="Times New Roman" panose="02020603050405020304" pitchFamily="18" charset="0"/>
                            </a:rPr>
                            <a:t> </a:t>
                          </a:r>
                          <a14:m>
                            <m:oMath xmlns:m="http://schemas.openxmlformats.org/officeDocument/2006/math">
                              <m:r>
                                <a:rPr lang="en-US" sz="1400" b="0" i="1" u="none" strike="noStrike" dirty="0" smtClean="0">
                                  <a:solidFill>
                                    <a:srgbClr val="1C1C1C"/>
                                  </a:solidFill>
                                  <a:effectLst/>
                                  <a:latin typeface="Cambria Math" panose="02040503050406030204" pitchFamily="18" charset="0"/>
                                </a:rPr>
                                <m:t>9</m:t>
                              </m:r>
                            </m:oMath>
                          </a14:m>
                          <a:r>
                            <a:rPr lang="en-US" sz="1400" b="0" i="0" u="none" strike="noStrike" dirty="0">
                              <a:solidFill>
                                <a:srgbClr val="1C1C1C"/>
                              </a:solidFill>
                              <a:effectLst/>
                              <a:latin typeface="Times New Roman" panose="02020603050405020304" pitchFamily="18" charset="0"/>
                            </a:rPr>
                            <a:t> </a:t>
                          </a:r>
                          <a:r>
                            <a:rPr lang="en-US" sz="1400" b="0" i="0" u="none" strike="noStrike" dirty="0">
                              <a:solidFill>
                                <a:srgbClr val="1C1C1C"/>
                              </a:solidFill>
                              <a:effectLst/>
                              <a:latin typeface="Nunito Sans" pitchFamily="2" charset="0"/>
                            </a:rPr>
                            <a:t>as a factor of </a:t>
                          </a:r>
                          <a14:m>
                            <m:oMath xmlns:m="http://schemas.openxmlformats.org/officeDocument/2006/math">
                              <m:r>
                                <a:rPr lang="en-US" sz="1400" b="0" i="1" u="none" strike="noStrike" dirty="0" smtClean="0">
                                  <a:solidFill>
                                    <a:srgbClr val="1C1C1C"/>
                                  </a:solidFill>
                                  <a:effectLst/>
                                  <a:latin typeface="Cambria Math" panose="02040503050406030204" pitchFamily="18" charset="0"/>
                                </a:rPr>
                                <m:t>72</m:t>
                              </m:r>
                            </m:oMath>
                          </a14:m>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4266380191"/>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76818">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5" r="-100337" b="-101695"/>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5" r="-337" b="-101695"/>
                          </a:stretch>
                        </a:blipFill>
                      </a:tcPr>
                    </a:tc>
                    <a:extLst>
                      <a:ext uri="{0D108BD9-81ED-4DB2-BD59-A6C34878D82A}">
                        <a16:rowId xmlns:a16="http://schemas.microsoft.com/office/drawing/2014/main" val="10000"/>
                      </a:ext>
                    </a:extLst>
                  </a:tr>
                  <a:tr h="1083182">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0000" r="-100337" b="-1124"/>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0000" r="-337" b="-1124"/>
                          </a:stretch>
                        </a:blipFill>
                      </a:tcPr>
                    </a:tc>
                    <a:extLst>
                      <a:ext uri="{0D108BD9-81ED-4DB2-BD59-A6C34878D82A}">
                        <a16:rowId xmlns:a16="http://schemas.microsoft.com/office/drawing/2014/main" val="10001"/>
                      </a:ext>
                    </a:extLst>
                  </a:tr>
                </a:tbl>
              </a:graphicData>
            </a:graphic>
          </p:graphicFrame>
        </mc:Fallback>
      </mc:AlternateContent>
      <p:sp>
        <p:nvSpPr>
          <p:cNvPr id="2" name="Google Shape;104;p20">
            <a:extLst>
              <a:ext uri="{FF2B5EF4-FFF2-40B4-BE49-F238E27FC236}">
                <a16:creationId xmlns:a16="http://schemas.microsoft.com/office/drawing/2014/main" id="{9DC40B91-13FE-147E-01A3-9E352DBE154E}"/>
              </a:ext>
            </a:extLst>
          </p:cNvPr>
          <p:cNvSpPr txBox="1"/>
          <p:nvPr/>
        </p:nvSpPr>
        <p:spPr>
          <a:xfrm>
            <a:off x="169849" y="378100"/>
            <a:ext cx="5538223"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Factors, Multiples and Primes Answers</a:t>
            </a:r>
            <a:endParaRPr b="1"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4" name="Google Shape;105;p20">
                <a:extLst>
                  <a:ext uri="{FF2B5EF4-FFF2-40B4-BE49-F238E27FC236}">
                    <a16:creationId xmlns:a16="http://schemas.microsoft.com/office/drawing/2014/main" id="{4238FD31-10A1-8173-751D-FD4BEC7043C0}"/>
                  </a:ext>
                </a:extLst>
              </p:cNvPr>
              <p:cNvGraphicFramePr/>
              <p:nvPr>
                <p:extLst>
                  <p:ext uri="{D42A27DB-BD31-4B8C-83A1-F6EECF244321}">
                    <p14:modId xmlns:p14="http://schemas.microsoft.com/office/powerpoint/2010/main" val="2588151539"/>
                  </p:ext>
                </p:extLst>
              </p:nvPr>
            </p:nvGraphicFramePr>
            <p:xfrm>
              <a:off x="108044" y="862526"/>
              <a:ext cx="7835229" cy="838210"/>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62452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13) Find the highest common factor of</a:t>
                          </a:r>
                          <a:r>
                            <a:rPr lang="en-US" sz="1600" b="0" i="0" u="none" strike="noStrike" cap="none" dirty="0">
                              <a:solidFill>
                                <a:srgbClr val="000000"/>
                              </a:solidFill>
                              <a:effectLst/>
                              <a:latin typeface="Nunito Sans" pitchFamily="2" charset="0"/>
                              <a:ea typeface="Arial"/>
                              <a:cs typeface="Arial"/>
                              <a:sym typeface="Arial"/>
                            </a:rPr>
                            <a:t>:</a:t>
                          </a:r>
                          <a:r>
                            <a:rPr lang="en-GB" sz="1600" b="0" dirty="0">
                              <a:solidFill>
                                <a:schemeClr val="dk1"/>
                              </a:solidFill>
                              <a:latin typeface="Nunito Sans"/>
                              <a:ea typeface="Nunito Sans"/>
                              <a:cs typeface="Nunito Sans"/>
                              <a:sym typeface="Nunito Sans"/>
                            </a:rPr>
                            <a:t> </a:t>
                          </a:r>
                        </a:p>
                        <a:p>
                          <a:pPr marL="127000" lvl="0" indent="0" algn="l" rtl="0">
                            <a:spcBef>
                              <a:spcPts val="0"/>
                            </a:spcBef>
                            <a:spcAft>
                              <a:spcPts val="0"/>
                            </a:spcAft>
                            <a:buClr>
                              <a:schemeClr val="dk1"/>
                            </a:buClr>
                            <a:buSzPts val="1600"/>
                            <a:buFont typeface="Nunito Sans"/>
                            <a:buNone/>
                          </a:pPr>
                          <a:endParaRPr lang="en-GB" sz="1000" b="0" dirty="0">
                            <a:solidFill>
                              <a:schemeClr val="dk1"/>
                            </a:solidFill>
                            <a:latin typeface="Nunito Sans"/>
                            <a:ea typeface="Nunito Sans"/>
                            <a:cs typeface="Nunito Sans"/>
                            <a:sym typeface="Nunito Sans"/>
                          </a:endParaRPr>
                        </a:p>
                        <a:p>
                          <a:pPr marL="127000" lvl="0" indent="0" algn="l" rtl="0">
                            <a:spcBef>
                              <a:spcPts val="0"/>
                            </a:spcBef>
                            <a:spcAft>
                              <a:spcPts val="0"/>
                            </a:spcAft>
                            <a:buClr>
                              <a:schemeClr val="dk1"/>
                            </a:buClr>
                            <a:buSzPts val="1600"/>
                            <a:buFont typeface="Nunito Sans"/>
                            <a:buNone/>
                          </a:pPr>
                          <a:r>
                            <a:rPr lang="en-GB" sz="1600" b="0" dirty="0">
                              <a:solidFill>
                                <a:schemeClr val="dk1"/>
                              </a:solidFill>
                              <a:ea typeface="Nunito Sans"/>
                              <a:cs typeface="Nunito Sans"/>
                              <a:sym typeface="Nunito Sans"/>
                            </a:rPr>
                            <a:t>       </a:t>
                          </a:r>
                          <a14:m>
                            <m:oMath xmlns:m="http://schemas.openxmlformats.org/officeDocument/2006/math">
                              <m:r>
                                <a:rPr lang="en-GB" sz="2300" b="0" i="1" smtClean="0">
                                  <a:solidFill>
                                    <a:schemeClr val="dk1"/>
                                  </a:solidFill>
                                  <a:latin typeface="Cambria Math" panose="02040503050406030204" pitchFamily="18" charset="0"/>
                                  <a:ea typeface="Nunito Sans"/>
                                  <a:cs typeface="Nunito Sans"/>
                                  <a:sym typeface="Nunito Sans"/>
                                </a:rPr>
                                <m:t>9</m:t>
                              </m:r>
                            </m:oMath>
                          </a14:m>
                          <a:r>
                            <a:rPr lang="en-GB" sz="2300" b="0" dirty="0">
                              <a:solidFill>
                                <a:schemeClr val="dk1"/>
                              </a:solidFill>
                              <a:latin typeface="Nunito Sans"/>
                              <a:ea typeface="Nunito Sans"/>
                              <a:cs typeface="Nunito Sans"/>
                              <a:sym typeface="Nunito Sans"/>
                            </a:rPr>
                            <a:t> and </a:t>
                          </a:r>
                          <a14:m>
                            <m:oMath xmlns:m="http://schemas.openxmlformats.org/officeDocument/2006/math">
                              <m:r>
                                <a:rPr lang="en-GB" sz="2300" b="0" i="1" smtClean="0">
                                  <a:solidFill>
                                    <a:schemeClr val="dk1"/>
                                  </a:solidFill>
                                  <a:latin typeface="Cambria Math" panose="02040503050406030204" pitchFamily="18" charset="0"/>
                                  <a:ea typeface="Nunito Sans"/>
                                  <a:cs typeface="Nunito Sans"/>
                                  <a:sym typeface="Nunito Sans"/>
                                </a:rPr>
                                <m:t>72</m:t>
                              </m:r>
                            </m:oMath>
                          </a14:m>
                          <a:endParaRPr sz="23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4" name="Google Shape;105;p20">
                <a:extLst>
                  <a:ext uri="{FF2B5EF4-FFF2-40B4-BE49-F238E27FC236}">
                    <a16:creationId xmlns:a16="http://schemas.microsoft.com/office/drawing/2014/main" id="{4238FD31-10A1-8173-751D-FD4BEC7043C0}"/>
                  </a:ext>
                </a:extLst>
              </p:cNvPr>
              <p:cNvGraphicFramePr/>
              <p:nvPr>
                <p:extLst>
                  <p:ext uri="{D42A27DB-BD31-4B8C-83A1-F6EECF244321}">
                    <p14:modId xmlns:p14="http://schemas.microsoft.com/office/powerpoint/2010/main" val="2588151539"/>
                  </p:ext>
                </p:extLst>
              </p:nvPr>
            </p:nvGraphicFramePr>
            <p:xfrm>
              <a:off x="108044" y="862526"/>
              <a:ext cx="7835229" cy="838210"/>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838210">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4"/>
                          <a:stretch>
                            <a:fillRect l="-78" t="-1449" r="-155" b="-15942"/>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107177670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2861110894"/>
                  </p:ext>
                </p:extLst>
              </p:nvPr>
            </p:nvGraphicFramePr>
            <p:xfrm>
              <a:off x="9519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76818">
                    <a:tc>
                      <a:txBody>
                        <a:bodyPr/>
                        <a:lstStyle/>
                        <a:p>
                          <a:pPr marL="0" indent="0" rtl="0" fontAlgn="t">
                            <a:spcBef>
                              <a:spcPts val="0"/>
                            </a:spcBef>
                            <a:spcAft>
                              <a:spcPts val="0"/>
                            </a:spcAft>
                            <a:buNone/>
                          </a:pPr>
                          <a:r>
                            <a:rPr lang="en-US" sz="1600" b="0" i="0" u="none" strike="noStrike" dirty="0">
                              <a:solidFill>
                                <a:srgbClr val="000000"/>
                              </a:solidFill>
                              <a:effectLst/>
                              <a:latin typeface="Nunito Sans" pitchFamily="2" charset="0"/>
                            </a:rPr>
                            <a:t>A)</a:t>
                          </a:r>
                          <a:r>
                            <a:rPr lang="en-US" sz="1600" b="0" i="0" u="none" strike="noStrike" dirty="0">
                              <a:solidFill>
                                <a:srgbClr val="000000"/>
                              </a:solidFill>
                              <a:effectLst/>
                              <a:latin typeface="Times New Roman" panose="02020603050405020304" pitchFamily="18" charset="0"/>
                            </a:rPr>
                            <a:t>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108</m:t>
                              </m:r>
                            </m:oMath>
                          </a14:m>
                          <a:r>
                            <a:rPr lang="en-US" sz="1600" b="0" i="0" u="none" strike="noStrike" dirty="0">
                              <a:solidFill>
                                <a:srgbClr val="000000"/>
                              </a:solidFill>
                              <a:effectLst/>
                              <a:latin typeface="Nunito Sans" pitchFamily="2" charset="0"/>
                            </a:rPr>
                            <a:t> </a:t>
                          </a:r>
                        </a:p>
                        <a:p>
                          <a:pPr rtl="0" fontAlgn="t">
                            <a:spcBef>
                              <a:spcPts val="0"/>
                            </a:spcBef>
                            <a:spcAft>
                              <a:spcPts val="0"/>
                            </a:spcAft>
                          </a:pPr>
                          <a:r>
                            <a:rPr lang="en-US" sz="1400" b="0" i="0" u="none" strike="noStrike" dirty="0">
                              <a:solidFill>
                                <a:srgbClr val="000000"/>
                              </a:solidFill>
                              <a:effectLst/>
                              <a:latin typeface="Nunito Sans" pitchFamily="2" charset="0"/>
                            </a:rPr>
                            <a:t>Student found a common multiple of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3, 9 </m:t>
                              </m:r>
                            </m:oMath>
                          </a14:m>
                          <a:r>
                            <a:rPr lang="en-US" sz="1400" b="0" i="0" u="none" strike="noStrike" dirty="0">
                              <a:solidFill>
                                <a:srgbClr val="000000"/>
                              </a:solidFill>
                              <a:effectLst/>
                              <a:latin typeface="Nunito Sans" pitchFamily="2" charset="0"/>
                            </a:rPr>
                            <a:t>and</a:t>
                          </a:r>
                          <a:r>
                            <a:rPr lang="en-US" sz="1400" b="0" i="0" u="none" strike="noStrike" dirty="0">
                              <a:solidFill>
                                <a:srgbClr val="000000"/>
                              </a:solidFill>
                              <a:effectLst/>
                              <a:latin typeface="Times New Roman" panose="02020603050405020304" pitchFamily="18" charset="0"/>
                            </a:rPr>
                            <a:t>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12</m:t>
                              </m:r>
                            </m:oMath>
                          </a14:m>
                          <a:r>
                            <a:rPr lang="en-US" sz="1400" b="0" i="0" u="none" strike="noStrike" dirty="0">
                              <a:solidFill>
                                <a:srgbClr val="000000"/>
                              </a:solidFill>
                              <a:effectLst/>
                              <a:latin typeface="Nunito Sans" pitchFamily="2" charset="0"/>
                            </a:rPr>
                            <a:t>, but not the lowest common multiple</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B) </a:t>
                          </a:r>
                          <a:r>
                            <a:rPr lang="en-US" sz="1600" b="0" i="0" u="none" strike="noStrike" dirty="0">
                              <a:solidFill>
                                <a:srgbClr val="000000"/>
                              </a:solidFill>
                              <a:effectLst/>
                              <a:latin typeface="Times New Roman" panose="02020603050405020304" pitchFamily="18" charset="0"/>
                            </a:rPr>
                            <a:t>324 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found the product of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3, 9 </m:t>
                              </m:r>
                            </m:oMath>
                          </a14:m>
                          <a:r>
                            <a:rPr lang="en-US" sz="1400" b="0" i="0" u="none" strike="noStrike" dirty="0">
                              <a:solidFill>
                                <a:srgbClr val="000000"/>
                              </a:solidFill>
                              <a:effectLst/>
                              <a:latin typeface="Nunito Sans" pitchFamily="2" charset="0"/>
                            </a:rPr>
                            <a:t>and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12</m:t>
                              </m:r>
                            </m:oMath>
                          </a14:m>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3182">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C)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3</m:t>
                              </m:r>
                            </m:oMath>
                          </a14:m>
                          <a:r>
                            <a:rPr lang="en-US" sz="1600" b="0" i="0" u="none" strike="noStrike" dirty="0">
                              <a:solidFill>
                                <a:srgbClr val="000000"/>
                              </a:solidFill>
                              <a:effectLst/>
                              <a:latin typeface="Times New Roman" panose="02020603050405020304" pitchFamily="18" charset="0"/>
                            </a:rPr>
                            <a:t>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found the highest common factor of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3, 9 </m:t>
                              </m:r>
                            </m:oMath>
                          </a14:m>
                          <a:r>
                            <a:rPr lang="en-US" sz="1400" b="0" i="0" u="none" strike="noStrike" dirty="0">
                              <a:solidFill>
                                <a:srgbClr val="000000"/>
                              </a:solidFill>
                              <a:effectLst/>
                              <a:latin typeface="Nunito Sans" pitchFamily="2" charset="0"/>
                            </a:rPr>
                            <a:t>and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12</m:t>
                              </m:r>
                            </m:oMath>
                          </a14:m>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GB" sz="1600" b="0" i="0" u="none" strike="noStrike" dirty="0">
                              <a:solidFill>
                                <a:srgbClr val="00BC89"/>
                              </a:solidFill>
                              <a:effectLst/>
                              <a:latin typeface="Nunito Sans" pitchFamily="2" charset="0"/>
                            </a:rPr>
                            <a:t>D) </a:t>
                          </a:r>
                          <a14:m>
                            <m:oMath xmlns:m="http://schemas.openxmlformats.org/officeDocument/2006/math">
                              <m:r>
                                <a:rPr lang="en-GB" sz="1600" b="0" i="1" u="none" strike="noStrike" dirty="0" smtClean="0">
                                  <a:solidFill>
                                    <a:srgbClr val="00BC89"/>
                                  </a:solidFill>
                                  <a:effectLst/>
                                  <a:latin typeface="Cambria Math" panose="02040503050406030204" pitchFamily="18" charset="0"/>
                                </a:rPr>
                                <m:t>36</m:t>
                              </m:r>
                            </m:oMath>
                          </a14:m>
                          <a:r>
                            <a:rPr lang="en-GB" sz="1600" b="0" i="0" u="none" strike="noStrike" dirty="0">
                              <a:solidFill>
                                <a:srgbClr val="00BC89"/>
                              </a:solidFill>
                              <a:effectLst/>
                              <a:latin typeface="Times New Roman" panose="02020603050405020304" pitchFamily="18" charset="0"/>
                            </a:rPr>
                            <a:t> </a:t>
                          </a:r>
                          <a:endParaRPr lang="en-GB" dirty="0">
                            <a:effectLst/>
                          </a:endParaRPr>
                        </a:p>
                        <a:p>
                          <a:pPr rtl="0" fontAlgn="t">
                            <a:spcBef>
                              <a:spcPts val="0"/>
                            </a:spcBef>
                            <a:spcAft>
                              <a:spcPts val="0"/>
                            </a:spcAft>
                          </a:pPr>
                          <a:r>
                            <a:rPr lang="en-GB" sz="1400" b="0" i="0" u="none" strike="noStrike" dirty="0">
                              <a:solidFill>
                                <a:srgbClr val="00BC89"/>
                              </a:solidFill>
                              <a:effectLst/>
                              <a:latin typeface="Nunito Sans" pitchFamily="2" charset="0"/>
                            </a:rPr>
                            <a:t>Correct answer</a:t>
                          </a:r>
                          <a:endParaRPr lang="en-GB"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2861110894"/>
                  </p:ext>
                </p:extLst>
              </p:nvPr>
            </p:nvGraphicFramePr>
            <p:xfrm>
              <a:off x="9519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76818">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5" r="-100337" b="-101695"/>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5" r="-337" b="-101695"/>
                          </a:stretch>
                        </a:blipFill>
                      </a:tcPr>
                    </a:tc>
                    <a:extLst>
                      <a:ext uri="{0D108BD9-81ED-4DB2-BD59-A6C34878D82A}">
                        <a16:rowId xmlns:a16="http://schemas.microsoft.com/office/drawing/2014/main" val="10000"/>
                      </a:ext>
                    </a:extLst>
                  </a:tr>
                  <a:tr h="1083182">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0000" r="-100337" b="-1124"/>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0000" r="-337" b="-1124"/>
                          </a:stretch>
                        </a:blipFill>
                      </a:tcPr>
                    </a:tc>
                    <a:extLst>
                      <a:ext uri="{0D108BD9-81ED-4DB2-BD59-A6C34878D82A}">
                        <a16:rowId xmlns:a16="http://schemas.microsoft.com/office/drawing/2014/main" val="10001"/>
                      </a:ext>
                    </a:extLst>
                  </a:tr>
                </a:tbl>
              </a:graphicData>
            </a:graphic>
          </p:graphicFrame>
        </mc:Fallback>
      </mc:AlternateContent>
      <p:sp>
        <p:nvSpPr>
          <p:cNvPr id="2" name="Google Shape;104;p20">
            <a:extLst>
              <a:ext uri="{FF2B5EF4-FFF2-40B4-BE49-F238E27FC236}">
                <a16:creationId xmlns:a16="http://schemas.microsoft.com/office/drawing/2014/main" id="{983DF434-5724-CA02-5B32-655026D73967}"/>
              </a:ext>
            </a:extLst>
          </p:cNvPr>
          <p:cNvSpPr txBox="1"/>
          <p:nvPr/>
        </p:nvSpPr>
        <p:spPr>
          <a:xfrm>
            <a:off x="169849" y="378100"/>
            <a:ext cx="5538223"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Factors, Multiples and Primes Answers</a:t>
            </a:r>
            <a:endParaRPr b="1"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4" name="Google Shape;105;p20">
                <a:extLst>
                  <a:ext uri="{FF2B5EF4-FFF2-40B4-BE49-F238E27FC236}">
                    <a16:creationId xmlns:a16="http://schemas.microsoft.com/office/drawing/2014/main" id="{5DFEF100-DE44-4FA8-EC0C-23207BD83421}"/>
                  </a:ext>
                </a:extLst>
              </p:cNvPr>
              <p:cNvGraphicFramePr/>
              <p:nvPr>
                <p:extLst>
                  <p:ext uri="{D42A27DB-BD31-4B8C-83A1-F6EECF244321}">
                    <p14:modId xmlns:p14="http://schemas.microsoft.com/office/powerpoint/2010/main" val="2491246084"/>
                  </p:ext>
                </p:extLst>
              </p:nvPr>
            </p:nvGraphicFramePr>
            <p:xfrm>
              <a:off x="108044" y="862526"/>
              <a:ext cx="7835229" cy="838210"/>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62452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14) Find the least common multiple (lowest common multiple) of</a:t>
                          </a:r>
                          <a:r>
                            <a:rPr lang="en-US" sz="1600" b="0" i="0" u="none" strike="noStrike" cap="none" dirty="0">
                              <a:solidFill>
                                <a:srgbClr val="000000"/>
                              </a:solidFill>
                              <a:effectLst/>
                              <a:latin typeface="Nunito Sans" pitchFamily="2" charset="0"/>
                              <a:ea typeface="Arial"/>
                              <a:cs typeface="Arial"/>
                              <a:sym typeface="Arial"/>
                            </a:rPr>
                            <a:t>:</a:t>
                          </a:r>
                          <a:r>
                            <a:rPr lang="en-GB" sz="1600" b="0" dirty="0">
                              <a:solidFill>
                                <a:schemeClr val="dk1"/>
                              </a:solidFill>
                              <a:latin typeface="Nunito Sans"/>
                              <a:ea typeface="Nunito Sans"/>
                              <a:cs typeface="Nunito Sans"/>
                              <a:sym typeface="Nunito Sans"/>
                            </a:rPr>
                            <a:t> </a:t>
                          </a:r>
                        </a:p>
                        <a:p>
                          <a:pPr marL="127000" lvl="0" indent="0" algn="l" rtl="0">
                            <a:spcBef>
                              <a:spcPts val="0"/>
                            </a:spcBef>
                            <a:spcAft>
                              <a:spcPts val="0"/>
                            </a:spcAft>
                            <a:buClr>
                              <a:schemeClr val="dk1"/>
                            </a:buClr>
                            <a:buSzPts val="1600"/>
                            <a:buFont typeface="Nunito Sans"/>
                            <a:buNone/>
                          </a:pPr>
                          <a:endParaRPr lang="en-GB" sz="1000" b="0" dirty="0">
                            <a:solidFill>
                              <a:schemeClr val="dk1"/>
                            </a:solidFill>
                            <a:latin typeface="Nunito Sans"/>
                            <a:ea typeface="Nunito Sans"/>
                            <a:cs typeface="Nunito Sans"/>
                            <a:sym typeface="Nunito Sans"/>
                          </a:endParaRPr>
                        </a:p>
                        <a:p>
                          <a:pPr marL="127000" lvl="0" indent="0" algn="l" rtl="0">
                            <a:spcBef>
                              <a:spcPts val="0"/>
                            </a:spcBef>
                            <a:spcAft>
                              <a:spcPts val="0"/>
                            </a:spcAft>
                            <a:buClr>
                              <a:schemeClr val="dk1"/>
                            </a:buClr>
                            <a:buSzPts val="1600"/>
                            <a:buFont typeface="Nunito Sans"/>
                            <a:buNone/>
                          </a:pPr>
                          <a:r>
                            <a:rPr lang="en-GB" sz="1600" b="0" dirty="0">
                              <a:solidFill>
                                <a:schemeClr val="dk1"/>
                              </a:solidFill>
                              <a:ea typeface="Nunito Sans"/>
                              <a:cs typeface="Nunito Sans"/>
                              <a:sym typeface="Nunito Sans"/>
                            </a:rPr>
                            <a:t>       </a:t>
                          </a:r>
                          <a14:m>
                            <m:oMath xmlns:m="http://schemas.openxmlformats.org/officeDocument/2006/math">
                              <m:r>
                                <a:rPr lang="en-GB" sz="2300" b="0" i="0" smtClean="0">
                                  <a:solidFill>
                                    <a:schemeClr val="dk1"/>
                                  </a:solidFill>
                                  <a:latin typeface="Cambria Math" panose="02040503050406030204" pitchFamily="18" charset="0"/>
                                  <a:ea typeface="Nunito Sans"/>
                                  <a:cs typeface="Nunito Sans"/>
                                  <a:sym typeface="Nunito Sans"/>
                                </a:rPr>
                                <m:t>3,  9</m:t>
                              </m:r>
                            </m:oMath>
                          </a14:m>
                          <a:r>
                            <a:rPr lang="en-GB" sz="2300" b="0" dirty="0">
                              <a:solidFill>
                                <a:schemeClr val="dk1"/>
                              </a:solidFill>
                              <a:latin typeface="Nunito Sans"/>
                              <a:ea typeface="Nunito Sans"/>
                              <a:cs typeface="Nunito Sans"/>
                              <a:sym typeface="Nunito Sans"/>
                            </a:rPr>
                            <a:t> and </a:t>
                          </a:r>
                          <a14:m>
                            <m:oMath xmlns:m="http://schemas.openxmlformats.org/officeDocument/2006/math">
                              <m:r>
                                <a:rPr lang="en-GB" sz="2300" b="0" i="1" smtClean="0">
                                  <a:solidFill>
                                    <a:schemeClr val="dk1"/>
                                  </a:solidFill>
                                  <a:latin typeface="Cambria Math" panose="02040503050406030204" pitchFamily="18" charset="0"/>
                                  <a:ea typeface="Nunito Sans"/>
                                  <a:cs typeface="Nunito Sans"/>
                                  <a:sym typeface="Nunito Sans"/>
                                </a:rPr>
                                <m:t>12</m:t>
                              </m:r>
                            </m:oMath>
                          </a14:m>
                          <a:endParaRPr sz="23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4" name="Google Shape;105;p20">
                <a:extLst>
                  <a:ext uri="{FF2B5EF4-FFF2-40B4-BE49-F238E27FC236}">
                    <a16:creationId xmlns:a16="http://schemas.microsoft.com/office/drawing/2014/main" id="{5DFEF100-DE44-4FA8-EC0C-23207BD83421}"/>
                  </a:ext>
                </a:extLst>
              </p:cNvPr>
              <p:cNvGraphicFramePr/>
              <p:nvPr>
                <p:extLst>
                  <p:ext uri="{D42A27DB-BD31-4B8C-83A1-F6EECF244321}">
                    <p14:modId xmlns:p14="http://schemas.microsoft.com/office/powerpoint/2010/main" val="2491246084"/>
                  </p:ext>
                </p:extLst>
              </p:nvPr>
            </p:nvGraphicFramePr>
            <p:xfrm>
              <a:off x="108044" y="862526"/>
              <a:ext cx="7835229" cy="838210"/>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838210">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4"/>
                          <a:stretch>
                            <a:fillRect l="-78" t="-1449" r="-155" b="-15942"/>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199468874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949146450"/>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1447">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A)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2</m:t>
                              </m:r>
                            </m:oMath>
                          </a14:m>
                          <a:r>
                            <a:rPr lang="en-US" sz="1600" b="0" i="0" u="none" strike="noStrike" dirty="0">
                              <a:solidFill>
                                <a:srgbClr val="000000"/>
                              </a:solidFill>
                              <a:effectLst/>
                              <a:latin typeface="Times New Roman" panose="02020603050405020304" pitchFamily="18" charset="0"/>
                            </a:rPr>
                            <a:t>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found the highest common factor of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8, 12 </m:t>
                              </m:r>
                            </m:oMath>
                          </a14:m>
                          <a:r>
                            <a:rPr lang="en-US" sz="1400" b="0" i="0" u="none" strike="noStrike" dirty="0">
                              <a:solidFill>
                                <a:srgbClr val="000000"/>
                              </a:solidFill>
                              <a:effectLst/>
                              <a:latin typeface="Nunito Sans" pitchFamily="2" charset="0"/>
                            </a:rPr>
                            <a:t>and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18</m:t>
                              </m:r>
                            </m:oMath>
                          </a14:m>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B)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36</m:t>
                              </m:r>
                            </m:oMath>
                          </a14:m>
                          <a:r>
                            <a:rPr lang="en-US" sz="1600" b="0" i="0" u="none" strike="noStrike" dirty="0">
                              <a:solidFill>
                                <a:srgbClr val="000000"/>
                              </a:solidFill>
                              <a:effectLst/>
                              <a:latin typeface="Times New Roman" panose="02020603050405020304" pitchFamily="18" charset="0"/>
                            </a:rPr>
                            <a:t>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made mistakes finding the multiples of</a:t>
                          </a:r>
                          <a:r>
                            <a:rPr lang="en-US" sz="1400" b="0" i="0" u="none" strike="noStrike" dirty="0">
                              <a:solidFill>
                                <a:srgbClr val="000000"/>
                              </a:solidFill>
                              <a:effectLst/>
                              <a:latin typeface="Times New Roman" panose="02020603050405020304" pitchFamily="18" charset="0"/>
                            </a:rPr>
                            <a:t>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8</m:t>
                              </m:r>
                            </m:oMath>
                          </a14:m>
                          <a:r>
                            <a:rPr lang="en-US" sz="1400" b="0" i="0" u="none" strike="noStrike" dirty="0">
                              <a:solidFill>
                                <a:srgbClr val="000000"/>
                              </a:solidFill>
                              <a:effectLst/>
                              <a:latin typeface="Times New Roman" panose="02020603050405020304" pitchFamily="18" charset="0"/>
                            </a:rPr>
                            <a:t> </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78553">
                    <a:tc>
                      <a:txBody>
                        <a:bodyPr/>
                        <a:lstStyle/>
                        <a:p>
                          <a:pPr rtl="0" fontAlgn="t">
                            <a:spcBef>
                              <a:spcPts val="0"/>
                            </a:spcBef>
                            <a:spcAft>
                              <a:spcPts val="0"/>
                            </a:spcAft>
                          </a:pPr>
                          <a:r>
                            <a:rPr lang="en-GB" sz="1600" b="0" i="0" u="none" strike="noStrike" dirty="0">
                              <a:solidFill>
                                <a:srgbClr val="00BC89"/>
                              </a:solidFill>
                              <a:effectLst/>
                              <a:latin typeface="Nunito Sans" pitchFamily="2" charset="0"/>
                            </a:rPr>
                            <a:t>C) </a:t>
                          </a:r>
                          <a14:m>
                            <m:oMath xmlns:m="http://schemas.openxmlformats.org/officeDocument/2006/math">
                              <m:r>
                                <a:rPr lang="en-GB" sz="1600" b="0" i="1" u="none" strike="noStrike" dirty="0" smtClean="0">
                                  <a:solidFill>
                                    <a:srgbClr val="00BC89"/>
                                  </a:solidFill>
                                  <a:effectLst/>
                                  <a:latin typeface="Cambria Math" panose="02040503050406030204" pitchFamily="18" charset="0"/>
                                </a:rPr>
                                <m:t>72</m:t>
                              </m:r>
                            </m:oMath>
                          </a14:m>
                          <a:r>
                            <a:rPr lang="en-GB" sz="1600" b="0" i="0" u="none" strike="noStrike" dirty="0">
                              <a:solidFill>
                                <a:srgbClr val="00BC89"/>
                              </a:solidFill>
                              <a:effectLst/>
                              <a:latin typeface="Times New Roman" panose="02020603050405020304" pitchFamily="18" charset="0"/>
                            </a:rPr>
                            <a:t> </a:t>
                          </a:r>
                          <a:endParaRPr lang="en-GB" dirty="0">
                            <a:effectLst/>
                          </a:endParaRPr>
                        </a:p>
                        <a:p>
                          <a:pPr rtl="0" fontAlgn="t">
                            <a:spcBef>
                              <a:spcPts val="0"/>
                            </a:spcBef>
                            <a:spcAft>
                              <a:spcPts val="0"/>
                            </a:spcAft>
                          </a:pPr>
                          <a:r>
                            <a:rPr lang="en-GB" sz="1400" b="0" i="0" u="none" strike="noStrike" dirty="0">
                              <a:solidFill>
                                <a:srgbClr val="00BC89"/>
                              </a:solidFill>
                              <a:effectLst/>
                              <a:latin typeface="Nunito Sans" pitchFamily="2" charset="0"/>
                            </a:rPr>
                            <a:t>Correct answer</a:t>
                          </a:r>
                          <a:endParaRPr lang="en-GB"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D)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216</m:t>
                              </m:r>
                            </m:oMath>
                          </a14:m>
                          <a:r>
                            <a:rPr lang="en-US" sz="1600" b="0" i="0" u="none" strike="noStrike" dirty="0">
                              <a:solidFill>
                                <a:srgbClr val="000000"/>
                              </a:solidFill>
                              <a:effectLst/>
                              <a:latin typeface="Times New Roman" panose="02020603050405020304" pitchFamily="18" charset="0"/>
                            </a:rPr>
                            <a:t> </a:t>
                          </a:r>
                        </a:p>
                        <a:p>
                          <a:pPr rtl="0" fontAlgn="t">
                            <a:spcBef>
                              <a:spcPts val="0"/>
                            </a:spcBef>
                            <a:spcAft>
                              <a:spcPts val="0"/>
                            </a:spcAft>
                          </a:pPr>
                          <a:r>
                            <a:rPr lang="en-US" sz="1400" b="0" i="0" u="none" strike="noStrike" dirty="0">
                              <a:solidFill>
                                <a:srgbClr val="000000"/>
                              </a:solidFill>
                              <a:effectLst/>
                              <a:latin typeface="Nunito Sans" pitchFamily="2" charset="0"/>
                            </a:rPr>
                            <a:t>Student found a common multiple of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8, 12 </m:t>
                              </m:r>
                            </m:oMath>
                          </a14:m>
                          <a:r>
                            <a:rPr lang="en-US" sz="1400" b="0" i="0" u="none" strike="noStrike" dirty="0">
                              <a:solidFill>
                                <a:srgbClr val="000000"/>
                              </a:solidFill>
                              <a:effectLst/>
                              <a:latin typeface="Nunito Sans" pitchFamily="2" charset="0"/>
                            </a:rPr>
                            <a:t>and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18</m:t>
                              </m:r>
                            </m:oMath>
                          </a14:m>
                          <a:r>
                            <a:rPr lang="en-US" sz="1400" b="0" i="0" u="none" strike="noStrike" dirty="0">
                              <a:solidFill>
                                <a:srgbClr val="000000"/>
                              </a:solidFill>
                              <a:effectLst/>
                              <a:latin typeface="Nunito Sans" pitchFamily="2" charset="0"/>
                            </a:rPr>
                            <a:t>, but not the lowest common multiple</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949146450"/>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1447">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2" r="-100337" b="-100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2" r="-337" b="-100562"/>
                          </a:stretch>
                        </a:blipFill>
                      </a:tcPr>
                    </a:tc>
                    <a:extLst>
                      <a:ext uri="{0D108BD9-81ED-4DB2-BD59-A6C34878D82A}">
                        <a16:rowId xmlns:a16="http://schemas.microsoft.com/office/drawing/2014/main" val="10000"/>
                      </a:ext>
                    </a:extLst>
                  </a:tr>
                  <a:tr h="1078553">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1130" r="-100337" b="-1130"/>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1130" r="-337" b="-1130"/>
                          </a:stretch>
                        </a:blipFill>
                      </a:tcPr>
                    </a:tc>
                    <a:extLst>
                      <a:ext uri="{0D108BD9-81ED-4DB2-BD59-A6C34878D82A}">
                        <a16:rowId xmlns:a16="http://schemas.microsoft.com/office/drawing/2014/main" val="10001"/>
                      </a:ext>
                    </a:extLst>
                  </a:tr>
                </a:tbl>
              </a:graphicData>
            </a:graphic>
          </p:graphicFrame>
        </mc:Fallback>
      </mc:AlternateContent>
      <p:sp>
        <p:nvSpPr>
          <p:cNvPr id="2" name="Google Shape;104;p20">
            <a:extLst>
              <a:ext uri="{FF2B5EF4-FFF2-40B4-BE49-F238E27FC236}">
                <a16:creationId xmlns:a16="http://schemas.microsoft.com/office/drawing/2014/main" id="{70A3FCCA-36E1-43C9-A52A-9AA3E267446F}"/>
              </a:ext>
            </a:extLst>
          </p:cNvPr>
          <p:cNvSpPr txBox="1"/>
          <p:nvPr/>
        </p:nvSpPr>
        <p:spPr>
          <a:xfrm>
            <a:off x="169849" y="378100"/>
            <a:ext cx="5538223"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Factors, Multiples and Primes Answers</a:t>
            </a:r>
            <a:endParaRPr b="1"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4" name="Google Shape;105;p20">
                <a:extLst>
                  <a:ext uri="{FF2B5EF4-FFF2-40B4-BE49-F238E27FC236}">
                    <a16:creationId xmlns:a16="http://schemas.microsoft.com/office/drawing/2014/main" id="{D39C5CC3-381E-4B03-EE15-A642269FB625}"/>
                  </a:ext>
                </a:extLst>
              </p:cNvPr>
              <p:cNvGraphicFramePr/>
              <p:nvPr>
                <p:extLst>
                  <p:ext uri="{D42A27DB-BD31-4B8C-83A1-F6EECF244321}">
                    <p14:modId xmlns:p14="http://schemas.microsoft.com/office/powerpoint/2010/main" val="4152523657"/>
                  </p:ext>
                </p:extLst>
              </p:nvPr>
            </p:nvGraphicFramePr>
            <p:xfrm>
              <a:off x="108044" y="862526"/>
              <a:ext cx="7835229" cy="838210"/>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62452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15) Find the least common multiple (lowest common multiple) of</a:t>
                          </a:r>
                          <a:r>
                            <a:rPr lang="en-US" sz="1600" b="0" i="0" u="none" strike="noStrike" cap="none" dirty="0">
                              <a:solidFill>
                                <a:srgbClr val="000000"/>
                              </a:solidFill>
                              <a:effectLst/>
                              <a:latin typeface="Nunito Sans" pitchFamily="2" charset="0"/>
                              <a:ea typeface="Arial"/>
                              <a:cs typeface="Arial"/>
                              <a:sym typeface="Arial"/>
                            </a:rPr>
                            <a:t>:</a:t>
                          </a:r>
                          <a:r>
                            <a:rPr lang="en-GB" sz="1600" b="0" dirty="0">
                              <a:solidFill>
                                <a:schemeClr val="dk1"/>
                              </a:solidFill>
                              <a:latin typeface="Nunito Sans"/>
                              <a:ea typeface="Nunito Sans"/>
                              <a:cs typeface="Nunito Sans"/>
                              <a:sym typeface="Nunito Sans"/>
                            </a:rPr>
                            <a:t> </a:t>
                          </a:r>
                        </a:p>
                        <a:p>
                          <a:pPr marL="127000" lvl="0" indent="0" algn="l" rtl="0">
                            <a:spcBef>
                              <a:spcPts val="0"/>
                            </a:spcBef>
                            <a:spcAft>
                              <a:spcPts val="0"/>
                            </a:spcAft>
                            <a:buClr>
                              <a:schemeClr val="dk1"/>
                            </a:buClr>
                            <a:buSzPts val="1600"/>
                            <a:buFont typeface="Nunito Sans"/>
                            <a:buNone/>
                          </a:pPr>
                          <a:endParaRPr lang="en-GB" sz="1000" b="0" dirty="0">
                            <a:solidFill>
                              <a:schemeClr val="dk1"/>
                            </a:solidFill>
                            <a:latin typeface="Nunito Sans"/>
                            <a:ea typeface="Nunito Sans"/>
                            <a:cs typeface="Nunito Sans"/>
                            <a:sym typeface="Nunito Sans"/>
                          </a:endParaRPr>
                        </a:p>
                        <a:p>
                          <a:pPr marL="127000" lvl="0" indent="0" algn="l" rtl="0">
                            <a:spcBef>
                              <a:spcPts val="0"/>
                            </a:spcBef>
                            <a:spcAft>
                              <a:spcPts val="0"/>
                            </a:spcAft>
                            <a:buClr>
                              <a:schemeClr val="dk1"/>
                            </a:buClr>
                            <a:buSzPts val="1600"/>
                            <a:buFont typeface="Nunito Sans"/>
                            <a:buNone/>
                          </a:pPr>
                          <a:r>
                            <a:rPr lang="en-GB" sz="1600" b="0" dirty="0">
                              <a:solidFill>
                                <a:schemeClr val="dk1"/>
                              </a:solidFill>
                              <a:ea typeface="Nunito Sans"/>
                              <a:cs typeface="Nunito Sans"/>
                              <a:sym typeface="Nunito Sans"/>
                            </a:rPr>
                            <a:t>       </a:t>
                          </a:r>
                          <a14:m>
                            <m:oMath xmlns:m="http://schemas.openxmlformats.org/officeDocument/2006/math">
                              <m:r>
                                <a:rPr lang="en-GB" sz="2300" b="0" i="0" smtClean="0">
                                  <a:solidFill>
                                    <a:schemeClr val="dk1"/>
                                  </a:solidFill>
                                  <a:latin typeface="Cambria Math" panose="02040503050406030204" pitchFamily="18" charset="0"/>
                                  <a:ea typeface="Nunito Sans"/>
                                  <a:cs typeface="Nunito Sans"/>
                                  <a:sym typeface="Nunito Sans"/>
                                </a:rPr>
                                <m:t>8,  12</m:t>
                              </m:r>
                            </m:oMath>
                          </a14:m>
                          <a:r>
                            <a:rPr lang="en-GB" sz="2300" b="0" dirty="0">
                              <a:solidFill>
                                <a:schemeClr val="dk1"/>
                              </a:solidFill>
                              <a:latin typeface="Nunito Sans"/>
                              <a:ea typeface="Nunito Sans"/>
                              <a:cs typeface="Nunito Sans"/>
                              <a:sym typeface="Nunito Sans"/>
                            </a:rPr>
                            <a:t> and </a:t>
                          </a:r>
                          <a14:m>
                            <m:oMath xmlns:m="http://schemas.openxmlformats.org/officeDocument/2006/math">
                              <m:r>
                                <a:rPr lang="en-GB" sz="2300" b="0" i="1" smtClean="0">
                                  <a:solidFill>
                                    <a:schemeClr val="dk1"/>
                                  </a:solidFill>
                                  <a:latin typeface="Cambria Math" panose="02040503050406030204" pitchFamily="18" charset="0"/>
                                  <a:ea typeface="Nunito Sans"/>
                                  <a:cs typeface="Nunito Sans"/>
                                  <a:sym typeface="Nunito Sans"/>
                                </a:rPr>
                                <m:t>18</m:t>
                              </m:r>
                            </m:oMath>
                          </a14:m>
                          <a:endParaRPr sz="23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4" name="Google Shape;105;p20">
                <a:extLst>
                  <a:ext uri="{FF2B5EF4-FFF2-40B4-BE49-F238E27FC236}">
                    <a16:creationId xmlns:a16="http://schemas.microsoft.com/office/drawing/2014/main" id="{D39C5CC3-381E-4B03-EE15-A642269FB625}"/>
                  </a:ext>
                </a:extLst>
              </p:cNvPr>
              <p:cNvGraphicFramePr/>
              <p:nvPr>
                <p:extLst>
                  <p:ext uri="{D42A27DB-BD31-4B8C-83A1-F6EECF244321}">
                    <p14:modId xmlns:p14="http://schemas.microsoft.com/office/powerpoint/2010/main" val="4152523657"/>
                  </p:ext>
                </p:extLst>
              </p:nvPr>
            </p:nvGraphicFramePr>
            <p:xfrm>
              <a:off x="108044" y="862526"/>
              <a:ext cx="7835229" cy="838210"/>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838210">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4"/>
                          <a:stretch>
                            <a:fillRect l="-78" t="-1449" r="-155" b="-15942"/>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397886842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977305218"/>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79131">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A)</a:t>
                          </a:r>
                          <a:r>
                            <a:rPr lang="en-US" sz="1600" b="0" i="0" u="none" strike="noStrike" dirty="0">
                              <a:solidFill>
                                <a:srgbClr val="000000"/>
                              </a:solidFill>
                              <a:effectLst/>
                              <a:latin typeface="Poppins" panose="00000500000000000000" pitchFamily="2" charset="0"/>
                            </a:rPr>
                            <a:t>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8</m:t>
                              </m:r>
                            </m:oMath>
                          </a14:m>
                          <a:r>
                            <a:rPr lang="en-US" sz="1600" b="0" i="0" u="none" strike="noStrike" dirty="0">
                              <a:solidFill>
                                <a:srgbClr val="000000"/>
                              </a:solidFill>
                              <a:effectLst/>
                              <a:latin typeface="Times New Roman" panose="02020603050405020304" pitchFamily="18" charset="0"/>
                            </a:rPr>
                            <a:t>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incorrectly found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8</m:t>
                              </m:r>
                            </m:oMath>
                          </a14:m>
                          <a:r>
                            <a:rPr lang="en-US" sz="1400" b="0" i="0" u="none" strike="noStrike" dirty="0">
                              <a:solidFill>
                                <a:srgbClr val="000000"/>
                              </a:solidFill>
                              <a:effectLst/>
                              <a:latin typeface="Nunito Sans" pitchFamily="2" charset="0"/>
                            </a:rPr>
                            <a:t> as a factor of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12</m:t>
                              </m:r>
                            </m:oMath>
                          </a14:m>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GB" sz="1600" b="0" i="0" u="none" strike="noStrike" dirty="0">
                              <a:solidFill>
                                <a:srgbClr val="00BC89"/>
                              </a:solidFill>
                              <a:effectLst/>
                              <a:latin typeface="Nunito Sans" pitchFamily="2" charset="0"/>
                            </a:rPr>
                            <a:t>B) </a:t>
                          </a:r>
                          <a14:m>
                            <m:oMath xmlns:m="http://schemas.openxmlformats.org/officeDocument/2006/math">
                              <m:r>
                                <a:rPr lang="en-GB" sz="1600" b="0" i="0" u="none" strike="noStrike" dirty="0" smtClean="0">
                                  <a:solidFill>
                                    <a:srgbClr val="00BC89"/>
                                  </a:solidFill>
                                  <a:effectLst/>
                                  <a:latin typeface="Cambria Math" panose="02040503050406030204" pitchFamily="18" charset="0"/>
                                </a:rPr>
                                <m:t>4</m:t>
                              </m:r>
                            </m:oMath>
                          </a14:m>
                          <a:endParaRPr lang="en-GB" dirty="0">
                            <a:effectLst/>
                          </a:endParaRPr>
                        </a:p>
                        <a:p>
                          <a:pPr rtl="0" fontAlgn="t">
                            <a:spcBef>
                              <a:spcPts val="0"/>
                            </a:spcBef>
                            <a:spcAft>
                              <a:spcPts val="0"/>
                            </a:spcAft>
                          </a:pPr>
                          <a:r>
                            <a:rPr lang="en-GB" sz="1400" b="0" i="0" u="none" strike="noStrike" dirty="0">
                              <a:solidFill>
                                <a:srgbClr val="00BC89"/>
                              </a:solidFill>
                              <a:effectLst/>
                              <a:latin typeface="Nunito Sans" pitchFamily="2" charset="0"/>
                            </a:rPr>
                            <a:t>Correct answer</a:t>
                          </a:r>
                          <a:endParaRPr lang="en-GB"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0869">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C)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2</m:t>
                              </m:r>
                            </m:oMath>
                          </a14:m>
                          <a:r>
                            <a:rPr lang="en-US" sz="1600" b="0" i="0" u="none" strike="noStrike" dirty="0">
                              <a:solidFill>
                                <a:srgbClr val="000000"/>
                              </a:solidFill>
                              <a:effectLst/>
                              <a:latin typeface="Times New Roman" panose="02020603050405020304" pitchFamily="18" charset="0"/>
                            </a:rPr>
                            <a:t> </a:t>
                          </a:r>
                        </a:p>
                        <a:p>
                          <a:pPr rtl="0" fontAlgn="t">
                            <a:spcBef>
                              <a:spcPts val="0"/>
                            </a:spcBef>
                            <a:spcAft>
                              <a:spcPts val="0"/>
                            </a:spcAft>
                          </a:pPr>
                          <a:r>
                            <a:rPr lang="en-US" sz="1400" b="0" i="0" u="none" strike="noStrike" dirty="0">
                              <a:solidFill>
                                <a:srgbClr val="000000"/>
                              </a:solidFill>
                              <a:effectLst/>
                              <a:latin typeface="Nunito Sans" pitchFamily="2" charset="0"/>
                            </a:rPr>
                            <a:t>Student recognised the numbers as even but did not find the highest common factor </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D) </a:t>
                          </a:r>
                          <a14:m>
                            <m:oMath xmlns:m="http://schemas.openxmlformats.org/officeDocument/2006/math">
                              <m:r>
                                <a:rPr lang="en-US" sz="1600" b="0" i="1" u="none" strike="noStrike" dirty="0" smtClean="0">
                                  <a:solidFill>
                                    <a:srgbClr val="1C1C1C"/>
                                  </a:solidFill>
                                  <a:effectLst/>
                                  <a:latin typeface="Cambria Math" panose="02040503050406030204" pitchFamily="18" charset="0"/>
                                </a:rPr>
                                <m:t>6</m:t>
                              </m:r>
                            </m:oMath>
                          </a14:m>
                          <a:r>
                            <a:rPr lang="en-US" sz="1600" b="0" i="0" u="none" strike="noStrike" dirty="0">
                              <a:solidFill>
                                <a:srgbClr val="1C1C1C"/>
                              </a:solidFill>
                              <a:effectLst/>
                              <a:latin typeface="Times New Roman" panose="02020603050405020304" pitchFamily="18" charset="0"/>
                            </a:rPr>
                            <a:t> </a:t>
                          </a:r>
                          <a:endParaRPr lang="en-US" dirty="0">
                            <a:effectLst/>
                          </a:endParaRPr>
                        </a:p>
                        <a:p>
                          <a:pPr rtl="0" fontAlgn="t">
                            <a:spcBef>
                              <a:spcPts val="0"/>
                            </a:spcBef>
                            <a:spcAft>
                              <a:spcPts val="0"/>
                            </a:spcAft>
                          </a:pPr>
                          <a:r>
                            <a:rPr lang="en-US" sz="1400" b="0" i="0" u="none" strike="noStrike" dirty="0">
                              <a:solidFill>
                                <a:srgbClr val="1C1C1C"/>
                              </a:solidFill>
                              <a:effectLst/>
                              <a:latin typeface="Nunito Sans" pitchFamily="2" charset="0"/>
                            </a:rPr>
                            <a:t>Student i</a:t>
                          </a:r>
                          <a:r>
                            <a:rPr lang="en-US" sz="1400" b="0" i="0" u="none" strike="noStrike" dirty="0">
                              <a:solidFill>
                                <a:srgbClr val="000000"/>
                              </a:solidFill>
                              <a:effectLst/>
                              <a:latin typeface="Nunito Sans" pitchFamily="2" charset="0"/>
                            </a:rPr>
                            <a:t>ncorrectly found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6</m:t>
                              </m:r>
                            </m:oMath>
                          </a14:m>
                          <a:r>
                            <a:rPr lang="en-US" sz="1400" b="0" i="0" u="none" strike="noStrike" dirty="0">
                              <a:solidFill>
                                <a:srgbClr val="000000"/>
                              </a:solidFill>
                              <a:effectLst/>
                              <a:latin typeface="Nunito Sans" pitchFamily="2" charset="0"/>
                            </a:rPr>
                            <a:t> as a factor of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32</m:t>
                              </m:r>
                            </m:oMath>
                          </a14:m>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977305218"/>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79131">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5" r="-100337" b="-101695"/>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5" r="-337" b="-101695"/>
                          </a:stretch>
                        </a:blipFill>
                      </a:tcPr>
                    </a:tc>
                    <a:extLst>
                      <a:ext uri="{0D108BD9-81ED-4DB2-BD59-A6C34878D82A}">
                        <a16:rowId xmlns:a16="http://schemas.microsoft.com/office/drawing/2014/main" val="10000"/>
                      </a:ext>
                    </a:extLst>
                  </a:tr>
                  <a:tr h="1080869">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0000" r="-100337" b="-1124"/>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0000" r="-337" b="-1124"/>
                          </a:stretch>
                        </a:blipFill>
                      </a:tcPr>
                    </a:tc>
                    <a:extLst>
                      <a:ext uri="{0D108BD9-81ED-4DB2-BD59-A6C34878D82A}">
                        <a16:rowId xmlns:a16="http://schemas.microsoft.com/office/drawing/2014/main" val="10001"/>
                      </a:ext>
                    </a:extLst>
                  </a:tr>
                </a:tbl>
              </a:graphicData>
            </a:graphic>
          </p:graphicFrame>
        </mc:Fallback>
      </mc:AlternateContent>
      <p:sp>
        <p:nvSpPr>
          <p:cNvPr id="2" name="Google Shape;104;p20">
            <a:extLst>
              <a:ext uri="{FF2B5EF4-FFF2-40B4-BE49-F238E27FC236}">
                <a16:creationId xmlns:a16="http://schemas.microsoft.com/office/drawing/2014/main" id="{A4E743A2-F44C-720A-5F08-C3365C987AA5}"/>
              </a:ext>
            </a:extLst>
          </p:cNvPr>
          <p:cNvSpPr txBox="1"/>
          <p:nvPr/>
        </p:nvSpPr>
        <p:spPr>
          <a:xfrm>
            <a:off x="169849" y="378100"/>
            <a:ext cx="5538223"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Factors, Multiples and Primes Answers</a:t>
            </a:r>
            <a:endParaRPr b="1"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4" name="Google Shape;105;p20">
                <a:extLst>
                  <a:ext uri="{FF2B5EF4-FFF2-40B4-BE49-F238E27FC236}">
                    <a16:creationId xmlns:a16="http://schemas.microsoft.com/office/drawing/2014/main" id="{DADA2525-D897-F6D5-9DB0-3AF2251AAC05}"/>
                  </a:ext>
                </a:extLst>
              </p:cNvPr>
              <p:cNvGraphicFramePr/>
              <p:nvPr>
                <p:extLst>
                  <p:ext uri="{D42A27DB-BD31-4B8C-83A1-F6EECF244321}">
                    <p14:modId xmlns:p14="http://schemas.microsoft.com/office/powerpoint/2010/main" val="1168611517"/>
                  </p:ext>
                </p:extLst>
              </p:nvPr>
            </p:nvGraphicFramePr>
            <p:xfrm>
              <a:off x="108044" y="862526"/>
              <a:ext cx="7835229" cy="838210"/>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62452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16) Find the highest common factor of</a:t>
                          </a:r>
                          <a:r>
                            <a:rPr lang="en-US" sz="1600" b="0" i="0" u="none" strike="noStrike" cap="none" dirty="0">
                              <a:solidFill>
                                <a:srgbClr val="000000"/>
                              </a:solidFill>
                              <a:effectLst/>
                              <a:latin typeface="Nunito Sans" pitchFamily="2" charset="0"/>
                              <a:ea typeface="Arial"/>
                              <a:cs typeface="Arial"/>
                              <a:sym typeface="Arial"/>
                            </a:rPr>
                            <a:t>:</a:t>
                          </a:r>
                          <a:r>
                            <a:rPr lang="en-GB" sz="1600" b="0" dirty="0">
                              <a:solidFill>
                                <a:schemeClr val="dk1"/>
                              </a:solidFill>
                              <a:latin typeface="Nunito Sans"/>
                              <a:ea typeface="Nunito Sans"/>
                              <a:cs typeface="Nunito Sans"/>
                              <a:sym typeface="Nunito Sans"/>
                            </a:rPr>
                            <a:t> </a:t>
                          </a:r>
                        </a:p>
                        <a:p>
                          <a:pPr marL="127000" lvl="0" indent="0" algn="l" rtl="0">
                            <a:spcBef>
                              <a:spcPts val="0"/>
                            </a:spcBef>
                            <a:spcAft>
                              <a:spcPts val="0"/>
                            </a:spcAft>
                            <a:buClr>
                              <a:schemeClr val="dk1"/>
                            </a:buClr>
                            <a:buSzPts val="1600"/>
                            <a:buFont typeface="Nunito Sans"/>
                            <a:buNone/>
                          </a:pPr>
                          <a:endParaRPr lang="en-GB" sz="1000" b="0" dirty="0">
                            <a:solidFill>
                              <a:schemeClr val="dk1"/>
                            </a:solidFill>
                            <a:latin typeface="Nunito Sans"/>
                            <a:ea typeface="Nunito Sans"/>
                            <a:cs typeface="Nunito Sans"/>
                            <a:sym typeface="Nunito Sans"/>
                          </a:endParaRPr>
                        </a:p>
                        <a:p>
                          <a:pPr marL="127000" lvl="0" indent="0" algn="l" rtl="0">
                            <a:spcBef>
                              <a:spcPts val="0"/>
                            </a:spcBef>
                            <a:spcAft>
                              <a:spcPts val="0"/>
                            </a:spcAft>
                            <a:buClr>
                              <a:schemeClr val="dk1"/>
                            </a:buClr>
                            <a:buSzPts val="1600"/>
                            <a:buFont typeface="Nunito Sans"/>
                            <a:buNone/>
                          </a:pPr>
                          <a:r>
                            <a:rPr lang="en-GB" sz="1600" b="0" dirty="0">
                              <a:solidFill>
                                <a:schemeClr val="dk1"/>
                              </a:solidFill>
                              <a:ea typeface="Nunito Sans"/>
                              <a:cs typeface="Nunito Sans"/>
                              <a:sym typeface="Nunito Sans"/>
                            </a:rPr>
                            <a:t>       </a:t>
                          </a:r>
                          <a14:m>
                            <m:oMath xmlns:m="http://schemas.openxmlformats.org/officeDocument/2006/math">
                              <m:r>
                                <a:rPr lang="en-GB" sz="2300" b="0" i="1" smtClean="0">
                                  <a:solidFill>
                                    <a:schemeClr val="dk1"/>
                                  </a:solidFill>
                                  <a:latin typeface="Cambria Math" panose="02040503050406030204" pitchFamily="18" charset="0"/>
                                  <a:ea typeface="Nunito Sans"/>
                                  <a:cs typeface="Nunito Sans"/>
                                  <a:sym typeface="Nunito Sans"/>
                                </a:rPr>
                                <m:t>12,  32</m:t>
                              </m:r>
                            </m:oMath>
                          </a14:m>
                          <a:r>
                            <a:rPr lang="en-GB" sz="2300" b="0" dirty="0">
                              <a:solidFill>
                                <a:schemeClr val="dk1"/>
                              </a:solidFill>
                              <a:latin typeface="Nunito Sans"/>
                              <a:ea typeface="Nunito Sans"/>
                              <a:cs typeface="Nunito Sans"/>
                              <a:sym typeface="Nunito Sans"/>
                            </a:rPr>
                            <a:t> and </a:t>
                          </a:r>
                          <a14:m>
                            <m:oMath xmlns:m="http://schemas.openxmlformats.org/officeDocument/2006/math">
                              <m:r>
                                <a:rPr lang="en-GB" sz="2300" b="0" i="1" smtClean="0">
                                  <a:solidFill>
                                    <a:schemeClr val="dk1"/>
                                  </a:solidFill>
                                  <a:latin typeface="Cambria Math" panose="02040503050406030204" pitchFamily="18" charset="0"/>
                                  <a:ea typeface="Nunito Sans"/>
                                  <a:cs typeface="Nunito Sans"/>
                                  <a:sym typeface="Nunito Sans"/>
                                </a:rPr>
                                <m:t>72</m:t>
                              </m:r>
                            </m:oMath>
                          </a14:m>
                          <a:endParaRPr sz="23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4" name="Google Shape;105;p20">
                <a:extLst>
                  <a:ext uri="{FF2B5EF4-FFF2-40B4-BE49-F238E27FC236}">
                    <a16:creationId xmlns:a16="http://schemas.microsoft.com/office/drawing/2014/main" id="{DADA2525-D897-F6D5-9DB0-3AF2251AAC05}"/>
                  </a:ext>
                </a:extLst>
              </p:cNvPr>
              <p:cNvGraphicFramePr/>
              <p:nvPr>
                <p:extLst>
                  <p:ext uri="{D42A27DB-BD31-4B8C-83A1-F6EECF244321}">
                    <p14:modId xmlns:p14="http://schemas.microsoft.com/office/powerpoint/2010/main" val="1168611517"/>
                  </p:ext>
                </p:extLst>
              </p:nvPr>
            </p:nvGraphicFramePr>
            <p:xfrm>
              <a:off x="108044" y="862526"/>
              <a:ext cx="7835229" cy="838210"/>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838210">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4"/>
                          <a:stretch>
                            <a:fillRect l="-78" t="-1449" r="-155" b="-15942"/>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330600383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219278621"/>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76818">
                    <a:tc>
                      <a:txBody>
                        <a:bodyPr/>
                        <a:lstStyle/>
                        <a:p>
                          <a:pPr marL="0" indent="0" rtl="0" fontAlgn="t">
                            <a:spcBef>
                              <a:spcPts val="0"/>
                            </a:spcBef>
                            <a:spcAft>
                              <a:spcPts val="0"/>
                            </a:spcAft>
                            <a:buNone/>
                          </a:pPr>
                          <a:r>
                            <a:rPr lang="en-US" sz="1600" b="0" i="0" u="none" strike="noStrike" dirty="0">
                              <a:solidFill>
                                <a:srgbClr val="000000"/>
                              </a:solidFill>
                              <a:effectLst/>
                              <a:latin typeface="Nunito Sans" pitchFamily="2" charset="0"/>
                            </a:rPr>
                            <a:t>A)</a:t>
                          </a:r>
                          <a:r>
                            <a:rPr lang="en-US" sz="1600" b="0" i="0" u="none" strike="noStrike" dirty="0">
                              <a:solidFill>
                                <a:srgbClr val="000000"/>
                              </a:solidFill>
                              <a:effectLst/>
                              <a:latin typeface="Times New Roman" panose="02020603050405020304" pitchFamily="18" charset="0"/>
                            </a:rPr>
                            <a:t>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7</m:t>
                              </m:r>
                            </m:oMath>
                          </a14:m>
                          <a:r>
                            <a:rPr lang="en-US" sz="1600" b="0" i="0" u="none" strike="noStrike" dirty="0">
                              <a:solidFill>
                                <a:srgbClr val="000000"/>
                              </a:solidFill>
                              <a:effectLst/>
                              <a:latin typeface="Times New Roman" panose="02020603050405020304" pitchFamily="18" charset="0"/>
                            </a:rPr>
                            <a:t> </a:t>
                          </a:r>
                        </a:p>
                        <a:p>
                          <a:pPr rtl="0" fontAlgn="t">
                            <a:spcBef>
                              <a:spcPts val="0"/>
                            </a:spcBef>
                            <a:spcAft>
                              <a:spcPts val="0"/>
                            </a:spcAft>
                          </a:pPr>
                          <a:r>
                            <a:rPr lang="en-US" sz="1400" b="0" i="0" u="none" strike="noStrike" dirty="0">
                              <a:solidFill>
                                <a:srgbClr val="000000"/>
                              </a:solidFill>
                              <a:effectLst/>
                              <a:latin typeface="Nunito Sans" pitchFamily="2" charset="0"/>
                            </a:rPr>
                            <a:t>Student found the highest common factor of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14</m:t>
                              </m:r>
                            </m:oMath>
                          </a14:m>
                          <a:r>
                            <a:rPr lang="en-US" sz="1400" b="0" i="0" u="none" strike="noStrike" dirty="0">
                              <a:solidFill>
                                <a:srgbClr val="000000"/>
                              </a:solidFill>
                              <a:effectLst/>
                              <a:latin typeface="Times New Roman" panose="02020603050405020304" pitchFamily="18" charset="0"/>
                            </a:rPr>
                            <a:t> </a:t>
                          </a:r>
                          <a:r>
                            <a:rPr lang="en-US" sz="1400" b="0" i="0" u="none" strike="noStrike" dirty="0">
                              <a:solidFill>
                                <a:srgbClr val="000000"/>
                              </a:solidFill>
                              <a:effectLst/>
                              <a:latin typeface="Nunito Sans" pitchFamily="2" charset="0"/>
                            </a:rPr>
                            <a:t>and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35</m:t>
                              </m:r>
                            </m:oMath>
                          </a14:m>
                          <a:r>
                            <a:rPr lang="en-US" sz="1400" b="0" i="0" u="none" strike="noStrike" dirty="0">
                              <a:solidFill>
                                <a:srgbClr val="000000"/>
                              </a:solidFill>
                              <a:effectLst/>
                              <a:latin typeface="Nunito Sans" pitchFamily="2" charset="0"/>
                            </a:rPr>
                            <a:t>, but did not check it was a factor of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64</m:t>
                              </m:r>
                            </m:oMath>
                          </a14:m>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B)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2</m:t>
                              </m:r>
                            </m:oMath>
                          </a14:m>
                          <a:r>
                            <a:rPr lang="en-US" sz="1600" b="0" i="0" u="none" strike="noStrike" dirty="0">
                              <a:solidFill>
                                <a:srgbClr val="000000"/>
                              </a:solidFill>
                              <a:effectLst/>
                              <a:latin typeface="Times New Roman" panose="02020603050405020304" pitchFamily="18" charset="0"/>
                            </a:rPr>
                            <a:t> </a:t>
                          </a:r>
                        </a:p>
                        <a:p>
                          <a:pPr rtl="0" fontAlgn="t">
                            <a:spcBef>
                              <a:spcPts val="0"/>
                            </a:spcBef>
                            <a:spcAft>
                              <a:spcPts val="0"/>
                            </a:spcAft>
                          </a:pPr>
                          <a:r>
                            <a:rPr lang="en-US" sz="1400" b="0" i="0" u="none" strike="noStrike" dirty="0">
                              <a:solidFill>
                                <a:srgbClr val="000000"/>
                              </a:solidFill>
                              <a:effectLst/>
                              <a:latin typeface="Nunito Sans" pitchFamily="2" charset="0"/>
                            </a:rPr>
                            <a:t>Student found the highest common factor of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14 </m:t>
                              </m:r>
                            </m:oMath>
                          </a14:m>
                          <a:r>
                            <a:rPr lang="en-US" sz="1400" b="0" i="0" u="none" strike="noStrike" dirty="0">
                              <a:solidFill>
                                <a:srgbClr val="000000"/>
                              </a:solidFill>
                              <a:effectLst/>
                              <a:latin typeface="Nunito Sans" pitchFamily="2" charset="0"/>
                            </a:rPr>
                            <a:t>and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64</m:t>
                              </m:r>
                            </m:oMath>
                          </a14:m>
                          <a:r>
                            <a:rPr lang="en-US" sz="1400" b="0" i="0" u="none" strike="noStrike" dirty="0">
                              <a:solidFill>
                                <a:srgbClr val="000000"/>
                              </a:solidFill>
                              <a:effectLst/>
                              <a:latin typeface="Nunito Sans" pitchFamily="2" charset="0"/>
                            </a:rPr>
                            <a:t>, but did not check it was a factor of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35</m:t>
                              </m:r>
                            </m:oMath>
                          </a14:m>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3182">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C)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0</m:t>
                              </m:r>
                            </m:oMath>
                          </a14:m>
                          <a:r>
                            <a:rPr lang="en-US" sz="1600" b="0" i="0" u="none" strike="noStrike" dirty="0">
                              <a:solidFill>
                                <a:srgbClr val="000000"/>
                              </a:solidFill>
                              <a:effectLst/>
                              <a:latin typeface="Times New Roman" panose="02020603050405020304" pitchFamily="18" charset="0"/>
                            </a:rPr>
                            <a:t> </a:t>
                          </a:r>
                        </a:p>
                        <a:p>
                          <a:pPr rtl="0" fontAlgn="t">
                            <a:spcBef>
                              <a:spcPts val="0"/>
                            </a:spcBef>
                            <a:spcAft>
                              <a:spcPts val="0"/>
                            </a:spcAft>
                          </a:pPr>
                          <a:r>
                            <a:rPr lang="en-US" sz="1400" b="0" i="0" u="none" strike="noStrike" dirty="0">
                              <a:solidFill>
                                <a:srgbClr val="000000"/>
                              </a:solidFill>
                              <a:effectLst/>
                              <a:latin typeface="Nunito Sans" pitchFamily="2" charset="0"/>
                            </a:rPr>
                            <a:t>Student does not understand the highest common factor</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GB" sz="1600" b="0" i="0" u="none" strike="noStrike" dirty="0">
                              <a:solidFill>
                                <a:srgbClr val="00BC89"/>
                              </a:solidFill>
                              <a:effectLst/>
                              <a:latin typeface="Nunito Sans" pitchFamily="2" charset="0"/>
                            </a:rPr>
                            <a:t>D) </a:t>
                          </a:r>
                          <a14:m>
                            <m:oMath xmlns:m="http://schemas.openxmlformats.org/officeDocument/2006/math">
                              <m:r>
                                <a:rPr lang="en-GB" sz="1600" b="0" i="1" u="none" strike="noStrike" dirty="0" smtClean="0">
                                  <a:solidFill>
                                    <a:srgbClr val="00BC89"/>
                                  </a:solidFill>
                                  <a:effectLst/>
                                  <a:latin typeface="Cambria Math" panose="02040503050406030204" pitchFamily="18" charset="0"/>
                                </a:rPr>
                                <m:t>1</m:t>
                              </m:r>
                            </m:oMath>
                          </a14:m>
                          <a:r>
                            <a:rPr lang="en-GB" sz="1600" b="0" i="0" u="none" strike="noStrike" dirty="0">
                              <a:solidFill>
                                <a:srgbClr val="00BC89"/>
                              </a:solidFill>
                              <a:effectLst/>
                              <a:latin typeface="Times New Roman" panose="02020603050405020304" pitchFamily="18" charset="0"/>
                            </a:rPr>
                            <a:t> </a:t>
                          </a:r>
                          <a:endParaRPr lang="en-GB" dirty="0">
                            <a:effectLst/>
                          </a:endParaRPr>
                        </a:p>
                        <a:p>
                          <a:pPr rtl="0" fontAlgn="t">
                            <a:spcBef>
                              <a:spcPts val="0"/>
                            </a:spcBef>
                            <a:spcAft>
                              <a:spcPts val="0"/>
                            </a:spcAft>
                          </a:pPr>
                          <a:r>
                            <a:rPr lang="en-GB" sz="1400" b="0" i="0" u="none" strike="noStrike" dirty="0">
                              <a:solidFill>
                                <a:srgbClr val="00BC89"/>
                              </a:solidFill>
                              <a:effectLst/>
                              <a:latin typeface="Nunito Sans" pitchFamily="2" charset="0"/>
                            </a:rPr>
                            <a:t>Correct answer</a:t>
                          </a:r>
                          <a:endParaRPr lang="en-GB"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219278621"/>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76818">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5" r="-100337" b="-101695"/>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5" r="-337" b="-101695"/>
                          </a:stretch>
                        </a:blipFill>
                      </a:tcPr>
                    </a:tc>
                    <a:extLst>
                      <a:ext uri="{0D108BD9-81ED-4DB2-BD59-A6C34878D82A}">
                        <a16:rowId xmlns:a16="http://schemas.microsoft.com/office/drawing/2014/main" val="10000"/>
                      </a:ext>
                    </a:extLst>
                  </a:tr>
                  <a:tr h="1083182">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0000" r="-100337" b="-1124"/>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0000" r="-337" b="-1124"/>
                          </a:stretch>
                        </a:blipFill>
                      </a:tcPr>
                    </a:tc>
                    <a:extLst>
                      <a:ext uri="{0D108BD9-81ED-4DB2-BD59-A6C34878D82A}">
                        <a16:rowId xmlns:a16="http://schemas.microsoft.com/office/drawing/2014/main" val="10001"/>
                      </a:ext>
                    </a:extLst>
                  </a:tr>
                </a:tbl>
              </a:graphicData>
            </a:graphic>
          </p:graphicFrame>
        </mc:Fallback>
      </mc:AlternateContent>
      <p:sp>
        <p:nvSpPr>
          <p:cNvPr id="2" name="Google Shape;104;p20">
            <a:extLst>
              <a:ext uri="{FF2B5EF4-FFF2-40B4-BE49-F238E27FC236}">
                <a16:creationId xmlns:a16="http://schemas.microsoft.com/office/drawing/2014/main" id="{6A1F3CC4-ED16-F9C3-0974-CDB6E499087D}"/>
              </a:ext>
            </a:extLst>
          </p:cNvPr>
          <p:cNvSpPr txBox="1"/>
          <p:nvPr/>
        </p:nvSpPr>
        <p:spPr>
          <a:xfrm>
            <a:off x="169849" y="378100"/>
            <a:ext cx="5538223"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Factors, Multiples and Primes Answers</a:t>
            </a:r>
            <a:endParaRPr b="1"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4" name="Google Shape;105;p20">
                <a:extLst>
                  <a:ext uri="{FF2B5EF4-FFF2-40B4-BE49-F238E27FC236}">
                    <a16:creationId xmlns:a16="http://schemas.microsoft.com/office/drawing/2014/main" id="{3C123E4D-3089-F204-C3CC-4B9718C278CC}"/>
                  </a:ext>
                </a:extLst>
              </p:cNvPr>
              <p:cNvGraphicFramePr/>
              <p:nvPr>
                <p:extLst>
                  <p:ext uri="{D42A27DB-BD31-4B8C-83A1-F6EECF244321}">
                    <p14:modId xmlns:p14="http://schemas.microsoft.com/office/powerpoint/2010/main" val="3376218112"/>
                  </p:ext>
                </p:extLst>
              </p:nvPr>
            </p:nvGraphicFramePr>
            <p:xfrm>
              <a:off x="108044" y="862526"/>
              <a:ext cx="7835229" cy="838210"/>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62452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17) Find the highest common factor of</a:t>
                          </a:r>
                          <a:r>
                            <a:rPr lang="en-US" sz="1600" b="0" i="0" u="none" strike="noStrike" cap="none" dirty="0">
                              <a:solidFill>
                                <a:srgbClr val="000000"/>
                              </a:solidFill>
                              <a:effectLst/>
                              <a:latin typeface="Nunito Sans" pitchFamily="2" charset="0"/>
                              <a:ea typeface="Arial"/>
                              <a:cs typeface="Arial"/>
                              <a:sym typeface="Arial"/>
                            </a:rPr>
                            <a:t>:</a:t>
                          </a:r>
                          <a:r>
                            <a:rPr lang="en-GB" sz="1600" b="0" dirty="0">
                              <a:solidFill>
                                <a:schemeClr val="dk1"/>
                              </a:solidFill>
                              <a:latin typeface="Nunito Sans"/>
                              <a:ea typeface="Nunito Sans"/>
                              <a:cs typeface="Nunito Sans"/>
                              <a:sym typeface="Nunito Sans"/>
                            </a:rPr>
                            <a:t> </a:t>
                          </a:r>
                        </a:p>
                        <a:p>
                          <a:pPr marL="127000" lvl="0" indent="0" algn="l" rtl="0">
                            <a:spcBef>
                              <a:spcPts val="0"/>
                            </a:spcBef>
                            <a:spcAft>
                              <a:spcPts val="0"/>
                            </a:spcAft>
                            <a:buClr>
                              <a:schemeClr val="dk1"/>
                            </a:buClr>
                            <a:buSzPts val="1600"/>
                            <a:buFont typeface="Nunito Sans"/>
                            <a:buNone/>
                          </a:pPr>
                          <a:endParaRPr lang="en-GB" sz="1000" b="0" dirty="0">
                            <a:solidFill>
                              <a:schemeClr val="dk1"/>
                            </a:solidFill>
                            <a:latin typeface="Nunito Sans"/>
                            <a:ea typeface="Nunito Sans"/>
                            <a:cs typeface="Nunito Sans"/>
                            <a:sym typeface="Nunito Sans"/>
                          </a:endParaRPr>
                        </a:p>
                        <a:p>
                          <a:pPr marL="127000" lvl="0" indent="0" algn="l" rtl="0">
                            <a:spcBef>
                              <a:spcPts val="0"/>
                            </a:spcBef>
                            <a:spcAft>
                              <a:spcPts val="0"/>
                            </a:spcAft>
                            <a:buClr>
                              <a:schemeClr val="dk1"/>
                            </a:buClr>
                            <a:buSzPts val="1600"/>
                            <a:buFont typeface="Nunito Sans"/>
                            <a:buNone/>
                          </a:pPr>
                          <a:r>
                            <a:rPr lang="en-GB" sz="1600" b="0" dirty="0">
                              <a:solidFill>
                                <a:schemeClr val="dk1"/>
                              </a:solidFill>
                              <a:ea typeface="Nunito Sans"/>
                              <a:cs typeface="Nunito Sans"/>
                              <a:sym typeface="Nunito Sans"/>
                            </a:rPr>
                            <a:t>       </a:t>
                          </a:r>
                          <a14:m>
                            <m:oMath xmlns:m="http://schemas.openxmlformats.org/officeDocument/2006/math">
                              <m:r>
                                <a:rPr lang="en-GB" sz="2300" b="0" i="1" smtClean="0">
                                  <a:solidFill>
                                    <a:schemeClr val="dk1"/>
                                  </a:solidFill>
                                  <a:latin typeface="Cambria Math" panose="02040503050406030204" pitchFamily="18" charset="0"/>
                                  <a:ea typeface="Nunito Sans"/>
                                  <a:cs typeface="Nunito Sans"/>
                                  <a:sym typeface="Nunito Sans"/>
                                </a:rPr>
                                <m:t>14, 35</m:t>
                              </m:r>
                            </m:oMath>
                          </a14:m>
                          <a:r>
                            <a:rPr lang="en-GB" sz="2300" b="0" dirty="0">
                              <a:solidFill>
                                <a:schemeClr val="dk1"/>
                              </a:solidFill>
                              <a:latin typeface="Nunito Sans"/>
                              <a:ea typeface="Nunito Sans"/>
                              <a:cs typeface="Nunito Sans"/>
                              <a:sym typeface="Nunito Sans"/>
                            </a:rPr>
                            <a:t> and </a:t>
                          </a:r>
                          <a14:m>
                            <m:oMath xmlns:m="http://schemas.openxmlformats.org/officeDocument/2006/math">
                              <m:r>
                                <a:rPr lang="en-GB" sz="2300" b="0" i="1" smtClean="0">
                                  <a:solidFill>
                                    <a:schemeClr val="dk1"/>
                                  </a:solidFill>
                                  <a:latin typeface="Cambria Math" panose="02040503050406030204" pitchFamily="18" charset="0"/>
                                  <a:ea typeface="Nunito Sans"/>
                                  <a:cs typeface="Nunito Sans"/>
                                  <a:sym typeface="Nunito Sans"/>
                                </a:rPr>
                                <m:t>64</m:t>
                              </m:r>
                            </m:oMath>
                          </a14:m>
                          <a:endParaRPr sz="23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4" name="Google Shape;105;p20">
                <a:extLst>
                  <a:ext uri="{FF2B5EF4-FFF2-40B4-BE49-F238E27FC236}">
                    <a16:creationId xmlns:a16="http://schemas.microsoft.com/office/drawing/2014/main" id="{3C123E4D-3089-F204-C3CC-4B9718C278CC}"/>
                  </a:ext>
                </a:extLst>
              </p:cNvPr>
              <p:cNvGraphicFramePr/>
              <p:nvPr>
                <p:extLst>
                  <p:ext uri="{D42A27DB-BD31-4B8C-83A1-F6EECF244321}">
                    <p14:modId xmlns:p14="http://schemas.microsoft.com/office/powerpoint/2010/main" val="3376218112"/>
                  </p:ext>
                </p:extLst>
              </p:nvPr>
            </p:nvGraphicFramePr>
            <p:xfrm>
              <a:off x="108044" y="862526"/>
              <a:ext cx="7835229" cy="838210"/>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838210">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4"/>
                          <a:stretch>
                            <a:fillRect l="-78" t="-1449" r="-155" b="-15942"/>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35225725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1802508631"/>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0000">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A)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1, 3, 5, 7, 9</m:t>
                              </m:r>
                            </m:oMath>
                          </a14:m>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assumed all odd numbers are prime</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B)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1, 2, 3, 5, 7</m:t>
                              </m:r>
                            </m:oMath>
                          </a14:m>
                          <a:r>
                            <a:rPr lang="en-US" sz="1600" b="0" i="0" u="none" strike="noStrike" dirty="0">
                              <a:solidFill>
                                <a:srgbClr val="000000"/>
                              </a:solidFill>
                              <a:effectLst/>
                              <a:latin typeface="Times New Roman" panose="02020603050405020304" pitchFamily="18" charset="0"/>
                            </a:rPr>
                            <a:t>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included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1</m:t>
                              </m:r>
                            </m:oMath>
                          </a14:m>
                          <a:r>
                            <a:rPr lang="en-US" sz="1400" b="0" i="0" u="none" strike="noStrike" dirty="0">
                              <a:solidFill>
                                <a:srgbClr val="000000"/>
                              </a:solidFill>
                              <a:effectLst/>
                              <a:latin typeface="Nunito Sans" pitchFamily="2" charset="0"/>
                            </a:rPr>
                            <a:t> as a prime number </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0000">
                    <a:tc>
                      <a:txBody>
                        <a:bodyPr/>
                        <a:lstStyle/>
                        <a:p>
                          <a:pPr rtl="0" fontAlgn="t">
                            <a:spcBef>
                              <a:spcPts val="0"/>
                            </a:spcBef>
                            <a:spcAft>
                              <a:spcPts val="0"/>
                            </a:spcAft>
                          </a:pPr>
                          <a:r>
                            <a:rPr lang="en-US" sz="1600" b="0" i="0" u="none" strike="noStrike" dirty="0">
                              <a:solidFill>
                                <a:srgbClr val="00BC89"/>
                              </a:solidFill>
                              <a:effectLst/>
                              <a:latin typeface="Nunito Sans" pitchFamily="2" charset="0"/>
                            </a:rPr>
                            <a:t>C) </a:t>
                          </a:r>
                          <a14:m>
                            <m:oMath xmlns:m="http://schemas.openxmlformats.org/officeDocument/2006/math">
                              <m:r>
                                <a:rPr lang="en-US" sz="1600" b="0" i="1" u="none" strike="noStrike" dirty="0" smtClean="0">
                                  <a:solidFill>
                                    <a:srgbClr val="00BC89"/>
                                  </a:solidFill>
                                  <a:effectLst/>
                                  <a:latin typeface="Cambria Math" panose="02040503050406030204" pitchFamily="18" charset="0"/>
                                </a:rPr>
                                <m:t>2, 3, 5, 7, 11</m:t>
                              </m:r>
                            </m:oMath>
                          </a14:m>
                          <a:r>
                            <a:rPr lang="en-US" sz="1600" b="0" i="0" u="none" strike="noStrike" dirty="0">
                              <a:solidFill>
                                <a:srgbClr val="00BC89"/>
                              </a:solidFill>
                              <a:effectLst/>
                              <a:latin typeface="Times New Roman" panose="02020603050405020304" pitchFamily="18" charset="0"/>
                            </a:rPr>
                            <a:t> </a:t>
                          </a:r>
                          <a:endParaRPr lang="en-US" dirty="0">
                            <a:effectLst/>
                          </a:endParaRPr>
                        </a:p>
                        <a:p>
                          <a:pPr rtl="0" fontAlgn="t">
                            <a:spcBef>
                              <a:spcPts val="0"/>
                            </a:spcBef>
                            <a:spcAft>
                              <a:spcPts val="0"/>
                            </a:spcAft>
                          </a:pPr>
                          <a:r>
                            <a:rPr lang="en-US" sz="1400" b="0" i="0" u="none" strike="noStrike" dirty="0">
                              <a:solidFill>
                                <a:srgbClr val="00BC89"/>
                              </a:solidFill>
                              <a:effectLst/>
                              <a:latin typeface="Nunito Sans" pitchFamily="2" charset="0"/>
                            </a:rPr>
                            <a:t>Correct answer</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D)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3, 5, 7, 11, 13</m:t>
                              </m:r>
                            </m:oMath>
                          </a14:m>
                          <a:r>
                            <a:rPr lang="en-US" sz="1600" b="0" i="0" u="none" strike="noStrike" dirty="0">
                              <a:solidFill>
                                <a:srgbClr val="000000"/>
                              </a:solidFill>
                              <a:effectLst/>
                              <a:latin typeface="Times New Roman" panose="02020603050405020304" pitchFamily="18" charset="0"/>
                            </a:rPr>
                            <a:t>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forgot to include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2</m:t>
                              </m:r>
                            </m:oMath>
                          </a14:m>
                          <a:r>
                            <a:rPr lang="en-US" sz="1400" b="0" i="0" u="none" strike="noStrike" dirty="0">
                              <a:solidFill>
                                <a:srgbClr val="000000"/>
                              </a:solidFill>
                              <a:effectLst/>
                              <a:latin typeface="Nunito Sans" pitchFamily="2" charset="0"/>
                            </a:rPr>
                            <a:t> as the first prime</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1802508631"/>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0000">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2" r="-100337" b="-100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2" r="-337" b="-100562"/>
                          </a:stretch>
                        </a:blipFill>
                      </a:tcPr>
                    </a:tc>
                    <a:extLst>
                      <a:ext uri="{0D108BD9-81ED-4DB2-BD59-A6C34878D82A}">
                        <a16:rowId xmlns:a16="http://schemas.microsoft.com/office/drawing/2014/main" val="10000"/>
                      </a:ext>
                    </a:extLst>
                  </a:tr>
                  <a:tr h="1080000">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1130" r="-100337" b="-1130"/>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1130" r="-337" b="-1130"/>
                          </a:stretch>
                        </a:blipFill>
                      </a:tcPr>
                    </a:tc>
                    <a:extLst>
                      <a:ext uri="{0D108BD9-81ED-4DB2-BD59-A6C34878D82A}">
                        <a16:rowId xmlns:a16="http://schemas.microsoft.com/office/drawing/2014/main" val="10001"/>
                      </a:ext>
                    </a:extLst>
                  </a:tr>
                </a:tbl>
              </a:graphicData>
            </a:graphic>
          </p:graphicFrame>
        </mc:Fallback>
      </mc:AlternateContent>
      <p:sp>
        <p:nvSpPr>
          <p:cNvPr id="2" name="Google Shape;104;p20">
            <a:extLst>
              <a:ext uri="{FF2B5EF4-FFF2-40B4-BE49-F238E27FC236}">
                <a16:creationId xmlns:a16="http://schemas.microsoft.com/office/drawing/2014/main" id="{2C37E3D9-8440-5443-1EB8-30BB89241F57}"/>
              </a:ext>
            </a:extLst>
          </p:cNvPr>
          <p:cNvSpPr txBox="1"/>
          <p:nvPr/>
        </p:nvSpPr>
        <p:spPr>
          <a:xfrm>
            <a:off x="169849" y="378100"/>
            <a:ext cx="5538223"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Factors, Multiples and Primes Answers</a:t>
            </a:r>
            <a:endParaRPr b="1" dirty="0">
              <a:solidFill>
                <a:srgbClr val="FFFFFF"/>
              </a:solidFill>
              <a:latin typeface="Nunito Sans"/>
              <a:ea typeface="Nunito Sans"/>
              <a:cs typeface="Nunito Sans"/>
              <a:sym typeface="Nunito Sans"/>
            </a:endParaRPr>
          </a:p>
        </p:txBody>
      </p:sp>
      <p:graphicFrame>
        <p:nvGraphicFramePr>
          <p:cNvPr id="4" name="Google Shape;105;p20">
            <a:extLst>
              <a:ext uri="{FF2B5EF4-FFF2-40B4-BE49-F238E27FC236}">
                <a16:creationId xmlns:a16="http://schemas.microsoft.com/office/drawing/2014/main" id="{BF743A4C-2B12-4547-1863-708E2DC29B03}"/>
              </a:ext>
            </a:extLst>
          </p:cNvPr>
          <p:cNvGraphicFramePr/>
          <p:nvPr>
            <p:extLst>
              <p:ext uri="{D42A27DB-BD31-4B8C-83A1-F6EECF244321}">
                <p14:modId xmlns:p14="http://schemas.microsoft.com/office/powerpoint/2010/main" val="1426193882"/>
              </p:ext>
            </p:extLst>
          </p:nvPr>
        </p:nvGraphicFramePr>
        <p:xfrm>
          <a:off x="108044" y="862526"/>
          <a:ext cx="7835229" cy="624529"/>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62452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18) List the first five prime numbers:</a:t>
                      </a:r>
                      <a:endParaRPr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42032972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920298166"/>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0000">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A)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2 × 3 × 35</m:t>
                              </m:r>
                            </m:oMath>
                          </a14:m>
                          <a:r>
                            <a:rPr lang="en-US" sz="1600" b="0" i="0" u="none" strike="noStrike" dirty="0">
                              <a:solidFill>
                                <a:srgbClr val="000000"/>
                              </a:solidFill>
                              <a:effectLst/>
                              <a:latin typeface="Times New Roman" panose="02020603050405020304" pitchFamily="18" charset="0"/>
                            </a:rPr>
                            <a:t>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did not write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35</m:t>
                              </m:r>
                            </m:oMath>
                          </a14:m>
                          <a:r>
                            <a:rPr lang="en-US" sz="1400" b="0" i="0" u="none" strike="noStrike" dirty="0">
                              <a:solidFill>
                                <a:srgbClr val="000000"/>
                              </a:solidFill>
                              <a:effectLst/>
                              <a:latin typeface="Times New Roman" panose="02020603050405020304" pitchFamily="18" charset="0"/>
                            </a:rPr>
                            <a:t> </a:t>
                          </a:r>
                          <a:r>
                            <a:rPr lang="en-US" sz="1400" b="0" i="0" u="none" strike="noStrike" dirty="0">
                              <a:solidFill>
                                <a:srgbClr val="000000"/>
                              </a:solidFill>
                              <a:effectLst/>
                              <a:latin typeface="Nunito Sans" pitchFamily="2" charset="0"/>
                            </a:rPr>
                            <a:t>as a product of primes</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B)</a:t>
                          </a:r>
                          <a:r>
                            <a:rPr lang="en-US" sz="1600" b="0" i="0" u="none" strike="noStrike" dirty="0">
                              <a:solidFill>
                                <a:srgbClr val="000000"/>
                              </a:solidFill>
                              <a:effectLst/>
                              <a:latin typeface="Times New Roman" panose="02020603050405020304" pitchFamily="18" charset="0"/>
                            </a:rPr>
                            <a:t>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2 × 7 × 15</m:t>
                              </m:r>
                            </m:oMath>
                          </a14:m>
                          <a:r>
                            <a:rPr lang="en-US" sz="1600" b="0" i="0" u="none" strike="noStrike" dirty="0">
                              <a:solidFill>
                                <a:srgbClr val="000000"/>
                              </a:solidFill>
                              <a:effectLst/>
                              <a:latin typeface="Times New Roman" panose="02020603050405020304" pitchFamily="18" charset="0"/>
                            </a:rPr>
                            <a:t>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did not write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15</m:t>
                              </m:r>
                            </m:oMath>
                          </a14:m>
                          <a:r>
                            <a:rPr lang="en-US" sz="1400" b="0" i="0" u="none" strike="noStrike" dirty="0">
                              <a:solidFill>
                                <a:srgbClr val="000000"/>
                              </a:solidFill>
                              <a:effectLst/>
                              <a:latin typeface="Nunito Sans" pitchFamily="2" charset="0"/>
                            </a:rPr>
                            <a:t> as a product of primes</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0000">
                    <a:tc>
                      <a:txBody>
                        <a:bodyPr/>
                        <a:lstStyle/>
                        <a:p>
                          <a:pPr rtl="0" fontAlgn="t">
                            <a:spcBef>
                              <a:spcPts val="0"/>
                            </a:spcBef>
                            <a:spcAft>
                              <a:spcPts val="0"/>
                            </a:spcAft>
                          </a:pPr>
                          <a:r>
                            <a:rPr lang="en-US" sz="1600" b="0" i="0" u="none" strike="noStrike" dirty="0">
                              <a:solidFill>
                                <a:srgbClr val="00BC89"/>
                              </a:solidFill>
                              <a:effectLst/>
                              <a:latin typeface="Nunito Sans" pitchFamily="2" charset="0"/>
                            </a:rPr>
                            <a:t>C) </a:t>
                          </a:r>
                          <a14:m>
                            <m:oMath xmlns:m="http://schemas.openxmlformats.org/officeDocument/2006/math">
                              <m:r>
                                <a:rPr lang="en-US" sz="1600" b="0" i="1" u="none" strike="noStrike" dirty="0" smtClean="0">
                                  <a:solidFill>
                                    <a:srgbClr val="00BC89"/>
                                  </a:solidFill>
                                  <a:effectLst/>
                                  <a:latin typeface="Cambria Math" panose="02040503050406030204" pitchFamily="18" charset="0"/>
                                </a:rPr>
                                <m:t>2 × 3 × 5 × 7</m:t>
                              </m:r>
                            </m:oMath>
                          </a14:m>
                          <a:r>
                            <a:rPr lang="en-US" sz="1600" b="0" i="0" u="none" strike="noStrike" dirty="0">
                              <a:solidFill>
                                <a:srgbClr val="00BC89"/>
                              </a:solidFill>
                              <a:effectLst/>
                              <a:latin typeface="Times New Roman" panose="02020603050405020304" pitchFamily="18" charset="0"/>
                            </a:rPr>
                            <a:t> </a:t>
                          </a:r>
                          <a:endParaRPr lang="en-US" dirty="0">
                            <a:effectLst/>
                          </a:endParaRPr>
                        </a:p>
                        <a:p>
                          <a:pPr rtl="0" fontAlgn="t">
                            <a:spcBef>
                              <a:spcPts val="0"/>
                            </a:spcBef>
                            <a:spcAft>
                              <a:spcPts val="0"/>
                            </a:spcAft>
                          </a:pPr>
                          <a:r>
                            <a:rPr lang="en-US" sz="1400" b="0" i="0" u="none" strike="noStrike" dirty="0">
                              <a:solidFill>
                                <a:srgbClr val="00BC89"/>
                              </a:solidFill>
                              <a:effectLst/>
                              <a:latin typeface="Nunito Sans" pitchFamily="2" charset="0"/>
                            </a:rPr>
                            <a:t>Correct answer</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D)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3 × 70</m:t>
                              </m:r>
                            </m:oMath>
                          </a14:m>
                          <a:r>
                            <a:rPr lang="en-US" sz="1600" b="0" i="0" u="none" strike="noStrike" dirty="0">
                              <a:solidFill>
                                <a:srgbClr val="000000"/>
                              </a:solidFill>
                              <a:effectLst/>
                              <a:latin typeface="Times New Roman" panose="02020603050405020304" pitchFamily="18" charset="0"/>
                            </a:rPr>
                            <a:t> </a:t>
                          </a:r>
                          <a:endParaRPr lang="en-US" dirty="0">
                            <a:effectLst/>
                          </a:endParaRPr>
                        </a:p>
                        <a:p>
                          <a:pPr rtl="0" fontAlgn="t">
                            <a:spcBef>
                              <a:spcPts val="0"/>
                            </a:spcBef>
                            <a:spcAft>
                              <a:spcPts val="0"/>
                            </a:spcAft>
                          </a:pPr>
                          <a:r>
                            <a:rPr lang="en-US" sz="1400" b="0" i="0" u="none" strike="noStrike" dirty="0">
                              <a:solidFill>
                                <a:srgbClr val="1C1C1C"/>
                              </a:solidFill>
                              <a:effectLst/>
                              <a:latin typeface="Nunito Sans" pitchFamily="2" charset="0"/>
                            </a:rPr>
                            <a:t>Student did not fully decompose to a product of primes</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920298166"/>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0000">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2" r="-100337" b="-100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2" r="-337" b="-100562"/>
                          </a:stretch>
                        </a:blipFill>
                      </a:tcPr>
                    </a:tc>
                    <a:extLst>
                      <a:ext uri="{0D108BD9-81ED-4DB2-BD59-A6C34878D82A}">
                        <a16:rowId xmlns:a16="http://schemas.microsoft.com/office/drawing/2014/main" val="10000"/>
                      </a:ext>
                    </a:extLst>
                  </a:tr>
                  <a:tr h="1080000">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1130" r="-100337" b="-1130"/>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1130" r="-337" b="-1130"/>
                          </a:stretch>
                        </a:blipFill>
                      </a:tcPr>
                    </a:tc>
                    <a:extLst>
                      <a:ext uri="{0D108BD9-81ED-4DB2-BD59-A6C34878D82A}">
                        <a16:rowId xmlns:a16="http://schemas.microsoft.com/office/drawing/2014/main" val="10001"/>
                      </a:ext>
                    </a:extLst>
                  </a:tr>
                </a:tbl>
              </a:graphicData>
            </a:graphic>
          </p:graphicFrame>
        </mc:Fallback>
      </mc:AlternateContent>
      <p:sp>
        <p:nvSpPr>
          <p:cNvPr id="2" name="Google Shape;104;p20">
            <a:extLst>
              <a:ext uri="{FF2B5EF4-FFF2-40B4-BE49-F238E27FC236}">
                <a16:creationId xmlns:a16="http://schemas.microsoft.com/office/drawing/2014/main" id="{7AF3FBEB-86CB-C720-0C53-CDB853206434}"/>
              </a:ext>
            </a:extLst>
          </p:cNvPr>
          <p:cNvSpPr txBox="1"/>
          <p:nvPr/>
        </p:nvSpPr>
        <p:spPr>
          <a:xfrm>
            <a:off x="169849" y="378100"/>
            <a:ext cx="5538223"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Factors, Multiples and Primes Answers</a:t>
            </a:r>
            <a:endParaRPr b="1"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4" name="Google Shape;105;p20">
                <a:extLst>
                  <a:ext uri="{FF2B5EF4-FFF2-40B4-BE49-F238E27FC236}">
                    <a16:creationId xmlns:a16="http://schemas.microsoft.com/office/drawing/2014/main" id="{2C4FB408-19CE-18EB-D5DC-EDAF17C3FCD2}"/>
                  </a:ext>
                </a:extLst>
              </p:cNvPr>
              <p:cNvGraphicFramePr/>
              <p:nvPr>
                <p:extLst>
                  <p:ext uri="{D42A27DB-BD31-4B8C-83A1-F6EECF244321}">
                    <p14:modId xmlns:p14="http://schemas.microsoft.com/office/powerpoint/2010/main" val="854719335"/>
                  </p:ext>
                </p:extLst>
              </p:nvPr>
            </p:nvGraphicFramePr>
            <p:xfrm>
              <a:off x="108044" y="862526"/>
              <a:ext cx="7835229" cy="838210"/>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62452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19) Write as a product of prime factors:</a:t>
                          </a:r>
                        </a:p>
                        <a:p>
                          <a:pPr marL="127000" lvl="0" indent="0" algn="l" rtl="0">
                            <a:spcBef>
                              <a:spcPts val="0"/>
                            </a:spcBef>
                            <a:spcAft>
                              <a:spcPts val="0"/>
                            </a:spcAft>
                            <a:buClr>
                              <a:schemeClr val="dk1"/>
                            </a:buClr>
                            <a:buSzPts val="1600"/>
                            <a:buFont typeface="Nunito Sans"/>
                            <a:buNone/>
                          </a:pPr>
                          <a:endParaRPr lang="en-GB" sz="1000" b="0" dirty="0">
                            <a:solidFill>
                              <a:schemeClr val="dk1"/>
                            </a:solidFill>
                            <a:latin typeface="Nunito Sans"/>
                            <a:ea typeface="Nunito Sans"/>
                            <a:cs typeface="Nunito Sans"/>
                            <a:sym typeface="Nunito Sans"/>
                          </a:endParaRPr>
                        </a:p>
                        <a:p>
                          <a:pPr marL="127000" lvl="0" indent="0" algn="l" rtl="0">
                            <a:spcBef>
                              <a:spcPts val="0"/>
                            </a:spcBef>
                            <a:spcAft>
                              <a:spcPts val="0"/>
                            </a:spcAft>
                            <a:buClr>
                              <a:schemeClr val="dk1"/>
                            </a:buClr>
                            <a:buSzPts val="1600"/>
                            <a:buFont typeface="Nunito Sans"/>
                            <a:buNone/>
                          </a:pPr>
                          <a:r>
                            <a:rPr lang="en-GB" sz="1600" b="0" dirty="0">
                              <a:solidFill>
                                <a:schemeClr val="dk1"/>
                              </a:solidFill>
                              <a:ea typeface="Nunito Sans"/>
                              <a:cs typeface="Nunito Sans"/>
                              <a:sym typeface="Nunito Sans"/>
                            </a:rPr>
                            <a:t>        </a:t>
                          </a:r>
                          <a14:m>
                            <m:oMath xmlns:m="http://schemas.openxmlformats.org/officeDocument/2006/math">
                              <m:r>
                                <a:rPr lang="en-GB" sz="2300" b="0" i="1" dirty="0" smtClean="0">
                                  <a:solidFill>
                                    <a:schemeClr val="dk1"/>
                                  </a:solidFill>
                                  <a:latin typeface="Cambria Math" panose="02040503050406030204" pitchFamily="18" charset="0"/>
                                  <a:ea typeface="Nunito Sans"/>
                                  <a:cs typeface="Nunito Sans"/>
                                  <a:sym typeface="Nunito Sans"/>
                                </a:rPr>
                                <m:t>210</m:t>
                              </m:r>
                            </m:oMath>
                          </a14:m>
                          <a:endParaRPr sz="23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4" name="Google Shape;105;p20">
                <a:extLst>
                  <a:ext uri="{FF2B5EF4-FFF2-40B4-BE49-F238E27FC236}">
                    <a16:creationId xmlns:a16="http://schemas.microsoft.com/office/drawing/2014/main" id="{2C4FB408-19CE-18EB-D5DC-EDAF17C3FCD2}"/>
                  </a:ext>
                </a:extLst>
              </p:cNvPr>
              <p:cNvGraphicFramePr/>
              <p:nvPr>
                <p:extLst>
                  <p:ext uri="{D42A27DB-BD31-4B8C-83A1-F6EECF244321}">
                    <p14:modId xmlns:p14="http://schemas.microsoft.com/office/powerpoint/2010/main" val="854719335"/>
                  </p:ext>
                </p:extLst>
              </p:nvPr>
            </p:nvGraphicFramePr>
            <p:xfrm>
              <a:off x="108044" y="862526"/>
              <a:ext cx="7835229" cy="838210"/>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838210">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4"/>
                          <a:stretch>
                            <a:fillRect l="-78" t="-1449" r="-155" b="-2174"/>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277889615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3810876912"/>
                  </p:ext>
                </p:extLst>
              </p:nvPr>
            </p:nvGraphicFramePr>
            <p:xfrm>
              <a:off x="952500" y="2190750"/>
              <a:ext cx="7239000" cy="2159577"/>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78923">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A)</a:t>
                          </a:r>
                          <a:r>
                            <a:rPr lang="en-US" sz="1600" b="0" i="0" u="none" strike="noStrike" dirty="0">
                              <a:solidFill>
                                <a:srgbClr val="000000"/>
                              </a:solidFill>
                              <a:effectLst/>
                              <a:latin typeface="Times New Roman" panose="02020603050405020304" pitchFamily="18" charset="0"/>
                            </a:rPr>
                            <a:t>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2 × 3 × 25</m:t>
                              </m:r>
                            </m:oMath>
                          </a14:m>
                          <a:r>
                            <a:rPr lang="en-US" sz="1600" b="0" i="0" u="none" strike="noStrike" dirty="0">
                              <a:solidFill>
                                <a:srgbClr val="000000"/>
                              </a:solidFill>
                              <a:effectLst/>
                              <a:latin typeface="Times New Roman" panose="02020603050405020304" pitchFamily="18" charset="0"/>
                            </a:rPr>
                            <a:t>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forgot to express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25</m:t>
                              </m:r>
                            </m:oMath>
                          </a14:m>
                          <a:r>
                            <a:rPr lang="en-US" sz="1400" b="0" i="0" u="none" strike="noStrike" dirty="0">
                              <a:solidFill>
                                <a:srgbClr val="000000"/>
                              </a:solidFill>
                              <a:effectLst/>
                              <a:latin typeface="Nunito Sans" pitchFamily="2" charset="0"/>
                            </a:rPr>
                            <a:t> as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5</m:t>
                              </m:r>
                              <m:r>
                                <a:rPr lang="en-US" sz="1400" b="0" i="1" u="none" strike="noStrike" baseline="30000" dirty="0">
                                  <a:solidFill>
                                    <a:srgbClr val="000000"/>
                                  </a:solidFill>
                                  <a:effectLst/>
                                  <a:latin typeface="Cambria Math" panose="02040503050406030204" pitchFamily="18" charset="0"/>
                                </a:rPr>
                                <m:t>2</m:t>
                              </m:r>
                            </m:oMath>
                          </a14:m>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B)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2</m:t>
                              </m:r>
                              <m:r>
                                <a:rPr lang="en-US" sz="1600" b="0" i="1" u="none" strike="noStrike" baseline="30000" dirty="0">
                                  <a:solidFill>
                                    <a:srgbClr val="000000"/>
                                  </a:solidFill>
                                  <a:effectLst/>
                                  <a:latin typeface="Cambria Math" panose="02040503050406030204" pitchFamily="18" charset="0"/>
                                </a:rPr>
                                <m:t>5 </m:t>
                              </m:r>
                              <m:r>
                                <a:rPr lang="en-US" sz="1600" b="0" i="1" u="none" strike="noStrike" dirty="0">
                                  <a:solidFill>
                                    <a:srgbClr val="000000"/>
                                  </a:solidFill>
                                  <a:effectLst/>
                                  <a:latin typeface="Cambria Math" panose="02040503050406030204" pitchFamily="18" charset="0"/>
                                </a:rPr>
                                <m:t>× 5</m:t>
                              </m:r>
                            </m:oMath>
                          </a14:m>
                          <a:r>
                            <a:rPr lang="en-US" sz="1600" b="0" i="0" u="none" strike="noStrike" dirty="0">
                              <a:solidFill>
                                <a:srgbClr val="000000"/>
                              </a:solidFill>
                              <a:effectLst/>
                              <a:latin typeface="Nunito Sans" pitchFamily="2" charset="0"/>
                            </a:rPr>
                            <a:t>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made mistakes which led to the factorisation of </a:t>
                          </a:r>
                          <a:r>
                            <a:rPr lang="en-US" sz="1400" b="0" i="0" u="none" strike="noStrike" dirty="0">
                              <a:solidFill>
                                <a:srgbClr val="000000"/>
                              </a:solidFill>
                              <a:effectLst/>
                              <a:latin typeface="Times New Roman" panose="02020603050405020304" pitchFamily="18" charset="0"/>
                            </a:rPr>
                            <a:t>160</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0654">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C)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2 × 3 × 5 × 5</m:t>
                              </m:r>
                            </m:oMath>
                          </a14:m>
                          <a:r>
                            <a:rPr lang="en-US" sz="1600" b="0" i="0" u="none" strike="noStrike" dirty="0">
                              <a:solidFill>
                                <a:srgbClr val="000000"/>
                              </a:solidFill>
                              <a:effectLst/>
                              <a:latin typeface="Times New Roman" panose="02020603050405020304" pitchFamily="18" charset="0"/>
                            </a:rPr>
                            <a:t>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forgot to use index notation</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BC89"/>
                              </a:solidFill>
                              <a:effectLst/>
                              <a:latin typeface="Nunito Sans" pitchFamily="2" charset="0"/>
                            </a:rPr>
                            <a:t>D) </a:t>
                          </a:r>
                          <a14:m>
                            <m:oMath xmlns:m="http://schemas.openxmlformats.org/officeDocument/2006/math">
                              <m:r>
                                <a:rPr lang="en-US" sz="1600" b="0" i="1" u="none" strike="noStrike" dirty="0" smtClean="0">
                                  <a:solidFill>
                                    <a:srgbClr val="00BC89"/>
                                  </a:solidFill>
                                  <a:effectLst/>
                                  <a:latin typeface="Cambria Math" panose="02040503050406030204" pitchFamily="18" charset="0"/>
                                </a:rPr>
                                <m:t>2 × 3 × 5</m:t>
                              </m:r>
                              <m:r>
                                <a:rPr lang="en-US" sz="1600" b="0" i="1" u="none" strike="noStrike" baseline="30000" dirty="0">
                                  <a:solidFill>
                                    <a:srgbClr val="00BC89"/>
                                  </a:solidFill>
                                  <a:effectLst/>
                                  <a:latin typeface="Cambria Math" panose="02040503050406030204" pitchFamily="18" charset="0"/>
                                </a:rPr>
                                <m:t>2</m:t>
                              </m:r>
                            </m:oMath>
                          </a14:m>
                          <a:r>
                            <a:rPr lang="en-US" sz="1600" b="0" i="0" u="none" strike="noStrike" dirty="0">
                              <a:solidFill>
                                <a:srgbClr val="00BC89"/>
                              </a:solidFill>
                              <a:effectLst/>
                              <a:latin typeface="Nunito Sans" pitchFamily="2" charset="0"/>
                            </a:rPr>
                            <a:t> </a:t>
                          </a:r>
                          <a:endParaRPr lang="en-US" dirty="0">
                            <a:effectLst/>
                          </a:endParaRPr>
                        </a:p>
                        <a:p>
                          <a:pPr rtl="0" fontAlgn="t">
                            <a:spcBef>
                              <a:spcPts val="0"/>
                            </a:spcBef>
                            <a:spcAft>
                              <a:spcPts val="0"/>
                            </a:spcAft>
                          </a:pPr>
                          <a:r>
                            <a:rPr lang="en-US" sz="1400" b="0" i="0" u="none" strike="noStrike" dirty="0">
                              <a:solidFill>
                                <a:srgbClr val="00BC89"/>
                              </a:solidFill>
                              <a:effectLst/>
                              <a:latin typeface="Nunito Sans" pitchFamily="2" charset="0"/>
                            </a:rPr>
                            <a:t>Correct answer</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3810876912"/>
                  </p:ext>
                </p:extLst>
              </p:nvPr>
            </p:nvGraphicFramePr>
            <p:xfrm>
              <a:off x="952500" y="2190750"/>
              <a:ext cx="7239000" cy="2159577"/>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78923">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5" r="-100337" b="-101695"/>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5" r="-337" b="-101695"/>
                          </a:stretch>
                        </a:blipFill>
                      </a:tcPr>
                    </a:tc>
                    <a:extLst>
                      <a:ext uri="{0D108BD9-81ED-4DB2-BD59-A6C34878D82A}">
                        <a16:rowId xmlns:a16="http://schemas.microsoft.com/office/drawing/2014/main" val="10000"/>
                      </a:ext>
                    </a:extLst>
                  </a:tr>
                  <a:tr h="1080654">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0000" r="-100337" b="-1124"/>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0000" r="-337" b="-1124"/>
                          </a:stretch>
                        </a:blipFill>
                      </a:tcPr>
                    </a:tc>
                    <a:extLst>
                      <a:ext uri="{0D108BD9-81ED-4DB2-BD59-A6C34878D82A}">
                        <a16:rowId xmlns:a16="http://schemas.microsoft.com/office/drawing/2014/main" val="10001"/>
                      </a:ext>
                    </a:extLst>
                  </a:tr>
                </a:tbl>
              </a:graphicData>
            </a:graphic>
          </p:graphicFrame>
        </mc:Fallback>
      </mc:AlternateContent>
      <p:sp>
        <p:nvSpPr>
          <p:cNvPr id="2" name="Google Shape;104;p20">
            <a:extLst>
              <a:ext uri="{FF2B5EF4-FFF2-40B4-BE49-F238E27FC236}">
                <a16:creationId xmlns:a16="http://schemas.microsoft.com/office/drawing/2014/main" id="{39567EAB-9D35-1C7F-CF14-507AEAD36554}"/>
              </a:ext>
            </a:extLst>
          </p:cNvPr>
          <p:cNvSpPr txBox="1"/>
          <p:nvPr/>
        </p:nvSpPr>
        <p:spPr>
          <a:xfrm>
            <a:off x="169849" y="378100"/>
            <a:ext cx="5538223"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Factors, Multiples and Primes Answers</a:t>
            </a:r>
            <a:endParaRPr b="1"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4" name="Google Shape;105;p20">
                <a:extLst>
                  <a:ext uri="{FF2B5EF4-FFF2-40B4-BE49-F238E27FC236}">
                    <a16:creationId xmlns:a16="http://schemas.microsoft.com/office/drawing/2014/main" id="{913B708B-911C-5961-D224-2BB4337079C5}"/>
                  </a:ext>
                </a:extLst>
              </p:cNvPr>
              <p:cNvGraphicFramePr/>
              <p:nvPr>
                <p:extLst>
                  <p:ext uri="{D42A27DB-BD31-4B8C-83A1-F6EECF244321}">
                    <p14:modId xmlns:p14="http://schemas.microsoft.com/office/powerpoint/2010/main" val="2652986258"/>
                  </p:ext>
                </p:extLst>
              </p:nvPr>
            </p:nvGraphicFramePr>
            <p:xfrm>
              <a:off x="108044" y="862526"/>
              <a:ext cx="7835229" cy="838210"/>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62452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20) Write as a product of prime factors using index notation:</a:t>
                          </a:r>
                        </a:p>
                        <a:p>
                          <a:pPr marL="127000" lvl="0" indent="0" algn="l" rtl="0">
                            <a:spcBef>
                              <a:spcPts val="0"/>
                            </a:spcBef>
                            <a:spcAft>
                              <a:spcPts val="0"/>
                            </a:spcAft>
                            <a:buClr>
                              <a:schemeClr val="dk1"/>
                            </a:buClr>
                            <a:buSzPts val="1600"/>
                            <a:buFont typeface="Nunito Sans"/>
                            <a:buNone/>
                          </a:pPr>
                          <a:endParaRPr lang="en-GB" sz="1000" b="0" dirty="0">
                            <a:solidFill>
                              <a:schemeClr val="dk1"/>
                            </a:solidFill>
                            <a:latin typeface="Nunito Sans"/>
                            <a:ea typeface="Nunito Sans"/>
                            <a:cs typeface="Nunito Sans"/>
                            <a:sym typeface="Nunito Sans"/>
                          </a:endParaRPr>
                        </a:p>
                        <a:p>
                          <a:pPr marL="127000" lvl="0" indent="0" algn="l" rtl="0">
                            <a:spcBef>
                              <a:spcPts val="0"/>
                            </a:spcBef>
                            <a:spcAft>
                              <a:spcPts val="0"/>
                            </a:spcAft>
                            <a:buClr>
                              <a:schemeClr val="dk1"/>
                            </a:buClr>
                            <a:buSzPts val="1600"/>
                            <a:buFont typeface="Nunito Sans"/>
                            <a:buNone/>
                          </a:pPr>
                          <a:r>
                            <a:rPr lang="en-GB" sz="1600" b="0" dirty="0">
                              <a:solidFill>
                                <a:schemeClr val="dk1"/>
                              </a:solidFill>
                              <a:ea typeface="Nunito Sans"/>
                              <a:cs typeface="Nunito Sans"/>
                              <a:sym typeface="Nunito Sans"/>
                            </a:rPr>
                            <a:t>        </a:t>
                          </a:r>
                          <a14:m>
                            <m:oMath xmlns:m="http://schemas.openxmlformats.org/officeDocument/2006/math">
                              <m:r>
                                <a:rPr lang="en-GB" sz="2300" b="0" i="1" dirty="0" smtClean="0">
                                  <a:solidFill>
                                    <a:schemeClr val="dk1"/>
                                  </a:solidFill>
                                  <a:latin typeface="Cambria Math" panose="02040503050406030204" pitchFamily="18" charset="0"/>
                                  <a:ea typeface="Nunito Sans"/>
                                  <a:cs typeface="Nunito Sans"/>
                                  <a:sym typeface="Nunito Sans"/>
                                </a:rPr>
                                <m:t>150</m:t>
                              </m:r>
                            </m:oMath>
                          </a14:m>
                          <a:endParaRPr sz="23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4" name="Google Shape;105;p20">
                <a:extLst>
                  <a:ext uri="{FF2B5EF4-FFF2-40B4-BE49-F238E27FC236}">
                    <a16:creationId xmlns:a16="http://schemas.microsoft.com/office/drawing/2014/main" id="{913B708B-911C-5961-D224-2BB4337079C5}"/>
                  </a:ext>
                </a:extLst>
              </p:cNvPr>
              <p:cNvGraphicFramePr/>
              <p:nvPr>
                <p:extLst>
                  <p:ext uri="{D42A27DB-BD31-4B8C-83A1-F6EECF244321}">
                    <p14:modId xmlns:p14="http://schemas.microsoft.com/office/powerpoint/2010/main" val="2652986258"/>
                  </p:ext>
                </p:extLst>
              </p:nvPr>
            </p:nvGraphicFramePr>
            <p:xfrm>
              <a:off x="108044" y="862526"/>
              <a:ext cx="7835229" cy="838210"/>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838210">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4"/>
                          <a:stretch>
                            <a:fillRect l="-78" t="-1449" r="-155" b="-2174"/>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148115447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3392144336"/>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0000">
                    <a:tc>
                      <a:txBody>
                        <a:bodyPr/>
                        <a:lstStyle/>
                        <a:p>
                          <a:pPr rtl="0" fontAlgn="t">
                            <a:spcBef>
                              <a:spcPts val="0"/>
                            </a:spcBef>
                            <a:spcAft>
                              <a:spcPts val="0"/>
                            </a:spcAft>
                          </a:pPr>
                          <a:r>
                            <a:rPr lang="en-US" sz="1600" b="0" i="0" u="none" strike="noStrike" dirty="0">
                              <a:solidFill>
                                <a:srgbClr val="00BC89"/>
                              </a:solidFill>
                              <a:effectLst/>
                              <a:latin typeface="Nunito Sans" pitchFamily="2" charset="0"/>
                            </a:rPr>
                            <a:t>A) </a:t>
                          </a:r>
                          <a14:m>
                            <m:oMath xmlns:m="http://schemas.openxmlformats.org/officeDocument/2006/math">
                              <m:r>
                                <a:rPr lang="en-US" sz="1600" b="0" i="1" u="none" strike="noStrike" dirty="0" smtClean="0">
                                  <a:solidFill>
                                    <a:srgbClr val="00BC89"/>
                                  </a:solidFill>
                                  <a:effectLst/>
                                  <a:latin typeface="Cambria Math" panose="02040503050406030204" pitchFamily="18" charset="0"/>
                                </a:rPr>
                                <m:t>2</m:t>
                              </m:r>
                              <m:r>
                                <a:rPr lang="en-US" sz="1600" b="0" i="1" u="none" strike="noStrike" baseline="30000" dirty="0">
                                  <a:solidFill>
                                    <a:srgbClr val="00BC89"/>
                                  </a:solidFill>
                                  <a:effectLst/>
                                  <a:latin typeface="Cambria Math" panose="02040503050406030204" pitchFamily="18" charset="0"/>
                                </a:rPr>
                                <m:t>3 </m:t>
                              </m:r>
                              <m:r>
                                <a:rPr lang="en-US" sz="1600" b="0" i="1" u="none" strike="noStrike" dirty="0">
                                  <a:solidFill>
                                    <a:srgbClr val="00BC89"/>
                                  </a:solidFill>
                                  <a:effectLst/>
                                  <a:latin typeface="Cambria Math" panose="02040503050406030204" pitchFamily="18" charset="0"/>
                                </a:rPr>
                                <m:t>× 3</m:t>
                              </m:r>
                              <m:r>
                                <a:rPr lang="en-US" sz="1600" b="0" i="1" u="none" strike="noStrike" baseline="30000" dirty="0">
                                  <a:solidFill>
                                    <a:srgbClr val="00BC89"/>
                                  </a:solidFill>
                                  <a:effectLst/>
                                  <a:latin typeface="Cambria Math" panose="02040503050406030204" pitchFamily="18" charset="0"/>
                                </a:rPr>
                                <m:t>2</m:t>
                              </m:r>
                            </m:oMath>
                          </a14:m>
                          <a:endParaRPr lang="en-US" dirty="0">
                            <a:effectLst/>
                          </a:endParaRPr>
                        </a:p>
                        <a:p>
                          <a:pPr rtl="0" fontAlgn="t">
                            <a:spcBef>
                              <a:spcPts val="0"/>
                            </a:spcBef>
                            <a:spcAft>
                              <a:spcPts val="0"/>
                            </a:spcAft>
                          </a:pPr>
                          <a:r>
                            <a:rPr lang="en-US" sz="1400" b="0" i="0" u="none" strike="noStrike" dirty="0">
                              <a:solidFill>
                                <a:srgbClr val="00BC89"/>
                              </a:solidFill>
                              <a:effectLst/>
                              <a:latin typeface="Nunito Sans" pitchFamily="2" charset="0"/>
                            </a:rPr>
                            <a:t>Correct answer</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B)</a:t>
                          </a:r>
                          <a:r>
                            <a:rPr lang="en-US" sz="1600" b="0" i="0" u="none" strike="noStrike" dirty="0">
                              <a:solidFill>
                                <a:srgbClr val="000000"/>
                              </a:solidFill>
                              <a:effectLst/>
                              <a:latin typeface="Times New Roman" panose="02020603050405020304" pitchFamily="18" charset="0"/>
                            </a:rPr>
                            <a:t>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8 × 9</m:t>
                              </m:r>
                            </m:oMath>
                          </a14:m>
                          <a:r>
                            <a:rPr lang="en-US" sz="1600" b="0" i="0" u="none" strike="noStrike" dirty="0">
                              <a:solidFill>
                                <a:srgbClr val="000000"/>
                              </a:solidFill>
                              <a:effectLst/>
                              <a:latin typeface="Times New Roman" panose="02020603050405020304" pitchFamily="18" charset="0"/>
                            </a:rPr>
                            <a:t>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did not fully decompose</a:t>
                          </a:r>
                          <a:r>
                            <a:rPr lang="en-US" sz="1400" b="0" i="0" u="none" strike="noStrike" dirty="0">
                              <a:solidFill>
                                <a:srgbClr val="000000"/>
                              </a:solidFill>
                              <a:effectLst/>
                              <a:latin typeface="Times New Roman" panose="02020603050405020304" pitchFamily="18" charset="0"/>
                            </a:rPr>
                            <a:t>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72</m:t>
                              </m:r>
                            </m:oMath>
                          </a14:m>
                          <a:r>
                            <a:rPr lang="en-US" sz="1400" b="0" i="0" u="none" strike="noStrike" dirty="0">
                              <a:solidFill>
                                <a:srgbClr val="000000"/>
                              </a:solidFill>
                              <a:effectLst/>
                              <a:latin typeface="Nunito Sans" pitchFamily="2" charset="0"/>
                            </a:rPr>
                            <a:t> to prime factors</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0000">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C)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2</m:t>
                              </m:r>
                              <m:r>
                                <a:rPr lang="en-US" sz="1600" b="0" i="1" u="none" strike="noStrike" baseline="30000" dirty="0">
                                  <a:solidFill>
                                    <a:srgbClr val="000000"/>
                                  </a:solidFill>
                                  <a:effectLst/>
                                  <a:latin typeface="Cambria Math" panose="02040503050406030204" pitchFamily="18" charset="0"/>
                                </a:rPr>
                                <m:t>2 </m:t>
                              </m:r>
                              <m:r>
                                <a:rPr lang="en-US" sz="1600" b="0" i="1" u="none" strike="noStrike" dirty="0">
                                  <a:solidFill>
                                    <a:srgbClr val="000000"/>
                                  </a:solidFill>
                                  <a:effectLst/>
                                  <a:latin typeface="Cambria Math" panose="02040503050406030204" pitchFamily="18" charset="0"/>
                                </a:rPr>
                                <m:t>× 3</m:t>
                              </m:r>
                              <m:r>
                                <a:rPr lang="en-US" sz="1600" b="0" i="1" u="none" strike="noStrike" baseline="30000" dirty="0">
                                  <a:solidFill>
                                    <a:srgbClr val="000000"/>
                                  </a:solidFill>
                                  <a:effectLst/>
                                  <a:latin typeface="Cambria Math" panose="02040503050406030204" pitchFamily="18" charset="0"/>
                                </a:rPr>
                                <m:t>3</m:t>
                              </m:r>
                            </m:oMath>
                          </a14:m>
                          <a:r>
                            <a:rPr lang="en-US" sz="1600" b="0" i="0" u="none" strike="noStrike" dirty="0">
                              <a:solidFill>
                                <a:srgbClr val="000000"/>
                              </a:solidFill>
                              <a:effectLst/>
                              <a:latin typeface="Times New Roman" panose="02020603050405020304" pitchFamily="18" charset="0"/>
                            </a:rPr>
                            <a:t>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made mistakes writing answer using indices</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D)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2</m:t>
                              </m:r>
                              <m:r>
                                <a:rPr lang="en-US" sz="1600" b="0" i="1" u="none" strike="noStrike" baseline="30000" dirty="0">
                                  <a:solidFill>
                                    <a:srgbClr val="000000"/>
                                  </a:solidFill>
                                  <a:effectLst/>
                                  <a:latin typeface="Cambria Math" panose="02040503050406030204" pitchFamily="18" charset="0"/>
                                </a:rPr>
                                <m:t>4 </m:t>
                              </m:r>
                              <m:r>
                                <a:rPr lang="en-US" sz="1600" b="0" i="1" u="none" strike="noStrike" dirty="0">
                                  <a:solidFill>
                                    <a:srgbClr val="000000"/>
                                  </a:solidFill>
                                  <a:effectLst/>
                                  <a:latin typeface="Cambria Math" panose="02040503050406030204" pitchFamily="18" charset="0"/>
                                </a:rPr>
                                <m:t>× 3</m:t>
                              </m:r>
                              <m:r>
                                <a:rPr lang="en-US" sz="1600" b="0" i="1" u="none" strike="noStrike" baseline="30000" dirty="0">
                                  <a:solidFill>
                                    <a:srgbClr val="000000"/>
                                  </a:solidFill>
                                  <a:effectLst/>
                                  <a:latin typeface="Cambria Math" panose="02040503050406030204" pitchFamily="18" charset="0"/>
                                </a:rPr>
                                <m:t>3</m:t>
                              </m:r>
                            </m:oMath>
                          </a14:m>
                          <a:r>
                            <a:rPr lang="en-US" sz="1600" b="0" i="0" u="none" strike="noStrike" dirty="0">
                              <a:solidFill>
                                <a:srgbClr val="000000"/>
                              </a:solidFill>
                              <a:effectLst/>
                              <a:latin typeface="Times New Roman" panose="02020603050405020304" pitchFamily="18" charset="0"/>
                            </a:rPr>
                            <a:t>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wrote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8</m:t>
                              </m:r>
                            </m:oMath>
                          </a14:m>
                          <a:r>
                            <a:rPr lang="en-US" sz="1400" b="0" i="0" u="none" strike="noStrike" dirty="0">
                              <a:solidFill>
                                <a:srgbClr val="000000"/>
                              </a:solidFill>
                              <a:effectLst/>
                              <a:latin typeface="Nunito Sans" pitchFamily="2" charset="0"/>
                            </a:rPr>
                            <a:t> as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2</m:t>
                              </m:r>
                              <m:r>
                                <a:rPr lang="en-US" sz="1400" b="0" i="1" u="none" strike="noStrike" baseline="30000" dirty="0">
                                  <a:solidFill>
                                    <a:srgbClr val="000000"/>
                                  </a:solidFill>
                                  <a:effectLst/>
                                  <a:latin typeface="Cambria Math" panose="02040503050406030204" pitchFamily="18" charset="0"/>
                                </a:rPr>
                                <m:t>4</m:t>
                              </m:r>
                              <m:r>
                                <a:rPr lang="en-US" sz="1400" b="0" i="1" u="none" strike="noStrike" dirty="0">
                                  <a:solidFill>
                                    <a:srgbClr val="000000"/>
                                  </a:solidFill>
                                  <a:effectLst/>
                                  <a:latin typeface="Cambria Math" panose="02040503050406030204" pitchFamily="18" charset="0"/>
                                </a:rPr>
                                <m:t> </m:t>
                              </m:r>
                            </m:oMath>
                          </a14:m>
                          <a:r>
                            <a:rPr lang="en-US" sz="1400" b="0" i="0" u="none" strike="noStrike" dirty="0">
                              <a:solidFill>
                                <a:srgbClr val="000000"/>
                              </a:solidFill>
                              <a:effectLst/>
                              <a:latin typeface="Nunito Sans" pitchFamily="2" charset="0"/>
                            </a:rPr>
                            <a:t>rather than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2</m:t>
                              </m:r>
                              <m:r>
                                <a:rPr lang="en-US" sz="1400" b="0" i="1" u="none" strike="noStrike" baseline="30000" dirty="0">
                                  <a:solidFill>
                                    <a:srgbClr val="000000"/>
                                  </a:solidFill>
                                  <a:effectLst/>
                                  <a:latin typeface="Cambria Math" panose="02040503050406030204" pitchFamily="18" charset="0"/>
                                </a:rPr>
                                <m:t>3</m:t>
                              </m:r>
                            </m:oMath>
                          </a14:m>
                          <a:r>
                            <a:rPr lang="en-US" sz="1400" b="0" i="0" u="none" strike="noStrike" dirty="0">
                              <a:solidFill>
                                <a:srgbClr val="000000"/>
                              </a:solidFill>
                              <a:effectLst/>
                              <a:latin typeface="Times New Roman" panose="02020603050405020304" pitchFamily="18" charset="0"/>
                            </a:rPr>
                            <a:t> </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3392144336"/>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0000">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2" r="-100337" b="-100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2" r="-337" b="-100562"/>
                          </a:stretch>
                        </a:blipFill>
                      </a:tcPr>
                    </a:tc>
                    <a:extLst>
                      <a:ext uri="{0D108BD9-81ED-4DB2-BD59-A6C34878D82A}">
                        <a16:rowId xmlns:a16="http://schemas.microsoft.com/office/drawing/2014/main" val="10000"/>
                      </a:ext>
                    </a:extLst>
                  </a:tr>
                  <a:tr h="1080000">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1130" r="-100337" b="-1130"/>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1130" r="-337" b="-1130"/>
                          </a:stretch>
                        </a:blipFill>
                      </a:tcPr>
                    </a:tc>
                    <a:extLst>
                      <a:ext uri="{0D108BD9-81ED-4DB2-BD59-A6C34878D82A}">
                        <a16:rowId xmlns:a16="http://schemas.microsoft.com/office/drawing/2014/main" val="10001"/>
                      </a:ext>
                    </a:extLst>
                  </a:tr>
                </a:tbl>
              </a:graphicData>
            </a:graphic>
          </p:graphicFrame>
        </mc:Fallback>
      </mc:AlternateContent>
      <p:sp>
        <p:nvSpPr>
          <p:cNvPr id="2" name="Google Shape;104;p20">
            <a:extLst>
              <a:ext uri="{FF2B5EF4-FFF2-40B4-BE49-F238E27FC236}">
                <a16:creationId xmlns:a16="http://schemas.microsoft.com/office/drawing/2014/main" id="{382FFD8C-11A8-AF23-C635-A12ADA667913}"/>
              </a:ext>
            </a:extLst>
          </p:cNvPr>
          <p:cNvSpPr txBox="1"/>
          <p:nvPr/>
        </p:nvSpPr>
        <p:spPr>
          <a:xfrm>
            <a:off x="169849" y="378100"/>
            <a:ext cx="5538223"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Factors, Multiples and Primes Answers</a:t>
            </a:r>
            <a:endParaRPr b="1"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4" name="Google Shape;105;p20">
                <a:extLst>
                  <a:ext uri="{FF2B5EF4-FFF2-40B4-BE49-F238E27FC236}">
                    <a16:creationId xmlns:a16="http://schemas.microsoft.com/office/drawing/2014/main" id="{3D4AAA4B-0895-9903-6D4C-9E850FC1FCE9}"/>
                  </a:ext>
                </a:extLst>
              </p:cNvPr>
              <p:cNvGraphicFramePr/>
              <p:nvPr>
                <p:extLst>
                  <p:ext uri="{D42A27DB-BD31-4B8C-83A1-F6EECF244321}">
                    <p14:modId xmlns:p14="http://schemas.microsoft.com/office/powerpoint/2010/main" val="3106912298"/>
                  </p:ext>
                </p:extLst>
              </p:nvPr>
            </p:nvGraphicFramePr>
            <p:xfrm>
              <a:off x="108044" y="862526"/>
              <a:ext cx="7835229" cy="838210"/>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62452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21) Write as a product of prime factors using index notation:</a:t>
                          </a:r>
                        </a:p>
                        <a:p>
                          <a:pPr marL="127000" lvl="0" indent="0" algn="l" rtl="0">
                            <a:spcBef>
                              <a:spcPts val="0"/>
                            </a:spcBef>
                            <a:spcAft>
                              <a:spcPts val="0"/>
                            </a:spcAft>
                            <a:buClr>
                              <a:schemeClr val="dk1"/>
                            </a:buClr>
                            <a:buSzPts val="1600"/>
                            <a:buFont typeface="Nunito Sans"/>
                            <a:buNone/>
                          </a:pPr>
                          <a:endParaRPr lang="en-GB" sz="1000" b="0" dirty="0">
                            <a:solidFill>
                              <a:schemeClr val="dk1"/>
                            </a:solidFill>
                            <a:latin typeface="Nunito Sans"/>
                            <a:ea typeface="Nunito Sans"/>
                            <a:cs typeface="Nunito Sans"/>
                            <a:sym typeface="Nunito Sans"/>
                          </a:endParaRPr>
                        </a:p>
                        <a:p>
                          <a:pPr marL="127000" lvl="0" indent="0" algn="l" rtl="0">
                            <a:spcBef>
                              <a:spcPts val="0"/>
                            </a:spcBef>
                            <a:spcAft>
                              <a:spcPts val="0"/>
                            </a:spcAft>
                            <a:buClr>
                              <a:schemeClr val="dk1"/>
                            </a:buClr>
                            <a:buSzPts val="1600"/>
                            <a:buFont typeface="Nunito Sans"/>
                            <a:buNone/>
                          </a:pPr>
                          <a:r>
                            <a:rPr lang="en-GB" sz="1600" b="0" dirty="0">
                              <a:solidFill>
                                <a:schemeClr val="dk1"/>
                              </a:solidFill>
                              <a:ea typeface="Nunito Sans"/>
                              <a:cs typeface="Nunito Sans"/>
                              <a:sym typeface="Nunito Sans"/>
                            </a:rPr>
                            <a:t>        </a:t>
                          </a:r>
                          <a14:m>
                            <m:oMath xmlns:m="http://schemas.openxmlformats.org/officeDocument/2006/math">
                              <m:r>
                                <a:rPr lang="en-GB" sz="2300" b="0" i="1" dirty="0" smtClean="0">
                                  <a:solidFill>
                                    <a:schemeClr val="dk1"/>
                                  </a:solidFill>
                                  <a:latin typeface="Cambria Math" panose="02040503050406030204" pitchFamily="18" charset="0"/>
                                  <a:ea typeface="Nunito Sans"/>
                                  <a:cs typeface="Nunito Sans"/>
                                  <a:sym typeface="Nunito Sans"/>
                                </a:rPr>
                                <m:t>72</m:t>
                              </m:r>
                            </m:oMath>
                          </a14:m>
                          <a:endParaRPr sz="23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4" name="Google Shape;105;p20">
                <a:extLst>
                  <a:ext uri="{FF2B5EF4-FFF2-40B4-BE49-F238E27FC236}">
                    <a16:creationId xmlns:a16="http://schemas.microsoft.com/office/drawing/2014/main" id="{3D4AAA4B-0895-9903-6D4C-9E850FC1FCE9}"/>
                  </a:ext>
                </a:extLst>
              </p:cNvPr>
              <p:cNvGraphicFramePr/>
              <p:nvPr>
                <p:extLst>
                  <p:ext uri="{D42A27DB-BD31-4B8C-83A1-F6EECF244321}">
                    <p14:modId xmlns:p14="http://schemas.microsoft.com/office/powerpoint/2010/main" val="3106912298"/>
                  </p:ext>
                </p:extLst>
              </p:nvPr>
            </p:nvGraphicFramePr>
            <p:xfrm>
              <a:off x="108044" y="862526"/>
              <a:ext cx="7835229" cy="838210"/>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838210">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4"/>
                          <a:stretch>
                            <a:fillRect l="-78" t="-1449" r="-155" b="-2174"/>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13201940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2599126494"/>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0000">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A)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0</m:t>
                              </m:r>
                            </m:oMath>
                          </a14:m>
                          <a:r>
                            <a:rPr lang="en-US" sz="1600" b="0" i="0" u="none" strike="noStrike" dirty="0">
                              <a:solidFill>
                                <a:schemeClr val="tx1"/>
                              </a:solidFill>
                              <a:effectLst/>
                              <a:latin typeface="Times New Roman" panose="02020603050405020304" pitchFamily="18"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B)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5</m:t>
                              </m:r>
                            </m:oMath>
                          </a14:m>
                          <a:r>
                            <a:rPr lang="en-US" sz="1600" b="0" i="0" u="none" strike="noStrike" dirty="0">
                              <a:solidFill>
                                <a:schemeClr val="tx1"/>
                              </a:solidFill>
                              <a:effectLst/>
                              <a:latin typeface="Nunito Sans" pitchFamily="2"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0000">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C)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1, 3, 5, 7 </m:t>
                              </m:r>
                            </m:oMath>
                          </a14:m>
                          <a:r>
                            <a:rPr lang="en-US" sz="1600" b="0" i="0" u="none" strike="noStrike" dirty="0">
                              <a:solidFill>
                                <a:schemeClr val="tx1"/>
                              </a:solidFill>
                              <a:effectLst/>
                              <a:latin typeface="Nunito Sans" pitchFamily="2" charset="0"/>
                            </a:rPr>
                            <a:t>or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9</m:t>
                              </m:r>
                            </m:oMath>
                          </a14:m>
                          <a:r>
                            <a:rPr lang="en-US" sz="1600" b="0" i="0" u="none" strike="noStrike" dirty="0">
                              <a:solidFill>
                                <a:schemeClr val="tx1"/>
                              </a:solidFill>
                              <a:effectLst/>
                              <a:latin typeface="Nunito Sans" pitchFamily="2"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D)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0</m:t>
                              </m:r>
                            </m:oMath>
                          </a14:m>
                          <a:r>
                            <a:rPr lang="en-US" sz="1600" b="0" i="0" u="none" strike="noStrike" dirty="0">
                              <a:solidFill>
                                <a:schemeClr val="tx1"/>
                              </a:solidFill>
                              <a:effectLst/>
                              <a:latin typeface="Nunito Sans" pitchFamily="2" charset="0"/>
                            </a:rPr>
                            <a:t> or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5</m:t>
                              </m:r>
                            </m:oMath>
                          </a14:m>
                          <a:r>
                            <a:rPr lang="en-US" sz="1600" b="0" i="0" u="none" strike="noStrike" dirty="0">
                              <a:solidFill>
                                <a:schemeClr val="tx1"/>
                              </a:solidFill>
                              <a:effectLst/>
                              <a:latin typeface="Nunito Sans" pitchFamily="2"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2599126494"/>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0000">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2" r="-100337" b="-100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2" r="-337" b="-100562"/>
                          </a:stretch>
                        </a:blipFill>
                      </a:tcPr>
                    </a:tc>
                    <a:extLst>
                      <a:ext uri="{0D108BD9-81ED-4DB2-BD59-A6C34878D82A}">
                        <a16:rowId xmlns:a16="http://schemas.microsoft.com/office/drawing/2014/main" val="10000"/>
                      </a:ext>
                    </a:extLst>
                  </a:tr>
                  <a:tr h="1080000">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1130" r="-100337" b="-1130"/>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1130" r="-337" b="-1130"/>
                          </a:stretch>
                        </a:blipFill>
                      </a:tcPr>
                    </a:tc>
                    <a:extLst>
                      <a:ext uri="{0D108BD9-81ED-4DB2-BD59-A6C34878D82A}">
                        <a16:rowId xmlns:a16="http://schemas.microsoft.com/office/drawing/2014/main" val="10001"/>
                      </a:ext>
                    </a:extLst>
                  </a:tr>
                </a:tbl>
              </a:graphicData>
            </a:graphic>
          </p:graphicFrame>
        </mc:Fallback>
      </mc:AlternateContent>
      <p:sp>
        <p:nvSpPr>
          <p:cNvPr id="2" name="Google Shape;104;p20">
            <a:extLst>
              <a:ext uri="{FF2B5EF4-FFF2-40B4-BE49-F238E27FC236}">
                <a16:creationId xmlns:a16="http://schemas.microsoft.com/office/drawing/2014/main" id="{72DF57C3-A7FA-9E42-EC12-792EE510E9D2}"/>
              </a:ext>
            </a:extLst>
          </p:cNvPr>
          <p:cNvSpPr txBox="1"/>
          <p:nvPr/>
        </p:nvSpPr>
        <p:spPr>
          <a:xfrm>
            <a:off x="169849" y="378100"/>
            <a:ext cx="5538223"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Factors, Multiples and Primes</a:t>
            </a:r>
            <a:endParaRPr b="1"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4" name="Google Shape;105;p20">
                <a:extLst>
                  <a:ext uri="{FF2B5EF4-FFF2-40B4-BE49-F238E27FC236}">
                    <a16:creationId xmlns:a16="http://schemas.microsoft.com/office/drawing/2014/main" id="{1183532F-AAFE-3A2D-7329-465102BECCD7}"/>
                  </a:ext>
                </a:extLst>
              </p:cNvPr>
              <p:cNvGraphicFramePr/>
              <p:nvPr/>
            </p:nvGraphicFramePr>
            <p:xfrm>
              <a:off x="108044" y="862526"/>
              <a:ext cx="7835229" cy="624529"/>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62452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2) </a:t>
                          </a:r>
                          <a:r>
                            <a:rPr lang="en-US" sz="1600" b="0" i="0" u="none" strike="noStrike" cap="none" dirty="0">
                              <a:solidFill>
                                <a:srgbClr val="000000"/>
                              </a:solidFill>
                              <a:effectLst/>
                              <a:latin typeface="Nunito Sans" pitchFamily="2" charset="0"/>
                              <a:ea typeface="Arial"/>
                              <a:cs typeface="Arial"/>
                              <a:sym typeface="Arial"/>
                            </a:rPr>
                            <a:t>If an integer </a:t>
                          </a:r>
                          <a14:m>
                            <m:oMath xmlns:m="http://schemas.openxmlformats.org/officeDocument/2006/math">
                              <m:r>
                                <a:rPr lang="en-US" sz="1600" b="0" i="1" u="none" strike="noStrike" cap="none" dirty="0" smtClean="0">
                                  <a:solidFill>
                                    <a:srgbClr val="000000"/>
                                  </a:solidFill>
                                  <a:effectLst/>
                                  <a:latin typeface="Cambria Math" panose="02040503050406030204" pitchFamily="18" charset="0"/>
                                  <a:ea typeface="Arial"/>
                                  <a:cs typeface="Arial"/>
                                  <a:sym typeface="Arial"/>
                                </a:rPr>
                                <m:t>𝑛</m:t>
                              </m:r>
                            </m:oMath>
                          </a14:m>
                          <a:r>
                            <a:rPr lang="en-US" sz="1600" b="0" i="0" u="none" strike="noStrike" cap="none" dirty="0">
                              <a:solidFill>
                                <a:srgbClr val="000000"/>
                              </a:solidFill>
                              <a:effectLst/>
                              <a:latin typeface="Nunito Sans" pitchFamily="2" charset="0"/>
                              <a:ea typeface="Arial"/>
                              <a:cs typeface="Arial"/>
                              <a:sym typeface="Arial"/>
                            </a:rPr>
                            <a:t> is divisible by five, the digit of </a:t>
                          </a:r>
                          <a14:m>
                            <m:oMath xmlns:m="http://schemas.openxmlformats.org/officeDocument/2006/math">
                              <m:r>
                                <a:rPr lang="en-US" sz="1600" b="0" i="1" u="none" strike="noStrike" cap="none" dirty="0" smtClean="0">
                                  <a:solidFill>
                                    <a:srgbClr val="000000"/>
                                  </a:solidFill>
                                  <a:effectLst/>
                                  <a:latin typeface="Cambria Math" panose="02040503050406030204" pitchFamily="18" charset="0"/>
                                  <a:ea typeface="Arial"/>
                                  <a:cs typeface="Times New Roman" panose="02020603050405020304" pitchFamily="18" charset="0"/>
                                  <a:sym typeface="Arial"/>
                                </a:rPr>
                                <m:t>𝑛</m:t>
                              </m:r>
                            </m:oMath>
                          </a14:m>
                          <a:r>
                            <a:rPr lang="en-US" sz="1600" b="0" i="0" u="none" strike="noStrike" cap="none" dirty="0">
                              <a:solidFill>
                                <a:srgbClr val="000000"/>
                              </a:solidFill>
                              <a:effectLst/>
                              <a:latin typeface="Nunito Sans" pitchFamily="2" charset="0"/>
                              <a:ea typeface="Arial"/>
                              <a:cs typeface="Arial"/>
                              <a:sym typeface="Arial"/>
                            </a:rPr>
                            <a:t> in the units column is:</a:t>
                          </a:r>
                          <a:r>
                            <a:rPr lang="en-GB" sz="1600" b="0" dirty="0">
                              <a:solidFill>
                                <a:schemeClr val="dk1"/>
                              </a:solidFill>
                              <a:latin typeface="Nunito Sans"/>
                              <a:ea typeface="Nunito Sans"/>
                              <a:cs typeface="Nunito Sans"/>
                              <a:sym typeface="Nunito Sans"/>
                            </a:rPr>
                            <a:t> </a:t>
                          </a:r>
                          <a:endParaRPr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4" name="Google Shape;105;p20">
                <a:extLst>
                  <a:ext uri="{FF2B5EF4-FFF2-40B4-BE49-F238E27FC236}">
                    <a16:creationId xmlns:a16="http://schemas.microsoft.com/office/drawing/2014/main" id="{1183532F-AAFE-3A2D-7329-465102BECCD7}"/>
                  </a:ext>
                </a:extLst>
              </p:cNvPr>
              <p:cNvGraphicFramePr/>
              <p:nvPr/>
            </p:nvGraphicFramePr>
            <p:xfrm>
              <a:off x="108044" y="862526"/>
              <a:ext cx="7835229" cy="624529"/>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62452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4"/>
                          <a:stretch>
                            <a:fillRect l="-78" t="-1942" r="-155" b="-2913"/>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320147194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3996832419"/>
                  </p:ext>
                </p:extLst>
              </p:nvPr>
            </p:nvGraphicFramePr>
            <p:xfrm>
              <a:off x="952500" y="2190751"/>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76832">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A)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2</m:t>
                              </m:r>
                              <m:r>
                                <a:rPr lang="en-US" sz="1600" b="0" i="1" u="none" strike="noStrike" baseline="30000" dirty="0">
                                  <a:solidFill>
                                    <a:srgbClr val="000000"/>
                                  </a:solidFill>
                                  <a:effectLst/>
                                  <a:latin typeface="Cambria Math" panose="02040503050406030204" pitchFamily="18" charset="0"/>
                                </a:rPr>
                                <m:t>2 </m:t>
                              </m:r>
                              <m:r>
                                <a:rPr lang="en-US" sz="1600" b="0" i="1" u="none" strike="noStrike" dirty="0">
                                  <a:solidFill>
                                    <a:srgbClr val="000000"/>
                                  </a:solidFill>
                                  <a:effectLst/>
                                  <a:latin typeface="Cambria Math" panose="02040503050406030204" pitchFamily="18" charset="0"/>
                                </a:rPr>
                                <m:t>× 5 × 11</m:t>
                              </m:r>
                            </m:oMath>
                          </a14:m>
                          <a:r>
                            <a:rPr lang="en-US" sz="1600" b="0" i="0" u="none" strike="noStrike" dirty="0">
                              <a:solidFill>
                                <a:srgbClr val="000000"/>
                              </a:solidFill>
                              <a:effectLst/>
                              <a:latin typeface="Times New Roman" panose="02020603050405020304" pitchFamily="18" charset="0"/>
                            </a:rPr>
                            <a:t>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forgot to include the index of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11</m:t>
                              </m:r>
                            </m:oMath>
                          </a14:m>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BC89"/>
                              </a:solidFill>
                              <a:effectLst/>
                              <a:latin typeface="Nunito Sans" pitchFamily="2" charset="0"/>
                            </a:rPr>
                            <a:t>B) </a:t>
                          </a:r>
                          <a14:m>
                            <m:oMath xmlns:m="http://schemas.openxmlformats.org/officeDocument/2006/math">
                              <m:r>
                                <a:rPr lang="en-US" sz="1600" b="0" i="1" u="none" strike="noStrike" dirty="0" smtClean="0">
                                  <a:solidFill>
                                    <a:srgbClr val="00BC89"/>
                                  </a:solidFill>
                                  <a:effectLst/>
                                  <a:latin typeface="Cambria Math" panose="02040503050406030204" pitchFamily="18" charset="0"/>
                                </a:rPr>
                                <m:t>2</m:t>
                              </m:r>
                              <m:r>
                                <a:rPr lang="en-US" sz="1600" b="0" i="1" u="none" strike="noStrike" baseline="30000" dirty="0">
                                  <a:solidFill>
                                    <a:srgbClr val="00BC89"/>
                                  </a:solidFill>
                                  <a:effectLst/>
                                  <a:latin typeface="Cambria Math" panose="02040503050406030204" pitchFamily="18" charset="0"/>
                                </a:rPr>
                                <m:t>2 </m:t>
                              </m:r>
                              <m:r>
                                <a:rPr lang="en-US" sz="1600" b="0" i="1" u="none" strike="noStrike" dirty="0">
                                  <a:solidFill>
                                    <a:srgbClr val="00BC89"/>
                                  </a:solidFill>
                                  <a:effectLst/>
                                  <a:latin typeface="Cambria Math" panose="02040503050406030204" pitchFamily="18" charset="0"/>
                                </a:rPr>
                                <m:t>× 5 × 11</m:t>
                              </m:r>
                              <m:r>
                                <a:rPr lang="en-US" sz="1600" b="0" i="1" u="none" strike="noStrike" baseline="30000" dirty="0">
                                  <a:solidFill>
                                    <a:srgbClr val="00BC89"/>
                                  </a:solidFill>
                                  <a:effectLst/>
                                  <a:latin typeface="Cambria Math" panose="02040503050406030204" pitchFamily="18" charset="0"/>
                                </a:rPr>
                                <m:t>2</m:t>
                              </m:r>
                            </m:oMath>
                          </a14:m>
                          <a:r>
                            <a:rPr lang="en-US" sz="1600" b="0" i="0" u="none" strike="noStrike" dirty="0">
                              <a:solidFill>
                                <a:srgbClr val="00BC89"/>
                              </a:solidFill>
                              <a:effectLst/>
                              <a:latin typeface="Times New Roman" panose="02020603050405020304" pitchFamily="18" charset="0"/>
                            </a:rPr>
                            <a:t> </a:t>
                          </a:r>
                          <a:endParaRPr lang="en-US" dirty="0">
                            <a:effectLst/>
                          </a:endParaRPr>
                        </a:p>
                        <a:p>
                          <a:pPr rtl="0" fontAlgn="t">
                            <a:spcBef>
                              <a:spcPts val="0"/>
                            </a:spcBef>
                            <a:spcAft>
                              <a:spcPts val="0"/>
                            </a:spcAft>
                          </a:pPr>
                          <a:r>
                            <a:rPr lang="en-US" sz="1400" b="0" i="0" u="none" strike="noStrike" dirty="0">
                              <a:solidFill>
                                <a:srgbClr val="00BC89"/>
                              </a:solidFill>
                              <a:effectLst/>
                              <a:latin typeface="Nunito Sans" pitchFamily="2" charset="0"/>
                            </a:rPr>
                            <a:t>Correct answer</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3168">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C)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2</m:t>
                              </m:r>
                              <m:r>
                                <a:rPr lang="en-US" sz="1600" b="0" i="1" u="none" strike="noStrike" baseline="30000" dirty="0">
                                  <a:solidFill>
                                    <a:srgbClr val="000000"/>
                                  </a:solidFill>
                                  <a:effectLst/>
                                  <a:latin typeface="Cambria Math" panose="02040503050406030204" pitchFamily="18" charset="0"/>
                                </a:rPr>
                                <m:t>3 </m:t>
                              </m:r>
                              <m:r>
                                <a:rPr lang="en-US" sz="1600" b="0" i="1" u="none" strike="noStrike" dirty="0">
                                  <a:solidFill>
                                    <a:srgbClr val="000000"/>
                                  </a:solidFill>
                                  <a:effectLst/>
                                  <a:latin typeface="Cambria Math" panose="02040503050406030204" pitchFamily="18" charset="0"/>
                                </a:rPr>
                                <m:t>× 5 × 11</m:t>
                              </m:r>
                              <m:r>
                                <a:rPr lang="en-US" sz="1600" b="0" i="1" u="none" strike="noStrike" baseline="30000" dirty="0">
                                  <a:solidFill>
                                    <a:srgbClr val="000000"/>
                                  </a:solidFill>
                                  <a:effectLst/>
                                  <a:latin typeface="Cambria Math" panose="02040503050406030204" pitchFamily="18" charset="0"/>
                                </a:rPr>
                                <m:t>2</m:t>
                              </m:r>
                            </m:oMath>
                          </a14:m>
                          <a:r>
                            <a:rPr lang="en-US" sz="1600" b="0" i="0" u="none" strike="noStrike" dirty="0">
                              <a:solidFill>
                                <a:srgbClr val="000000"/>
                              </a:solidFill>
                              <a:effectLst/>
                              <a:latin typeface="Times New Roman" panose="02020603050405020304" pitchFamily="18" charset="0"/>
                            </a:rPr>
                            <a:t>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wrote down the index of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2</m:t>
                              </m:r>
                            </m:oMath>
                          </a14:m>
                          <a:r>
                            <a:rPr lang="en-US" sz="1400" b="0" i="0" u="none" strike="noStrike" dirty="0">
                              <a:solidFill>
                                <a:srgbClr val="000000"/>
                              </a:solidFill>
                              <a:effectLst/>
                              <a:latin typeface="Times New Roman" panose="02020603050405020304" pitchFamily="18" charset="0"/>
                            </a:rPr>
                            <a:t> </a:t>
                          </a:r>
                          <a:r>
                            <a:rPr lang="en-US" sz="1400" b="0" i="0" u="none" strike="noStrike" dirty="0">
                              <a:solidFill>
                                <a:srgbClr val="000000"/>
                              </a:solidFill>
                              <a:effectLst/>
                              <a:latin typeface="Nunito Sans" pitchFamily="2" charset="0"/>
                            </a:rPr>
                            <a:t>incorrectly</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D)</a:t>
                          </a:r>
                          <a:r>
                            <a:rPr lang="en-US" sz="1600" b="0" i="0" u="none" strike="noStrike" dirty="0">
                              <a:solidFill>
                                <a:srgbClr val="000000"/>
                              </a:solidFill>
                              <a:effectLst/>
                              <a:latin typeface="Times New Roman" panose="02020603050405020304" pitchFamily="18" charset="0"/>
                            </a:rPr>
                            <a:t>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2 × 5 × 11</m:t>
                              </m:r>
                            </m:oMath>
                          </a14:m>
                          <a:r>
                            <a:rPr lang="en-US" sz="1600" b="0" i="0" u="none" strike="noStrike" dirty="0">
                              <a:solidFill>
                                <a:srgbClr val="000000"/>
                              </a:solidFill>
                              <a:effectLst/>
                              <a:latin typeface="Nunito Sans" pitchFamily="2" charset="0"/>
                            </a:rPr>
                            <a:t>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did not include the indices of each factor </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3996832419"/>
                  </p:ext>
                </p:extLst>
              </p:nvPr>
            </p:nvGraphicFramePr>
            <p:xfrm>
              <a:off x="952500" y="2190751"/>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76832">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5" r="-100337" b="-101695"/>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5" r="-337" b="-101695"/>
                          </a:stretch>
                        </a:blipFill>
                      </a:tcPr>
                    </a:tc>
                    <a:extLst>
                      <a:ext uri="{0D108BD9-81ED-4DB2-BD59-A6C34878D82A}">
                        <a16:rowId xmlns:a16="http://schemas.microsoft.com/office/drawing/2014/main" val="10000"/>
                      </a:ext>
                    </a:extLst>
                  </a:tr>
                  <a:tr h="1083168">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0000" r="-100337" b="-1124"/>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0000" r="-337" b="-1124"/>
                          </a:stretch>
                        </a:blipFill>
                      </a:tcPr>
                    </a:tc>
                    <a:extLst>
                      <a:ext uri="{0D108BD9-81ED-4DB2-BD59-A6C34878D82A}">
                        <a16:rowId xmlns:a16="http://schemas.microsoft.com/office/drawing/2014/main" val="10001"/>
                      </a:ext>
                    </a:extLst>
                  </a:tr>
                </a:tbl>
              </a:graphicData>
            </a:graphic>
          </p:graphicFrame>
        </mc:Fallback>
      </mc:AlternateContent>
      <p:sp>
        <p:nvSpPr>
          <p:cNvPr id="2" name="Google Shape;104;p20">
            <a:extLst>
              <a:ext uri="{FF2B5EF4-FFF2-40B4-BE49-F238E27FC236}">
                <a16:creationId xmlns:a16="http://schemas.microsoft.com/office/drawing/2014/main" id="{622E6C27-1292-5161-3AAF-71435AB95486}"/>
              </a:ext>
            </a:extLst>
          </p:cNvPr>
          <p:cNvSpPr txBox="1"/>
          <p:nvPr/>
        </p:nvSpPr>
        <p:spPr>
          <a:xfrm>
            <a:off x="169849" y="378100"/>
            <a:ext cx="5538223"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Factors, Multiples and Primes Answers</a:t>
            </a:r>
            <a:endParaRPr b="1"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4" name="Google Shape;105;p20">
                <a:extLst>
                  <a:ext uri="{FF2B5EF4-FFF2-40B4-BE49-F238E27FC236}">
                    <a16:creationId xmlns:a16="http://schemas.microsoft.com/office/drawing/2014/main" id="{005EB875-5580-6D9B-608B-A2552EE19586}"/>
                  </a:ext>
                </a:extLst>
              </p:cNvPr>
              <p:cNvGraphicFramePr/>
              <p:nvPr>
                <p:extLst>
                  <p:ext uri="{D42A27DB-BD31-4B8C-83A1-F6EECF244321}">
                    <p14:modId xmlns:p14="http://schemas.microsoft.com/office/powerpoint/2010/main" val="3410112226"/>
                  </p:ext>
                </p:extLst>
              </p:nvPr>
            </p:nvGraphicFramePr>
            <p:xfrm>
              <a:off x="108044" y="862526"/>
              <a:ext cx="7835229" cy="838210"/>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62452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22) Write as a product of prime factors using index notation:</a:t>
                          </a:r>
                        </a:p>
                        <a:p>
                          <a:pPr marL="127000" lvl="0" indent="0" algn="l" rtl="0">
                            <a:spcBef>
                              <a:spcPts val="0"/>
                            </a:spcBef>
                            <a:spcAft>
                              <a:spcPts val="0"/>
                            </a:spcAft>
                            <a:buClr>
                              <a:schemeClr val="dk1"/>
                            </a:buClr>
                            <a:buSzPts val="1600"/>
                            <a:buFont typeface="Nunito Sans"/>
                            <a:buNone/>
                          </a:pPr>
                          <a:endParaRPr lang="en-GB" sz="1000" b="0" dirty="0">
                            <a:solidFill>
                              <a:schemeClr val="dk1"/>
                            </a:solidFill>
                            <a:latin typeface="Nunito Sans"/>
                            <a:ea typeface="Nunito Sans"/>
                            <a:cs typeface="Nunito Sans"/>
                            <a:sym typeface="Nunito Sans"/>
                          </a:endParaRPr>
                        </a:p>
                        <a:p>
                          <a:pPr marL="127000" lvl="0" indent="0" algn="l" rtl="0">
                            <a:spcBef>
                              <a:spcPts val="0"/>
                            </a:spcBef>
                            <a:spcAft>
                              <a:spcPts val="0"/>
                            </a:spcAft>
                            <a:buClr>
                              <a:schemeClr val="dk1"/>
                            </a:buClr>
                            <a:buSzPts val="1600"/>
                            <a:buFont typeface="Nunito Sans"/>
                            <a:buNone/>
                          </a:pPr>
                          <a:r>
                            <a:rPr lang="en-GB" sz="1600" b="0" dirty="0">
                              <a:solidFill>
                                <a:schemeClr val="dk1"/>
                              </a:solidFill>
                              <a:ea typeface="Nunito Sans"/>
                              <a:cs typeface="Nunito Sans"/>
                              <a:sym typeface="Nunito Sans"/>
                            </a:rPr>
                            <a:t>        </a:t>
                          </a:r>
                          <a14:m>
                            <m:oMath xmlns:m="http://schemas.openxmlformats.org/officeDocument/2006/math">
                              <m:r>
                                <a:rPr lang="en-GB" sz="2300" b="0" i="1" dirty="0" smtClean="0">
                                  <a:solidFill>
                                    <a:schemeClr val="dk1"/>
                                  </a:solidFill>
                                  <a:latin typeface="Cambria Math" panose="02040503050406030204" pitchFamily="18" charset="0"/>
                                  <a:ea typeface="Nunito Sans"/>
                                  <a:cs typeface="Nunito Sans"/>
                                  <a:sym typeface="Nunito Sans"/>
                                </a:rPr>
                                <m:t>2420</m:t>
                              </m:r>
                            </m:oMath>
                          </a14:m>
                          <a:endParaRPr sz="23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4" name="Google Shape;105;p20">
                <a:extLst>
                  <a:ext uri="{FF2B5EF4-FFF2-40B4-BE49-F238E27FC236}">
                    <a16:creationId xmlns:a16="http://schemas.microsoft.com/office/drawing/2014/main" id="{005EB875-5580-6D9B-608B-A2552EE19586}"/>
                  </a:ext>
                </a:extLst>
              </p:cNvPr>
              <p:cNvGraphicFramePr/>
              <p:nvPr>
                <p:extLst>
                  <p:ext uri="{D42A27DB-BD31-4B8C-83A1-F6EECF244321}">
                    <p14:modId xmlns:p14="http://schemas.microsoft.com/office/powerpoint/2010/main" val="3410112226"/>
                  </p:ext>
                </p:extLst>
              </p:nvPr>
            </p:nvGraphicFramePr>
            <p:xfrm>
              <a:off x="108044" y="862526"/>
              <a:ext cx="7835229" cy="838210"/>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838210">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4"/>
                          <a:stretch>
                            <a:fillRect l="-78" t="-1449" r="-155" b="-2174"/>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179754682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617297326"/>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0000">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A)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49</m:t>
                              </m:r>
                            </m:oMath>
                          </a14:m>
                          <a:r>
                            <a:rPr lang="en-US" sz="1600" b="0" i="0" u="none" strike="noStrike" dirty="0">
                              <a:solidFill>
                                <a:srgbClr val="000000"/>
                              </a:solidFill>
                              <a:effectLst/>
                              <a:latin typeface="Times New Roman" panose="02020603050405020304" pitchFamily="18" charset="0"/>
                            </a:rPr>
                            <a:t>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forgot that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49 = 7</m:t>
                              </m:r>
                              <m:r>
                                <a:rPr lang="en-US" sz="1400" b="0" i="1" u="none" strike="noStrike" baseline="30000" dirty="0">
                                  <a:solidFill>
                                    <a:srgbClr val="000000"/>
                                  </a:solidFill>
                                  <a:effectLst/>
                                  <a:latin typeface="Cambria Math" panose="02040503050406030204" pitchFamily="18" charset="0"/>
                                </a:rPr>
                                <m:t>2</m:t>
                              </m:r>
                            </m:oMath>
                          </a14:m>
                          <a:r>
                            <a:rPr lang="en-US" sz="1400" b="0" i="0" u="none" strike="noStrike" dirty="0">
                              <a:solidFill>
                                <a:srgbClr val="000000"/>
                              </a:solidFill>
                              <a:effectLst/>
                              <a:latin typeface="Nunito Sans" pitchFamily="2" charset="0"/>
                            </a:rPr>
                            <a:t>, hence not prime</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B)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51</m:t>
                              </m:r>
                            </m:oMath>
                          </a14:m>
                          <a:r>
                            <a:rPr lang="en-US" sz="1600" b="0" i="0" u="none" strike="noStrike" dirty="0">
                              <a:solidFill>
                                <a:srgbClr val="000000"/>
                              </a:solidFill>
                              <a:effectLst/>
                              <a:latin typeface="Times New Roman" panose="02020603050405020304" pitchFamily="18" charset="0"/>
                            </a:rPr>
                            <a:t>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did not recognise that </a:t>
                          </a:r>
                          <a:endParaRPr lang="en-US" sz="1400" dirty="0">
                            <a:effectLst/>
                          </a:endParaRPr>
                        </a:p>
                        <a:p>
                          <a:pPr rtl="0" fontAlgn="t">
                            <a:spcBef>
                              <a:spcPts val="0"/>
                            </a:spcBef>
                            <a:spcAft>
                              <a:spcPts val="0"/>
                            </a:spcAft>
                          </a:pPr>
                          <a14:m>
                            <m:oMath xmlns:m="http://schemas.openxmlformats.org/officeDocument/2006/math">
                              <m:r>
                                <a:rPr lang="en-US" sz="1400" b="0" i="1" u="none" strike="noStrike" dirty="0" smtClean="0">
                                  <a:solidFill>
                                    <a:srgbClr val="000000"/>
                                  </a:solidFill>
                                  <a:effectLst/>
                                  <a:latin typeface="Cambria Math" panose="02040503050406030204" pitchFamily="18" charset="0"/>
                                </a:rPr>
                                <m:t>51 = 3 × 17</m:t>
                              </m:r>
                            </m:oMath>
                          </a14:m>
                          <a:r>
                            <a:rPr lang="en-US" sz="1400" b="0" i="0" u="none" strike="noStrike" dirty="0">
                              <a:solidFill>
                                <a:srgbClr val="000000"/>
                              </a:solidFill>
                              <a:effectLst/>
                              <a:latin typeface="Nunito Sans" pitchFamily="2" charset="0"/>
                            </a:rPr>
                            <a:t>, hence not prime</a:t>
                          </a:r>
                          <a:endParaRPr lang="en-US" sz="14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0000">
                    <a:tc>
                      <a:txBody>
                        <a:bodyPr/>
                        <a:lstStyle/>
                        <a:p>
                          <a:pPr rtl="0" fontAlgn="t">
                            <a:spcBef>
                              <a:spcPts val="0"/>
                            </a:spcBef>
                            <a:spcAft>
                              <a:spcPts val="0"/>
                            </a:spcAft>
                          </a:pPr>
                          <a:r>
                            <a:rPr lang="en-GB" sz="1600" b="0" i="0" u="none" strike="noStrike" dirty="0">
                              <a:solidFill>
                                <a:srgbClr val="00BC89"/>
                              </a:solidFill>
                              <a:effectLst/>
                              <a:latin typeface="Nunito Sans" pitchFamily="2" charset="0"/>
                            </a:rPr>
                            <a:t>C) </a:t>
                          </a:r>
                          <a14:m>
                            <m:oMath xmlns:m="http://schemas.openxmlformats.org/officeDocument/2006/math">
                              <m:r>
                                <a:rPr lang="en-GB" sz="1600" b="0" i="1" u="none" strike="noStrike" dirty="0" smtClean="0">
                                  <a:solidFill>
                                    <a:srgbClr val="00BC89"/>
                                  </a:solidFill>
                                  <a:effectLst/>
                                  <a:latin typeface="Cambria Math" panose="02040503050406030204" pitchFamily="18" charset="0"/>
                                </a:rPr>
                                <m:t>53</m:t>
                              </m:r>
                            </m:oMath>
                          </a14:m>
                          <a:endParaRPr lang="en-GB" dirty="0">
                            <a:effectLst/>
                          </a:endParaRPr>
                        </a:p>
                        <a:p>
                          <a:pPr rtl="0" fontAlgn="t">
                            <a:spcBef>
                              <a:spcPts val="0"/>
                            </a:spcBef>
                            <a:spcAft>
                              <a:spcPts val="0"/>
                            </a:spcAft>
                          </a:pPr>
                          <a:r>
                            <a:rPr lang="en-GB" sz="1400" b="0" i="0" u="none" strike="noStrike" dirty="0">
                              <a:solidFill>
                                <a:srgbClr val="00BC89"/>
                              </a:solidFill>
                              <a:effectLst/>
                              <a:latin typeface="Nunito Sans" pitchFamily="2" charset="0"/>
                            </a:rPr>
                            <a:t>Correct answer</a:t>
                          </a:r>
                          <a:endParaRPr lang="en-GB"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D)</a:t>
                          </a:r>
                          <a:r>
                            <a:rPr lang="en-US" sz="1600" b="0" i="0" u="none" strike="noStrike" dirty="0">
                              <a:solidFill>
                                <a:srgbClr val="000000"/>
                              </a:solidFill>
                              <a:effectLst/>
                              <a:latin typeface="Times New Roman" panose="02020603050405020304" pitchFamily="18" charset="0"/>
                            </a:rPr>
                            <a:t>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59</m:t>
                              </m:r>
                            </m:oMath>
                          </a14:m>
                          <a:r>
                            <a:rPr lang="en-US" sz="1600" b="0" i="0" u="none" strike="noStrike" dirty="0">
                              <a:solidFill>
                                <a:srgbClr val="000000"/>
                              </a:solidFill>
                              <a:effectLst/>
                              <a:latin typeface="Times New Roman" panose="02020603050405020304" pitchFamily="18" charset="0"/>
                            </a:rPr>
                            <a:t> </a:t>
                          </a:r>
                        </a:p>
                        <a:p>
                          <a:pPr rtl="0" fontAlgn="t">
                            <a:spcBef>
                              <a:spcPts val="0"/>
                            </a:spcBef>
                            <a:spcAft>
                              <a:spcPts val="0"/>
                            </a:spcAft>
                          </a:pPr>
                          <a:r>
                            <a:rPr lang="en-US" sz="1400" b="0" i="0" u="none" strike="noStrike" dirty="0">
                              <a:solidFill>
                                <a:srgbClr val="000000"/>
                              </a:solidFill>
                              <a:effectLst/>
                              <a:latin typeface="Nunito Sans" pitchFamily="2" charset="0"/>
                            </a:rPr>
                            <a:t>Student assumed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53</m:t>
                              </m:r>
                            </m:oMath>
                          </a14:m>
                          <a:r>
                            <a:rPr lang="en-US" sz="1400" b="0" i="0" u="none" strike="noStrike" dirty="0">
                              <a:solidFill>
                                <a:srgbClr val="000000"/>
                              </a:solidFill>
                              <a:effectLst/>
                              <a:latin typeface="Nunito Sans" pitchFamily="2" charset="0"/>
                            </a:rPr>
                            <a:t> and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55</m:t>
                              </m:r>
                            </m:oMath>
                          </a14:m>
                          <a:r>
                            <a:rPr lang="en-US" sz="1400" b="0" i="0" u="none" strike="noStrike" dirty="0">
                              <a:solidFill>
                                <a:srgbClr val="000000"/>
                              </a:solidFill>
                              <a:effectLst/>
                              <a:latin typeface="Nunito Sans" pitchFamily="2" charset="0"/>
                            </a:rPr>
                            <a:t> are composite, and wrote down the</a:t>
                          </a:r>
                          <a:r>
                            <a:rPr lang="en-US" sz="1400" b="0" i="0" u="none" strike="noStrike" dirty="0">
                              <a:solidFill>
                                <a:srgbClr val="000000"/>
                              </a:solidFill>
                              <a:effectLst/>
                              <a:latin typeface="Times New Roman" panose="02020603050405020304" pitchFamily="18" charset="0"/>
                            </a:rPr>
                            <a:t>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17</m:t>
                              </m:r>
                            </m:oMath>
                          </a14:m>
                          <a:r>
                            <a:rPr lang="en-US" sz="1400" b="0" i="0" u="none" strike="noStrike" baseline="30000" dirty="0">
                              <a:solidFill>
                                <a:srgbClr val="000000"/>
                              </a:solidFill>
                              <a:effectLst/>
                              <a:latin typeface="Nunito Sans" pitchFamily="2" charset="0"/>
                            </a:rPr>
                            <a:t>th</a:t>
                          </a:r>
                          <a:r>
                            <a:rPr lang="en-US" sz="1400" b="0" i="0" u="none" strike="noStrike" dirty="0">
                              <a:solidFill>
                                <a:srgbClr val="000000"/>
                              </a:solidFill>
                              <a:effectLst/>
                              <a:latin typeface="Times New Roman" panose="02020603050405020304" pitchFamily="18" charset="0"/>
                            </a:rPr>
                            <a:t> </a:t>
                          </a:r>
                          <a:r>
                            <a:rPr lang="en-US" sz="1400" b="0" i="0" u="none" strike="noStrike" dirty="0">
                              <a:solidFill>
                                <a:srgbClr val="000000"/>
                              </a:solidFill>
                              <a:effectLst/>
                              <a:latin typeface="Nunito Sans" pitchFamily="2" charset="0"/>
                            </a:rPr>
                            <a:t>prime</a:t>
                          </a:r>
                          <a:endParaRPr lang="en-US"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617297326"/>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0000">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2" r="-100337" b="-100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2" r="-337" b="-100562"/>
                          </a:stretch>
                        </a:blipFill>
                      </a:tcPr>
                    </a:tc>
                    <a:extLst>
                      <a:ext uri="{0D108BD9-81ED-4DB2-BD59-A6C34878D82A}">
                        <a16:rowId xmlns:a16="http://schemas.microsoft.com/office/drawing/2014/main" val="10000"/>
                      </a:ext>
                    </a:extLst>
                  </a:tr>
                  <a:tr h="1080000">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1130" r="-100337" b="-1130"/>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1130" r="-337" b="-1130"/>
                          </a:stretch>
                        </a:blipFill>
                      </a:tcPr>
                    </a:tc>
                    <a:extLst>
                      <a:ext uri="{0D108BD9-81ED-4DB2-BD59-A6C34878D82A}">
                        <a16:rowId xmlns:a16="http://schemas.microsoft.com/office/drawing/2014/main" val="10001"/>
                      </a:ext>
                    </a:extLst>
                  </a:tr>
                </a:tbl>
              </a:graphicData>
            </a:graphic>
          </p:graphicFrame>
        </mc:Fallback>
      </mc:AlternateContent>
      <p:sp>
        <p:nvSpPr>
          <p:cNvPr id="2" name="Google Shape;104;p20">
            <a:extLst>
              <a:ext uri="{FF2B5EF4-FFF2-40B4-BE49-F238E27FC236}">
                <a16:creationId xmlns:a16="http://schemas.microsoft.com/office/drawing/2014/main" id="{72BA374D-8B44-F113-0C52-CB7FDCECF139}"/>
              </a:ext>
            </a:extLst>
          </p:cNvPr>
          <p:cNvSpPr txBox="1"/>
          <p:nvPr/>
        </p:nvSpPr>
        <p:spPr>
          <a:xfrm>
            <a:off x="169849" y="378100"/>
            <a:ext cx="5538223"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Factors, Multiples and Primes Answers</a:t>
            </a:r>
            <a:endParaRPr b="1"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4" name="Google Shape;105;p20">
                <a:extLst>
                  <a:ext uri="{FF2B5EF4-FFF2-40B4-BE49-F238E27FC236}">
                    <a16:creationId xmlns:a16="http://schemas.microsoft.com/office/drawing/2014/main" id="{C70F5331-A0C7-3B18-6F59-C788CD4D817D}"/>
                  </a:ext>
                </a:extLst>
              </p:cNvPr>
              <p:cNvGraphicFramePr/>
              <p:nvPr>
                <p:extLst>
                  <p:ext uri="{D42A27DB-BD31-4B8C-83A1-F6EECF244321}">
                    <p14:modId xmlns:p14="http://schemas.microsoft.com/office/powerpoint/2010/main" val="920106219"/>
                  </p:ext>
                </p:extLst>
              </p:nvPr>
            </p:nvGraphicFramePr>
            <p:xfrm>
              <a:off x="108044" y="862526"/>
              <a:ext cx="7835229" cy="624529"/>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62452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23) The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15</m:t>
                              </m:r>
                            </m:oMath>
                          </a14:m>
                          <a:r>
                            <a:rPr lang="en-GB" sz="1600" b="0" baseline="30000" dirty="0">
                              <a:solidFill>
                                <a:schemeClr val="dk1"/>
                              </a:solidFill>
                              <a:latin typeface="Nunito Sans"/>
                              <a:ea typeface="Nunito Sans"/>
                              <a:cs typeface="Nunito Sans"/>
                              <a:sym typeface="Nunito Sans"/>
                            </a:rPr>
                            <a:t>th</a:t>
                          </a:r>
                          <a:r>
                            <a:rPr lang="en-GB" sz="1600" b="0" baseline="0" dirty="0">
                              <a:solidFill>
                                <a:schemeClr val="dk1"/>
                              </a:solidFill>
                              <a:latin typeface="Nunito Sans"/>
                              <a:ea typeface="Nunito Sans"/>
                              <a:cs typeface="Nunito Sans"/>
                              <a:sym typeface="Nunito Sans"/>
                            </a:rPr>
                            <a:t> prime number is </a:t>
                          </a:r>
                          <a14:m>
                            <m:oMath xmlns:m="http://schemas.openxmlformats.org/officeDocument/2006/math">
                              <m:r>
                                <a:rPr lang="en-GB" sz="1600" b="0" i="1" baseline="0" smtClean="0">
                                  <a:solidFill>
                                    <a:schemeClr val="dk1"/>
                                  </a:solidFill>
                                  <a:latin typeface="Cambria Math" panose="02040503050406030204" pitchFamily="18" charset="0"/>
                                  <a:ea typeface="Nunito Sans"/>
                                  <a:cs typeface="Nunito Sans"/>
                                  <a:sym typeface="Nunito Sans"/>
                                </a:rPr>
                                <m:t>47</m:t>
                              </m:r>
                            </m:oMath>
                          </a14:m>
                          <a:r>
                            <a:rPr lang="en-GB" sz="1600" b="0" dirty="0">
                              <a:solidFill>
                                <a:schemeClr val="dk1"/>
                              </a:solidFill>
                              <a:latin typeface="Nunito Sans"/>
                              <a:ea typeface="Nunito Sans"/>
                              <a:cs typeface="Nunito Sans"/>
                              <a:sym typeface="Nunito Sans"/>
                            </a:rPr>
                            <a:t>. What is the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16</m:t>
                              </m:r>
                            </m:oMath>
                          </a14:m>
                          <a:r>
                            <a:rPr lang="en-GB" sz="1600" b="0" baseline="30000" dirty="0">
                              <a:solidFill>
                                <a:schemeClr val="dk1"/>
                              </a:solidFill>
                              <a:latin typeface="Nunito Sans"/>
                              <a:ea typeface="Nunito Sans"/>
                              <a:cs typeface="Nunito Sans"/>
                              <a:sym typeface="Nunito Sans"/>
                            </a:rPr>
                            <a:t>th</a:t>
                          </a:r>
                          <a:r>
                            <a:rPr lang="en-GB" sz="1600" b="0" dirty="0">
                              <a:solidFill>
                                <a:schemeClr val="dk1"/>
                              </a:solidFill>
                              <a:latin typeface="Nunito Sans"/>
                              <a:ea typeface="Nunito Sans"/>
                              <a:cs typeface="Nunito Sans"/>
                              <a:sym typeface="Nunito Sans"/>
                            </a:rPr>
                            <a:t> prime number?</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4" name="Google Shape;105;p20">
                <a:extLst>
                  <a:ext uri="{FF2B5EF4-FFF2-40B4-BE49-F238E27FC236}">
                    <a16:creationId xmlns:a16="http://schemas.microsoft.com/office/drawing/2014/main" id="{C70F5331-A0C7-3B18-6F59-C788CD4D817D}"/>
                  </a:ext>
                </a:extLst>
              </p:cNvPr>
              <p:cNvGraphicFramePr/>
              <p:nvPr>
                <p:extLst>
                  <p:ext uri="{D42A27DB-BD31-4B8C-83A1-F6EECF244321}">
                    <p14:modId xmlns:p14="http://schemas.microsoft.com/office/powerpoint/2010/main" val="920106219"/>
                  </p:ext>
                </p:extLst>
              </p:nvPr>
            </p:nvGraphicFramePr>
            <p:xfrm>
              <a:off x="108044" y="862526"/>
              <a:ext cx="7835229" cy="624529"/>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62452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4"/>
                          <a:stretch>
                            <a:fillRect l="-78" t="-1942" r="-155" b="-2913"/>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66438001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3787689893"/>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0000">
                    <a:tc>
                      <a:txBody>
                        <a:bodyPr/>
                        <a:lstStyle/>
                        <a:p>
                          <a:pPr rtl="0" fontAlgn="t">
                            <a:spcBef>
                              <a:spcPts val="0"/>
                            </a:spcBef>
                            <a:spcAft>
                              <a:spcPts val="0"/>
                            </a:spcAft>
                          </a:pPr>
                          <a:r>
                            <a:rPr lang="en-GB" sz="1600" b="0" i="0" u="none" strike="noStrike" dirty="0">
                              <a:solidFill>
                                <a:srgbClr val="00BC89"/>
                              </a:solidFill>
                              <a:effectLst/>
                              <a:latin typeface="Nunito Sans" pitchFamily="2" charset="0"/>
                            </a:rPr>
                            <a:t>A) </a:t>
                          </a:r>
                          <a14:m>
                            <m:oMath xmlns:m="http://schemas.openxmlformats.org/officeDocument/2006/math">
                              <m:r>
                                <a:rPr lang="en-GB" sz="1600" b="0" i="1" u="none" strike="noStrike" dirty="0" smtClean="0">
                                  <a:solidFill>
                                    <a:srgbClr val="00BC89"/>
                                  </a:solidFill>
                                  <a:effectLst/>
                                  <a:latin typeface="Cambria Math" panose="02040503050406030204" pitchFamily="18" charset="0"/>
                                </a:rPr>
                                <m:t>293</m:t>
                              </m:r>
                            </m:oMath>
                          </a14:m>
                          <a:r>
                            <a:rPr lang="en-GB" sz="1600" b="0" i="0" u="none" strike="noStrike" dirty="0">
                              <a:solidFill>
                                <a:srgbClr val="00BC89"/>
                              </a:solidFill>
                              <a:effectLst/>
                              <a:latin typeface="Times New Roman" panose="02020603050405020304" pitchFamily="18" charset="0"/>
                            </a:rPr>
                            <a:t> </a:t>
                          </a:r>
                          <a:endParaRPr lang="en-GB" dirty="0">
                            <a:effectLst/>
                          </a:endParaRPr>
                        </a:p>
                        <a:p>
                          <a:pPr rtl="0" fontAlgn="t">
                            <a:spcBef>
                              <a:spcPts val="0"/>
                            </a:spcBef>
                            <a:spcAft>
                              <a:spcPts val="0"/>
                            </a:spcAft>
                          </a:pPr>
                          <a:r>
                            <a:rPr lang="en-GB" sz="1400" b="0" i="0" u="none" strike="noStrike" dirty="0">
                              <a:solidFill>
                                <a:srgbClr val="00BC89"/>
                              </a:solidFill>
                              <a:effectLst/>
                              <a:latin typeface="Nunito Sans" pitchFamily="2" charset="0"/>
                            </a:rPr>
                            <a:t>Correct answer</a:t>
                          </a:r>
                          <a:endParaRPr lang="en-GB" sz="12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B)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287</m:t>
                              </m:r>
                            </m:oMath>
                          </a14:m>
                          <a:r>
                            <a:rPr lang="en-US" sz="1600" b="0" i="0" u="none" strike="noStrike" dirty="0">
                              <a:solidFill>
                                <a:srgbClr val="000000"/>
                              </a:solidFill>
                              <a:effectLst/>
                              <a:latin typeface="Times New Roman" panose="02020603050405020304" pitchFamily="18" charset="0"/>
                            </a:rPr>
                            <a:t>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did not recognise that </a:t>
                          </a:r>
                          <a:endParaRPr lang="en-US" sz="1400" dirty="0">
                            <a:effectLst/>
                          </a:endParaRPr>
                        </a:p>
                        <a:p>
                          <a:pPr rtl="0" fontAlgn="t">
                            <a:spcBef>
                              <a:spcPts val="0"/>
                            </a:spcBef>
                            <a:spcAft>
                              <a:spcPts val="0"/>
                            </a:spcAft>
                          </a:pPr>
                          <a14:m>
                            <m:oMath xmlns:m="http://schemas.openxmlformats.org/officeDocument/2006/math">
                              <m:r>
                                <a:rPr lang="en-US" sz="1400" b="0" i="1" u="none" strike="noStrike" dirty="0" smtClean="0">
                                  <a:solidFill>
                                    <a:srgbClr val="000000"/>
                                  </a:solidFill>
                                  <a:effectLst/>
                                  <a:latin typeface="Cambria Math" panose="02040503050406030204" pitchFamily="18" charset="0"/>
                                </a:rPr>
                                <m:t>287 = 7 × 41</m:t>
                              </m:r>
                            </m:oMath>
                          </a14:m>
                          <a:r>
                            <a:rPr lang="en-US" sz="1400" b="0" i="0" u="none" strike="noStrike" dirty="0">
                              <a:solidFill>
                                <a:srgbClr val="000000"/>
                              </a:solidFill>
                              <a:effectLst/>
                              <a:latin typeface="Nunito Sans" pitchFamily="2" charset="0"/>
                            </a:rPr>
                            <a:t>, hence not prime</a:t>
                          </a:r>
                          <a:endParaRPr lang="en-US" sz="14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0000">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C)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289</m:t>
                              </m:r>
                            </m:oMath>
                          </a14:m>
                          <a:r>
                            <a:rPr lang="en-US" sz="1600" b="0" i="0" u="none" strike="noStrike" dirty="0">
                              <a:solidFill>
                                <a:srgbClr val="000000"/>
                              </a:solidFill>
                              <a:effectLst/>
                              <a:latin typeface="Times New Roman" panose="02020603050405020304" pitchFamily="18" charset="0"/>
                            </a:rPr>
                            <a:t>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did not recognise that </a:t>
                          </a:r>
                          <a:endParaRPr lang="en-US" sz="1400" dirty="0">
                            <a:effectLst/>
                          </a:endParaRPr>
                        </a:p>
                        <a:p>
                          <a:pPr rtl="0" fontAlgn="t">
                            <a:spcBef>
                              <a:spcPts val="0"/>
                            </a:spcBef>
                            <a:spcAft>
                              <a:spcPts val="0"/>
                            </a:spcAft>
                          </a:pPr>
                          <a14:m>
                            <m:oMath xmlns:m="http://schemas.openxmlformats.org/officeDocument/2006/math">
                              <m:r>
                                <a:rPr lang="en-US" sz="1400" b="0" i="1" u="none" strike="noStrike" dirty="0" smtClean="0">
                                  <a:solidFill>
                                    <a:srgbClr val="000000"/>
                                  </a:solidFill>
                                  <a:effectLst/>
                                  <a:latin typeface="Cambria Math" panose="02040503050406030204" pitchFamily="18" charset="0"/>
                                </a:rPr>
                                <m:t>289 = 17</m:t>
                              </m:r>
                              <m:r>
                                <a:rPr lang="en-US" sz="1400" b="0" i="1" u="none" strike="noStrike" baseline="30000" dirty="0">
                                  <a:solidFill>
                                    <a:srgbClr val="000000"/>
                                  </a:solidFill>
                                  <a:effectLst/>
                                  <a:latin typeface="Cambria Math" panose="02040503050406030204" pitchFamily="18" charset="0"/>
                                </a:rPr>
                                <m:t>2</m:t>
                              </m:r>
                            </m:oMath>
                          </a14:m>
                          <a:r>
                            <a:rPr lang="en-US" sz="1400" b="0" i="0" u="none" strike="noStrike" dirty="0">
                              <a:solidFill>
                                <a:srgbClr val="000000"/>
                              </a:solidFill>
                              <a:effectLst/>
                              <a:latin typeface="Nunito Sans" pitchFamily="2" charset="0"/>
                            </a:rPr>
                            <a:t>, hence not prime</a:t>
                          </a:r>
                          <a:endParaRPr lang="en-US" sz="14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rgbClr val="000000"/>
                              </a:solidFill>
                              <a:effectLst/>
                              <a:latin typeface="Nunito Sans" pitchFamily="2" charset="0"/>
                            </a:rPr>
                            <a:t>D)</a:t>
                          </a:r>
                          <a:r>
                            <a:rPr lang="en-US" sz="1600" b="0" i="0" u="none" strike="noStrike" dirty="0">
                              <a:solidFill>
                                <a:srgbClr val="000000"/>
                              </a:solidFill>
                              <a:effectLst/>
                              <a:latin typeface="Times New Roman" panose="02020603050405020304" pitchFamily="18" charset="0"/>
                            </a:rPr>
                            <a:t> </a:t>
                          </a:r>
                          <a14:m>
                            <m:oMath xmlns:m="http://schemas.openxmlformats.org/officeDocument/2006/math">
                              <m:r>
                                <a:rPr lang="en-US" sz="1600" b="0" i="1" u="none" strike="noStrike" dirty="0" smtClean="0">
                                  <a:solidFill>
                                    <a:srgbClr val="000000"/>
                                  </a:solidFill>
                                  <a:effectLst/>
                                  <a:latin typeface="Cambria Math" panose="02040503050406030204" pitchFamily="18" charset="0"/>
                                </a:rPr>
                                <m:t>307</m:t>
                              </m:r>
                            </m:oMath>
                          </a14:m>
                          <a:r>
                            <a:rPr lang="en-US" sz="1600" b="0" i="0" u="none" strike="noStrike" dirty="0">
                              <a:solidFill>
                                <a:srgbClr val="000000"/>
                              </a:solidFill>
                              <a:effectLst/>
                              <a:latin typeface="Times New Roman" panose="02020603050405020304" pitchFamily="18" charset="0"/>
                            </a:rPr>
                            <a:t> </a:t>
                          </a:r>
                          <a:endParaRPr lang="en-US" dirty="0">
                            <a:effectLst/>
                          </a:endParaRPr>
                        </a:p>
                        <a:p>
                          <a:pPr rtl="0" fontAlgn="t">
                            <a:spcBef>
                              <a:spcPts val="0"/>
                            </a:spcBef>
                            <a:spcAft>
                              <a:spcPts val="0"/>
                            </a:spcAft>
                          </a:pPr>
                          <a:r>
                            <a:rPr lang="en-US" sz="1400" b="0" i="0" u="none" strike="noStrike" dirty="0">
                              <a:solidFill>
                                <a:srgbClr val="000000"/>
                              </a:solidFill>
                              <a:effectLst/>
                              <a:latin typeface="Nunito Sans" pitchFamily="2" charset="0"/>
                            </a:rPr>
                            <a:t>Student found the </a:t>
                          </a:r>
                          <a14:m>
                            <m:oMath xmlns:m="http://schemas.openxmlformats.org/officeDocument/2006/math">
                              <m:r>
                                <a:rPr lang="en-US" sz="1400" b="0" i="1" u="none" strike="noStrike" dirty="0" smtClean="0">
                                  <a:solidFill>
                                    <a:srgbClr val="000000"/>
                                  </a:solidFill>
                                  <a:effectLst/>
                                  <a:latin typeface="Cambria Math" panose="02040503050406030204" pitchFamily="18" charset="0"/>
                                </a:rPr>
                                <m:t>63</m:t>
                              </m:r>
                            </m:oMath>
                          </a14:m>
                          <a:r>
                            <a:rPr lang="en-US" sz="1400" b="0" i="0" u="none" strike="noStrike" baseline="30000" dirty="0">
                              <a:solidFill>
                                <a:srgbClr val="000000"/>
                              </a:solidFill>
                              <a:effectLst/>
                              <a:latin typeface="Nunito Sans" pitchFamily="2" charset="0"/>
                            </a:rPr>
                            <a:t>rd</a:t>
                          </a:r>
                          <a:r>
                            <a:rPr lang="en-US" sz="1400" b="0" i="0" u="none" strike="noStrike" dirty="0">
                              <a:solidFill>
                                <a:srgbClr val="000000"/>
                              </a:solidFill>
                              <a:effectLst/>
                              <a:latin typeface="Nunito Sans" pitchFamily="2" charset="0"/>
                            </a:rPr>
                            <a:t> prime</a:t>
                          </a:r>
                          <a:endParaRPr lang="en-US" sz="1400" dirty="0">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3787689893"/>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0000">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2" r="-100337" b="-100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2" r="-337" b="-100562"/>
                          </a:stretch>
                        </a:blipFill>
                      </a:tcPr>
                    </a:tc>
                    <a:extLst>
                      <a:ext uri="{0D108BD9-81ED-4DB2-BD59-A6C34878D82A}">
                        <a16:rowId xmlns:a16="http://schemas.microsoft.com/office/drawing/2014/main" val="10000"/>
                      </a:ext>
                    </a:extLst>
                  </a:tr>
                  <a:tr h="1080000">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1130" r="-100337" b="-1130"/>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1130" r="-337" b="-1130"/>
                          </a:stretch>
                        </a:blipFill>
                      </a:tcPr>
                    </a:tc>
                    <a:extLst>
                      <a:ext uri="{0D108BD9-81ED-4DB2-BD59-A6C34878D82A}">
                        <a16:rowId xmlns:a16="http://schemas.microsoft.com/office/drawing/2014/main" val="10001"/>
                      </a:ext>
                    </a:extLst>
                  </a:tr>
                </a:tbl>
              </a:graphicData>
            </a:graphic>
          </p:graphicFrame>
        </mc:Fallback>
      </mc:AlternateContent>
      <p:sp>
        <p:nvSpPr>
          <p:cNvPr id="2" name="Google Shape;104;p20">
            <a:extLst>
              <a:ext uri="{FF2B5EF4-FFF2-40B4-BE49-F238E27FC236}">
                <a16:creationId xmlns:a16="http://schemas.microsoft.com/office/drawing/2014/main" id="{D5A05841-949A-34FD-5722-26702DE63498}"/>
              </a:ext>
            </a:extLst>
          </p:cNvPr>
          <p:cNvSpPr txBox="1"/>
          <p:nvPr/>
        </p:nvSpPr>
        <p:spPr>
          <a:xfrm>
            <a:off x="169849" y="378100"/>
            <a:ext cx="5538223"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Factors, Multiples and Primes Answers</a:t>
            </a:r>
            <a:endParaRPr b="1"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5" name="Google Shape;105;p20">
                <a:extLst>
                  <a:ext uri="{FF2B5EF4-FFF2-40B4-BE49-F238E27FC236}">
                    <a16:creationId xmlns:a16="http://schemas.microsoft.com/office/drawing/2014/main" id="{AB176E60-8BC2-86CD-6BA2-38EB3E944EA3}"/>
                  </a:ext>
                </a:extLst>
              </p:cNvPr>
              <p:cNvGraphicFramePr/>
              <p:nvPr>
                <p:extLst>
                  <p:ext uri="{D42A27DB-BD31-4B8C-83A1-F6EECF244321}">
                    <p14:modId xmlns:p14="http://schemas.microsoft.com/office/powerpoint/2010/main" val="3687824021"/>
                  </p:ext>
                </p:extLst>
              </p:nvPr>
            </p:nvGraphicFramePr>
            <p:xfrm>
              <a:off x="108044" y="862526"/>
              <a:ext cx="7835229" cy="624529"/>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62452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24) The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61</m:t>
                              </m:r>
                            </m:oMath>
                          </a14:m>
                          <a:r>
                            <a:rPr lang="en-GB" sz="1600" b="0" baseline="30000" dirty="0">
                              <a:solidFill>
                                <a:schemeClr val="dk1"/>
                              </a:solidFill>
                              <a:latin typeface="Nunito Sans"/>
                              <a:ea typeface="Nunito Sans"/>
                              <a:cs typeface="Nunito Sans"/>
                              <a:sym typeface="Nunito Sans"/>
                            </a:rPr>
                            <a:t>st</a:t>
                          </a:r>
                          <a:r>
                            <a:rPr lang="en-GB" sz="1600" b="0" baseline="0" dirty="0">
                              <a:solidFill>
                                <a:schemeClr val="dk1"/>
                              </a:solidFill>
                              <a:latin typeface="Nunito Sans"/>
                              <a:ea typeface="Nunito Sans"/>
                              <a:cs typeface="Nunito Sans"/>
                              <a:sym typeface="Nunito Sans"/>
                            </a:rPr>
                            <a:t> prime number is </a:t>
                          </a:r>
                          <a14:m>
                            <m:oMath xmlns:m="http://schemas.openxmlformats.org/officeDocument/2006/math">
                              <m:r>
                                <a:rPr lang="en-GB" sz="1600" b="0" i="1" baseline="0" smtClean="0">
                                  <a:solidFill>
                                    <a:schemeClr val="dk1"/>
                                  </a:solidFill>
                                  <a:latin typeface="Cambria Math" panose="02040503050406030204" pitchFamily="18" charset="0"/>
                                  <a:ea typeface="Nunito Sans"/>
                                  <a:cs typeface="Nunito Sans"/>
                                  <a:sym typeface="Nunito Sans"/>
                                </a:rPr>
                                <m:t>283</m:t>
                              </m:r>
                            </m:oMath>
                          </a14:m>
                          <a:r>
                            <a:rPr lang="en-GB" sz="1600" b="0" dirty="0">
                              <a:solidFill>
                                <a:schemeClr val="dk1"/>
                              </a:solidFill>
                              <a:latin typeface="Nunito Sans"/>
                              <a:ea typeface="Nunito Sans"/>
                              <a:cs typeface="Nunito Sans"/>
                              <a:sym typeface="Nunito Sans"/>
                            </a:rPr>
                            <a:t>. What is the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62</m:t>
                              </m:r>
                            </m:oMath>
                          </a14:m>
                          <a:r>
                            <a:rPr lang="en-GB" sz="1600" b="0" baseline="30000" dirty="0">
                              <a:solidFill>
                                <a:schemeClr val="dk1"/>
                              </a:solidFill>
                              <a:latin typeface="Nunito Sans"/>
                              <a:ea typeface="Nunito Sans"/>
                              <a:cs typeface="Nunito Sans"/>
                              <a:sym typeface="Nunito Sans"/>
                            </a:rPr>
                            <a:t>nd</a:t>
                          </a:r>
                          <a:r>
                            <a:rPr lang="en-GB" sz="1600" b="0" dirty="0">
                              <a:solidFill>
                                <a:schemeClr val="dk1"/>
                              </a:solidFill>
                              <a:latin typeface="Nunito Sans"/>
                              <a:ea typeface="Nunito Sans"/>
                              <a:cs typeface="Nunito Sans"/>
                              <a:sym typeface="Nunito Sans"/>
                            </a:rPr>
                            <a:t> prime number?</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5" name="Google Shape;105;p20">
                <a:extLst>
                  <a:ext uri="{FF2B5EF4-FFF2-40B4-BE49-F238E27FC236}">
                    <a16:creationId xmlns:a16="http://schemas.microsoft.com/office/drawing/2014/main" id="{AB176E60-8BC2-86CD-6BA2-38EB3E944EA3}"/>
                  </a:ext>
                </a:extLst>
              </p:cNvPr>
              <p:cNvGraphicFramePr/>
              <p:nvPr>
                <p:extLst>
                  <p:ext uri="{D42A27DB-BD31-4B8C-83A1-F6EECF244321}">
                    <p14:modId xmlns:p14="http://schemas.microsoft.com/office/powerpoint/2010/main" val="3687824021"/>
                  </p:ext>
                </p:extLst>
              </p:nvPr>
            </p:nvGraphicFramePr>
            <p:xfrm>
              <a:off x="108044" y="862526"/>
              <a:ext cx="7835229" cy="624529"/>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62452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4"/>
                          <a:stretch>
                            <a:fillRect l="-78" t="-1942" r="-155" b="-2913"/>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408119320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054611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graphicFrame>
        <p:nvGraphicFramePr>
          <p:cNvPr id="106" name="Google Shape;106;p20"/>
          <p:cNvGraphicFramePr/>
          <p:nvPr>
            <p:extLst>
              <p:ext uri="{D42A27DB-BD31-4B8C-83A1-F6EECF244321}">
                <p14:modId xmlns:p14="http://schemas.microsoft.com/office/powerpoint/2010/main" val="4182429619"/>
              </p:ext>
            </p:extLst>
          </p:nvPr>
        </p:nvGraphicFramePr>
        <p:xfrm>
          <a:off x="952500" y="2190750"/>
          <a:ext cx="7239000" cy="2159577"/>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78923">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A) Prime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GB" sz="1600" b="0" i="0" u="none" strike="noStrike" dirty="0">
                          <a:solidFill>
                            <a:schemeClr val="tx1"/>
                          </a:solidFill>
                          <a:effectLst/>
                          <a:latin typeface="Nunito Sans" pitchFamily="2" charset="0"/>
                        </a:rPr>
                        <a:t>B) Odd </a:t>
                      </a:r>
                      <a:endParaRPr lang="en-GB" dirty="0">
                        <a:solidFill>
                          <a:schemeClr val="tx1"/>
                        </a:solidFill>
                        <a:effectLst/>
                      </a:endParaRPr>
                    </a:p>
                    <a:p>
                      <a:pPr rtl="0" fontAlgn="t">
                        <a:spcBef>
                          <a:spcPts val="0"/>
                        </a:spcBef>
                        <a:spcAft>
                          <a:spcPts val="0"/>
                        </a:spcAft>
                      </a:pPr>
                      <a:r>
                        <a:rPr lang="en-GB" sz="1400" b="0" i="0" u="none" strike="noStrike" dirty="0">
                          <a:solidFill>
                            <a:schemeClr val="tx1"/>
                          </a:solidFill>
                          <a:effectLst/>
                          <a:latin typeface="Nunito Sans" pitchFamily="2" charset="0"/>
                        </a:rPr>
                        <a:t> </a:t>
                      </a:r>
                      <a:endParaRPr lang="en-GB"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0654">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C) Even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D) Irrational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 name="Google Shape;104;p20">
            <a:extLst>
              <a:ext uri="{FF2B5EF4-FFF2-40B4-BE49-F238E27FC236}">
                <a16:creationId xmlns:a16="http://schemas.microsoft.com/office/drawing/2014/main" id="{0B5AD9B7-8675-418F-83A1-68C56C9E3D28}"/>
              </a:ext>
            </a:extLst>
          </p:cNvPr>
          <p:cNvSpPr txBox="1"/>
          <p:nvPr/>
        </p:nvSpPr>
        <p:spPr>
          <a:xfrm>
            <a:off x="169849" y="378100"/>
            <a:ext cx="5538223"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Factors, Multiples and Primes</a:t>
            </a:r>
            <a:endParaRPr b="1"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6" name="Google Shape;105;p20">
                <a:extLst>
                  <a:ext uri="{FF2B5EF4-FFF2-40B4-BE49-F238E27FC236}">
                    <a16:creationId xmlns:a16="http://schemas.microsoft.com/office/drawing/2014/main" id="{0A2FF1BC-DA68-2219-A286-A3904E441093}"/>
                  </a:ext>
                </a:extLst>
              </p:cNvPr>
              <p:cNvGraphicFramePr/>
              <p:nvPr/>
            </p:nvGraphicFramePr>
            <p:xfrm>
              <a:off x="108044" y="862526"/>
              <a:ext cx="7835229" cy="624529"/>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62452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3) </a:t>
                          </a:r>
                          <a:r>
                            <a:rPr lang="en-US" sz="1600" b="0" i="0" u="none" strike="noStrike" cap="none" dirty="0">
                              <a:solidFill>
                                <a:srgbClr val="000000"/>
                              </a:solidFill>
                              <a:effectLst/>
                              <a:latin typeface="Nunito Sans" pitchFamily="2" charset="0"/>
                              <a:ea typeface="Arial"/>
                              <a:cs typeface="Arial"/>
                              <a:sym typeface="Arial"/>
                            </a:rPr>
                            <a:t>If an integer </a:t>
                          </a:r>
                          <a14:m>
                            <m:oMath xmlns:m="http://schemas.openxmlformats.org/officeDocument/2006/math">
                              <m:r>
                                <a:rPr lang="en-US" sz="1600" b="0" i="1" u="none" strike="noStrike" cap="none" dirty="0" smtClean="0">
                                  <a:solidFill>
                                    <a:srgbClr val="000000"/>
                                  </a:solidFill>
                                  <a:effectLst/>
                                  <a:latin typeface="Cambria Math" panose="02040503050406030204" pitchFamily="18" charset="0"/>
                                  <a:ea typeface="Arial"/>
                                  <a:cs typeface="Arial"/>
                                  <a:sym typeface="Arial"/>
                                </a:rPr>
                                <m:t>𝑛</m:t>
                              </m:r>
                            </m:oMath>
                          </a14:m>
                          <a:r>
                            <a:rPr lang="en-US" sz="1600" b="0" i="0" u="none" strike="noStrike" cap="none" dirty="0">
                              <a:solidFill>
                                <a:srgbClr val="000000"/>
                              </a:solidFill>
                              <a:effectLst/>
                              <a:latin typeface="Nunito Sans" pitchFamily="2" charset="0"/>
                              <a:ea typeface="Arial"/>
                              <a:cs typeface="Arial"/>
                              <a:sym typeface="Arial"/>
                            </a:rPr>
                            <a:t> has </a:t>
                          </a:r>
                          <a14:m>
                            <m:oMath xmlns:m="http://schemas.openxmlformats.org/officeDocument/2006/math">
                              <m:r>
                                <a:rPr lang="en-US" sz="1600" b="0" i="1" u="none" strike="noStrike" cap="none" dirty="0" smtClean="0">
                                  <a:solidFill>
                                    <a:srgbClr val="000000"/>
                                  </a:solidFill>
                                  <a:effectLst/>
                                  <a:latin typeface="Cambria Math" panose="02040503050406030204" pitchFamily="18" charset="0"/>
                                  <a:ea typeface="Arial"/>
                                  <a:cs typeface="Times New Roman" panose="02020603050405020304" pitchFamily="18" charset="0"/>
                                  <a:sym typeface="Arial"/>
                                </a:rPr>
                                <m:t>1, 3, 5, 7 </m:t>
                              </m:r>
                            </m:oMath>
                          </a14:m>
                          <a:r>
                            <a:rPr lang="en-US" sz="1600" b="0" i="0" u="none" strike="noStrike" cap="none" dirty="0">
                              <a:solidFill>
                                <a:srgbClr val="000000"/>
                              </a:solidFill>
                              <a:effectLst/>
                              <a:latin typeface="Nunito Sans" pitchFamily="2" charset="0"/>
                              <a:ea typeface="Arial"/>
                              <a:cs typeface="Arial"/>
                              <a:sym typeface="Arial"/>
                            </a:rPr>
                            <a:t>or </a:t>
                          </a:r>
                          <a14:m>
                            <m:oMath xmlns:m="http://schemas.openxmlformats.org/officeDocument/2006/math">
                              <m:r>
                                <a:rPr lang="en-US" sz="1600" b="0" i="1" u="none" strike="noStrike" cap="none" dirty="0" smtClean="0">
                                  <a:solidFill>
                                    <a:srgbClr val="000000"/>
                                  </a:solidFill>
                                  <a:effectLst/>
                                  <a:latin typeface="Cambria Math" panose="02040503050406030204" pitchFamily="18" charset="0"/>
                                  <a:ea typeface="Arial"/>
                                  <a:cs typeface="Times New Roman" panose="02020603050405020304" pitchFamily="18" charset="0"/>
                                  <a:sym typeface="Arial"/>
                                </a:rPr>
                                <m:t>9</m:t>
                              </m:r>
                            </m:oMath>
                          </a14:m>
                          <a:r>
                            <a:rPr lang="en-US" sz="1600" b="0" i="0" u="none" strike="noStrike" cap="none" dirty="0">
                              <a:solidFill>
                                <a:srgbClr val="000000"/>
                              </a:solidFill>
                              <a:effectLst/>
                              <a:latin typeface="Nunito Sans" pitchFamily="2" charset="0"/>
                              <a:ea typeface="Arial"/>
                              <a:cs typeface="Arial"/>
                              <a:sym typeface="Arial"/>
                            </a:rPr>
                            <a:t> as the digit in the units column, then </a:t>
                          </a:r>
                          <a14:m>
                            <m:oMath xmlns:m="http://schemas.openxmlformats.org/officeDocument/2006/math">
                              <m:r>
                                <a:rPr lang="en-US" sz="1600" b="0" i="1" u="none" strike="noStrike" cap="none" dirty="0" smtClean="0">
                                  <a:solidFill>
                                    <a:srgbClr val="000000"/>
                                  </a:solidFill>
                                  <a:effectLst/>
                                  <a:latin typeface="Cambria Math" panose="02040503050406030204" pitchFamily="18" charset="0"/>
                                  <a:ea typeface="Arial"/>
                                  <a:cs typeface="Times New Roman" panose="02020603050405020304" pitchFamily="18" charset="0"/>
                                  <a:sym typeface="Arial"/>
                                </a:rPr>
                                <m:t>𝑛</m:t>
                              </m:r>
                            </m:oMath>
                          </a14:m>
                          <a:r>
                            <a:rPr lang="en-US" sz="1600" b="0" i="0" u="none" strike="noStrike" cap="none" dirty="0">
                              <a:solidFill>
                                <a:srgbClr val="000000"/>
                              </a:solidFill>
                              <a:effectLst/>
                              <a:latin typeface="Nunito Sans" pitchFamily="2" charset="0"/>
                              <a:ea typeface="Arial"/>
                              <a:cs typeface="Arial"/>
                              <a:sym typeface="Arial"/>
                            </a:rPr>
                            <a:t> is:</a:t>
                          </a:r>
                          <a:r>
                            <a:rPr lang="en-GB" sz="1600" b="0" dirty="0">
                              <a:solidFill>
                                <a:schemeClr val="dk1"/>
                              </a:solidFill>
                              <a:latin typeface="Nunito Sans"/>
                              <a:ea typeface="Nunito Sans"/>
                              <a:cs typeface="Nunito Sans"/>
                              <a:sym typeface="Nunito Sans"/>
                            </a:rPr>
                            <a:t> </a:t>
                          </a:r>
                          <a:endParaRPr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6" name="Google Shape;105;p20">
                <a:extLst>
                  <a:ext uri="{FF2B5EF4-FFF2-40B4-BE49-F238E27FC236}">
                    <a16:creationId xmlns:a16="http://schemas.microsoft.com/office/drawing/2014/main" id="{0A2FF1BC-DA68-2219-A286-A3904E441093}"/>
                  </a:ext>
                </a:extLst>
              </p:cNvPr>
              <p:cNvGraphicFramePr/>
              <p:nvPr/>
            </p:nvGraphicFramePr>
            <p:xfrm>
              <a:off x="108044" y="862526"/>
              <a:ext cx="7835229" cy="624529"/>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62452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78" t="-1942" r="-155" b="-2913"/>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11884617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2006362287"/>
                  </p:ext>
                </p:extLst>
              </p:nvPr>
            </p:nvGraphicFramePr>
            <p:xfrm>
              <a:off x="952500" y="2190750"/>
              <a:ext cx="7239000" cy="2159577"/>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78923">
                    <a:tc>
                      <a:txBody>
                        <a:bodyPr/>
                        <a:lstStyle/>
                        <a:p>
                          <a:pPr rtl="0" fontAlgn="t">
                            <a:spcBef>
                              <a:spcPts val="0"/>
                            </a:spcBef>
                            <a:spcAft>
                              <a:spcPts val="0"/>
                            </a:spcAft>
                          </a:pPr>
                          <a:r>
                            <a:rPr lang="en-GB" sz="1600" b="0" i="0" u="none" strike="noStrike" dirty="0">
                              <a:solidFill>
                                <a:schemeClr val="tx1"/>
                              </a:solidFill>
                              <a:effectLst/>
                              <a:latin typeface="Nunito Sans" pitchFamily="2" charset="0"/>
                            </a:rPr>
                            <a:t>A) </a:t>
                          </a:r>
                          <a14:m>
                            <m:oMath xmlns:m="http://schemas.openxmlformats.org/officeDocument/2006/math">
                              <m:r>
                                <a:rPr lang="en-GB" sz="1600" b="0" i="1" u="none" strike="noStrike" dirty="0" smtClean="0">
                                  <a:solidFill>
                                    <a:schemeClr val="tx1"/>
                                  </a:solidFill>
                                  <a:effectLst/>
                                  <a:latin typeface="Cambria Math" panose="02040503050406030204" pitchFamily="18" charset="0"/>
                                </a:rPr>
                                <m:t>42</m:t>
                              </m:r>
                            </m:oMath>
                          </a14:m>
                          <a:r>
                            <a:rPr lang="en-GB" sz="1600" b="0" i="0" u="none" strike="noStrike" dirty="0">
                              <a:solidFill>
                                <a:schemeClr val="tx1"/>
                              </a:solidFill>
                              <a:effectLst/>
                              <a:latin typeface="Times New Roman" panose="02020603050405020304" pitchFamily="18" charset="0"/>
                            </a:rPr>
                            <a:t> </a:t>
                          </a:r>
                          <a:endParaRPr lang="en-GB" dirty="0">
                            <a:solidFill>
                              <a:schemeClr val="tx1"/>
                            </a:solidFill>
                            <a:effectLst/>
                          </a:endParaRPr>
                        </a:p>
                        <a:p>
                          <a:pPr rtl="0" fontAlgn="t">
                            <a:spcBef>
                              <a:spcPts val="0"/>
                            </a:spcBef>
                            <a:spcAft>
                              <a:spcPts val="0"/>
                            </a:spcAft>
                          </a:pPr>
                          <a:r>
                            <a:rPr lang="en-GB" sz="1400" b="0" i="0" u="none" strike="noStrike" dirty="0">
                              <a:solidFill>
                                <a:schemeClr val="tx1"/>
                              </a:solidFill>
                              <a:effectLst/>
                              <a:latin typeface="Nunito Sans" pitchFamily="2" charset="0"/>
                            </a:rPr>
                            <a:t> </a:t>
                          </a:r>
                          <a:endParaRPr lang="en-GB"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B)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13</m:t>
                              </m:r>
                            </m:oMath>
                          </a14:m>
                          <a:r>
                            <a:rPr lang="en-US" sz="1600" b="0" i="0" u="none" strike="noStrike" dirty="0">
                              <a:solidFill>
                                <a:schemeClr val="tx1"/>
                              </a:solidFill>
                              <a:effectLst/>
                              <a:latin typeface="Times New Roman" panose="02020603050405020304" pitchFamily="18"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0654">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C)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36</m:t>
                              </m:r>
                            </m:oMath>
                          </a14:m>
                          <a:r>
                            <a:rPr lang="en-US" sz="1600" b="0" i="0" u="none" strike="noStrike" dirty="0">
                              <a:solidFill>
                                <a:schemeClr val="tx1"/>
                              </a:solidFill>
                              <a:effectLst/>
                              <a:latin typeface="Times New Roman" panose="02020603050405020304" pitchFamily="18"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D)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44</m:t>
                              </m:r>
                            </m:oMath>
                          </a14:m>
                          <a:r>
                            <a:rPr lang="en-US" sz="1600" b="0" i="0" u="none" strike="noStrike" dirty="0">
                              <a:solidFill>
                                <a:schemeClr val="tx1"/>
                              </a:solidFill>
                              <a:effectLst/>
                              <a:latin typeface="Times New Roman" panose="02020603050405020304" pitchFamily="18" charset="0"/>
                            </a:rPr>
                            <a:t> </a:t>
                          </a:r>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2006362287"/>
                  </p:ext>
                </p:extLst>
              </p:nvPr>
            </p:nvGraphicFramePr>
            <p:xfrm>
              <a:off x="952500" y="2190750"/>
              <a:ext cx="7239000" cy="2159577"/>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78923">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5" r="-100337" b="-101695"/>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5" r="-337" b="-101695"/>
                          </a:stretch>
                        </a:blipFill>
                      </a:tcPr>
                    </a:tc>
                    <a:extLst>
                      <a:ext uri="{0D108BD9-81ED-4DB2-BD59-A6C34878D82A}">
                        <a16:rowId xmlns:a16="http://schemas.microsoft.com/office/drawing/2014/main" val="10000"/>
                      </a:ext>
                    </a:extLst>
                  </a:tr>
                  <a:tr h="1080654">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0000" r="-100337" b="-1124"/>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0000" r="-337" b="-1124"/>
                          </a:stretch>
                        </a:blipFill>
                      </a:tcPr>
                    </a:tc>
                    <a:extLst>
                      <a:ext uri="{0D108BD9-81ED-4DB2-BD59-A6C34878D82A}">
                        <a16:rowId xmlns:a16="http://schemas.microsoft.com/office/drawing/2014/main" val="10001"/>
                      </a:ext>
                    </a:extLst>
                  </a:tr>
                </a:tbl>
              </a:graphicData>
            </a:graphic>
          </p:graphicFrame>
        </mc:Fallback>
      </mc:AlternateContent>
      <p:sp>
        <p:nvSpPr>
          <p:cNvPr id="2" name="Google Shape;104;p20">
            <a:extLst>
              <a:ext uri="{FF2B5EF4-FFF2-40B4-BE49-F238E27FC236}">
                <a16:creationId xmlns:a16="http://schemas.microsoft.com/office/drawing/2014/main" id="{5997EE45-089A-2630-A393-CB539FA8BF5A}"/>
              </a:ext>
            </a:extLst>
          </p:cNvPr>
          <p:cNvSpPr txBox="1"/>
          <p:nvPr/>
        </p:nvSpPr>
        <p:spPr>
          <a:xfrm>
            <a:off x="169849" y="378100"/>
            <a:ext cx="5538223"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Factors, Multiples and Primes</a:t>
            </a:r>
            <a:endParaRPr b="1"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4" name="Google Shape;105;p20">
                <a:extLst>
                  <a:ext uri="{FF2B5EF4-FFF2-40B4-BE49-F238E27FC236}">
                    <a16:creationId xmlns:a16="http://schemas.microsoft.com/office/drawing/2014/main" id="{D16026F7-C9E8-D199-CBBC-1D61812AA9FD}"/>
                  </a:ext>
                </a:extLst>
              </p:cNvPr>
              <p:cNvGraphicFramePr/>
              <p:nvPr/>
            </p:nvGraphicFramePr>
            <p:xfrm>
              <a:off x="108044" y="862526"/>
              <a:ext cx="7835229" cy="624529"/>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62452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4) </a:t>
                          </a:r>
                          <a:r>
                            <a:rPr lang="en-US" sz="1600" b="0" i="0" u="none" strike="noStrike" cap="none" dirty="0">
                              <a:solidFill>
                                <a:srgbClr val="000000"/>
                              </a:solidFill>
                              <a:effectLst/>
                              <a:latin typeface="Nunito Sans" pitchFamily="2" charset="0"/>
                              <a:ea typeface="Arial"/>
                              <a:cs typeface="Arial"/>
                              <a:sym typeface="Arial"/>
                            </a:rPr>
                            <a:t>The </a:t>
                          </a:r>
                          <a14:m>
                            <m:oMath xmlns:m="http://schemas.openxmlformats.org/officeDocument/2006/math">
                              <m:r>
                                <a:rPr lang="en-US" sz="1600" b="0" i="1" u="none" strike="noStrike" cap="none" dirty="0" smtClean="0">
                                  <a:solidFill>
                                    <a:srgbClr val="000000"/>
                                  </a:solidFill>
                                  <a:effectLst/>
                                  <a:latin typeface="Cambria Math" panose="02040503050406030204" pitchFamily="18" charset="0"/>
                                  <a:ea typeface="Arial"/>
                                  <a:cs typeface="Arial"/>
                                  <a:sym typeface="Arial"/>
                                </a:rPr>
                                <m:t>7</m:t>
                              </m:r>
                            </m:oMath>
                          </a14:m>
                          <a:r>
                            <a:rPr lang="en-US" sz="1600" b="0" i="0" u="none" strike="noStrike" cap="none" baseline="30000" dirty="0">
                              <a:solidFill>
                                <a:srgbClr val="000000"/>
                              </a:solidFill>
                              <a:effectLst/>
                              <a:latin typeface="Nunito Sans" pitchFamily="2" charset="0"/>
                              <a:ea typeface="Arial"/>
                              <a:cs typeface="Arial"/>
                              <a:sym typeface="Arial"/>
                            </a:rPr>
                            <a:t>th</a:t>
                          </a:r>
                          <a:r>
                            <a:rPr lang="en-US" sz="1600" b="0" i="0" u="none" strike="noStrike" cap="none" dirty="0">
                              <a:solidFill>
                                <a:srgbClr val="000000"/>
                              </a:solidFill>
                              <a:effectLst/>
                              <a:latin typeface="Nunito Sans" pitchFamily="2" charset="0"/>
                              <a:ea typeface="Arial"/>
                              <a:cs typeface="Arial"/>
                              <a:sym typeface="Arial"/>
                            </a:rPr>
                            <a:t> multiple of </a:t>
                          </a:r>
                          <a14:m>
                            <m:oMath xmlns:m="http://schemas.openxmlformats.org/officeDocument/2006/math">
                              <m:r>
                                <a:rPr lang="en-GB" sz="1600" b="0" i="1" u="none" strike="noStrike" cap="none" smtClean="0">
                                  <a:solidFill>
                                    <a:srgbClr val="000000"/>
                                  </a:solidFill>
                                  <a:effectLst/>
                                  <a:latin typeface="Cambria Math" panose="02040503050406030204" pitchFamily="18" charset="0"/>
                                  <a:ea typeface="Arial"/>
                                  <a:cs typeface="Arial"/>
                                  <a:sym typeface="Arial"/>
                                </a:rPr>
                                <m:t>6</m:t>
                              </m:r>
                            </m:oMath>
                          </a14:m>
                          <a:r>
                            <a:rPr lang="en-US" sz="1600" b="0" i="0" u="none" strike="noStrike" cap="none" dirty="0">
                              <a:solidFill>
                                <a:srgbClr val="000000"/>
                              </a:solidFill>
                              <a:effectLst/>
                              <a:latin typeface="Nunito Sans" pitchFamily="2" charset="0"/>
                              <a:ea typeface="Arial"/>
                              <a:cs typeface="Arial"/>
                              <a:sym typeface="Arial"/>
                            </a:rPr>
                            <a:t> is:</a:t>
                          </a:r>
                          <a:r>
                            <a:rPr lang="en-GB" sz="1600" b="0" dirty="0">
                              <a:solidFill>
                                <a:schemeClr val="dk1"/>
                              </a:solidFill>
                              <a:latin typeface="Nunito Sans"/>
                              <a:ea typeface="Nunito Sans"/>
                              <a:cs typeface="Nunito Sans"/>
                              <a:sym typeface="Nunito Sans"/>
                            </a:rPr>
                            <a:t> </a:t>
                          </a:r>
                          <a:endParaRPr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4" name="Google Shape;105;p20">
                <a:extLst>
                  <a:ext uri="{FF2B5EF4-FFF2-40B4-BE49-F238E27FC236}">
                    <a16:creationId xmlns:a16="http://schemas.microsoft.com/office/drawing/2014/main" id="{D16026F7-C9E8-D199-CBBC-1D61812AA9FD}"/>
                  </a:ext>
                </a:extLst>
              </p:cNvPr>
              <p:cNvGraphicFramePr/>
              <p:nvPr/>
            </p:nvGraphicFramePr>
            <p:xfrm>
              <a:off x="108044" y="862526"/>
              <a:ext cx="7835229" cy="624529"/>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62452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4"/>
                          <a:stretch>
                            <a:fillRect l="-78" t="-1942" r="-155" b="-2913"/>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70784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2153189984"/>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0000">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A)</a:t>
                          </a:r>
                          <a:r>
                            <a:rPr lang="en-US" sz="1600" b="0" i="0" u="none" strike="noStrike" baseline="0" dirty="0">
                              <a:solidFill>
                                <a:schemeClr val="tx1"/>
                              </a:solidFill>
                              <a:effectLst/>
                              <a:latin typeface="Nunito Sans" pitchFamily="2" charset="0"/>
                            </a:rPr>
                            <a:t>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0, 13, 26</m:t>
                              </m:r>
                            </m:oMath>
                          </a14:m>
                          <a:endParaRPr lang="en-GB" sz="1600" b="0" i="0" u="none" strike="noStrike" dirty="0">
                            <a:solidFill>
                              <a:schemeClr val="tx1"/>
                            </a:solidFill>
                            <a:effectLst/>
                            <a:latin typeface="Nunito Sans" pitchFamily="2" charset="0"/>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B)</a:t>
                          </a:r>
                          <a:r>
                            <a:rPr lang="en-US" sz="1600" b="0" i="0" u="none" strike="noStrike" baseline="0" dirty="0">
                              <a:solidFill>
                                <a:schemeClr val="tx1"/>
                              </a:solidFill>
                              <a:effectLst/>
                              <a:latin typeface="Nunito Sans" pitchFamily="2" charset="0"/>
                            </a:rPr>
                            <a:t>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1, 14, 27</m:t>
                              </m:r>
                            </m:oMath>
                          </a14:m>
                          <a:endParaRPr lang="en-GB" sz="1600" b="0" i="0" u="none" strike="noStrike" dirty="0">
                            <a:solidFill>
                              <a:schemeClr val="tx1"/>
                            </a:solidFill>
                            <a:effectLst/>
                            <a:latin typeface="Nunito Sans" pitchFamily="2" charset="0"/>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0000">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C)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13, 25, 38</m:t>
                              </m:r>
                            </m:oMath>
                          </a14:m>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D)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13, 26, 39</m:t>
                              </m:r>
                            </m:oMath>
                          </a14:m>
                          <a:endParaRPr lang="en-US" sz="1400" b="0" i="0" u="none" strike="noStrike" dirty="0">
                            <a:solidFill>
                              <a:schemeClr val="tx1"/>
                            </a:solidFill>
                            <a:effectLst/>
                            <a:latin typeface="Nunito Sans" pitchFamily="2" charset="0"/>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2153189984"/>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0000">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2" r="-100337" b="-100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2" r="-337" b="-100562"/>
                          </a:stretch>
                        </a:blipFill>
                      </a:tcPr>
                    </a:tc>
                    <a:extLst>
                      <a:ext uri="{0D108BD9-81ED-4DB2-BD59-A6C34878D82A}">
                        <a16:rowId xmlns:a16="http://schemas.microsoft.com/office/drawing/2014/main" val="10000"/>
                      </a:ext>
                    </a:extLst>
                  </a:tr>
                  <a:tr h="1080000">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1130" r="-100337" b="-1130"/>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1130" r="-337" b="-1130"/>
                          </a:stretch>
                        </a:blipFill>
                      </a:tcPr>
                    </a:tc>
                    <a:extLst>
                      <a:ext uri="{0D108BD9-81ED-4DB2-BD59-A6C34878D82A}">
                        <a16:rowId xmlns:a16="http://schemas.microsoft.com/office/drawing/2014/main" val="10001"/>
                      </a:ext>
                    </a:extLst>
                  </a:tr>
                </a:tbl>
              </a:graphicData>
            </a:graphic>
          </p:graphicFrame>
        </mc:Fallback>
      </mc:AlternateContent>
      <p:sp>
        <p:nvSpPr>
          <p:cNvPr id="2" name="Google Shape;104;p20">
            <a:extLst>
              <a:ext uri="{FF2B5EF4-FFF2-40B4-BE49-F238E27FC236}">
                <a16:creationId xmlns:a16="http://schemas.microsoft.com/office/drawing/2014/main" id="{967A8989-410E-BEFF-FA76-BA2F1CD70C93}"/>
              </a:ext>
            </a:extLst>
          </p:cNvPr>
          <p:cNvSpPr txBox="1"/>
          <p:nvPr/>
        </p:nvSpPr>
        <p:spPr>
          <a:xfrm>
            <a:off x="169849" y="378100"/>
            <a:ext cx="5538223"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Factors, Multiples and Primes</a:t>
            </a:r>
            <a:endParaRPr b="1"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4" name="Google Shape;105;p20">
                <a:extLst>
                  <a:ext uri="{FF2B5EF4-FFF2-40B4-BE49-F238E27FC236}">
                    <a16:creationId xmlns:a16="http://schemas.microsoft.com/office/drawing/2014/main" id="{34C628E3-ADE3-7B0A-370C-84118AF9901D}"/>
                  </a:ext>
                </a:extLst>
              </p:cNvPr>
              <p:cNvGraphicFramePr/>
              <p:nvPr/>
            </p:nvGraphicFramePr>
            <p:xfrm>
              <a:off x="108044" y="862526"/>
              <a:ext cx="7835229" cy="624529"/>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62452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5) Find the first three multiples of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13</m:t>
                              </m:r>
                            </m:oMath>
                          </a14:m>
                          <a:r>
                            <a:rPr lang="en-US" sz="1600" b="0" i="0" u="none" strike="noStrike" cap="none" dirty="0">
                              <a:solidFill>
                                <a:srgbClr val="000000"/>
                              </a:solidFill>
                              <a:effectLst/>
                              <a:latin typeface="Nunito Sans" pitchFamily="2" charset="0"/>
                              <a:ea typeface="Arial"/>
                              <a:cs typeface="Arial"/>
                              <a:sym typeface="Arial"/>
                            </a:rPr>
                            <a:t>:</a:t>
                          </a:r>
                          <a:r>
                            <a:rPr lang="en-GB" sz="1600" b="0" dirty="0">
                              <a:solidFill>
                                <a:schemeClr val="dk1"/>
                              </a:solidFill>
                              <a:latin typeface="Nunito Sans"/>
                              <a:ea typeface="Nunito Sans"/>
                              <a:cs typeface="Nunito Sans"/>
                              <a:sym typeface="Nunito Sans"/>
                            </a:rPr>
                            <a:t> </a:t>
                          </a:r>
                          <a:endParaRPr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4" name="Google Shape;105;p20">
                <a:extLst>
                  <a:ext uri="{FF2B5EF4-FFF2-40B4-BE49-F238E27FC236}">
                    <a16:creationId xmlns:a16="http://schemas.microsoft.com/office/drawing/2014/main" id="{34C628E3-ADE3-7B0A-370C-84118AF9901D}"/>
                  </a:ext>
                </a:extLst>
              </p:cNvPr>
              <p:cNvGraphicFramePr/>
              <p:nvPr/>
            </p:nvGraphicFramePr>
            <p:xfrm>
              <a:off x="108044" y="862526"/>
              <a:ext cx="7835229" cy="624529"/>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62452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4"/>
                          <a:stretch>
                            <a:fillRect l="-78" t="-1942" r="-155" b="-2913"/>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7742393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106" name="Google Shape;106;p20"/>
              <p:cNvGraphicFramePr/>
              <p:nvPr>
                <p:extLst>
                  <p:ext uri="{D42A27DB-BD31-4B8C-83A1-F6EECF244321}">
                    <p14:modId xmlns:p14="http://schemas.microsoft.com/office/powerpoint/2010/main" val="1358360658"/>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0000">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A)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2, 3, 6, 9</m:t>
                              </m:r>
                            </m:oMath>
                          </a14:m>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B)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1, 2, 3, 6, 9</m:t>
                              </m:r>
                            </m:oMath>
                          </a14:m>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080000">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C)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1, 2, 3, 6, 9, 18</m:t>
                              </m:r>
                            </m:oMath>
                          </a14:m>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rtl="0" fontAlgn="t">
                            <a:spcBef>
                              <a:spcPts val="0"/>
                            </a:spcBef>
                            <a:spcAft>
                              <a:spcPts val="0"/>
                            </a:spcAft>
                          </a:pPr>
                          <a:r>
                            <a:rPr lang="en-US" sz="1600" b="0" i="0" u="none" strike="noStrike" dirty="0">
                              <a:solidFill>
                                <a:schemeClr val="tx1"/>
                              </a:solidFill>
                              <a:effectLst/>
                              <a:latin typeface="Nunito Sans" pitchFamily="2" charset="0"/>
                            </a:rPr>
                            <a:t>D) </a:t>
                          </a:r>
                          <a14:m>
                            <m:oMath xmlns:m="http://schemas.openxmlformats.org/officeDocument/2006/math">
                              <m:r>
                                <a:rPr lang="en-US" sz="1600" b="0" i="1" u="none" strike="noStrike" dirty="0" smtClean="0">
                                  <a:solidFill>
                                    <a:schemeClr val="tx1"/>
                                  </a:solidFill>
                                  <a:effectLst/>
                                  <a:latin typeface="Cambria Math" panose="02040503050406030204" pitchFamily="18" charset="0"/>
                                </a:rPr>
                                <m:t>2, 3, 6, 9, 18</m:t>
                              </m:r>
                            </m:oMath>
                          </a14:m>
                          <a:endParaRPr lang="en-US" dirty="0">
                            <a:solidFill>
                              <a:schemeClr val="tx1"/>
                            </a:solidFill>
                            <a:effectLst/>
                          </a:endParaRPr>
                        </a:p>
                        <a:p>
                          <a:pPr rtl="0" fontAlgn="t">
                            <a:spcBef>
                              <a:spcPts val="0"/>
                            </a:spcBef>
                            <a:spcAft>
                              <a:spcPts val="0"/>
                            </a:spcAft>
                          </a:pPr>
                          <a:r>
                            <a:rPr lang="en-US" sz="1400" b="0" i="0" u="none" strike="noStrike" dirty="0">
                              <a:solidFill>
                                <a:schemeClr val="tx1"/>
                              </a:solidFill>
                              <a:effectLst/>
                              <a:latin typeface="Nunito Sans" pitchFamily="2" charset="0"/>
                            </a:rPr>
                            <a:t> </a:t>
                          </a:r>
                          <a:endParaRPr lang="en-US" sz="1200" dirty="0">
                            <a:solidFill>
                              <a:schemeClr val="tx1"/>
                            </a:solidFill>
                            <a:effectLst/>
                          </a:endParaRPr>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106" name="Google Shape;106;p20"/>
              <p:cNvGraphicFramePr/>
              <p:nvPr>
                <p:extLst>
                  <p:ext uri="{D42A27DB-BD31-4B8C-83A1-F6EECF244321}">
                    <p14:modId xmlns:p14="http://schemas.microsoft.com/office/powerpoint/2010/main" val="1358360658"/>
                  </p:ext>
                </p:extLst>
              </p:nvPr>
            </p:nvGraphicFramePr>
            <p:xfrm>
              <a:off x="952500" y="2190750"/>
              <a:ext cx="7239000" cy="2160000"/>
            </p:xfrm>
            <a:graphic>
              <a:graphicData uri="http://schemas.openxmlformats.org/drawingml/2006/table">
                <a:tbl>
                  <a:tblPr>
                    <a:noFill/>
                    <a:tableStyleId>{8D82B33B-3398-4198-991C-D4ED406399F8}</a:tableStyleId>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1080000">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562" r="-100337" b="-100562"/>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562" r="-337" b="-100562"/>
                          </a:stretch>
                        </a:blipFill>
                      </a:tcPr>
                    </a:tc>
                    <a:extLst>
                      <a:ext uri="{0D108BD9-81ED-4DB2-BD59-A6C34878D82A}">
                        <a16:rowId xmlns:a16="http://schemas.microsoft.com/office/drawing/2014/main" val="10000"/>
                      </a:ext>
                    </a:extLst>
                  </a:tr>
                  <a:tr h="1080000">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68" t="-101130" r="-100337" b="-1130"/>
                          </a:stretch>
                        </a:blipFill>
                      </a:tcPr>
                    </a:tc>
                    <a:tc>
                      <a:txBody>
                        <a:bodyPr/>
                        <a:lstStyle/>
                        <a:p>
                          <a:endParaRPr lang="en-US"/>
                        </a:p>
                      </a:txBody>
                      <a:tcPr marL="63500" marR="63500" marT="63500" marB="63500">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3"/>
                          <a:stretch>
                            <a:fillRect l="-100168" t="-101130" r="-337" b="-1130"/>
                          </a:stretch>
                        </a:blipFill>
                      </a:tcPr>
                    </a:tc>
                    <a:extLst>
                      <a:ext uri="{0D108BD9-81ED-4DB2-BD59-A6C34878D82A}">
                        <a16:rowId xmlns:a16="http://schemas.microsoft.com/office/drawing/2014/main" val="10001"/>
                      </a:ext>
                    </a:extLst>
                  </a:tr>
                </a:tbl>
              </a:graphicData>
            </a:graphic>
          </p:graphicFrame>
        </mc:Fallback>
      </mc:AlternateContent>
      <p:sp>
        <p:nvSpPr>
          <p:cNvPr id="2" name="Google Shape;104;p20">
            <a:extLst>
              <a:ext uri="{FF2B5EF4-FFF2-40B4-BE49-F238E27FC236}">
                <a16:creationId xmlns:a16="http://schemas.microsoft.com/office/drawing/2014/main" id="{6E6CD6E4-FF0C-DD1A-C426-835EC2C25B4C}"/>
              </a:ext>
            </a:extLst>
          </p:cNvPr>
          <p:cNvSpPr txBox="1"/>
          <p:nvPr/>
        </p:nvSpPr>
        <p:spPr>
          <a:xfrm>
            <a:off x="169849" y="378100"/>
            <a:ext cx="5538223"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Diagnostic </a:t>
            </a:r>
            <a:r>
              <a:rPr lang="en-GB" b="1" dirty="0">
                <a:solidFill>
                  <a:schemeClr val="lt1"/>
                </a:solidFill>
                <a:latin typeface="Nunito Sans"/>
                <a:ea typeface="Nunito Sans"/>
                <a:cs typeface="Nunito Sans"/>
                <a:sym typeface="Nunito Sans"/>
              </a:rPr>
              <a:t>Questions </a:t>
            </a:r>
            <a:r>
              <a:rPr lang="en-GB" b="1" dirty="0">
                <a:solidFill>
                  <a:srgbClr val="FFFFFF"/>
                </a:solidFill>
                <a:latin typeface="Nunito Sans"/>
                <a:ea typeface="Nunito Sans"/>
                <a:cs typeface="Nunito Sans"/>
                <a:sym typeface="Nunito Sans"/>
              </a:rPr>
              <a:t>: Factors, Multiples and Primes</a:t>
            </a:r>
            <a:endParaRPr b="1"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4" name="Google Shape;105;p20">
                <a:extLst>
                  <a:ext uri="{FF2B5EF4-FFF2-40B4-BE49-F238E27FC236}">
                    <a16:creationId xmlns:a16="http://schemas.microsoft.com/office/drawing/2014/main" id="{1EEAB1C5-22BB-C292-78F6-B27F1F7E7770}"/>
                  </a:ext>
                </a:extLst>
              </p:cNvPr>
              <p:cNvGraphicFramePr/>
              <p:nvPr/>
            </p:nvGraphicFramePr>
            <p:xfrm>
              <a:off x="108044" y="862526"/>
              <a:ext cx="7835229" cy="624529"/>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62452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6)</a:t>
                          </a:r>
                          <a:r>
                            <a:rPr lang="en-GB" sz="1600" b="0" baseline="0" dirty="0">
                              <a:solidFill>
                                <a:schemeClr val="dk1"/>
                              </a:solidFill>
                              <a:latin typeface="Nunito Sans"/>
                              <a:ea typeface="Nunito Sans"/>
                              <a:cs typeface="Nunito Sans"/>
                              <a:sym typeface="Nunito Sans"/>
                            </a:rPr>
                            <a:t> List the factors of </a:t>
                          </a:r>
                          <a14:m>
                            <m:oMath xmlns:m="http://schemas.openxmlformats.org/officeDocument/2006/math">
                              <m:r>
                                <a:rPr lang="en-GB" sz="1600" b="0" i="1" baseline="0" smtClean="0">
                                  <a:solidFill>
                                    <a:schemeClr val="dk1"/>
                                  </a:solidFill>
                                  <a:latin typeface="Cambria Math" panose="02040503050406030204" pitchFamily="18" charset="0"/>
                                  <a:ea typeface="Nunito Sans"/>
                                  <a:cs typeface="Nunito Sans"/>
                                  <a:sym typeface="Nunito Sans"/>
                                </a:rPr>
                                <m:t>18</m:t>
                              </m:r>
                            </m:oMath>
                          </a14:m>
                          <a:r>
                            <a:rPr lang="en-GB" sz="1600" b="0" dirty="0">
                              <a:solidFill>
                                <a:schemeClr val="dk1"/>
                              </a:solidFill>
                              <a:latin typeface="Nunito Sans"/>
                              <a:ea typeface="Nunito Sans"/>
                              <a:cs typeface="Nunito Sans"/>
                              <a:sym typeface="Nunito Sans"/>
                            </a:rPr>
                            <a:t>, in ascending</a:t>
                          </a:r>
                          <a:r>
                            <a:rPr lang="en-GB" sz="1600" b="0" baseline="0" dirty="0">
                              <a:solidFill>
                                <a:schemeClr val="dk1"/>
                              </a:solidFill>
                              <a:latin typeface="Nunito Sans"/>
                              <a:ea typeface="Nunito Sans"/>
                              <a:cs typeface="Nunito Sans"/>
                              <a:sym typeface="Nunito Sans"/>
                            </a:rPr>
                            <a:t> order:</a:t>
                          </a:r>
                          <a:endParaRPr sz="1600" b="0" dirty="0">
                            <a:solidFill>
                              <a:schemeClr val="dk1"/>
                            </a:solidFill>
                            <a:latin typeface="Nunito Sans"/>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4" name="Google Shape;105;p20">
                <a:extLst>
                  <a:ext uri="{FF2B5EF4-FFF2-40B4-BE49-F238E27FC236}">
                    <a16:creationId xmlns:a16="http://schemas.microsoft.com/office/drawing/2014/main" id="{1EEAB1C5-22BB-C292-78F6-B27F1F7E7770}"/>
                  </a:ext>
                </a:extLst>
              </p:cNvPr>
              <p:cNvGraphicFramePr/>
              <p:nvPr/>
            </p:nvGraphicFramePr>
            <p:xfrm>
              <a:off x="108044" y="862526"/>
              <a:ext cx="7835229" cy="624529"/>
            </p:xfrm>
            <a:graphic>
              <a:graphicData uri="http://schemas.openxmlformats.org/drawingml/2006/table">
                <a:tbl>
                  <a:tblPr firstRow="1" bandRow="1">
                    <a:noFill/>
                    <a:tableStyleId>{F0405E19-DBF8-4350-A6E9-593C9D7815B3}</a:tableStyleId>
                  </a:tblPr>
                  <a:tblGrid>
                    <a:gridCol w="7835229">
                      <a:extLst>
                        <a:ext uri="{9D8B030D-6E8A-4147-A177-3AD203B41FA5}">
                          <a16:colId xmlns:a16="http://schemas.microsoft.com/office/drawing/2014/main" val="20000"/>
                        </a:ext>
                      </a:extLst>
                    </a:gridCol>
                  </a:tblGrid>
                  <a:tr h="62452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4"/>
                          <a:stretch>
                            <a:fillRect l="-78" t="-1942" r="-155" b="-2913"/>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3539070825"/>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71</TotalTime>
  <Words>3156</Words>
  <Application>Microsoft Macintosh PowerPoint</Application>
  <PresentationFormat>On-screen Show (16:9)</PresentationFormat>
  <Paragraphs>557</Paragraphs>
  <Slides>53</Slides>
  <Notes>50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53</vt:i4>
      </vt:variant>
    </vt:vector>
  </HeadingPairs>
  <TitlesOfParts>
    <vt:vector size="60" baseType="lpstr">
      <vt:lpstr>Arial</vt:lpstr>
      <vt:lpstr>Times New Roman</vt:lpstr>
      <vt:lpstr>Cambria Math</vt:lpstr>
      <vt:lpstr>Calibri</vt:lpstr>
      <vt:lpstr>Nunito Sans</vt:lpstr>
      <vt:lpstr>Poppins</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Janette Warburton</dc:creator>
  <cp:lastModifiedBy>Amy Holden</cp:lastModifiedBy>
  <cp:revision>17</cp:revision>
  <dcterms:modified xsi:type="dcterms:W3CDTF">2023-04-14T11:41:46Z</dcterms:modified>
</cp:coreProperties>
</file>