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51"/>
  </p:notesMasterIdLst>
  <p:sldIdLst>
    <p:sldId id="266" r:id="rId2"/>
    <p:sldId id="264" r:id="rId3"/>
    <p:sldId id="265" r:id="rId4"/>
    <p:sldId id="318" r:id="rId5"/>
    <p:sldId id="319" r:id="rId6"/>
    <p:sldId id="320" r:id="rId7"/>
    <p:sldId id="321" r:id="rId8"/>
    <p:sldId id="322" r:id="rId9"/>
    <p:sldId id="323" r:id="rId10"/>
    <p:sldId id="324" r:id="rId11"/>
    <p:sldId id="325" r:id="rId12"/>
    <p:sldId id="326" r:id="rId13"/>
    <p:sldId id="327" r:id="rId14"/>
    <p:sldId id="328" r:id="rId15"/>
    <p:sldId id="329" r:id="rId16"/>
    <p:sldId id="330" r:id="rId17"/>
    <p:sldId id="331" r:id="rId18"/>
    <p:sldId id="332" r:id="rId19"/>
    <p:sldId id="333" r:id="rId20"/>
    <p:sldId id="334" r:id="rId21"/>
    <p:sldId id="335" r:id="rId22"/>
    <p:sldId id="336" r:id="rId23"/>
    <p:sldId id="337" r:id="rId24"/>
    <p:sldId id="338" r:id="rId25"/>
    <p:sldId id="339" r:id="rId26"/>
    <p:sldId id="272"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271" r:id="rId50"/>
  </p:sldIdLst>
  <p:sldSz cx="9144000" cy="5143500" type="screen16x9"/>
  <p:notesSz cx="6858000" cy="9144000"/>
  <p:embeddedFontLst>
    <p:embeddedFont>
      <p:font typeface="Calibri" panose="020F0502020204030204" pitchFamily="34" charset="0"/>
      <p:regular r:id="rId52"/>
      <p:bold r:id="rId53"/>
      <p:italic r:id="rId54"/>
      <p:boldItalic r:id="rId55"/>
    </p:embeddedFont>
    <p:embeddedFont>
      <p:font typeface="Cambria Math" panose="02040503050406030204" pitchFamily="18" charset="0"/>
      <p:regular r:id="rId56"/>
    </p:embeddedFont>
    <p:embeddedFont>
      <p:font typeface="Nunito" pitchFamily="2" charset="0"/>
      <p:regular r:id="rId57"/>
      <p:bold r:id="rId58"/>
      <p:italic r:id="rId59"/>
      <p:boldItalic r:id="rId60"/>
    </p:embeddedFont>
    <p:embeddedFont>
      <p:font typeface="Nunito Sans" pitchFamily="2" charset="0"/>
      <p:regular r:id="rId61"/>
      <p:bold r:id="rId62"/>
      <p:italic r:id="rId63"/>
      <p:boldItalic r:id="rId6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1EDE71-83C0-BC31-67FC-DE598DC503E2}" name="Janette Warburton" initials="JW" userId="3e27661f259abf4c"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FF6D01"/>
    <a:srgbClr val="522CA4"/>
    <a:srgbClr val="693AD1"/>
    <a:srgbClr val="844AFF"/>
    <a:srgbClr val="2E13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5850B1-9AE9-49AA-BBC4-A445634E7D1A}" v="4" dt="2023-04-06T10:20:49.763"/>
  </p1510:revLst>
</p1510:revInfo>
</file>

<file path=ppt/tableStyles.xml><?xml version="1.0" encoding="utf-8"?>
<a:tblStyleLst xmlns:a="http://schemas.openxmlformats.org/drawingml/2006/main" def="{8D82B33B-3398-4198-991C-D4ED406399F8}">
  <a:tblStyle styleId="{8D82B33B-3398-4198-991C-D4ED406399F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0405E19-DBF8-4350-A6E9-593C9D7815B3}"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6"/>
  </p:normalViewPr>
  <p:slideViewPr>
    <p:cSldViewPr snapToGrid="0">
      <p:cViewPr varScale="1">
        <p:scale>
          <a:sx n="138" d="100"/>
          <a:sy n="138" d="100"/>
        </p:scale>
        <p:origin x="300" y="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2.fntdata"/><Relationship Id="rId68" Type="http://schemas.openxmlformats.org/officeDocument/2006/relationships/theme" Target="theme/theme1.xml"/><Relationship Id="rId7" Type="http://schemas.openxmlformats.org/officeDocument/2006/relationships/slide" Target="slides/slide6.xml"/><Relationship Id="rId71"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2.fntdata"/><Relationship Id="rId58" Type="http://schemas.openxmlformats.org/officeDocument/2006/relationships/font" Target="fonts/font7.fntdata"/><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font" Target="fonts/font10.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5.fntdata"/><Relationship Id="rId64" Type="http://schemas.openxmlformats.org/officeDocument/2006/relationships/font" Target="fonts/font13.fntdata"/><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8.fntdata"/><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3.fntdata"/><Relationship Id="rId62" Type="http://schemas.openxmlformats.org/officeDocument/2006/relationships/font" Target="fonts/font11.fntdata"/><Relationship Id="rId7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6.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1.fntdata"/><Relationship Id="rId60" Type="http://schemas.openxmlformats.org/officeDocument/2006/relationships/font" Target="fonts/font9.fntdata"/><Relationship Id="rId6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146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2684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0045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027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09618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3548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77199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519236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054768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2716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76686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9383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31746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4602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34753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02667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69198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53590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73904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252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2664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3082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834174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66519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55191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25187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5881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94059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3464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23357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5777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44794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21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48058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205826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06962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04040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43734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589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619514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02396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0083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6067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9377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6511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25329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4.png"/><Relationship Id="rId7" Type="http://schemas.openxmlformats.org/officeDocument/2006/relationships/hyperlink" Target="https://thirdspacelearning.com/gcse-maths/"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Decimals | Number</a:t>
            </a:r>
            <a:endParaRPr sz="2000" b="0" dirty="0">
              <a:solidFill>
                <a:schemeClr val="accent2"/>
              </a:solidFill>
              <a:latin typeface="Nunito Sans" pitchFamily="2" charset="77"/>
            </a:endParaRPr>
          </a:p>
        </p:txBody>
      </p:sp>
      <p:pic>
        <p:nvPicPr>
          <p:cNvPr id="3" name="Picture 2" descr="Logo, icon&#10;&#10;Description automatically generated">
            <a:extLst>
              <a:ext uri="{FF2B5EF4-FFF2-40B4-BE49-F238E27FC236}">
                <a16:creationId xmlns:a16="http://schemas.microsoft.com/office/drawing/2014/main" id="{05F39E8E-9363-13AD-133A-8FDB3C51EB81}"/>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928499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1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5" name="Google Shape;55;p1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6" name="Google Shape;56;p1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8"/>
        <p:cNvGrpSpPr/>
        <p:nvPr/>
      </p:nvGrpSpPr>
      <p:grpSpPr>
        <a:xfrm>
          <a:off x="0" y="0"/>
          <a:ext cx="0" cy="0"/>
          <a:chOff x="0" y="0"/>
          <a:chExt cx="0" cy="0"/>
        </a:xfrm>
      </p:grpSpPr>
      <p:sp>
        <p:nvSpPr>
          <p:cNvPr id="59" name="Google Shape;59;p1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0" name="Google Shape;6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1"/>
        <p:cNvGrpSpPr/>
        <p:nvPr/>
      </p:nvGrpSpPr>
      <p:grpSpPr>
        <a:xfrm>
          <a:off x="0" y="0"/>
          <a:ext cx="0" cy="0"/>
          <a:chOff x="0" y="0"/>
          <a:chExt cx="0" cy="0"/>
        </a:xfrm>
      </p:grpSpPr>
      <p:sp>
        <p:nvSpPr>
          <p:cNvPr id="62" name="Google Shape;62;p1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3" name="Google Shape;63;p1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4" name="Google Shape;6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70" name="Google Shape;70;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 name="Google Shape;71;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2" name="Google Shape;72;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lvl="0" indent="0" algn="l"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 Answers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500015" y="2290457"/>
            <a:ext cx="3650996"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Decimals | Number</a:t>
            </a:r>
            <a:endParaRPr sz="2000" b="0" dirty="0">
              <a:solidFill>
                <a:schemeClr val="accent2"/>
              </a:solidFill>
              <a:latin typeface="Nunito Sans" pitchFamily="2" charset="77"/>
            </a:endParaRPr>
          </a:p>
        </p:txBody>
      </p:sp>
      <p:pic>
        <p:nvPicPr>
          <p:cNvPr id="2" name="Picture 1" descr="Logo, icon&#10;&#10;Description automatically generated">
            <a:extLst>
              <a:ext uri="{FF2B5EF4-FFF2-40B4-BE49-F238E27FC236}">
                <a16:creationId xmlns:a16="http://schemas.microsoft.com/office/drawing/2014/main" id="{26952405-C1FE-51CC-46C6-6F4B0FE3FBF6}"/>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1192037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1" preserve="1">
  <p:cSld name="1_Title slide 1">
    <p:spTree>
      <p:nvGrpSpPr>
        <p:cNvPr id="1" name="Shape 16"/>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D8819442-42D4-B3E3-EFDF-427C0B261159}"/>
              </a:ext>
            </a:extLst>
          </p:cNvPr>
          <p:cNvPicPr>
            <a:picLocks noChangeAspect="1"/>
          </p:cNvPicPr>
          <p:nvPr userDrawn="1"/>
        </p:nvPicPr>
        <p:blipFill>
          <a:blip r:embed="rId2"/>
          <a:stretch>
            <a:fillRect/>
          </a:stretch>
        </p:blipFill>
        <p:spPr>
          <a:xfrm>
            <a:off x="7320978" y="-16695"/>
            <a:ext cx="1804307" cy="2715106"/>
          </a:xfrm>
          <a:prstGeom prst="rect">
            <a:avLst/>
          </a:prstGeom>
        </p:spPr>
      </p:pic>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pic>
        <p:nvPicPr>
          <p:cNvPr id="22" name="Picture 21" descr="Logo, icon&#10;&#10;Description automatically generated">
            <a:extLst>
              <a:ext uri="{FF2B5EF4-FFF2-40B4-BE49-F238E27FC236}">
                <a16:creationId xmlns:a16="http://schemas.microsoft.com/office/drawing/2014/main" id="{57E3FA74-CBE9-44AA-6F52-969DF902D282}"/>
              </a:ext>
            </a:extLst>
          </p:cNvPr>
          <p:cNvPicPr>
            <a:picLocks noChangeAspect="1"/>
          </p:cNvPicPr>
          <p:nvPr userDrawn="1"/>
        </p:nvPicPr>
        <p:blipFill>
          <a:blip r:embed="rId3"/>
          <a:stretch>
            <a:fillRect/>
          </a:stretch>
        </p:blipFill>
        <p:spPr>
          <a:xfrm>
            <a:off x="8342890" y="4382586"/>
            <a:ext cx="678268" cy="674231"/>
          </a:xfrm>
          <a:prstGeom prst="rect">
            <a:avLst/>
          </a:prstGeom>
        </p:spPr>
      </p:pic>
      <p:pic>
        <p:nvPicPr>
          <p:cNvPr id="3" name="Picture 2" descr="Shape, logo&#10;&#10;Description automatically generated">
            <a:extLst>
              <a:ext uri="{FF2B5EF4-FFF2-40B4-BE49-F238E27FC236}">
                <a16:creationId xmlns:a16="http://schemas.microsoft.com/office/drawing/2014/main" id="{AD0802E4-0BB7-72A3-AB28-A03BF4BD7102}"/>
              </a:ext>
            </a:extLst>
          </p:cNvPr>
          <p:cNvPicPr>
            <a:picLocks noChangeAspect="1"/>
          </p:cNvPicPr>
          <p:nvPr userDrawn="1"/>
        </p:nvPicPr>
        <p:blipFill>
          <a:blip r:embed="rId4"/>
          <a:stretch>
            <a:fillRect/>
          </a:stretch>
        </p:blipFill>
        <p:spPr>
          <a:xfrm>
            <a:off x="4971095" y="2477912"/>
            <a:ext cx="4164096" cy="2666971"/>
          </a:xfrm>
          <a:prstGeom prst="rect">
            <a:avLst/>
          </a:prstGeom>
        </p:spPr>
      </p:pic>
      <p:sp>
        <p:nvSpPr>
          <p:cNvPr id="2" name="TextBox 1">
            <a:extLst>
              <a:ext uri="{FF2B5EF4-FFF2-40B4-BE49-F238E27FC236}">
                <a16:creationId xmlns:a16="http://schemas.microsoft.com/office/drawing/2014/main" id="{5F064C16-16CA-CF21-617F-DA8704B0496E}"/>
              </a:ext>
            </a:extLst>
          </p:cNvPr>
          <p:cNvSpPr txBox="1"/>
          <p:nvPr userDrawn="1"/>
        </p:nvSpPr>
        <p:spPr>
          <a:xfrm>
            <a:off x="122842" y="294891"/>
            <a:ext cx="6907794" cy="584775"/>
          </a:xfrm>
          <a:prstGeom prst="rect">
            <a:avLst/>
          </a:prstGeom>
          <a:noFill/>
        </p:spPr>
        <p:txBody>
          <a:bodyPr wrap="square">
            <a:spAutoFit/>
          </a:bodyPr>
          <a:lstStyle/>
          <a:p>
            <a:r>
              <a:rPr lang="en-GB" sz="3200" dirty="0">
                <a:solidFill>
                  <a:schemeClr val="accent1"/>
                </a:solidFill>
                <a:effectLst/>
                <a:latin typeface="Nunito Sans" pitchFamily="2" charset="77"/>
              </a:rPr>
              <a:t>Where to go next?</a:t>
            </a:r>
            <a:endParaRPr lang="en-US" dirty="0">
              <a:latin typeface="Nunito Sans" pitchFamily="2" charset="77"/>
            </a:endParaRPr>
          </a:p>
        </p:txBody>
      </p:sp>
      <p:pic>
        <p:nvPicPr>
          <p:cNvPr id="5" name="Picture 4" descr="Qr code&#10;&#10;Description automatically generated">
            <a:extLst>
              <a:ext uri="{FF2B5EF4-FFF2-40B4-BE49-F238E27FC236}">
                <a16:creationId xmlns:a16="http://schemas.microsoft.com/office/drawing/2014/main" id="{70915A67-175F-A279-53ED-7A38388C8557}"/>
              </a:ext>
            </a:extLst>
          </p:cNvPr>
          <p:cNvPicPr>
            <a:picLocks noChangeAspect="1"/>
          </p:cNvPicPr>
          <p:nvPr userDrawn="1"/>
        </p:nvPicPr>
        <p:blipFill>
          <a:blip r:embed="rId5"/>
          <a:stretch>
            <a:fillRect/>
          </a:stretch>
        </p:blipFill>
        <p:spPr>
          <a:xfrm>
            <a:off x="7292046" y="1963243"/>
            <a:ext cx="1180412" cy="117204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13A04CB-B931-90EF-4BF1-E34D08556016}"/>
              </a:ext>
            </a:extLst>
          </p:cNvPr>
          <p:cNvPicPr>
            <a:picLocks noChangeAspect="1"/>
          </p:cNvPicPr>
          <p:nvPr userDrawn="1"/>
        </p:nvPicPr>
        <p:blipFill>
          <a:blip r:embed="rId6"/>
          <a:stretch>
            <a:fillRect/>
          </a:stretch>
        </p:blipFill>
        <p:spPr>
          <a:xfrm rot="2266813">
            <a:off x="6665551" y="1337996"/>
            <a:ext cx="775185" cy="486975"/>
          </a:xfrm>
          <a:prstGeom prst="rect">
            <a:avLst/>
          </a:prstGeom>
        </p:spPr>
      </p:pic>
      <p:sp>
        <p:nvSpPr>
          <p:cNvPr id="11" name="TextBox 10">
            <a:extLst>
              <a:ext uri="{FF2B5EF4-FFF2-40B4-BE49-F238E27FC236}">
                <a16:creationId xmlns:a16="http://schemas.microsoft.com/office/drawing/2014/main" id="{6F6A8987-9A4E-9994-F94B-DE8C2B7E2FC8}"/>
              </a:ext>
            </a:extLst>
          </p:cNvPr>
          <p:cNvSpPr txBox="1"/>
          <p:nvPr userDrawn="1"/>
        </p:nvSpPr>
        <p:spPr>
          <a:xfrm>
            <a:off x="141557" y="881819"/>
            <a:ext cx="6918011"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For more diagnostic questions, and GCSE maths revision resources and worksheets to support students in fixing any misconceptions take a look at the free Third Space Learning </a:t>
            </a:r>
            <a:r>
              <a:rPr lang="en-GB" sz="1400" b="0" i="0" u="sng" dirty="0">
                <a:solidFill>
                  <a:schemeClr val="accent1"/>
                </a:solidFill>
                <a:effectLst/>
                <a:latin typeface="Nunito Sans" pitchFamily="2" charset="77"/>
                <a:hlinkClick r:id="rId7">
                  <a:extLst>
                    <a:ext uri="{A12FA001-AC4F-418D-AE19-62706E023703}">
                      <ahyp:hlinkClr xmlns:ahyp="http://schemas.microsoft.com/office/drawing/2018/hyperlinkcolor" val="tx"/>
                    </a:ext>
                  </a:extLst>
                </a:hlinkClick>
              </a:rPr>
              <a:t>GCSE maths revision</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pages.</a:t>
            </a:r>
          </a:p>
          <a:p>
            <a:endParaRPr lang="en-GB" sz="1400" b="0" i="0" u="none" strike="noStrike" dirty="0">
              <a:solidFill>
                <a:srgbClr val="1C1C1C"/>
              </a:solidFill>
              <a:effectLst/>
              <a:latin typeface="Nunito Sans" pitchFamily="2" charset="77"/>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effectLst/>
                <a:latin typeface="Nunito Sans" pitchFamily="2" charset="77"/>
              </a:rPr>
              <a:t>Scan the QR code to discover our library of FREE GCSE maths revision resources. </a:t>
            </a:r>
            <a:endParaRPr lang="en-US" dirty="0">
              <a:latin typeface="Nunito Sans" pitchFamily="2" charset="77"/>
            </a:endParaRPr>
          </a:p>
        </p:txBody>
      </p:sp>
      <p:sp>
        <p:nvSpPr>
          <p:cNvPr id="15" name="TextBox 14">
            <a:extLst>
              <a:ext uri="{FF2B5EF4-FFF2-40B4-BE49-F238E27FC236}">
                <a16:creationId xmlns:a16="http://schemas.microsoft.com/office/drawing/2014/main" id="{509E93A4-8436-5724-299C-119F30C81E75}"/>
              </a:ext>
            </a:extLst>
          </p:cNvPr>
          <p:cNvSpPr txBox="1"/>
          <p:nvPr userDrawn="1"/>
        </p:nvSpPr>
        <p:spPr>
          <a:xfrm>
            <a:off x="122842" y="2371384"/>
            <a:ext cx="8494349" cy="1077218"/>
          </a:xfrm>
          <a:prstGeom prst="rect">
            <a:avLst/>
          </a:prstGeom>
          <a:noFill/>
        </p:spPr>
        <p:txBody>
          <a:bodyPr wrap="square">
            <a:spAutoFit/>
          </a:bodyPr>
          <a:lstStyle/>
          <a:p>
            <a:r>
              <a:rPr lang="en-GB" sz="3200" dirty="0">
                <a:solidFill>
                  <a:schemeClr val="accent1"/>
                </a:solidFill>
                <a:effectLst/>
                <a:latin typeface="Nunito Sans" pitchFamily="2" charset="77"/>
              </a:rPr>
              <a:t>Do you have KS4 students who need additional support in maths?</a:t>
            </a:r>
            <a:endParaRPr lang="en-US" dirty="0">
              <a:latin typeface="Nunito Sans" pitchFamily="2" charset="77"/>
            </a:endParaRPr>
          </a:p>
        </p:txBody>
      </p:sp>
      <p:sp>
        <p:nvSpPr>
          <p:cNvPr id="18" name="TextBox 17">
            <a:extLst>
              <a:ext uri="{FF2B5EF4-FFF2-40B4-BE49-F238E27FC236}">
                <a16:creationId xmlns:a16="http://schemas.microsoft.com/office/drawing/2014/main" id="{46EE7124-5F5D-428F-631E-C0173F519C6B}"/>
              </a:ext>
            </a:extLst>
          </p:cNvPr>
          <p:cNvSpPr txBox="1"/>
          <p:nvPr userDrawn="1"/>
        </p:nvSpPr>
        <p:spPr>
          <a:xfrm>
            <a:off x="122842" y="3501701"/>
            <a:ext cx="5568270"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Our specialist tutors will help students to develop the skills they need to succeed at GCSE in weekly one to one online revision lessons. Trusted by secondary schools across the UK. </a:t>
            </a:r>
          </a:p>
          <a:p>
            <a:endParaRPr lang="en-GB" sz="1400" b="0" i="0" u="none" strike="noStrike" dirty="0">
              <a:solidFill>
                <a:srgbClr val="1C1C1C"/>
              </a:solidFill>
              <a:effectLst/>
              <a:latin typeface="Nunito Sans" pitchFamily="2" charset="77"/>
            </a:endParaRPr>
          </a:p>
          <a:p>
            <a:r>
              <a:rPr lang="en-GB" sz="1400" b="0" i="0" u="none" strike="noStrike" dirty="0">
                <a:solidFill>
                  <a:srgbClr val="1C1C1C"/>
                </a:solidFill>
                <a:effectLst/>
                <a:latin typeface="Nunito Sans" pitchFamily="2" charset="77"/>
              </a:rPr>
              <a:t>Visit </a:t>
            </a:r>
            <a:r>
              <a:rPr lang="en-GB" sz="1400" b="0" i="0" u="none" strike="noStrike" dirty="0">
                <a:solidFill>
                  <a:schemeClr val="accent1"/>
                </a:solidFill>
                <a:effectLst/>
                <a:latin typeface="Nunito Sans" pitchFamily="2" charset="77"/>
                <a:hlinkClick r:id="rId8">
                  <a:extLst>
                    <a:ext uri="{A12FA001-AC4F-418D-AE19-62706E023703}">
                      <ahyp:hlinkClr xmlns:ahyp="http://schemas.microsoft.com/office/drawing/2018/hyperlinkcolor" val="tx"/>
                    </a:ext>
                  </a:extLst>
                </a:hlinkClick>
              </a:rPr>
              <a:t>thirdspacelearning.com</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to find out more.</a:t>
            </a:r>
          </a:p>
        </p:txBody>
      </p:sp>
    </p:spTree>
    <p:extLst>
      <p:ext uri="{BB962C8B-B14F-4D97-AF65-F5344CB8AC3E}">
        <p14:creationId xmlns:p14="http://schemas.microsoft.com/office/powerpoint/2010/main" val="2533664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
        <p:cNvGrpSpPr/>
        <p:nvPr/>
      </p:nvGrpSpPr>
      <p:grpSpPr>
        <a:xfrm>
          <a:off x="0" y="0"/>
          <a:ext cx="0" cy="0"/>
          <a:chOff x="0" y="0"/>
          <a:chExt cx="0" cy="0"/>
        </a:xfrm>
      </p:grpSpPr>
      <p:sp>
        <p:nvSpPr>
          <p:cNvPr id="28" name="Google Shape;28;p5"/>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Decimals</a:t>
            </a:r>
            <a:endParaRPr sz="1200" dirty="0"/>
          </a:p>
        </p:txBody>
      </p:sp>
      <p:pic>
        <p:nvPicPr>
          <p:cNvPr id="30" name="Google Shape;30;p5"/>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4" name="Rectangle 3">
            <a:extLst>
              <a:ext uri="{FF2B5EF4-FFF2-40B4-BE49-F238E27FC236}">
                <a16:creationId xmlns:a16="http://schemas.microsoft.com/office/drawing/2014/main" id="{662B5015-A1FE-B33C-0210-5C97148502B4}"/>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31"/>
        <p:cNvGrpSpPr/>
        <p:nvPr/>
      </p:nvGrpSpPr>
      <p:grpSpPr>
        <a:xfrm>
          <a:off x="0" y="0"/>
          <a:ext cx="0" cy="0"/>
          <a:chOff x="0" y="0"/>
          <a:chExt cx="0" cy="0"/>
        </a:xfrm>
      </p:grpSpPr>
      <p:sp>
        <p:nvSpPr>
          <p:cNvPr id="32" name="Google Shape;32;p6"/>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Decimals</a:t>
            </a:r>
            <a:endParaRPr sz="1200" dirty="0"/>
          </a:p>
        </p:txBody>
      </p:sp>
      <p:sp>
        <p:nvSpPr>
          <p:cNvPr id="34" name="Google Shape;34;p6"/>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6" name="Google Shape;36;p6"/>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 name="Rectangle 1">
            <a:extLst>
              <a:ext uri="{FF2B5EF4-FFF2-40B4-BE49-F238E27FC236}">
                <a16:creationId xmlns:a16="http://schemas.microsoft.com/office/drawing/2014/main" id="{A06B0189-CB3C-E4F9-A74E-A0917BCBDA1D}"/>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9" name="Google Shape;39;p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0" name="Google Shape;40;p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7" name="Google Shape;47;p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
        <p:cNvGrpSpPr/>
        <p:nvPr/>
      </p:nvGrpSpPr>
      <p:grpSpPr>
        <a:xfrm>
          <a:off x="0" y="0"/>
          <a:ext cx="0" cy="0"/>
          <a:chOff x="0" y="0"/>
          <a:chExt cx="0" cy="0"/>
        </a:xfrm>
      </p:grpSpPr>
      <p:sp>
        <p:nvSpPr>
          <p:cNvPr id="50" name="Google Shape;50;p1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9" r:id="rId2"/>
    <p:sldLayoutId id="2147483666"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91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951182045"/>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1.8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0.18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0.9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1.08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04ADB7BD-145A-7C20-90DE-DB4417A45F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15644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402430329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0.42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1.2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4.2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0.042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28553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3988401918"/>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0.169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2.6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1.69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1.069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1</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e>
                                  </m:d>
                                </m:e>
                                <m:sup>
                                  <m:r>
                                    <a:rPr lang="en-GB" sz="2300" b="0" i="1"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726179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05</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344772903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2.835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2.35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4.05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2.035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11616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377284972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0.07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0.9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0.48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0.7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37502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graphicFrame>
        <p:nvGraphicFramePr>
          <p:cNvPr id="106" name="Google Shape;106;p20"/>
          <p:cNvGraphicFramePr/>
          <p:nvPr>
            <p:extLst>
              <p:ext uri="{D42A27DB-BD31-4B8C-83A1-F6EECF244321}">
                <p14:modId xmlns:p14="http://schemas.microsoft.com/office/powerpoint/2010/main" val="115574754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6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60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1.35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600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15</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238234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08</m:t>
                              </m:r>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graphicFrame>
        <p:nvGraphicFramePr>
          <p:cNvPr id="3" name="Google Shape;106;p20">
            <a:extLst>
              <a:ext uri="{FF2B5EF4-FFF2-40B4-BE49-F238E27FC236}">
                <a16:creationId xmlns:a16="http://schemas.microsoft.com/office/drawing/2014/main" id="{F2673C6E-6C63-A203-5CE1-94B2D2B7581C}"/>
              </a:ext>
            </a:extLst>
          </p:cNvPr>
          <p:cNvGraphicFramePr/>
          <p:nvPr>
            <p:extLst>
              <p:ext uri="{D42A27DB-BD31-4B8C-83A1-F6EECF244321}">
                <p14:modId xmlns:p14="http://schemas.microsoft.com/office/powerpoint/2010/main" val="359849714"/>
              </p:ext>
            </p:extLst>
          </p:nvPr>
        </p:nvGraphicFramePr>
        <p:xfrm>
          <a:off x="952500" y="219007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60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612.5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61.25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6.125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92537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8975486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7.25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0.725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0.00725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0.0725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CCBD7E53-BE94-43F3-9A3D-C484DDBF7527}"/>
                  </a:ext>
                </a:extLst>
              </p:cNvPr>
              <p:cNvGraphicFramePr/>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029</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CCBD7E53-BE94-43F3-9A3D-C484DDBF7527}"/>
                  </a:ext>
                </a:extLst>
              </p:cNvPr>
              <p:cNvGraphicFramePr/>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155378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981847754"/>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0.0084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0.72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0.074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0.711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Select the number with the greatest value: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0084</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72</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074</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711</m:t>
                              </m:r>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5497564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911958328"/>
              </p:ext>
            </p:extLst>
          </p:nvPr>
        </p:nvGraphicFramePr>
        <p:xfrm>
          <a:off x="952500" y="2190751"/>
          <a:ext cx="7239000" cy="190557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3837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0.03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0.011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6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0.04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0.0101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Select the number with the least value: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03</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011</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04</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0101</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981665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4" name="Picture 3" descr="Graphical user interface, text, application, chat or text message&#10;&#10;Description automatically generated">
            <a:extLst>
              <a:ext uri="{FF2B5EF4-FFF2-40B4-BE49-F238E27FC236}">
                <a16:creationId xmlns:a16="http://schemas.microsoft.com/office/drawing/2014/main" id="{F82B9CB6-FEF4-00F5-CB0F-74041830E849}"/>
              </a:ext>
            </a:extLst>
          </p:cNvPr>
          <p:cNvPicPr>
            <a:picLocks noChangeAspect="1"/>
          </p:cNvPicPr>
          <p:nvPr/>
        </p:nvPicPr>
        <p:blipFill>
          <a:blip r:embed="rId3"/>
          <a:stretch>
            <a:fillRect/>
          </a:stretch>
        </p:blipFill>
        <p:spPr>
          <a:xfrm>
            <a:off x="5163560" y="963038"/>
            <a:ext cx="3738869" cy="2986392"/>
          </a:xfrm>
          <a:prstGeom prst="rect">
            <a:avLst/>
          </a:prstGeom>
        </p:spPr>
      </p:pic>
      <p:sp>
        <p:nvSpPr>
          <p:cNvPr id="92" name="Google Shape;92;p18"/>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This resource in a nutshell</a:t>
            </a:r>
          </a:p>
        </p:txBody>
      </p:sp>
      <p:sp>
        <p:nvSpPr>
          <p:cNvPr id="93" name="Google Shape;93;p18"/>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decimals</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lang="en-GB" sz="1200" dirty="0">
              <a:solidFill>
                <a:srgbClr val="1C1C1C"/>
              </a:solidFill>
              <a:latin typeface="Nunito Sans" pitchFamily="2" charset="0"/>
            </a:endParaRPr>
          </a:p>
          <a:p>
            <a:pPr>
              <a:lnSpc>
                <a:spcPct val="115000"/>
              </a:lnSpc>
            </a:pPr>
            <a:r>
              <a:rPr lang="en-GB" sz="1200" b="1" dirty="0">
                <a:solidFill>
                  <a:srgbClr val="1C1C1C"/>
                </a:solidFill>
                <a:latin typeface="Nunito Sans" pitchFamily="2" charset="77"/>
              </a:rPr>
              <a:t>At Third Space Learning, we use diagnostic questions before and after online tutoring sessions to identify gaps and track progress, an example of this is shown on the right.</a:t>
            </a:r>
          </a:p>
          <a:p>
            <a:pPr marL="0" lvl="0" indent="0" algn="l" rtl="0">
              <a:lnSpc>
                <a:spcPct val="115000"/>
              </a:lnSpc>
              <a:spcBef>
                <a:spcPts val="0"/>
              </a:spcBef>
              <a:spcAft>
                <a:spcPts val="0"/>
              </a:spcAft>
              <a:buNone/>
            </a:pPr>
            <a:endParaRPr sz="1200" dirty="0">
              <a:solidFill>
                <a:srgbClr val="1C1C1C"/>
              </a:solidFill>
              <a:latin typeface="Nunito Sans" pitchFamily="2" charset="77"/>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pic>
        <p:nvPicPr>
          <p:cNvPr id="11" name="Picture 10" descr="A child wearing headphones&#10;&#10;Description automatically generated with low confidence">
            <a:extLst>
              <a:ext uri="{FF2B5EF4-FFF2-40B4-BE49-F238E27FC236}">
                <a16:creationId xmlns:a16="http://schemas.microsoft.com/office/drawing/2014/main" id="{C92FCA2E-C30F-BEAA-E143-B7239F586F30}"/>
              </a:ext>
            </a:extLst>
          </p:cNvPr>
          <p:cNvPicPr>
            <a:picLocks noChangeAspect="1"/>
          </p:cNvPicPr>
          <p:nvPr/>
        </p:nvPicPr>
        <p:blipFill>
          <a:blip r:embed="rId4"/>
          <a:stretch>
            <a:fillRect/>
          </a:stretch>
        </p:blipFill>
        <p:spPr>
          <a:xfrm>
            <a:off x="4742099" y="3224610"/>
            <a:ext cx="1565300" cy="1570992"/>
          </a:xfrm>
          <a:prstGeom prst="rect">
            <a:avLst/>
          </a:prstGeom>
        </p:spPr>
      </p:pic>
    </p:spTree>
    <p:extLst>
      <p:ext uri="{BB962C8B-B14F-4D97-AF65-F5344CB8AC3E}">
        <p14:creationId xmlns:p14="http://schemas.microsoft.com/office/powerpoint/2010/main" val="159215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271168111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0.58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6.5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1.58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0.5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24111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2709908747"/>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1.435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i="1"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11.767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5.8835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2.059225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223909"/>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Determine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𝐸</m:t>
                              </m:r>
                            </m:oMath>
                          </a14:m>
                          <a:r>
                            <a:rPr lang="en-GB" sz="1600" b="0" dirty="0">
                              <a:solidFill>
                                <a:schemeClr val="dk1"/>
                              </a:solidFill>
                              <a:latin typeface="Nunito Sans"/>
                              <a:ea typeface="Nunito Sans"/>
                              <a:cs typeface="Nunito Sans"/>
                              <a:sym typeface="Nunito Sans"/>
                            </a:rPr>
                            <a:t> when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𝑚</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0</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7</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𝑣</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4</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1</m:t>
                              </m:r>
                            </m:oMath>
                          </a14:m>
                          <a:r>
                            <a:rPr lang="en-GB" sz="1600" b="0" dirty="0">
                              <a:solidFill>
                                <a:schemeClr val="dk1"/>
                              </a:solidFill>
                              <a:latin typeface="Nunito Sans"/>
                              <a:ea typeface="Nunito Sans"/>
                              <a:cs typeface="Nunito Sans"/>
                              <a:sym typeface="Nunito Sans"/>
                            </a:rPr>
                            <a:t>, if: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𝐸</m:t>
                              </m:r>
                              <m:r>
                                <a:rPr lang="en-GB" sz="2300" b="0" i="1" smtClean="0">
                                  <a:solidFill>
                                    <a:schemeClr val="dk1"/>
                                  </a:solidFill>
                                  <a:latin typeface="Cambria Math" panose="02040503050406030204" pitchFamily="18" charset="0"/>
                                  <a:cs typeface="Times New Roman"/>
                                  <a:sym typeface="Times New Roman"/>
                                </a:rPr>
                                <m:t>=</m:t>
                              </m:r>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2</m:t>
                                  </m:r>
                                </m:den>
                              </m:f>
                              <m:r>
                                <a:rPr lang="en-GB" sz="2300" b="0" i="1" smtClean="0">
                                  <a:solidFill>
                                    <a:schemeClr val="dk1"/>
                                  </a:solidFill>
                                  <a:latin typeface="Cambria Math" panose="02040503050406030204" pitchFamily="18" charset="0"/>
                                  <a:cs typeface="Times New Roman"/>
                                  <a:sym typeface="Times New Roman"/>
                                </a:rPr>
                                <m:t>𝑚</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𝑣</m:t>
                                  </m:r>
                                </m:e>
                                <m:sup>
                                  <m:r>
                                    <a:rPr lang="en-GB" sz="2300" b="0" i="1" smtClean="0">
                                      <a:solidFill>
                                        <a:schemeClr val="dk1"/>
                                      </a:solidFill>
                                      <a:latin typeface="Cambria Math" panose="02040503050406030204" pitchFamily="18" charset="0"/>
                                      <a:cs typeface="Times New Roman"/>
                                      <a:sym typeface="Times New Roman"/>
                                    </a:rPr>
                                    <m:t>2</m:t>
                                  </m:r>
                                </m:sup>
                              </m:sSup>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223909"/>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23909">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990" r="-139" b="-99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331696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2891950192"/>
              </p:ext>
            </p:extLst>
          </p:nvPr>
        </p:nvGraphicFramePr>
        <p:xfrm>
          <a:off x="952500" y="242626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£7.79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£16.02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£14.79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£14.92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 name="Google Shape;105;p20">
            <a:extLst>
              <a:ext uri="{FF2B5EF4-FFF2-40B4-BE49-F238E27FC236}">
                <a16:creationId xmlns:a16="http://schemas.microsoft.com/office/drawing/2014/main" id="{D14E4DD3-2E71-A844-D6D2-CECCE198F053}"/>
              </a:ext>
            </a:extLst>
          </p:cNvPr>
          <p:cNvGraphicFramePr/>
          <p:nvPr/>
        </p:nvGraphicFramePr>
        <p:xfrm>
          <a:off x="108044" y="862525"/>
          <a:ext cx="4060544" cy="1074683"/>
        </p:xfrm>
        <a:graphic>
          <a:graphicData uri="http://schemas.openxmlformats.org/drawingml/2006/table">
            <a:tbl>
              <a:tblPr firstRow="1" bandRow="1">
                <a:noFill/>
                <a:tableStyleId>{F0405E19-DBF8-4350-A6E9-593C9D7815B3}</a:tableStyleId>
              </a:tblPr>
              <a:tblGrid>
                <a:gridCol w="4060544">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Three people went to a café. </a:t>
                      </a:r>
                    </a:p>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Work out the total for their bill: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pic>
        <p:nvPicPr>
          <p:cNvPr id="5" name="Google Shape;229;p22">
            <a:extLst>
              <a:ext uri="{FF2B5EF4-FFF2-40B4-BE49-F238E27FC236}">
                <a16:creationId xmlns:a16="http://schemas.microsoft.com/office/drawing/2014/main" id="{611A977B-8768-3FC3-B45E-32D6F47C466D}"/>
              </a:ext>
            </a:extLst>
          </p:cNvPr>
          <p:cNvPicPr preferRelativeResize="0"/>
          <p:nvPr/>
        </p:nvPicPr>
        <p:blipFill>
          <a:blip r:embed="rId3">
            <a:alphaModFix/>
          </a:blip>
          <a:stretch>
            <a:fillRect/>
          </a:stretch>
        </p:blipFill>
        <p:spPr>
          <a:xfrm>
            <a:off x="3828862" y="809083"/>
            <a:ext cx="1648302" cy="1586282"/>
          </a:xfrm>
          <a:prstGeom prst="rect">
            <a:avLst/>
          </a:prstGeom>
          <a:noFill/>
          <a:ln w="9525" cap="flat" cmpd="sng">
            <a:noFill/>
            <a:prstDash val="solid"/>
            <a:round/>
            <a:headEnd type="none" w="sm" len="sm"/>
            <a:tailEnd type="none" w="sm" len="sm"/>
          </a:ln>
        </p:spPr>
      </p:pic>
    </p:spTree>
    <p:extLst>
      <p:ext uri="{BB962C8B-B14F-4D97-AF65-F5344CB8AC3E}">
        <p14:creationId xmlns:p14="http://schemas.microsoft.com/office/powerpoint/2010/main" val="41201580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1897964346"/>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£33.72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£7.72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£6.28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£7.28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Gul buys a book that costs £13.72. </a:t>
                      </a:r>
                    </a:p>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How much change does Gul receive after paying with a £20 note?</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65244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2553639480"/>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0.3, 0.315, 0.32, 0.369, 0.38</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0.3, 0.32, 0.38, 0.315, 0.369</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tx1"/>
                          </a:solidFill>
                          <a:latin typeface="Nunito"/>
                          <a:ea typeface="Nunito"/>
                          <a:cs typeface="Nunito"/>
                          <a:sym typeface="Nunito"/>
                        </a:rPr>
                        <a:t> </a:t>
                      </a:r>
                      <a:endParaRPr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0.38, 0.369, 0.32, 0.315, 0.3</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tx1"/>
                          </a:solidFill>
                          <a:latin typeface="Nunito"/>
                          <a:ea typeface="Nunito"/>
                          <a:cs typeface="Nunito"/>
                          <a:sym typeface="Nunito"/>
                        </a:rPr>
                        <a:t> </a:t>
                      </a:r>
                      <a:endParaRPr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0.369, 0.315, 0.38, 0.32, 0.3</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tx1"/>
                          </a:solidFill>
                          <a:latin typeface="Nunito"/>
                          <a:ea typeface="Nunito"/>
                          <a:cs typeface="Nunito"/>
                          <a:sym typeface="Nunito"/>
                        </a:rPr>
                        <a:t> </a:t>
                      </a:r>
                      <a:endParaRPr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3C55987A-6A81-731A-EA06-068B6E017B4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B742C30-9660-CB9C-162D-C5BA67B03E43}"/>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21) Write these decimals in ascending order: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32</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315</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38</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369</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B742C30-9660-CB9C-162D-C5BA67B03E43}"/>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1271561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127881677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0.074, 0.4, 0.407, 0.74</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tx1"/>
                          </a:solidFill>
                          <a:latin typeface="Nunito"/>
                          <a:ea typeface="Nunito"/>
                          <a:cs typeface="Nunito"/>
                          <a:sym typeface="Nunito"/>
                        </a:rPr>
                        <a:t> </a:t>
                      </a:r>
                      <a:endParaRPr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0.407, 0.074, 0.74. 0.4</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tx1"/>
                          </a:solidFill>
                          <a:latin typeface="Nunito"/>
                          <a:ea typeface="Nunito"/>
                          <a:cs typeface="Nunito"/>
                          <a:sym typeface="Nunito"/>
                        </a:rPr>
                        <a:t> </a:t>
                      </a:r>
                      <a:endParaRPr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0.4, 0.74, 0.074, 0.407</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tx1"/>
                          </a:solidFill>
                          <a:latin typeface="Nunito"/>
                          <a:ea typeface="Nunito"/>
                          <a:cs typeface="Nunito"/>
                          <a:sym typeface="Nunito"/>
                        </a:rPr>
                        <a:t> </a:t>
                      </a:r>
                      <a:endParaRPr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0.74, 0.407, 0.4, 0.074</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FF05921B-D456-0469-DF41-1BBA98C9707E}"/>
                  </a:ext>
                </a:extLst>
              </p:cNvPr>
              <p:cNvGraphicFramePr/>
              <p:nvPr/>
            </p:nvGraphicFramePr>
            <p:xfrm>
              <a:off x="108044" y="862525"/>
              <a:ext cx="8750206" cy="837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823111">
                    <a:tc>
                      <a:txBody>
                        <a:bodyPr/>
                        <a:lstStyle/>
                        <a:p>
                          <a:pPr marL="127000" lvl="0" indent="0" algn="l" rtl="0">
                            <a:spcBef>
                              <a:spcPts val="0"/>
                            </a:spcBef>
                            <a:spcAft>
                              <a:spcPts val="0"/>
                            </a:spcAft>
                            <a:buClr>
                              <a:schemeClr val="dk1"/>
                            </a:buClr>
                            <a:buSzPts val="1600"/>
                            <a:buFont typeface="Nunito Sans"/>
                            <a:buNone/>
                          </a:pPr>
                          <a:r>
                            <a:rPr lang="en-US" sz="1600" b="0" dirty="0">
                              <a:solidFill>
                                <a:schemeClr val="dk1"/>
                              </a:solidFill>
                              <a:latin typeface="Nunito Sans"/>
                              <a:ea typeface="Nunito Sans"/>
                              <a:cs typeface="Nunito Sans"/>
                              <a:sym typeface="Nunito Sans"/>
                            </a:rPr>
                            <a:t>22) Write these decimals in ascending order: </a:t>
                          </a:r>
                        </a:p>
                        <a:p>
                          <a:pPr marL="457200" lvl="0" indent="0" algn="l" rtl="0">
                            <a:spcBef>
                              <a:spcPts val="0"/>
                            </a:spcBef>
                            <a:spcAft>
                              <a:spcPts val="0"/>
                            </a:spcAft>
                            <a:buNone/>
                          </a:pPr>
                          <a:endParaRPr lang="en-US"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US" sz="2300" b="0" i="1" smtClean="0">
                                  <a:solidFill>
                                    <a:schemeClr val="dk1"/>
                                  </a:solidFill>
                                  <a:latin typeface="Cambria Math" panose="02040503050406030204" pitchFamily="18" charset="0"/>
                                  <a:cs typeface="Times New Roman"/>
                                  <a:sym typeface="Times New Roman"/>
                                </a:rPr>
                                <m:t>0</m:t>
                              </m:r>
                              <m:r>
                                <a:rPr lang="en-US"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407</m:t>
                              </m:r>
                              <m:r>
                                <a:rPr lang="en-US" sz="2300" b="0" i="1" smtClean="0">
                                  <a:solidFill>
                                    <a:schemeClr val="dk1"/>
                                  </a:solidFill>
                                  <a:latin typeface="Cambria Math" panose="02040503050406030204" pitchFamily="18" charset="0"/>
                                  <a:cs typeface="Times New Roman"/>
                                  <a:sym typeface="Times New Roman"/>
                                </a:rPr>
                                <m:t>,    </m:t>
                              </m:r>
                              <m:r>
                                <a:rPr lang="en-US" sz="2300" b="0" i="1" smtClean="0">
                                  <a:solidFill>
                                    <a:schemeClr val="dk1"/>
                                  </a:solidFill>
                                  <a:latin typeface="Cambria Math" panose="02040503050406030204" pitchFamily="18" charset="0"/>
                                  <a:cs typeface="Times New Roman"/>
                                  <a:sym typeface="Times New Roman"/>
                                </a:rPr>
                                <m:t>0</m:t>
                              </m:r>
                              <m:r>
                                <a:rPr lang="en-US"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74</m:t>
                              </m:r>
                              <m:r>
                                <a:rPr lang="en-US" sz="2300" b="0" i="1" smtClean="0">
                                  <a:solidFill>
                                    <a:schemeClr val="dk1"/>
                                  </a:solidFill>
                                  <a:latin typeface="Cambria Math" panose="02040503050406030204" pitchFamily="18" charset="0"/>
                                  <a:cs typeface="Times New Roman"/>
                                  <a:sym typeface="Times New Roman"/>
                                </a:rPr>
                                <m:t>,    </m:t>
                              </m:r>
                              <m:r>
                                <a:rPr lang="en-US" sz="2300" b="0" i="1" smtClean="0">
                                  <a:solidFill>
                                    <a:schemeClr val="dk1"/>
                                  </a:solidFill>
                                  <a:latin typeface="Cambria Math" panose="02040503050406030204" pitchFamily="18" charset="0"/>
                                  <a:cs typeface="Times New Roman"/>
                                  <a:sym typeface="Times New Roman"/>
                                </a:rPr>
                                <m:t>0</m:t>
                              </m:r>
                              <m:r>
                                <a:rPr lang="en-US"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r>
                                <a:rPr lang="en-US" sz="2300" b="0" i="1" smtClean="0">
                                  <a:solidFill>
                                    <a:schemeClr val="dk1"/>
                                  </a:solidFill>
                                  <a:latin typeface="Cambria Math" panose="02040503050406030204" pitchFamily="18" charset="0"/>
                                  <a:cs typeface="Times New Roman"/>
                                  <a:sym typeface="Times New Roman"/>
                                </a:rPr>
                                <m:t>,    </m:t>
                              </m:r>
                              <m:r>
                                <a:rPr lang="en-US" sz="2300" b="0" i="1" smtClean="0">
                                  <a:solidFill>
                                    <a:schemeClr val="dk1"/>
                                  </a:solidFill>
                                  <a:latin typeface="Cambria Math" panose="02040503050406030204" pitchFamily="18" charset="0"/>
                                  <a:cs typeface="Times New Roman"/>
                                  <a:sym typeface="Times New Roman"/>
                                </a:rPr>
                                <m:t>0</m:t>
                              </m:r>
                              <m:r>
                                <a:rPr lang="en-US"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074</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FF05921B-D456-0469-DF41-1BBA98C9707E}"/>
                  </a:ext>
                </a:extLst>
              </p:cNvPr>
              <p:cNvGraphicFramePr/>
              <p:nvPr/>
            </p:nvGraphicFramePr>
            <p:xfrm>
              <a:off x="108044" y="862525"/>
              <a:ext cx="8750206" cy="837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837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449" r="-139" b="-217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07D9A3CC-3DB8-3252-6441-63F16BA9A59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340308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568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3104549013"/>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7</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3</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3104549013"/>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4049778211"/>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0.10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doesn’t understand place value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0.73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concatenated rather than added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1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u="none" strike="noStrike" cap="none" dirty="0">
                          <a:solidFill>
                            <a:srgbClr val="1C1C1C"/>
                          </a:solidFill>
                          <a:latin typeface="Nunito Sans"/>
                          <a:ea typeface="Nunito Sans"/>
                          <a:cs typeface="Nunito Sans"/>
                          <a:sym typeface="Nunito Sans"/>
                        </a:rPr>
                        <a:t>0.01 </a:t>
                      </a:r>
                      <a:endParaRPr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1C1C1C"/>
                          </a:solidFill>
                          <a:latin typeface="Nunito Sans"/>
                          <a:ea typeface="Nunito Sans"/>
                          <a:cs typeface="Nunito Sans"/>
                          <a:sym typeface="Nunito Sans"/>
                        </a:rPr>
                        <a:t>Student carried the one into the wrong place value column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694083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3734093888"/>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68</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75</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3734093888"/>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166138006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2.33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carried twice into the units column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0.33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carry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0.143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doesn’t understand place value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1.43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5" name="Google Shape;104;p20">
            <a:extLst>
              <a:ext uri="{FF2B5EF4-FFF2-40B4-BE49-F238E27FC236}">
                <a16:creationId xmlns:a16="http://schemas.microsoft.com/office/drawing/2014/main" id="{F2642B83-EC1C-41A3-A75E-E7BFFD44009F}"/>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55805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3300522533"/>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156</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09</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3300522533"/>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410542872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5.246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5.165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didn’t line up digits according to place value (used 3.009)</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6.056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didn’t line up digits according to place value (used 3.9)</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2.465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didn’t line up digits according to place value (used 0.309)</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14369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How to use the questions in this resource</a:t>
            </a:r>
          </a:p>
        </p:txBody>
      </p:sp>
      <p:sp>
        <p:nvSpPr>
          <p:cNvPr id="93" name="Google Shape;93;p18"/>
          <p:cNvSpPr txBox="1"/>
          <p:nvPr/>
        </p:nvSpPr>
        <p:spPr>
          <a:xfrm>
            <a:off x="80049" y="1004047"/>
            <a:ext cx="8468691" cy="3231827"/>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GB" sz="1200" dirty="0">
                <a:solidFill>
                  <a:srgbClr val="1C1C1C"/>
                </a:solidFill>
                <a:latin typeface="Nunito Sans" pitchFamily="2" charset="77"/>
              </a:rPr>
              <a:t>There are 22 multiple choice questions, each designed to assess each of the key skills required to master </a:t>
            </a:r>
            <a:r>
              <a:rPr lang="en-GB" sz="1200" b="1" dirty="0">
                <a:solidFill>
                  <a:srgbClr val="1C1C1C"/>
                </a:solidFill>
                <a:latin typeface="Nunito Sans" pitchFamily="2" charset="77"/>
              </a:rPr>
              <a:t>decimals</a:t>
            </a:r>
            <a:r>
              <a:rPr lang="en-GB" sz="1200" dirty="0">
                <a:solidFill>
                  <a:srgbClr val="1C1C1C"/>
                </a:solidFill>
                <a:latin typeface="Nunito Sans" pitchFamily="2" charset="77"/>
              </a:rPr>
              <a:t>.</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rtl="0">
              <a:spcBef>
                <a:spcPts val="0"/>
              </a:spcBef>
              <a:spcAft>
                <a:spcPts val="0"/>
              </a:spcAft>
            </a:pPr>
            <a:r>
              <a:rPr lang="en-GB" sz="1200" dirty="0">
                <a:solidFill>
                  <a:srgbClr val="1C1C1C"/>
                </a:solidFill>
                <a:latin typeface="Nunito Sans" pitchFamily="2" charset="77"/>
              </a:rPr>
              <a:t>Each question has </a:t>
            </a:r>
            <a:r>
              <a:rPr lang="en-GB" sz="1200" b="1" dirty="0">
                <a:solidFill>
                  <a:srgbClr val="1C1C1C"/>
                </a:solidFill>
                <a:latin typeface="Nunito Sans" pitchFamily="2" charset="77"/>
              </a:rPr>
              <a:t>one correct answer </a:t>
            </a:r>
            <a:r>
              <a:rPr lang="en-GB" sz="1200" dirty="0">
                <a:solidFill>
                  <a:srgbClr val="1C1C1C"/>
                </a:solidFill>
                <a:latin typeface="Nunito Sans" pitchFamily="2" charset="77"/>
              </a:rPr>
              <a:t>and </a:t>
            </a:r>
            <a:r>
              <a:rPr lang="en-GB" sz="1200" b="1" dirty="0">
                <a:solidFill>
                  <a:srgbClr val="1C1C1C"/>
                </a:solidFill>
                <a:latin typeface="Nunito Sans" pitchFamily="2" charset="77"/>
              </a:rPr>
              <a:t>three carefully chosen incorrect answers </a:t>
            </a:r>
            <a:r>
              <a:rPr lang="en-GB" sz="1200" dirty="0">
                <a:solidFill>
                  <a:srgbClr val="1C1C1C"/>
                </a:solidFill>
                <a:latin typeface="Nunito Sans" pitchFamily="2" charset="77"/>
              </a:rPr>
              <a:t>that are designed to identify and highlight fundamental misconceptions, including: </a:t>
            </a:r>
            <a:r>
              <a:rPr lang="en-US" sz="1200" b="1" dirty="0">
                <a:latin typeface="Nunito Sans" pitchFamily="2" charset="0"/>
              </a:rPr>
              <a:t>Place value, Calculating with decimals</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Order of operations, Ordering decimals (zero place holders),</a:t>
            </a:r>
            <a:r>
              <a:rPr lang="en-US" sz="1200" b="0" i="0" u="none" strike="noStrike" dirty="0">
                <a:solidFill>
                  <a:srgbClr val="000000"/>
                </a:solidFill>
                <a:effectLst/>
                <a:latin typeface="Nunito Sans" pitchFamily="2" charset="0"/>
              </a:rPr>
              <a:t> and </a:t>
            </a:r>
            <a:r>
              <a:rPr lang="en-US" sz="1200" b="1" i="0" u="none" strike="noStrike" dirty="0">
                <a:solidFill>
                  <a:srgbClr val="000000"/>
                </a:solidFill>
                <a:effectLst/>
                <a:latin typeface="Nunito Sans" pitchFamily="2" charset="0"/>
              </a:rPr>
              <a:t>Substitution</a:t>
            </a:r>
            <a:r>
              <a:rPr lang="en-US" sz="1200" b="0" i="0" u="none" strike="noStrike" dirty="0">
                <a:solidFill>
                  <a:srgbClr val="000000"/>
                </a:solidFill>
                <a:effectLst/>
                <a:latin typeface="Nunito Sans" pitchFamily="2" charset="0"/>
              </a:rPr>
              <a:t>.</a:t>
            </a:r>
            <a:endParaRPr lang="en-US" sz="1200" b="0" dirty="0">
              <a:effectLst/>
            </a:endParaRPr>
          </a:p>
          <a:p>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When answering these questions, students should be </a:t>
            </a:r>
            <a:r>
              <a:rPr lang="en-GB" sz="1200" b="1" dirty="0">
                <a:solidFill>
                  <a:srgbClr val="1C1C1C"/>
                </a:solidFill>
                <a:latin typeface="Nunito Sans" pitchFamily="2" charset="77"/>
              </a:rPr>
              <a:t>encouraged to explain why they have chosen a particular answer</a:t>
            </a:r>
            <a:r>
              <a:rPr lang="en-GB" sz="1200" dirty="0">
                <a:solidFill>
                  <a:srgbClr val="1C1C1C"/>
                </a:solidFill>
                <a:latin typeface="Nunito Sans" pitchFamily="2" charset="77"/>
              </a:rPr>
              <a:t>, and why the other three answers are incorrect. This can be done verbally in small groups, or written down on the worksheet or in their books.</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This resource has been designed to be as </a:t>
            </a:r>
            <a:r>
              <a:rPr lang="en-GB" sz="1200" b="1" dirty="0">
                <a:solidFill>
                  <a:srgbClr val="1C1C1C"/>
                </a:solidFill>
                <a:latin typeface="Nunito Sans" pitchFamily="2" charset="77"/>
              </a:rPr>
              <a:t>flexible</a:t>
            </a:r>
            <a:r>
              <a:rPr lang="en-GB" sz="1200" dirty="0">
                <a:solidFill>
                  <a:srgbClr val="1C1C1C"/>
                </a:solidFill>
                <a:latin typeface="Nunito Sans" pitchFamily="2" charset="77"/>
              </a:rPr>
              <a:t> as possible with questions that can be easily chopped up and reordered, and come with a separate answer sheet that details all of the misconceptions highlighted in the answers.</a:t>
            </a: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spTree>
    <p:extLst>
      <p:ext uri="{BB962C8B-B14F-4D97-AF65-F5344CB8AC3E}">
        <p14:creationId xmlns:p14="http://schemas.microsoft.com/office/powerpoint/2010/main" val="485049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34642400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34642400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426709787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0.32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misaligned the digit 2 into the hundredths column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0.14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0.12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used the digit 2 twice to subtract</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u="none" strike="noStrike" cap="none" dirty="0">
                          <a:solidFill>
                            <a:srgbClr val="1C1C1C"/>
                          </a:solidFill>
                          <a:latin typeface="Nunito Sans"/>
                          <a:ea typeface="Nunito Sans"/>
                          <a:cs typeface="Nunito Sans"/>
                          <a:sym typeface="Nunito Sans"/>
                        </a:rPr>
                        <a:t>1.4 </a:t>
                      </a:r>
                      <a:endParaRPr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1C1C1C"/>
                          </a:solidFill>
                          <a:latin typeface="Nunito Sans"/>
                          <a:ea typeface="Nunito Sans"/>
                          <a:cs typeface="Nunito Sans"/>
                          <a:sym typeface="Nunito Sans"/>
                        </a:rPr>
                        <a:t>Student changed the place value of all digits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416276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3445835115"/>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47</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318</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3445835115"/>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232278519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0.162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reduce the digit 7 to 6 when regrouping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0.168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use a placeholder and regroup</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-0.271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treated the decimal parts as integers (47 - 318)</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0.152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687403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244961885"/>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204</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244961885"/>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2861084094"/>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4.6796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subtracted 0.3204</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2.806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positive difference of aligned digits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1.796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2.796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adjust the digit 5 when regrouping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628534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92794956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0.6×0.3</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92794956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823591600"/>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1.8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adjust answer by considering </a:t>
                          </a:r>
                          <a14:m>
                            <m:oMath xmlns:m="http://schemas.openxmlformats.org/officeDocument/2006/math">
                              <m:r>
                                <a:rPr lang="en-GB" sz="1400" i="1" u="none" strike="noStrike" cap="none" dirty="0" smtClean="0">
                                  <a:solidFill>
                                    <a:schemeClr val="dk1"/>
                                  </a:solidFill>
                                  <a:latin typeface="Cambria Math" panose="02040503050406030204" pitchFamily="18" charset="0"/>
                                  <a:ea typeface="Nunito Sans"/>
                                  <a:cs typeface="Nunito Sans"/>
                                  <a:sym typeface="Nunito Sans"/>
                                </a:rPr>
                                <m:t>10</m:t>
                              </m:r>
                              <m:r>
                                <a:rPr lang="en-GB" sz="1400" i="1" u="none" strike="noStrike" cap="none" baseline="30000" dirty="0" smtClean="0">
                                  <a:solidFill>
                                    <a:schemeClr val="dk1"/>
                                  </a:solidFill>
                                  <a:latin typeface="Cambria Math" panose="02040503050406030204" pitchFamily="18" charset="0"/>
                                  <a:ea typeface="Nunito Sans"/>
                                  <a:cs typeface="Nunito Sans"/>
                                  <a:sym typeface="Nunito Sans"/>
                                </a:rPr>
                                <m:t>2</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0.18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0.9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added rather than multiplied</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u="none" strike="noStrike" cap="none" dirty="0">
                              <a:solidFill>
                                <a:srgbClr val="1C1C1C"/>
                              </a:solidFill>
                              <a:latin typeface="Nunito Sans"/>
                              <a:ea typeface="Nunito Sans"/>
                              <a:cs typeface="Nunito Sans"/>
                              <a:sym typeface="Nunito Sans"/>
                            </a:rPr>
                            <a:t>1.08 </a:t>
                          </a:r>
                          <a:endParaRPr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1C1C1C"/>
                              </a:solidFill>
                              <a:latin typeface="Nunito Sans"/>
                              <a:ea typeface="Nunito Sans"/>
                              <a:cs typeface="Nunito Sans"/>
                              <a:sym typeface="Nunito Sans"/>
                            </a:rPr>
                            <a:t>Student does not understand how place value is used in decimal multiplication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823591600"/>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0.18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0.9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added rather than multiplied</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u="none" strike="noStrike" cap="none" dirty="0">
                              <a:solidFill>
                                <a:srgbClr val="1C1C1C"/>
                              </a:solidFill>
                              <a:latin typeface="Nunito Sans"/>
                              <a:ea typeface="Nunito Sans"/>
                              <a:cs typeface="Nunito Sans"/>
                              <a:sym typeface="Nunito Sans"/>
                            </a:rPr>
                            <a:t>1.08 </a:t>
                          </a:r>
                          <a:endParaRPr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1C1C1C"/>
                              </a:solidFill>
                              <a:latin typeface="Nunito Sans"/>
                              <a:ea typeface="Nunito Sans"/>
                              <a:cs typeface="Nunito Sans"/>
                              <a:sym typeface="Nunito Sans"/>
                            </a:rPr>
                            <a:t>Student does not understand how place value is used in decimal multiplication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169049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403841926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403841926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113742299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0.42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make an adjustment to the place value of the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1.2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the sum rather than the product</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4.2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make an adjustment to the place value of the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0.042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278423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4185333487"/>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0.169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adjusted the place value incorrectly after multiplying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2.6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doubled rather </a:t>
                      </a:r>
                      <a:r>
                        <a:rPr lang="en-GB" sz="1400" u="none" strike="noStrike" cap="none">
                          <a:solidFill>
                            <a:schemeClr val="dk1"/>
                          </a:solidFill>
                          <a:latin typeface="Nunito Sans"/>
                          <a:ea typeface="Nunito Sans"/>
                          <a:cs typeface="Nunito Sans"/>
                          <a:sym typeface="Nunito Sans"/>
                        </a:rPr>
                        <a:t>than squared </a:t>
                      </a:r>
                      <a:r>
                        <a:rPr lang="en-GB" sz="1400" u="none" strike="noStrike" cap="none" dirty="0">
                          <a:solidFill>
                            <a:schemeClr val="dk1"/>
                          </a:solidFill>
                          <a:latin typeface="Nunito Sans"/>
                          <a:ea typeface="Nunito Sans"/>
                          <a:cs typeface="Nunito Sans"/>
                          <a:sym typeface="Nunito Sans"/>
                        </a:rPr>
                        <a:t>1.3</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1.69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1.069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made mistakes with the place value of digits in the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398264970"/>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1</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e>
                                  </m:d>
                                </m:e>
                                <m:sup>
                                  <m:r>
                                    <a:rPr lang="en-GB" sz="2300" b="0" i="1"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398264970"/>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117820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23272303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05</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23272303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382965151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2.835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2.35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multiplied integer parts and decimal parts separately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4.05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missed the zero placeholder in the second number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u="none" strike="noStrike" cap="none" dirty="0">
                          <a:solidFill>
                            <a:srgbClr val="1C1C1C"/>
                          </a:solidFill>
                          <a:latin typeface="Nunito Sans"/>
                          <a:ea typeface="Nunito Sans"/>
                          <a:cs typeface="Nunito Sans"/>
                          <a:sym typeface="Nunito Sans"/>
                        </a:rPr>
                        <a:t>2.035 </a:t>
                      </a:r>
                      <a:endParaRPr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1C1C1C"/>
                          </a:solidFill>
                          <a:latin typeface="Nunito Sans"/>
                          <a:ea typeface="Nunito Sans"/>
                          <a:cs typeface="Nunito Sans"/>
                          <a:sym typeface="Nunito Sans"/>
                        </a:rPr>
                        <a:t>Student lacks understanding of how place value affects products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865882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83982529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0.07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lacks understanding of place value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0.9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has gaps in their times tables knowledge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0.48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doesn't understand how to divide a decimal by an integer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0.7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2204769302"/>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2204769302"/>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036258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graphicFrame>
        <p:nvGraphicFramePr>
          <p:cNvPr id="106" name="Google Shape;106;p20"/>
          <p:cNvGraphicFramePr/>
          <p:nvPr>
            <p:extLst>
              <p:ext uri="{D42A27DB-BD31-4B8C-83A1-F6EECF244321}">
                <p14:modId xmlns:p14="http://schemas.microsoft.com/office/powerpoint/2010/main" val="192451376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6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adjust place values of both numbers by same order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60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 </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1.35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performed wrong operation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600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adjust place values of both numbers by same order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1018695285"/>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15</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1018695285"/>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857189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403623024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60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gave an approximate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612.5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adjust place values of both numbers by same order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61.25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u="none" strike="noStrike" cap="none" dirty="0">
                          <a:solidFill>
                            <a:srgbClr val="1C1C1C"/>
                          </a:solidFill>
                          <a:latin typeface="Nunito Sans"/>
                          <a:ea typeface="Nunito Sans"/>
                          <a:cs typeface="Nunito Sans"/>
                          <a:sym typeface="Nunito Sans"/>
                        </a:rPr>
                        <a:t>6.125 </a:t>
                      </a:r>
                      <a:endParaRPr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adjust place values of both numbers by same order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448774122"/>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08</m:t>
                              </m:r>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448774122"/>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47756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7</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3</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2352731103"/>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0.10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0.73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1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0.01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459303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70434340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7.25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applied the concept of place value incorrectly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0.725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adjust place values of both numbers by same order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0.00725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adjust place values of both numbers by same order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0.0725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CCBD7E53-BE94-43F3-9A3D-C484DDBF7527}"/>
                  </a:ext>
                </a:extLst>
              </p:cNvPr>
              <p:cNvGraphicFramePr/>
              <p:nvPr>
                <p:extLst>
                  <p:ext uri="{D42A27DB-BD31-4B8C-83A1-F6EECF244321}">
                    <p14:modId xmlns:p14="http://schemas.microsoft.com/office/powerpoint/2010/main" val="2299446929"/>
                  </p:ext>
                </p:extLst>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029</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CCBD7E53-BE94-43F3-9A3D-C484DDBF7527}"/>
                  </a:ext>
                </a:extLst>
              </p:cNvPr>
              <p:cNvGraphicFramePr/>
              <p:nvPr>
                <p:extLst>
                  <p:ext uri="{D42A27DB-BD31-4B8C-83A1-F6EECF244321}">
                    <p14:modId xmlns:p14="http://schemas.microsoft.com/office/powerpoint/2010/main" val="2299446929"/>
                  </p:ext>
                </p:extLst>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879469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287780041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0.0084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considered first significant figure rather than place value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0.72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 </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0.074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compared 72 and 74 without looking at place value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0.711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compared 72 and 711 without looking at place value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1355021662"/>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Select the number with the greatest value: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0084</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72</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074</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711</m:t>
                              </m:r>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1355021662"/>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156806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952778673"/>
              </p:ext>
            </p:extLst>
          </p:nvPr>
        </p:nvGraphicFramePr>
        <p:xfrm>
          <a:off x="952500" y="2190751"/>
          <a:ext cx="7239000" cy="1913193"/>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38376">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0.03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selected 3 from the set </a:t>
                      </a:r>
                      <a:endParaRPr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{3, 11, 4, 101}</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0.011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compared 11 and 101 without looking at place value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6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0.04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only considered the value of individual digits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0.0101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382004327"/>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Select the number with the least value: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03</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011</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04</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0101</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382004327"/>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35647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1046954877"/>
              </p:ext>
            </p:extLst>
          </p:nvPr>
        </p:nvGraphicFramePr>
        <p:xfrm>
          <a:off x="952500" y="2190750"/>
          <a:ext cx="7239000" cy="217508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0.58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6.5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performed calculation sequentially from left to right</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1.58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product incorrectly (multiplied integer and decimal parts independently)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0.5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product correctly, but subtracted decimal parts incorrectly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695439367"/>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695439367"/>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155142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87014766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1.435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square </a:t>
                          </a:r>
                          <a14:m>
                            <m:oMath xmlns:m="http://schemas.openxmlformats.org/officeDocument/2006/math">
                              <m:r>
                                <a:rPr lang="en-GB" sz="1400" i="1" u="none" strike="noStrike" cap="none" dirty="0" smtClean="0">
                                  <a:solidFill>
                                    <a:schemeClr val="dk1"/>
                                  </a:solidFill>
                                  <a:latin typeface="Cambria Math" panose="02040503050406030204" pitchFamily="18" charset="0"/>
                                  <a:ea typeface="Times New Roman"/>
                                  <a:cs typeface="Times New Roman"/>
                                  <a:sym typeface="Times New Roman"/>
                                </a:rPr>
                                <m:t>𝑣</m:t>
                              </m:r>
                            </m:oMath>
                          </a14:m>
                          <a:endParaRPr sz="14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11.767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multiply by a half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5.8835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2.059225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a:t>
                          </a:r>
                          <a14:m>
                            <m:oMath xmlns:m="http://schemas.openxmlformats.org/officeDocument/2006/math">
                              <m:f>
                                <m:fPr>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fPr>
                                <m:num>
                                  <m:r>
                                    <a:rPr lang="en-US" sz="14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1400" b="0" i="1" u="none" strike="noStrike" cap="none" smtClean="0">
                                      <a:solidFill>
                                        <a:schemeClr val="dk1"/>
                                      </a:solidFill>
                                      <a:latin typeface="Cambria Math" panose="02040503050406030204" pitchFamily="18" charset="0"/>
                                      <a:ea typeface="Nunito Sans"/>
                                      <a:cs typeface="Nunito Sans"/>
                                      <a:sym typeface="Nunito Sans"/>
                                    </a:rPr>
                                    <m:t>2</m:t>
                                  </m:r>
                                </m:den>
                              </m:f>
                              <m:r>
                                <a:rPr lang="en-GB" sz="1400" b="0" i="1" u="none" strike="noStrike" cap="none" smtClean="0">
                                  <a:solidFill>
                                    <a:schemeClr val="dk1"/>
                                  </a:solidFill>
                                  <a:latin typeface="Cambria Math" panose="02040503050406030204" pitchFamily="18" charset="0"/>
                                  <a:ea typeface="Nunito Sans"/>
                                  <a:cs typeface="Nunito Sans"/>
                                  <a:sym typeface="Nunito Sans"/>
                                </a:rPr>
                                <m:t>𝑚𝑣</m:t>
                              </m:r>
                            </m:oMath>
                          </a14:m>
                          <a:r>
                            <a:rPr lang="en-US" sz="1400" u="none" strike="noStrike" cap="none" dirty="0">
                              <a:solidFill>
                                <a:schemeClr val="dk1"/>
                              </a:solidFill>
                              <a:latin typeface="Nunito Sans"/>
                              <a:ea typeface="Nunito Sans"/>
                              <a:cs typeface="Nunito Sans"/>
                              <a:sym typeface="Nunito Sans"/>
                            </a:rPr>
                            <a:t> then squared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87014766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11.767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multiply by a half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5.8835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1689611836"/>
                  </p:ext>
                </p:extLst>
              </p:nvPr>
            </p:nvGraphicFramePr>
            <p:xfrm>
              <a:off x="108044" y="862525"/>
              <a:ext cx="8750206" cy="1223909"/>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Determine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𝐸</m:t>
                              </m:r>
                            </m:oMath>
                          </a14:m>
                          <a:r>
                            <a:rPr lang="en-GB" sz="1600" b="0" dirty="0">
                              <a:solidFill>
                                <a:schemeClr val="dk1"/>
                              </a:solidFill>
                              <a:latin typeface="Nunito Sans"/>
                              <a:ea typeface="Nunito Sans"/>
                              <a:cs typeface="Nunito Sans"/>
                              <a:sym typeface="Nunito Sans"/>
                            </a:rPr>
                            <a:t> when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𝑚</m:t>
                              </m:r>
                              <m:r>
                                <a:rPr lang="en-GB" sz="1600" b="0" i="1" smtClean="0">
                                  <a:solidFill>
                                    <a:schemeClr val="dk1"/>
                                  </a:solidFill>
                                  <a:latin typeface="Cambria Math" panose="02040503050406030204" pitchFamily="18" charset="0"/>
                                  <a:ea typeface="Nunito Sans"/>
                                  <a:cs typeface="Nunito Sans"/>
                                  <a:sym typeface="Nunito Sans"/>
                                </a:rPr>
                                <m:t>=0.7</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𝑣</m:t>
                              </m:r>
                              <m:r>
                                <a:rPr lang="en-GB" sz="1600" b="0" i="1" smtClean="0">
                                  <a:solidFill>
                                    <a:schemeClr val="dk1"/>
                                  </a:solidFill>
                                  <a:latin typeface="Cambria Math" panose="02040503050406030204" pitchFamily="18" charset="0"/>
                                  <a:ea typeface="Nunito Sans"/>
                                  <a:cs typeface="Nunito Sans"/>
                                  <a:sym typeface="Nunito Sans"/>
                                </a:rPr>
                                <m:t>=4.1</m:t>
                              </m:r>
                            </m:oMath>
                          </a14:m>
                          <a:r>
                            <a:rPr lang="en-GB" sz="1600" b="0" dirty="0">
                              <a:solidFill>
                                <a:schemeClr val="dk1"/>
                              </a:solidFill>
                              <a:latin typeface="Nunito Sans"/>
                              <a:ea typeface="Nunito Sans"/>
                              <a:cs typeface="Nunito Sans"/>
                              <a:sym typeface="Nunito Sans"/>
                            </a:rPr>
                            <a:t>, if: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𝐸</m:t>
                              </m:r>
                              <m:r>
                                <a:rPr lang="en-GB" sz="2300" b="0" i="1" smtClean="0">
                                  <a:solidFill>
                                    <a:schemeClr val="dk1"/>
                                  </a:solidFill>
                                  <a:latin typeface="Cambria Math" panose="02040503050406030204" pitchFamily="18" charset="0"/>
                                  <a:cs typeface="Times New Roman"/>
                                  <a:sym typeface="Times New Roman"/>
                                </a:rPr>
                                <m:t>=</m:t>
                              </m:r>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1</m:t>
                                  </m:r>
                                </m:num>
                                <m:den>
                                  <m:r>
                                    <a:rPr lang="en-GB" sz="2300" b="0" i="1" smtClean="0">
                                      <a:solidFill>
                                        <a:schemeClr val="dk1"/>
                                      </a:solidFill>
                                      <a:latin typeface="Cambria Math" panose="02040503050406030204" pitchFamily="18" charset="0"/>
                                      <a:cs typeface="Times New Roman"/>
                                      <a:sym typeface="Times New Roman"/>
                                    </a:rPr>
                                    <m:t>2</m:t>
                                  </m:r>
                                </m:den>
                              </m:f>
                              <m:r>
                                <a:rPr lang="en-GB" sz="2300" b="0" i="1" smtClean="0">
                                  <a:solidFill>
                                    <a:schemeClr val="dk1"/>
                                  </a:solidFill>
                                  <a:latin typeface="Cambria Math" panose="02040503050406030204" pitchFamily="18" charset="0"/>
                                  <a:cs typeface="Times New Roman"/>
                                  <a:sym typeface="Times New Roman"/>
                                </a:rPr>
                                <m:t>𝑚</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𝑣</m:t>
                                  </m:r>
                                </m:e>
                                <m:sup>
                                  <m:r>
                                    <a:rPr lang="en-GB" sz="2300" b="0" i="1" smtClean="0">
                                      <a:solidFill>
                                        <a:schemeClr val="dk1"/>
                                      </a:solidFill>
                                      <a:latin typeface="Cambria Math" panose="02040503050406030204" pitchFamily="18" charset="0"/>
                                      <a:cs typeface="Times New Roman"/>
                                      <a:sym typeface="Times New Roman"/>
                                    </a:rPr>
                                    <m:t>2</m:t>
                                  </m:r>
                                </m:sup>
                              </m:sSup>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1689611836"/>
                  </p:ext>
                </p:extLst>
              </p:nvPr>
            </p:nvGraphicFramePr>
            <p:xfrm>
              <a:off x="108044" y="862525"/>
              <a:ext cx="8750206" cy="1223909"/>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23909">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90" r="-139" b="-99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144453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22003464"/>
              </p:ext>
            </p:extLst>
          </p:nvPr>
        </p:nvGraphicFramePr>
        <p:xfrm>
          <a:off x="952500" y="2421651"/>
          <a:ext cx="7239000" cy="217415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£7.79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totalled cake, coffee and tea prices without considering how many of each were bought</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£16.02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£14.79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only multiplied integer parts of cost by 3 and 2</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£14.92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forgot to carry when finding the sum</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2151914526"/>
              </p:ext>
            </p:extLst>
          </p:nvPr>
        </p:nvGraphicFramePr>
        <p:xfrm>
          <a:off x="108044" y="862525"/>
          <a:ext cx="4060544" cy="1074683"/>
        </p:xfrm>
        <a:graphic>
          <a:graphicData uri="http://schemas.openxmlformats.org/drawingml/2006/table">
            <a:tbl>
              <a:tblPr firstRow="1" bandRow="1">
                <a:noFill/>
                <a:tableStyleId>{F0405E19-DBF8-4350-A6E9-593C9D7815B3}</a:tableStyleId>
              </a:tblPr>
              <a:tblGrid>
                <a:gridCol w="4060544">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Three people went to a café. </a:t>
                      </a:r>
                    </a:p>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Work out the total for their bill: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pic>
        <p:nvPicPr>
          <p:cNvPr id="5" name="Google Shape;229;p22">
            <a:extLst>
              <a:ext uri="{FF2B5EF4-FFF2-40B4-BE49-F238E27FC236}">
                <a16:creationId xmlns:a16="http://schemas.microsoft.com/office/drawing/2014/main" id="{4D8E565D-6EDE-796D-88BE-3FEF400F2C4A}"/>
              </a:ext>
            </a:extLst>
          </p:cNvPr>
          <p:cNvPicPr preferRelativeResize="0"/>
          <p:nvPr/>
        </p:nvPicPr>
        <p:blipFill>
          <a:blip r:embed="rId3">
            <a:alphaModFix/>
          </a:blip>
          <a:stretch>
            <a:fillRect/>
          </a:stretch>
        </p:blipFill>
        <p:spPr>
          <a:xfrm>
            <a:off x="3828862" y="809083"/>
            <a:ext cx="1648302" cy="1586282"/>
          </a:xfrm>
          <a:prstGeom prst="rect">
            <a:avLst/>
          </a:prstGeom>
          <a:noFill/>
          <a:ln w="9525" cap="flat" cmpd="sng">
            <a:noFill/>
            <a:prstDash val="solid"/>
            <a:round/>
            <a:headEnd type="none" w="sm" len="sm"/>
            <a:tailEnd type="none" w="sm" len="sm"/>
          </a:ln>
        </p:spPr>
      </p:pic>
    </p:spTree>
    <p:extLst>
      <p:ext uri="{BB962C8B-B14F-4D97-AF65-F5344CB8AC3E}">
        <p14:creationId xmlns:p14="http://schemas.microsoft.com/office/powerpoint/2010/main" val="24407262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3043315259"/>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£33.72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found the sum rather than the difference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£7.72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made errors with the order of subtraction of the decimal digits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£6.28 </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£7.28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made errors when regrouping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2602246789"/>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Gul buys a book that costs £13.72. </a:t>
                      </a:r>
                    </a:p>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How much change does Gul receive after paying with a £20 note?</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8664592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203284934"/>
              </p:ext>
            </p:extLst>
          </p:nvPr>
        </p:nvGraphicFramePr>
        <p:xfrm>
          <a:off x="952500" y="2190750"/>
          <a:ext cx="7239000" cy="217415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0.3, 0.315, 0.32, 0.369, 0.38</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0.3, 0.32, 0.38, 0.315, 0.369</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dk1"/>
                          </a:solidFill>
                          <a:latin typeface="Nunito"/>
                          <a:ea typeface="Nunito"/>
                          <a:cs typeface="Nunito"/>
                          <a:sym typeface="Nunito"/>
                        </a:rPr>
                        <a:t>Student ordered by number of digits not place value</a:t>
                      </a: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0.38, 0.369, 0.32, 0.315, 0.3</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dk1"/>
                          </a:solidFill>
                          <a:latin typeface="Nunito"/>
                          <a:ea typeface="Nunito"/>
                          <a:cs typeface="Nunito"/>
                          <a:sym typeface="Nunito"/>
                        </a:rPr>
                        <a:t>Student put in descending order</a:t>
                      </a: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0.369, 0.315, 0.38, 0.32, 0.3</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dk1"/>
                          </a:solidFill>
                          <a:latin typeface="Nunito"/>
                          <a:ea typeface="Nunito"/>
                          <a:cs typeface="Nunito"/>
                          <a:sym typeface="Nunito"/>
                        </a:rPr>
                        <a:t>Student incorrectly put in descending order and ordered by number of digits not place value</a:t>
                      </a: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3C55987A-6A81-731A-EA06-068B6E017B4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B742C30-9660-CB9C-162D-C5BA67B03E43}"/>
                  </a:ext>
                </a:extLst>
              </p:cNvPr>
              <p:cNvGraphicFramePr/>
              <p:nvPr>
                <p:extLst>
                  <p:ext uri="{D42A27DB-BD31-4B8C-83A1-F6EECF244321}">
                    <p14:modId xmlns:p14="http://schemas.microsoft.com/office/powerpoint/2010/main" val="520957995"/>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21) Write these decimals in ascending order: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32</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315</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38</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369</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B742C30-9660-CB9C-162D-C5BA67B03E43}"/>
                  </a:ext>
                </a:extLst>
              </p:cNvPr>
              <p:cNvGraphicFramePr/>
              <p:nvPr>
                <p:extLst>
                  <p:ext uri="{D42A27DB-BD31-4B8C-83A1-F6EECF244321}">
                    <p14:modId xmlns:p14="http://schemas.microsoft.com/office/powerpoint/2010/main" val="520957995"/>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2004701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1505212274"/>
              </p:ext>
            </p:extLst>
          </p:nvPr>
        </p:nvGraphicFramePr>
        <p:xfrm>
          <a:off x="952500" y="2190750"/>
          <a:ext cx="7239000" cy="217415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0.074, 0.4, 0.407, 0.74</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dk1"/>
                          </a:solidFill>
                          <a:latin typeface="Nunito"/>
                          <a:ea typeface="Nunito"/>
                          <a:cs typeface="Nunito"/>
                          <a:sym typeface="Nunito"/>
                        </a:rPr>
                        <a:t>Student put in ascending order</a:t>
                      </a: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0.407, 0.074, 0.74. 0.4</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dk1"/>
                          </a:solidFill>
                          <a:latin typeface="Nunito"/>
                          <a:ea typeface="Nunito"/>
                          <a:cs typeface="Nunito"/>
                          <a:sym typeface="Nunito"/>
                        </a:rPr>
                        <a:t>Student ordered by number of digits not place value</a:t>
                      </a: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0.4, 0.74, 0.074, 0.407</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400"/>
                        <a:buFont typeface="Arial"/>
                        <a:buNone/>
                      </a:pPr>
                      <a:r>
                        <a:rPr lang="en-GB" sz="1400" u="none" strike="noStrike" cap="none" dirty="0">
                          <a:solidFill>
                            <a:schemeClr val="dk1"/>
                          </a:solidFill>
                          <a:latin typeface="Nunito"/>
                          <a:ea typeface="Nunito"/>
                          <a:cs typeface="Nunito"/>
                          <a:sym typeface="Nunito"/>
                        </a:rPr>
                        <a:t>Student incorrectly put in ascending order and ordered by number of digits not place value</a:t>
                      </a: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0.74, 0.407, 0.4, 0.074</a:t>
                      </a:r>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FF05921B-D456-0469-DF41-1BBA98C9707E}"/>
                  </a:ext>
                </a:extLst>
              </p:cNvPr>
              <p:cNvGraphicFramePr/>
              <p:nvPr>
                <p:extLst>
                  <p:ext uri="{D42A27DB-BD31-4B8C-83A1-F6EECF244321}">
                    <p14:modId xmlns:p14="http://schemas.microsoft.com/office/powerpoint/2010/main" val="1797519149"/>
                  </p:ext>
                </p:extLst>
              </p:nvPr>
            </p:nvGraphicFramePr>
            <p:xfrm>
              <a:off x="108044" y="862525"/>
              <a:ext cx="8750206" cy="837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823111">
                    <a:tc>
                      <a:txBody>
                        <a:bodyPr/>
                        <a:lstStyle/>
                        <a:p>
                          <a:pPr marL="127000" lvl="0" indent="0" algn="l" rtl="0">
                            <a:spcBef>
                              <a:spcPts val="0"/>
                            </a:spcBef>
                            <a:spcAft>
                              <a:spcPts val="0"/>
                            </a:spcAft>
                            <a:buClr>
                              <a:schemeClr val="dk1"/>
                            </a:buClr>
                            <a:buSzPts val="1600"/>
                            <a:buFont typeface="Nunito Sans"/>
                            <a:buNone/>
                          </a:pPr>
                          <a:r>
                            <a:rPr lang="en-US" sz="1600" b="0" dirty="0">
                              <a:solidFill>
                                <a:schemeClr val="dk1"/>
                              </a:solidFill>
                              <a:latin typeface="Nunito Sans"/>
                              <a:ea typeface="Nunito Sans"/>
                              <a:cs typeface="Nunito Sans"/>
                              <a:sym typeface="Nunito Sans"/>
                            </a:rPr>
                            <a:t>22) Write these decimals in ascending order: </a:t>
                          </a:r>
                        </a:p>
                        <a:p>
                          <a:pPr marL="457200" lvl="0" indent="0" algn="l" rtl="0">
                            <a:spcBef>
                              <a:spcPts val="0"/>
                            </a:spcBef>
                            <a:spcAft>
                              <a:spcPts val="0"/>
                            </a:spcAft>
                            <a:buNone/>
                          </a:pPr>
                          <a:endParaRPr lang="en-US"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US" sz="2300" b="0" i="1" smtClean="0">
                                  <a:solidFill>
                                    <a:schemeClr val="dk1"/>
                                  </a:solidFill>
                                  <a:latin typeface="Cambria Math" panose="02040503050406030204" pitchFamily="18" charset="0"/>
                                  <a:cs typeface="Times New Roman"/>
                                  <a:sym typeface="Times New Roman"/>
                                </a:rPr>
                                <m:t>0</m:t>
                              </m:r>
                              <m:r>
                                <a:rPr lang="en-US"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407</m:t>
                              </m:r>
                              <m:r>
                                <a:rPr lang="en-US" sz="2300" b="0" i="1" smtClean="0">
                                  <a:solidFill>
                                    <a:schemeClr val="dk1"/>
                                  </a:solidFill>
                                  <a:latin typeface="Cambria Math" panose="02040503050406030204" pitchFamily="18" charset="0"/>
                                  <a:cs typeface="Times New Roman"/>
                                  <a:sym typeface="Times New Roman"/>
                                </a:rPr>
                                <m:t>,    </m:t>
                              </m:r>
                              <m:r>
                                <a:rPr lang="en-US" sz="2300" b="0" i="1" smtClean="0">
                                  <a:solidFill>
                                    <a:schemeClr val="dk1"/>
                                  </a:solidFill>
                                  <a:latin typeface="Cambria Math" panose="02040503050406030204" pitchFamily="18" charset="0"/>
                                  <a:cs typeface="Times New Roman"/>
                                  <a:sym typeface="Times New Roman"/>
                                </a:rPr>
                                <m:t>0</m:t>
                              </m:r>
                              <m:r>
                                <a:rPr lang="en-US"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74</m:t>
                              </m:r>
                              <m:r>
                                <a:rPr lang="en-US" sz="2300" b="0" i="1" smtClean="0">
                                  <a:solidFill>
                                    <a:schemeClr val="dk1"/>
                                  </a:solidFill>
                                  <a:latin typeface="Cambria Math" panose="02040503050406030204" pitchFamily="18" charset="0"/>
                                  <a:cs typeface="Times New Roman"/>
                                  <a:sym typeface="Times New Roman"/>
                                </a:rPr>
                                <m:t>,    </m:t>
                              </m:r>
                              <m:r>
                                <a:rPr lang="en-US" sz="2300" b="0" i="1" smtClean="0">
                                  <a:solidFill>
                                    <a:schemeClr val="dk1"/>
                                  </a:solidFill>
                                  <a:latin typeface="Cambria Math" panose="02040503050406030204" pitchFamily="18" charset="0"/>
                                  <a:cs typeface="Times New Roman"/>
                                  <a:sym typeface="Times New Roman"/>
                                </a:rPr>
                                <m:t>0</m:t>
                              </m:r>
                              <m:r>
                                <a:rPr lang="en-US"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r>
                                <a:rPr lang="en-US" sz="2300" b="0" i="1" smtClean="0">
                                  <a:solidFill>
                                    <a:schemeClr val="dk1"/>
                                  </a:solidFill>
                                  <a:latin typeface="Cambria Math" panose="02040503050406030204" pitchFamily="18" charset="0"/>
                                  <a:cs typeface="Times New Roman"/>
                                  <a:sym typeface="Times New Roman"/>
                                </a:rPr>
                                <m:t>,    </m:t>
                              </m:r>
                              <m:r>
                                <a:rPr lang="en-US" sz="2300" b="0" i="1" smtClean="0">
                                  <a:solidFill>
                                    <a:schemeClr val="dk1"/>
                                  </a:solidFill>
                                  <a:latin typeface="Cambria Math" panose="02040503050406030204" pitchFamily="18" charset="0"/>
                                  <a:cs typeface="Times New Roman"/>
                                  <a:sym typeface="Times New Roman"/>
                                </a:rPr>
                                <m:t>0</m:t>
                              </m:r>
                              <m:r>
                                <a:rPr lang="en-US"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074</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FF05921B-D456-0469-DF41-1BBA98C9707E}"/>
                  </a:ext>
                </a:extLst>
              </p:cNvPr>
              <p:cNvGraphicFramePr/>
              <p:nvPr>
                <p:extLst>
                  <p:ext uri="{D42A27DB-BD31-4B8C-83A1-F6EECF244321}">
                    <p14:modId xmlns:p14="http://schemas.microsoft.com/office/powerpoint/2010/main" val="1797519149"/>
                  </p:ext>
                </p:extLst>
              </p:nvPr>
            </p:nvGraphicFramePr>
            <p:xfrm>
              <a:off x="108044" y="862525"/>
              <a:ext cx="8750206" cy="837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837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449" r="-139" b="-217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07D9A3CC-3DB8-3252-6441-63F16BA9A59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1411062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46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68</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75</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378167474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2.33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0.33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0.143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1.43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5" name="Google Shape;104;p20">
            <a:extLst>
              <a:ext uri="{FF2B5EF4-FFF2-40B4-BE49-F238E27FC236}">
                <a16:creationId xmlns:a16="http://schemas.microsoft.com/office/drawing/2014/main" id="{F2642B83-EC1C-41A3-A75E-E7BFFD44009F}"/>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503587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156</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09</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1477451880"/>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5.246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5.165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6.056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2.465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08573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151758299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0.32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0.14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0.12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1.4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67632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47</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318</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403002398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0.162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0.168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-0.271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0.152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197177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204</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p:graphicFrame>
        <p:nvGraphicFramePr>
          <p:cNvPr id="106" name="Google Shape;106;p20"/>
          <p:cNvGraphicFramePr/>
          <p:nvPr>
            <p:extLst>
              <p:ext uri="{D42A27DB-BD31-4B8C-83A1-F6EECF244321}">
                <p14:modId xmlns:p14="http://schemas.microsoft.com/office/powerpoint/2010/main" val="52197810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4.6796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2.806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1.796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2.796 </a:t>
                      </a:r>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Decimals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2019327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364</TotalTime>
  <Words>2318</Words>
  <Application>Microsoft Office PowerPoint</Application>
  <PresentationFormat>On-screen Show (16:9)</PresentationFormat>
  <Paragraphs>541</Paragraphs>
  <Slides>49</Slides>
  <Notes>46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49</vt:i4>
      </vt:variant>
    </vt:vector>
  </HeadingPairs>
  <TitlesOfParts>
    <vt:vector size="56" baseType="lpstr">
      <vt:lpstr>Nunito</vt:lpstr>
      <vt:lpstr>Arial</vt:lpstr>
      <vt:lpstr>Cambria Math</vt:lpstr>
      <vt:lpstr>Calibri</vt:lpstr>
      <vt:lpstr>Nunito Sans</vt:lpstr>
      <vt:lpstr>Times New Roman</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36</cp:revision>
  <dcterms:modified xsi:type="dcterms:W3CDTF">2023-04-06T10:21:13Z</dcterms:modified>
</cp:coreProperties>
</file>