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51"/>
  </p:notesMasterIdLst>
  <p:sldIdLst>
    <p:sldId id="266" r:id="rId2"/>
    <p:sldId id="264" r:id="rId3"/>
    <p:sldId id="265" r:id="rId4"/>
    <p:sldId id="318" r:id="rId5"/>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7" r:id="rId24"/>
    <p:sldId id="338" r:id="rId25"/>
    <p:sldId id="339" r:id="rId26"/>
    <p:sldId id="272"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271" r:id="rId50"/>
  </p:sldIdLst>
  <p:sldSz cx="9144000" cy="5143500" type="screen16x9"/>
  <p:notesSz cx="6858000" cy="9144000"/>
  <p:embeddedFontLst>
    <p:embeddedFont>
      <p:font typeface="Calibri" panose="020F0502020204030204" pitchFamily="34" charset="0"/>
      <p:regular r:id="rId52"/>
      <p:bold r:id="rId53"/>
      <p:italic r:id="rId54"/>
      <p:boldItalic r:id="rId55"/>
    </p:embeddedFont>
    <p:embeddedFont>
      <p:font typeface="Cambria Math" panose="02040503050406030204" pitchFamily="18" charset="0"/>
      <p:regular r:id="rId56"/>
    </p:embeddedFont>
    <p:embeddedFont>
      <p:font typeface="Nunito Sans" pitchFamily="2" charset="0"/>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1EDE71-83C0-BC31-67FC-DE598DC503E2}" name="Janette Warburton" initials="JW" userId="3e27661f259abf4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a:srgbClr val="00B050"/>
    <a:srgbClr val="FF6D01"/>
    <a:srgbClr val="522CA4"/>
    <a:srgbClr val="693AD1"/>
    <a:srgbClr val="844AFF"/>
    <a:srgbClr val="2E1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4CA1EB-AFE2-4E24-966F-EDE83463F30A}" v="825" dt="2023-04-06T16:03:39.120"/>
    <p1510:client id="{2F3853D0-07CF-4A1C-A21C-A27522B97876}" v="10" dt="2023-04-06T16:20:08.350"/>
  </p1510:revLst>
</p1510:revInfo>
</file>

<file path=ppt/tableStyles.xml><?xml version="1.0" encoding="utf-8"?>
<a:tblStyleLst xmlns:a="http://schemas.openxmlformats.org/drawingml/2006/main" def="{8D82B33B-3398-4198-991C-D4ED406399F8}">
  <a:tblStyle styleId="{8D82B33B-3398-4198-991C-D4ED406399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405E19-DBF8-4350-A6E9-593C9D7815B3}"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6"/>
  </p:normalViewPr>
  <p:slideViewPr>
    <p:cSldViewPr snapToGrid="0">
      <p:cViewPr varScale="1">
        <p:scale>
          <a:sx n="48" d="100"/>
          <a:sy n="48" d="100"/>
        </p:scale>
        <p:origin x="24" y="148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4.fntdata"/><Relationship Id="rId63" Type="http://schemas.openxmlformats.org/officeDocument/2006/relationships/viewProps" Target="viewProps.xml"/><Relationship Id="rId68"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2.fntdata"/><Relationship Id="rId58" Type="http://schemas.openxmlformats.org/officeDocument/2006/relationships/font" Target="fonts/font7.fntdata"/><Relationship Id="rId66"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5.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8.fntdata"/><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3.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6.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1.fntdata"/><Relationship Id="rId60" Type="http://schemas.openxmlformats.org/officeDocument/2006/relationships/font" Target="fonts/font9.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2F3853D0-07CF-4A1C-A21C-A27522B97876}"/>
    <pc:docChg chg="undo custSel modSld">
      <pc:chgData name="Janette Warburton" userId="3e27661f259abf4c" providerId="LiveId" clId="{2F3853D0-07CF-4A1C-A21C-A27522B97876}" dt="2023-04-06T16:20:58.989" v="254" actId="20577"/>
      <pc:docMkLst>
        <pc:docMk/>
      </pc:docMkLst>
      <pc:sldChg chg="modSp mod">
        <pc:chgData name="Janette Warburton" userId="3e27661f259abf4c" providerId="LiveId" clId="{2F3853D0-07CF-4A1C-A21C-A27522B97876}" dt="2023-04-06T16:05:46.908" v="111" actId="20577"/>
        <pc:sldMkLst>
          <pc:docMk/>
          <pc:sldMk cId="485049925" sldId="265"/>
        </pc:sldMkLst>
        <pc:spChg chg="mod">
          <ac:chgData name="Janette Warburton" userId="3e27661f259abf4c" providerId="LiveId" clId="{2F3853D0-07CF-4A1C-A21C-A27522B97876}" dt="2023-04-06T16:05:46.908" v="111" actId="20577"/>
          <ac:spMkLst>
            <pc:docMk/>
            <pc:sldMk cId="485049925" sldId="265"/>
            <ac:spMk id="93" creationId="{00000000-0000-0000-0000-000000000000}"/>
          </ac:spMkLst>
        </pc:spChg>
      </pc:sldChg>
      <pc:sldChg chg="modSp mod">
        <pc:chgData name="Janette Warburton" userId="3e27661f259abf4c" providerId="LiveId" clId="{2F3853D0-07CF-4A1C-A21C-A27522B97876}" dt="2023-04-06T16:19:13.426" v="200" actId="20577"/>
        <pc:sldMkLst>
          <pc:docMk/>
          <pc:sldMk cId="2968740350" sldId="300"/>
        </pc:sldMkLst>
        <pc:graphicFrameChg chg="mod modGraphic">
          <ac:chgData name="Janette Warburton" userId="3e27661f259abf4c" providerId="LiveId" clId="{2F3853D0-07CF-4A1C-A21C-A27522B97876}" dt="2023-04-06T16:19:13.426" v="200" actId="20577"/>
          <ac:graphicFrameMkLst>
            <pc:docMk/>
            <pc:sldMk cId="2968740350" sldId="300"/>
            <ac:graphicFrameMk id="106" creationId="{00000000-0000-0000-0000-000000000000}"/>
          </ac:graphicFrameMkLst>
        </pc:graphicFrameChg>
      </pc:sldChg>
      <pc:sldChg chg="modSp mod">
        <pc:chgData name="Janette Warburton" userId="3e27661f259abf4c" providerId="LiveId" clId="{2F3853D0-07CF-4A1C-A21C-A27522B97876}" dt="2023-04-06T16:20:29.803" v="253" actId="20577"/>
        <pc:sldMkLst>
          <pc:docMk/>
          <pc:sldMk cId="1262853499" sldId="301"/>
        </pc:sldMkLst>
        <pc:graphicFrameChg chg="mod modGraphic">
          <ac:chgData name="Janette Warburton" userId="3e27661f259abf4c" providerId="LiveId" clId="{2F3853D0-07CF-4A1C-A21C-A27522B97876}" dt="2023-04-06T16:20:29.803" v="253" actId="20577"/>
          <ac:graphicFrameMkLst>
            <pc:docMk/>
            <pc:sldMk cId="1262853499" sldId="301"/>
            <ac:graphicFrameMk id="106" creationId="{00000000-0000-0000-0000-000000000000}"/>
          </ac:graphicFrameMkLst>
        </pc:graphicFrameChg>
      </pc:sldChg>
      <pc:sldChg chg="addSp delSp modSp mod">
        <pc:chgData name="Janette Warburton" userId="3e27661f259abf4c" providerId="LiveId" clId="{2F3853D0-07CF-4A1C-A21C-A27522B97876}" dt="2023-04-06T16:19:07.622" v="194"/>
        <pc:sldMkLst>
          <pc:docMk/>
          <pc:sldMk cId="1816904948" sldId="302"/>
        </pc:sldMkLst>
        <pc:graphicFrameChg chg="mod modGraphic">
          <ac:chgData name="Janette Warburton" userId="3e27661f259abf4c" providerId="LiveId" clId="{2F3853D0-07CF-4A1C-A21C-A27522B97876}" dt="2023-04-06T16:19:01.479" v="191"/>
          <ac:graphicFrameMkLst>
            <pc:docMk/>
            <pc:sldMk cId="1816904948" sldId="302"/>
            <ac:graphicFrameMk id="2" creationId="{3056BECC-D099-61A6-F0B0-F7239C8234AC}"/>
          </ac:graphicFrameMkLst>
        </pc:graphicFrameChg>
        <pc:graphicFrameChg chg="add del">
          <ac:chgData name="Janette Warburton" userId="3e27661f259abf4c" providerId="LiveId" clId="{2F3853D0-07CF-4A1C-A21C-A27522B97876}" dt="2023-04-06T16:19:07.622" v="194"/>
          <ac:graphicFrameMkLst>
            <pc:docMk/>
            <pc:sldMk cId="1816904948" sldId="302"/>
            <ac:graphicFrameMk id="3" creationId="{E3859BB5-596E-7134-A9A1-8D5338900C6D}"/>
          </ac:graphicFrameMkLst>
        </pc:graphicFrameChg>
      </pc:sldChg>
      <pc:sldChg chg="modSp mod">
        <pc:chgData name="Janette Warburton" userId="3e27661f259abf4c" providerId="LiveId" clId="{2F3853D0-07CF-4A1C-A21C-A27522B97876}" dt="2023-04-06T16:20:58.989" v="254" actId="20577"/>
        <pc:sldMkLst>
          <pc:docMk/>
          <pc:sldMk cId="927842363" sldId="303"/>
        </pc:sldMkLst>
        <pc:graphicFrameChg chg="modGraphic">
          <ac:chgData name="Janette Warburton" userId="3e27661f259abf4c" providerId="LiveId" clId="{2F3853D0-07CF-4A1C-A21C-A27522B97876}" dt="2023-04-06T16:20:58.989" v="254" actId="20577"/>
          <ac:graphicFrameMkLst>
            <pc:docMk/>
            <pc:sldMk cId="927842363" sldId="303"/>
            <ac:graphicFrameMk id="106" creationId="{00000000-0000-0000-0000-000000000000}"/>
          </ac:graphicFrameMkLst>
        </pc:graphicFrameChg>
      </pc:sldChg>
      <pc:sldChg chg="modSp mod">
        <pc:chgData name="Janette Warburton" userId="3e27661f259abf4c" providerId="LiveId" clId="{2F3853D0-07CF-4A1C-A21C-A27522B97876}" dt="2023-04-06T16:07:02.856" v="122" actId="20577"/>
        <pc:sldMkLst>
          <pc:docMk/>
          <pc:sldMk cId="3600915186" sldId="323"/>
        </pc:sldMkLst>
        <pc:graphicFrameChg chg="modGraphic">
          <ac:chgData name="Janette Warburton" userId="3e27661f259abf4c" providerId="LiveId" clId="{2F3853D0-07CF-4A1C-A21C-A27522B97876}" dt="2023-04-06T16:07:02.856" v="122" actId="20577"/>
          <ac:graphicFrameMkLst>
            <pc:docMk/>
            <pc:sldMk cId="3600915186" sldId="323"/>
            <ac:graphicFrameMk id="106"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146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1525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8960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7913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94059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67831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52493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824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95354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79058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1019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383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025289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381431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0233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97963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711692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53590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73904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252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2664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3082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31526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66519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55191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25187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5881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94059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3464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23357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5777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44794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21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3566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05826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06962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04040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43734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589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619514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02396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20925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3448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63230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73382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42564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4.png"/><Relationship Id="rId7" Type="http://schemas.openxmlformats.org/officeDocument/2006/relationships/hyperlink" Target="https://thirdspacelearning.com/gcse-maths/"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1" y="2290457"/>
            <a:ext cx="7156920"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2000" b="0" dirty="0">
                <a:solidFill>
                  <a:schemeClr val="accent2"/>
                </a:solidFill>
                <a:latin typeface="Nunito Sans" pitchFamily="2" charset="77"/>
                <a:ea typeface="Nunito Sans"/>
                <a:cs typeface="Nunito Sans"/>
                <a:sym typeface="Nunito Sans"/>
              </a:rPr>
              <a:t>Comparing Fractions, Decimals and Percentages</a:t>
            </a:r>
            <a:r>
              <a:rPr lang="en-GB" sz="2000" b="0" dirty="0">
                <a:solidFill>
                  <a:schemeClr val="accent2"/>
                </a:solidFill>
                <a:latin typeface="Nunito Sans" pitchFamily="2" charset="77"/>
                <a:ea typeface="Nunito Sans"/>
                <a:cs typeface="Nunito Sans"/>
                <a:sym typeface="Nunito Sans"/>
              </a:rPr>
              <a:t> | Number</a:t>
            </a:r>
            <a:endParaRPr sz="2000" b="0" dirty="0">
              <a:solidFill>
                <a:schemeClr val="accent2"/>
              </a:solidFill>
              <a:latin typeface="Nunito Sans" pitchFamily="2" charset="77"/>
            </a:endParaRPr>
          </a:p>
        </p:txBody>
      </p:sp>
      <p:pic>
        <p:nvPicPr>
          <p:cNvPr id="3" name="Picture 2" descr="Logo, icon&#10;&#10;Description automatically generated">
            <a:extLst>
              <a:ext uri="{FF2B5EF4-FFF2-40B4-BE49-F238E27FC236}">
                <a16:creationId xmlns:a16="http://schemas.microsoft.com/office/drawing/2014/main" id="{05F39E8E-9363-13AD-133A-8FDB3C51EB81}"/>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928499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5" name="Google Shape;55;p1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6" name="Google Shape;56;p1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
        <p:cNvGrpSpPr/>
        <p:nvPr/>
      </p:nvGrpSpPr>
      <p:grpSpPr>
        <a:xfrm>
          <a:off x="0" y="0"/>
          <a:ext cx="0" cy="0"/>
          <a:chOff x="0" y="0"/>
          <a:chExt cx="0" cy="0"/>
        </a:xfrm>
      </p:grpSpPr>
      <p:sp>
        <p:nvSpPr>
          <p:cNvPr id="59" name="Google Shape;59;p1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1"/>
        <p:cNvGrpSpPr/>
        <p:nvPr/>
      </p:nvGrpSpPr>
      <p:grpSpPr>
        <a:xfrm>
          <a:off x="0" y="0"/>
          <a:ext cx="0" cy="0"/>
          <a:chOff x="0" y="0"/>
          <a:chExt cx="0" cy="0"/>
        </a:xfrm>
      </p:grpSpPr>
      <p:sp>
        <p:nvSpPr>
          <p:cNvPr id="62" name="Google Shape;62;p1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3" name="Google Shape;63;p1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4" name="Google Shape;6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0" name="Google Shape;70;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lvl="0" indent="0" algn="l"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 Answers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500014" y="2290457"/>
            <a:ext cx="7317209"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2000" b="0" dirty="0">
                <a:solidFill>
                  <a:schemeClr val="accent2"/>
                </a:solidFill>
                <a:latin typeface="Nunito Sans" pitchFamily="2" charset="77"/>
                <a:ea typeface="Nunito Sans"/>
                <a:cs typeface="Nunito Sans"/>
                <a:sym typeface="Nunito Sans"/>
              </a:rPr>
              <a:t>Comparing Fractions, Decimals and Percentages</a:t>
            </a:r>
            <a:r>
              <a:rPr lang="en-GB" sz="2000" b="0" dirty="0">
                <a:solidFill>
                  <a:schemeClr val="accent2"/>
                </a:solidFill>
                <a:latin typeface="Nunito Sans" pitchFamily="2" charset="77"/>
                <a:ea typeface="Nunito Sans"/>
                <a:cs typeface="Nunito Sans"/>
                <a:sym typeface="Nunito Sans"/>
              </a:rPr>
              <a:t> | Number</a:t>
            </a:r>
            <a:endParaRPr sz="2000" b="0" dirty="0">
              <a:solidFill>
                <a:schemeClr val="accent2"/>
              </a:solidFill>
              <a:latin typeface="Nunito Sans" pitchFamily="2" charset="77"/>
            </a:endParaRPr>
          </a:p>
        </p:txBody>
      </p:sp>
      <p:pic>
        <p:nvPicPr>
          <p:cNvPr id="2" name="Picture 1" descr="Logo, icon&#10;&#10;Description automatically generated">
            <a:extLst>
              <a:ext uri="{FF2B5EF4-FFF2-40B4-BE49-F238E27FC236}">
                <a16:creationId xmlns:a16="http://schemas.microsoft.com/office/drawing/2014/main" id="{26952405-C1FE-51CC-46C6-6F4B0FE3FBF6}"/>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119203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19442-42D4-B3E3-EFDF-427C0B261159}"/>
              </a:ext>
            </a:extLst>
          </p:cNvPr>
          <p:cNvPicPr>
            <a:picLocks noChangeAspect="1"/>
          </p:cNvPicPr>
          <p:nvPr userDrawn="1"/>
        </p:nvPicPr>
        <p:blipFill>
          <a:blip r:embed="rId2"/>
          <a:stretch>
            <a:fillRect/>
          </a:stretch>
        </p:blipFill>
        <p:spPr>
          <a:xfrm>
            <a:off x="7320978" y="-16695"/>
            <a:ext cx="1804307" cy="2715106"/>
          </a:xfrm>
          <a:prstGeom prst="rect">
            <a:avLst/>
          </a:prstGeom>
        </p:spPr>
      </p:pic>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3"/>
          <a:stretch>
            <a:fillRect/>
          </a:stretch>
        </p:blipFill>
        <p:spPr>
          <a:xfrm>
            <a:off x="8342890" y="4382586"/>
            <a:ext cx="678268" cy="674231"/>
          </a:xfrm>
          <a:prstGeom prst="rect">
            <a:avLst/>
          </a:prstGeom>
        </p:spPr>
      </p:pic>
      <p:pic>
        <p:nvPicPr>
          <p:cNvPr id="3" name="Picture 2" descr="Shape, logo&#10;&#10;Description automatically generated">
            <a:extLst>
              <a:ext uri="{FF2B5EF4-FFF2-40B4-BE49-F238E27FC236}">
                <a16:creationId xmlns:a16="http://schemas.microsoft.com/office/drawing/2014/main" id="{AD0802E4-0BB7-72A3-AB28-A03BF4BD7102}"/>
              </a:ext>
            </a:extLst>
          </p:cNvPr>
          <p:cNvPicPr>
            <a:picLocks noChangeAspect="1"/>
          </p:cNvPicPr>
          <p:nvPr userDrawn="1"/>
        </p:nvPicPr>
        <p:blipFill>
          <a:blip r:embed="rId4"/>
          <a:stretch>
            <a:fillRect/>
          </a:stretch>
        </p:blipFill>
        <p:spPr>
          <a:xfrm>
            <a:off x="4971095" y="2477912"/>
            <a:ext cx="4164096" cy="266697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5"/>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6"/>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7">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8">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spTree>
    <p:extLst>
      <p:ext uri="{BB962C8B-B14F-4D97-AF65-F5344CB8AC3E}">
        <p14:creationId xmlns:p14="http://schemas.microsoft.com/office/powerpoint/2010/main" val="253366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5"/>
          <p:cNvSpPr txBox="1"/>
          <p:nvPr/>
        </p:nvSpPr>
        <p:spPr>
          <a:xfrm>
            <a:off x="0" y="0"/>
            <a:ext cx="5593976"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a:t>
            </a:r>
            <a:r>
              <a:rPr lang="en-US" sz="1000" dirty="0">
                <a:solidFill>
                  <a:srgbClr val="2779F5"/>
                </a:solidFill>
                <a:latin typeface="Nunito Sans"/>
                <a:ea typeface="Nunito Sans"/>
                <a:cs typeface="Nunito Sans"/>
                <a:sym typeface="Nunito Sans"/>
              </a:rPr>
              <a:t>Comparing Fractions, Decimals and Percentages</a:t>
            </a:r>
            <a:endParaRPr sz="1200" dirty="0"/>
          </a:p>
        </p:txBody>
      </p:sp>
      <p:pic>
        <p:nvPicPr>
          <p:cNvPr id="30" name="Google Shape;30;p5"/>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4AA755AA-BB66-786B-0F71-A914D6B6CCF3}"/>
              </a:ext>
            </a:extLst>
          </p:cNvPr>
          <p:cNvSpPr/>
          <p:nvPr userDrawn="1"/>
        </p:nvSpPr>
        <p:spPr>
          <a:xfrm>
            <a:off x="0" y="369300"/>
            <a:ext cx="7270376"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31"/>
        <p:cNvGrpSpPr/>
        <p:nvPr/>
      </p:nvGrpSpPr>
      <p:grpSpPr>
        <a:xfrm>
          <a:off x="0" y="0"/>
          <a:ext cx="0" cy="0"/>
          <a:chOff x="0" y="0"/>
          <a:chExt cx="0" cy="0"/>
        </a:xfrm>
      </p:grpSpPr>
      <p:sp>
        <p:nvSpPr>
          <p:cNvPr id="32" name="Google Shape;32;p6"/>
          <p:cNvSpPr txBox="1"/>
          <p:nvPr/>
        </p:nvSpPr>
        <p:spPr>
          <a:xfrm>
            <a:off x="-1" y="0"/>
            <a:ext cx="5696711"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a:t>
            </a:r>
            <a:r>
              <a:rPr lang="en-US" sz="1000" dirty="0">
                <a:solidFill>
                  <a:srgbClr val="2779F5"/>
                </a:solidFill>
                <a:latin typeface="Nunito Sans"/>
                <a:ea typeface="Nunito Sans"/>
                <a:cs typeface="Nunito Sans"/>
                <a:sym typeface="Nunito Sans"/>
              </a:rPr>
              <a:t>Comparing Fractions, Decimals and Percentages</a:t>
            </a:r>
            <a:endParaRPr sz="1200" dirty="0"/>
          </a:p>
        </p:txBody>
      </p:sp>
      <p:sp>
        <p:nvSpPr>
          <p:cNvPr id="34" name="Google Shape;34;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6" name="Google Shape;36;p6"/>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A06B0189-CB3C-E4F9-A74E-A0917BCBDA1D}"/>
              </a:ext>
            </a:extLst>
          </p:cNvPr>
          <p:cNvSpPr/>
          <p:nvPr userDrawn="1"/>
        </p:nvSpPr>
        <p:spPr>
          <a:xfrm>
            <a:off x="0" y="369300"/>
            <a:ext cx="7270376"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0" name="Google Shape;40;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7" name="Google Shape;47;p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9" r:id="rId2"/>
    <p:sldLayoutId id="2147483666"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3.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4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4.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5.xml"/><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5.xml"/><Relationship Id="rId4" Type="http://schemas.openxmlformats.org/officeDocument/2006/relationships/image" Target="../media/image4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1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38%</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49" y="378100"/>
            <a:ext cx="723899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3056BECC-D099-61A6-F0B0-F7239C8234AC}"/>
                  </a:ext>
                </a:extLst>
              </p:cNvPr>
              <p:cNvGraphicFramePr/>
              <p:nvPr>
                <p:extLst>
                  <p:ext uri="{D42A27DB-BD31-4B8C-83A1-F6EECF244321}">
                    <p14:modId xmlns:p14="http://schemas.microsoft.com/office/powerpoint/2010/main" val="727682080"/>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38</m:t>
                                  </m:r>
                                </m:num>
                                <m:den>
                                  <m:r>
                                    <a:rPr lang="en-GB" sz="1600" b="0" i="1" smtClean="0">
                                      <a:solidFill>
                                        <a:schemeClr val="tx1"/>
                                      </a:solidFill>
                                      <a:latin typeface="Cambria Math" panose="02040503050406030204" pitchFamily="18" charset="0"/>
                                      <a:ea typeface="Nunito Sans"/>
                                      <a:cs typeface="Nunito Sans"/>
                                      <a:sym typeface="Nunito Sans"/>
                                    </a:rPr>
                                    <m:t>100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8</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19</m:t>
                                  </m:r>
                                </m:num>
                                <m:den>
                                  <m:r>
                                    <a:rPr lang="en-GB" sz="1600" b="0" i="1" smtClean="0">
                                      <a:solidFill>
                                        <a:schemeClr val="tx1"/>
                                      </a:solidFill>
                                      <a:latin typeface="Cambria Math" panose="02040503050406030204" pitchFamily="18" charset="0"/>
                                      <a:ea typeface="Nunito Sans"/>
                                      <a:cs typeface="Nunito Sans"/>
                                      <a:sym typeface="Nunito Sans"/>
                                    </a:rPr>
                                    <m:t>50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9</m:t>
                                  </m:r>
                                </m:num>
                                <m:den>
                                  <m:r>
                                    <a:rPr lang="en-GB" sz="1600" b="0" i="1" smtClean="0">
                                      <a:solidFill>
                                        <a:schemeClr val="tx1"/>
                                      </a:solidFill>
                                      <a:latin typeface="Cambria Math" panose="02040503050406030204" pitchFamily="18" charset="0"/>
                                      <a:ea typeface="Nunito Sans"/>
                                      <a:cs typeface="Nunito Sans"/>
                                      <a:sym typeface="Nunito Sans"/>
                                    </a:rPr>
                                    <m:t>25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3056BECC-D099-61A6-F0B0-F7239C8234AC}"/>
                  </a:ext>
                </a:extLst>
              </p:cNvPr>
              <p:cNvGraphicFramePr/>
              <p:nvPr>
                <p:extLst>
                  <p:ext uri="{D42A27DB-BD31-4B8C-83A1-F6EECF244321}">
                    <p14:modId xmlns:p14="http://schemas.microsoft.com/office/powerpoint/2010/main" val="727682080"/>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114316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103355098"/>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23</m:t>
                                  </m:r>
                                </m:num>
                                <m:den>
                                  <m:r>
                                    <a:rPr lang="en-GB" sz="1600" b="0" i="1" smtClean="0">
                                      <a:solidFill>
                                        <a:schemeClr val="tx1"/>
                                      </a:solidFill>
                                      <a:latin typeface="Cambria Math" panose="02040503050406030204" pitchFamily="18" charset="0"/>
                                      <a:ea typeface="Nunito Sans"/>
                                      <a:cs typeface="Nunito Sans"/>
                                      <a:sym typeface="Nunito Sans"/>
                                    </a:rPr>
                                    <m:t>100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235</m:t>
                                  </m:r>
                                </m:num>
                                <m:den>
                                  <m:r>
                                    <a:rPr lang="en-GB" sz="1600" b="0" i="1" smtClean="0">
                                      <a:solidFill>
                                        <a:schemeClr val="tx1"/>
                                      </a:solidFill>
                                      <a:latin typeface="Cambria Math" panose="02040503050406030204" pitchFamily="18" charset="0"/>
                                      <a:ea typeface="Nunito Sans"/>
                                      <a:cs typeface="Nunito Sans"/>
                                      <a:sym typeface="Nunito Sans"/>
                                    </a:rPr>
                                    <m:t>1000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47</m:t>
                                  </m:r>
                                </m:num>
                                <m:den>
                                  <m:r>
                                    <a:rPr lang="en-GB" sz="1600" b="0" i="1" smtClean="0">
                                      <a:solidFill>
                                        <a:schemeClr val="tx1"/>
                                      </a:solidFill>
                                      <a:latin typeface="Cambria Math" panose="02040503050406030204" pitchFamily="18" charset="0"/>
                                      <a:ea typeface="Nunito Sans"/>
                                      <a:cs typeface="Nunito Sans"/>
                                      <a:sym typeface="Nunito Sans"/>
                                    </a:rPr>
                                    <m:t>20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47</m:t>
                                  </m:r>
                                </m:num>
                                <m:den>
                                  <m:r>
                                    <a:rPr lang="en-GB" sz="1600" b="0" i="1" smtClean="0">
                                      <a:solidFill>
                                        <a:schemeClr val="tx1"/>
                                      </a:solidFill>
                                      <a:latin typeface="Cambria Math" panose="02040503050406030204" pitchFamily="18" charset="0"/>
                                      <a:ea typeface="Nunito Sans"/>
                                      <a:cs typeface="Nunito Sans"/>
                                      <a:sym typeface="Nunito Sans"/>
                                    </a:rPr>
                                    <m:t>200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103355098"/>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71184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03BCF4C-DE66-07CA-97B5-A232AFE373CD}"/>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23</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5</m:t>
                              </m:r>
                              <m:r>
                                <a:rPr lang="en-GB" sz="2300" b="0" i="1" dirty="0" smtClean="0">
                                  <a:solidFill>
                                    <a:schemeClr val="dk1"/>
                                  </a:solidFill>
                                  <a:latin typeface="Cambria Math" panose="02040503050406030204" pitchFamily="18" charset="0"/>
                                  <a:cs typeface="Times New Roman"/>
                                  <a:sym typeface="Times New Roman"/>
                                </a:rPr>
                                <m:t>%</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03BCF4C-DE66-07CA-97B5-A232AFE373CD}"/>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633544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339649623"/>
                  </p:ext>
                </p:extLst>
              </p:nvPr>
            </p:nvGraphicFramePr>
            <p:xfrm>
              <a:off x="952500" y="2056274"/>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500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50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6</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m:t>
                                  </m:r>
                                </m:num>
                                <m:den>
                                  <m:r>
                                    <a:rPr lang="en-GB" sz="1600" b="0" i="1" smtClean="0">
                                      <a:solidFill>
                                        <a:schemeClr val="tx1"/>
                                      </a:solidFill>
                                      <a:latin typeface="Cambria Math" panose="02040503050406030204" pitchFamily="18" charset="0"/>
                                      <a:ea typeface="Nunito Sans"/>
                                      <a:cs typeface="Nunito Sans"/>
                                      <a:sym typeface="Nunito Sans"/>
                                    </a:rPr>
                                    <m:t>1000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339649623"/>
                  </p:ext>
                </p:extLst>
              </p:nvPr>
            </p:nvGraphicFramePr>
            <p:xfrm>
              <a:off x="952500" y="2056274"/>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49" y="378100"/>
            <a:ext cx="710949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A879CBD0-FFA2-8BE6-2422-480A88A4B32E}"/>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6</m:t>
                              </m:r>
                              <m:r>
                                <a:rPr lang="en-GB" sz="2300" b="0" i="1" dirty="0" smtClean="0">
                                  <a:solidFill>
                                    <a:schemeClr val="dk1"/>
                                  </a:solidFill>
                                  <a:latin typeface="Cambria Math" panose="02040503050406030204" pitchFamily="18" charset="0"/>
                                  <a:cs typeface="Times New Roman"/>
                                  <a:sym typeface="Times New Roman"/>
                                </a:rPr>
                                <m:t>%</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A879CBD0-FFA2-8BE6-2422-480A88A4B32E}"/>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728449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4289111964"/>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83%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8.3%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0.83%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8%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7073632"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17546443-DCDE-073F-8991-7BDA245F5355}"/>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Write as a percentage: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083</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17546443-DCDE-073F-8991-7BDA245F5355}"/>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1831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1781185228"/>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17.4%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1.74%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74%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174%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70646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6AF79AF1-6805-0007-33AD-C33422C50B9C}"/>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Write as a percentage: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1</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74</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6AF79AF1-6805-0007-33AD-C33422C50B9C}"/>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168106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7100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p:graphicFrame>
        <p:nvGraphicFramePr>
          <p:cNvPr id="106" name="Google Shape;106;p20"/>
          <p:cNvGraphicFramePr/>
          <p:nvPr>
            <p:extLst>
              <p:ext uri="{D42A27DB-BD31-4B8C-83A1-F6EECF244321}">
                <p14:modId xmlns:p14="http://schemas.microsoft.com/office/powerpoint/2010/main" val="2757321156"/>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6.75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0.0675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0.675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0.67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2E9710A9-0597-68F2-84B0-20779249AE80}"/>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Write as a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67</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5</m:t>
                              </m:r>
                              <m:r>
                                <a:rPr lang="en-GB" sz="2300" b="0" i="1" dirty="0" smtClean="0">
                                  <a:solidFill>
                                    <a:schemeClr val="dk1"/>
                                  </a:solidFill>
                                  <a:latin typeface="Cambria Math" panose="02040503050406030204" pitchFamily="18" charset="0"/>
                                  <a:cs typeface="Times New Roman"/>
                                  <a:sym typeface="Times New Roman"/>
                                </a:rPr>
                                <m:t>%</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2E9710A9-0597-68F2-84B0-20779249AE80}"/>
                  </a:ext>
                </a:extLst>
              </p:cNvPr>
              <p:cNvGraphicFramePr/>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92174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11911665"/>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m:t>
                                  </m:r>
                                </m:num>
                                <m:den>
                                  <m:r>
                                    <a:rPr lang="en-GB" sz="1600" b="0" i="1" smtClean="0">
                                      <a:solidFill>
                                        <a:schemeClr val="tx1"/>
                                      </a:solidFill>
                                      <a:latin typeface="Cambria Math" panose="02040503050406030204" pitchFamily="18" charset="0"/>
                                      <a:ea typeface="Nunito Sans"/>
                                      <a:cs typeface="Nunito Sans"/>
                                      <a:sym typeface="Nunito Sans"/>
                                    </a:rPr>
                                    <m:t>3</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m:t>
                                  </m:r>
                                </m:num>
                                <m:den>
                                  <m:r>
                                    <a:rPr lang="en-GB" sz="1600" b="0" i="1" smtClean="0">
                                      <a:solidFill>
                                        <a:schemeClr val="tx1"/>
                                      </a:solidFill>
                                      <a:latin typeface="Cambria Math" panose="02040503050406030204" pitchFamily="18" charset="0"/>
                                      <a:ea typeface="Nunito Sans"/>
                                      <a:cs typeface="Nunito Sans"/>
                                      <a:sym typeface="Nunito Sans"/>
                                    </a:rPr>
                                    <m:t>10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m:t>
                                  </m:r>
                                </m:num>
                                <m:den>
                                  <m:r>
                                    <a:rPr lang="en-GB" sz="1600" b="0" i="1" smtClean="0">
                                      <a:solidFill>
                                        <a:schemeClr val="tx1"/>
                                      </a:solidFill>
                                      <a:latin typeface="Cambria Math" panose="02040503050406030204" pitchFamily="18" charset="0"/>
                                      <a:ea typeface="Nunito Sans"/>
                                      <a:cs typeface="Nunito Sans"/>
                                      <a:sym typeface="Nunito Sans"/>
                                    </a:rPr>
                                    <m:t>9</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11911665"/>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49" y="378100"/>
            <a:ext cx="7136385"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FD687900-8AAB-C751-6550-D177BFA02CC8}"/>
                  </a:ext>
                </a:extLst>
              </p:cNvPr>
              <p:cNvGraphicFramePr/>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Write the recurring decimal as a fraction in the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6</m:t>
                                  </m:r>
                                </m:e>
                              </m:acc>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FD687900-8AAB-C751-6550-D177BFA02CC8}"/>
                  </a:ext>
                </a:extLst>
              </p:cNvPr>
              <p:cNvGraphicFramePr/>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85916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91" t="-1408" r="-183" b="-1408"/>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875900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534793712"/>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0.16 </m:t>
                              </m:r>
                            </m:oMath>
                          </a14:m>
                          <a:endParaRPr lang="en-GB"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0.166 </m:t>
                              </m:r>
                            </m:oMath>
                          </a14:m>
                          <a:endParaRPr lang="en-GB"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0.17</m:t>
                              </m:r>
                            </m:oMath>
                          </a14:m>
                          <a:r>
                            <a:rPr lang="en-GB" sz="1600" dirty="0">
                              <a:solidFill>
                                <a:schemeClr val="tx1"/>
                              </a:solidFill>
                              <a:latin typeface="Nunito Sans"/>
                              <a:ea typeface="Nunito Sans"/>
                              <a:cs typeface="Nunito Sans"/>
                              <a:sym typeface="Nunito Sans"/>
                            </a:rPr>
                            <a:t> </a:t>
                          </a: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0</m:t>
                              </m:r>
                              <m:r>
                                <a:rPr lang="en-GB" sz="1600" i="1" dirty="0" smtClean="0">
                                  <a:solidFill>
                                    <a:schemeClr val="tx1"/>
                                  </a:solidFill>
                                  <a:latin typeface="Cambria Math" panose="02040503050406030204" pitchFamily="18" charset="0"/>
                                  <a:ea typeface="Nunito Sans"/>
                                  <a:cs typeface="Nunito Sans"/>
                                  <a:sym typeface="Nunito Sans"/>
                                </a:rPr>
                                <m:t>.</m:t>
                              </m:r>
                              <m:r>
                                <a:rPr lang="en-GB" sz="1600" i="1" dirty="0" smtClean="0">
                                  <a:solidFill>
                                    <a:schemeClr val="tx1"/>
                                  </a:solidFill>
                                  <a:latin typeface="Cambria Math" panose="02040503050406030204" pitchFamily="18" charset="0"/>
                                  <a:ea typeface="Nunito Sans"/>
                                  <a:cs typeface="Nunito Sans"/>
                                  <a:sym typeface="Nunito Sans"/>
                                </a:rPr>
                                <m:t>1</m:t>
                              </m:r>
                              <m:acc>
                                <m:accPr>
                                  <m:chr m:val="̇"/>
                                  <m:ctrlPr>
                                    <a:rPr lang="ar-AE" sz="1600" i="1" dirty="0" smtClean="0">
                                      <a:solidFill>
                                        <a:schemeClr val="tx1"/>
                                      </a:solidFill>
                                      <a:latin typeface="Cambria Math" panose="02040503050406030204" pitchFamily="18" charset="0"/>
                                      <a:sym typeface="Nunito Sans"/>
                                    </a:rPr>
                                  </m:ctrlPr>
                                </m:accPr>
                                <m:e>
                                  <m:r>
                                    <a:rPr lang="ar-AE" sz="1600" b="0" i="1" dirty="0" smtClean="0">
                                      <a:solidFill>
                                        <a:schemeClr val="tx1"/>
                                      </a:solidFill>
                                      <a:latin typeface="Cambria Math" panose="02040503050406030204" pitchFamily="18" charset="0"/>
                                      <a:sym typeface="Nunito Sans"/>
                                    </a:rPr>
                                    <m:t>6</m:t>
                                  </m:r>
                                </m:e>
                              </m:acc>
                            </m:oMath>
                          </a14:m>
                          <a:r>
                            <a:rPr lang="ar-AE" sz="1600" dirty="0">
                              <a:solidFill>
                                <a:schemeClr val="tx1"/>
                              </a:solidFill>
                              <a:latin typeface="Nunito Sans"/>
                              <a:ea typeface="Nunito Sans"/>
                              <a:cs typeface="Nunito Sans"/>
                              <a:sym typeface="Nunito Sans"/>
                            </a:rPr>
                            <a:t> </a:t>
                          </a:r>
                        </a:p>
                        <a:p>
                          <a:pPr marL="0" lvl="0" indent="0" algn="l" rtl="0">
                            <a:lnSpc>
                              <a:spcPct val="115000"/>
                            </a:lnSpc>
                            <a:spcBef>
                              <a:spcPts val="0"/>
                            </a:spcBef>
                            <a:spcAft>
                              <a:spcPts val="0"/>
                            </a:spcAft>
                            <a:buNone/>
                          </a:pPr>
                          <a:r>
                            <a:rPr lang="ar-AE"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534793712"/>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49" y="378100"/>
            <a:ext cx="7154315"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B6D5AC1-9616-BFD0-ABBE-94635634D162}"/>
                  </a:ext>
                </a:extLst>
              </p:cNvPr>
              <p:cNvGraphicFramePr/>
              <p:nvPr/>
            </p:nvGraphicFramePr>
            <p:xfrm>
              <a:off x="108044" y="862525"/>
              <a:ext cx="5154238" cy="992452"/>
            </p:xfrm>
            <a:graphic>
              <a:graphicData uri="http://schemas.openxmlformats.org/drawingml/2006/table">
                <a:tbl>
                  <a:tblPr firstRow="1" bandRow="1">
                    <a:noFill/>
                    <a:tableStyleId>{F0405E19-DBF8-4350-A6E9-593C9D7815B3}</a:tableStyleId>
                  </a:tblPr>
                  <a:tblGrid>
                    <a:gridCol w="5154238">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Write the fraction as a recurring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r>
                            <a:rPr lang="en-GB" sz="2300" b="0" dirty="0">
                              <a:solidFill>
                                <a:schemeClr val="dk1"/>
                              </a:solidFill>
                              <a:cs typeface="Times New Roman"/>
                              <a:sym typeface="Times New Roman"/>
                            </a:rPr>
                            <a:t> </a:t>
                          </a: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1</m:t>
                                  </m:r>
                                </m:num>
                                <m:den>
                                  <m:r>
                                    <a:rPr lang="en-GB" sz="2300" b="0" i="1" dirty="0" smtClean="0">
                                      <a:solidFill>
                                        <a:schemeClr val="dk1"/>
                                      </a:solidFill>
                                      <a:latin typeface="Cambria Math" panose="02040503050406030204" pitchFamily="18" charset="0"/>
                                      <a:cs typeface="Times New Roman"/>
                                      <a:sym typeface="Times New Roman"/>
                                    </a:rPr>
                                    <m:t>6</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B6D5AC1-9616-BFD0-ABBE-94635634D162}"/>
                  </a:ext>
                </a:extLst>
              </p:cNvPr>
              <p:cNvGraphicFramePr/>
              <p:nvPr/>
            </p:nvGraphicFramePr>
            <p:xfrm>
              <a:off x="108044" y="862525"/>
              <a:ext cx="5154238" cy="992452"/>
            </p:xfrm>
            <a:graphic>
              <a:graphicData uri="http://schemas.openxmlformats.org/drawingml/2006/table">
                <a:tbl>
                  <a:tblPr firstRow="1" bandRow="1">
                    <a:noFill/>
                    <a:tableStyleId>{F0405E19-DBF8-4350-A6E9-593C9D7815B3}</a:tableStyleId>
                  </a:tblPr>
                  <a:tblGrid>
                    <a:gridCol w="5154238">
                      <a:extLst>
                        <a:ext uri="{9D8B030D-6E8A-4147-A177-3AD203B41FA5}">
                          <a16:colId xmlns:a16="http://schemas.microsoft.com/office/drawing/2014/main" val="20000"/>
                        </a:ext>
                      </a:extLst>
                    </a:gridCol>
                  </a:tblGrid>
                  <a:tr h="992452">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18" t="-1220" r="-236" b="-122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6055390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064316686"/>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11</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27</m:t>
                                  </m:r>
                                </m:num>
                                <m:den>
                                  <m:r>
                                    <a:rPr lang="en-GB" sz="1600" b="0" i="1" smtClean="0">
                                      <a:solidFill>
                                        <a:schemeClr val="tx1"/>
                                      </a:solidFill>
                                      <a:latin typeface="Cambria Math" panose="02040503050406030204" pitchFamily="18" charset="0"/>
                                      <a:ea typeface="Nunito Sans"/>
                                      <a:cs typeface="Nunito Sans"/>
                                      <a:sym typeface="Nunito Sans"/>
                                    </a:rPr>
                                    <m:t>100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27</m:t>
                                  </m:r>
                                </m:num>
                                <m:den>
                                  <m:r>
                                    <a:rPr lang="en-GB" sz="1600" b="0" i="1" smtClean="0">
                                      <a:solidFill>
                                        <a:schemeClr val="tx1"/>
                                      </a:solidFill>
                                      <a:latin typeface="Cambria Math" panose="02040503050406030204" pitchFamily="18" charset="0"/>
                                      <a:ea typeface="Nunito Sans"/>
                                      <a:cs typeface="Nunito Sans"/>
                                      <a:sym typeface="Nunito Sans"/>
                                    </a:rPr>
                                    <m:t>99</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m:t>
                                  </m:r>
                                </m:num>
                                <m:den>
                                  <m:r>
                                    <a:rPr lang="en-GB" sz="1600" b="0" i="1" smtClean="0">
                                      <a:solidFill>
                                        <a:schemeClr val="tx1"/>
                                      </a:solidFill>
                                      <a:latin typeface="Cambria Math" panose="02040503050406030204" pitchFamily="18" charset="0"/>
                                      <a:ea typeface="Nunito Sans"/>
                                      <a:cs typeface="Nunito Sans"/>
                                      <a:sym typeface="Nunito Sans"/>
                                    </a:rPr>
                                    <m:t>9</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064316686"/>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49" y="378100"/>
            <a:ext cx="714535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E3D77AB0-D11C-78CF-7415-95A04872FA15}"/>
                  </a:ext>
                </a:extLst>
              </p:cNvPr>
              <p:cNvGraphicFramePr/>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Write the recurring decimal as a fraction in the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2</m:t>
                                  </m:r>
                                </m:e>
                              </m:acc>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7</m:t>
                                  </m:r>
                                </m:e>
                              </m:acc>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E3D77AB0-D11C-78CF-7415-95A04872FA15}"/>
                  </a:ext>
                </a:extLst>
              </p:cNvPr>
              <p:cNvGraphicFramePr/>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85916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91" t="-1408" r="-183" b="-1408"/>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3791598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828578908"/>
                  </p:ext>
                </p:extLst>
              </p:nvPr>
            </p:nvGraphicFramePr>
            <p:xfrm>
              <a:off x="952500" y="2056276"/>
              <a:ext cx="7239000" cy="190557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38376">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0.27</m:t>
                              </m:r>
                            </m:oMath>
                          </a14:m>
                          <a:r>
                            <a:rPr lang="en-GB" sz="1600" dirty="0">
                              <a:solidFill>
                                <a:schemeClr val="tx1"/>
                              </a:solidFill>
                              <a:latin typeface="Nunito Sans"/>
                              <a:ea typeface="Nunito Sans"/>
                              <a:cs typeface="Nunito Sans"/>
                              <a:sym typeface="Nunito Sans"/>
                            </a:rPr>
                            <a:t> </a:t>
                          </a: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0.285714</m:t>
                              </m:r>
                            </m:oMath>
                          </a14:m>
                          <a:endParaRPr lang="en-GB"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672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0</m:t>
                              </m:r>
                              <m:r>
                                <a:rPr lang="en-GB" sz="1600" i="1" dirty="0" smtClean="0">
                                  <a:solidFill>
                                    <a:schemeClr val="tx1"/>
                                  </a:solidFill>
                                  <a:latin typeface="Cambria Math" panose="02040503050406030204" pitchFamily="18" charset="0"/>
                                  <a:ea typeface="Nunito Sans"/>
                                  <a:cs typeface="Nunito Sans"/>
                                  <a:sym typeface="Nunito Sans"/>
                                </a:rPr>
                                <m:t>.</m:t>
                              </m:r>
                              <m:acc>
                                <m:accPr>
                                  <m:chr m:val="̇"/>
                                  <m:ctrlPr>
                                    <a:rPr lang="ar-AE" sz="1600" i="1" dirty="0" smtClean="0">
                                      <a:solidFill>
                                        <a:schemeClr val="tx1"/>
                                      </a:solidFill>
                                      <a:latin typeface="Cambria Math" panose="02040503050406030204" pitchFamily="18" charset="0"/>
                                      <a:sym typeface="Nunito Sans"/>
                                    </a:rPr>
                                  </m:ctrlPr>
                                </m:accPr>
                                <m:e>
                                  <m:r>
                                    <a:rPr lang="ar-AE" sz="1600" b="0" i="1" dirty="0" smtClean="0">
                                      <a:solidFill>
                                        <a:schemeClr val="tx1"/>
                                      </a:solidFill>
                                      <a:latin typeface="Cambria Math" panose="02040503050406030204" pitchFamily="18" charset="0"/>
                                      <a:sym typeface="Nunito Sans"/>
                                    </a:rPr>
                                    <m:t>2</m:t>
                                  </m:r>
                                </m:e>
                              </m:acc>
                              <m:r>
                                <a:rPr lang="ar-AE" sz="1600" i="1" dirty="0" smtClean="0">
                                  <a:solidFill>
                                    <a:schemeClr val="tx1"/>
                                  </a:solidFill>
                                  <a:latin typeface="Cambria Math" panose="02040503050406030204" pitchFamily="18" charset="0"/>
                                  <a:ea typeface="Nunito Sans"/>
                                  <a:cs typeface="Nunito Sans"/>
                                  <a:sym typeface="Nunito Sans"/>
                                </a:rPr>
                                <m:t>8571</m:t>
                              </m:r>
                              <m:acc>
                                <m:accPr>
                                  <m:chr m:val="̇"/>
                                  <m:ctrlPr>
                                    <a:rPr lang="ar-AE" sz="1600" i="1" dirty="0" smtClean="0">
                                      <a:solidFill>
                                        <a:schemeClr val="tx1"/>
                                      </a:solidFill>
                                      <a:latin typeface="Cambria Math" panose="02040503050406030204" pitchFamily="18" charset="0"/>
                                      <a:sym typeface="Nunito Sans"/>
                                    </a:rPr>
                                  </m:ctrlPr>
                                </m:accPr>
                                <m:e>
                                  <m:r>
                                    <a:rPr lang="ar-AE" sz="1600" b="0" i="1" dirty="0" smtClean="0">
                                      <a:solidFill>
                                        <a:schemeClr val="tx1"/>
                                      </a:solidFill>
                                      <a:latin typeface="Cambria Math" panose="02040503050406030204" pitchFamily="18" charset="0"/>
                                      <a:sym typeface="Nunito Sans"/>
                                    </a:rPr>
                                    <m:t>4</m:t>
                                  </m:r>
                                </m:e>
                              </m:acc>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ar-AE"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0</m:t>
                              </m:r>
                              <m:r>
                                <a:rPr lang="en-GB" sz="1600" i="1" dirty="0" smtClean="0">
                                  <a:solidFill>
                                    <a:schemeClr val="tx1"/>
                                  </a:solidFill>
                                  <a:latin typeface="Cambria Math" panose="02040503050406030204" pitchFamily="18" charset="0"/>
                                  <a:ea typeface="Nunito Sans"/>
                                  <a:cs typeface="Nunito Sans"/>
                                  <a:sym typeface="Nunito Sans"/>
                                </a:rPr>
                                <m:t>.</m:t>
                              </m:r>
                              <m:r>
                                <a:rPr lang="en-GB" sz="1600" i="1" dirty="0" smtClean="0">
                                  <a:solidFill>
                                    <a:schemeClr val="tx1"/>
                                  </a:solidFill>
                                  <a:latin typeface="Cambria Math" panose="02040503050406030204" pitchFamily="18" charset="0"/>
                                  <a:ea typeface="Nunito Sans"/>
                                  <a:cs typeface="Nunito Sans"/>
                                  <a:sym typeface="Nunito Sans"/>
                                </a:rPr>
                                <m:t>28</m:t>
                              </m:r>
                              <m:r>
                                <a:rPr lang="en-GB" sz="1600" i="1" dirty="0" smtClean="0">
                                  <a:solidFill>
                                    <a:schemeClr val="tx1"/>
                                  </a:solidFill>
                                  <a:latin typeface="Cambria Math" panose="02040503050406030204" pitchFamily="18" charset="0"/>
                                  <a:ea typeface="Nunito Sans"/>
                                  <a:cs typeface="Nunito Sans"/>
                                  <a:sym typeface="Nunito Sans"/>
                                </a:rPr>
                                <m:t>… </m:t>
                              </m:r>
                            </m:oMath>
                          </a14:m>
                          <a:endParaRPr lang="en-GB"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828578908"/>
                  </p:ext>
                </p:extLst>
              </p:nvPr>
            </p:nvGraphicFramePr>
            <p:xfrm>
              <a:off x="952500" y="2056276"/>
              <a:ext cx="7239000" cy="190557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3837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9" r="-100337" b="-10454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9" r="-337" b="-104545"/>
                          </a:stretch>
                        </a:blipFill>
                      </a:tcPr>
                    </a:tc>
                    <a:extLst>
                      <a:ext uri="{0D108BD9-81ED-4DB2-BD59-A6C34878D82A}">
                        <a16:rowId xmlns:a16="http://schemas.microsoft.com/office/drawing/2014/main" val="10000"/>
                      </a:ext>
                    </a:extLst>
                  </a:tr>
                  <a:tr h="96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7484" r="-100337" b="-125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7484" r="-337" b="-1258"/>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49" y="378100"/>
            <a:ext cx="710949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7F287E00-1A4C-A0A4-2362-2AC00C9DBFBC}"/>
                  </a:ext>
                </a:extLst>
              </p:cNvPr>
              <p:cNvGraphicFramePr/>
              <p:nvPr/>
            </p:nvGraphicFramePr>
            <p:xfrm>
              <a:off x="108044" y="862525"/>
              <a:ext cx="5154238" cy="991436"/>
            </p:xfrm>
            <a:graphic>
              <a:graphicData uri="http://schemas.openxmlformats.org/drawingml/2006/table">
                <a:tbl>
                  <a:tblPr firstRow="1" bandRow="1">
                    <a:noFill/>
                    <a:tableStyleId>{F0405E19-DBF8-4350-A6E9-593C9D7815B3}</a:tableStyleId>
                  </a:tblPr>
                  <a:tblGrid>
                    <a:gridCol w="5154238">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Write the fraction as a recurring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r>
                            <a:rPr lang="en-GB" sz="2300" b="0" dirty="0">
                              <a:solidFill>
                                <a:schemeClr val="dk1"/>
                              </a:solidFill>
                              <a:cs typeface="Times New Roman"/>
                              <a:sym typeface="Times New Roman"/>
                            </a:rPr>
                            <a:t> </a:t>
                          </a: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2</m:t>
                                  </m:r>
                                </m:num>
                                <m:den>
                                  <m:r>
                                    <a:rPr lang="en-GB" sz="2300" b="0" i="1" dirty="0" smtClean="0">
                                      <a:solidFill>
                                        <a:schemeClr val="dk1"/>
                                      </a:solidFill>
                                      <a:latin typeface="Cambria Math" panose="02040503050406030204" pitchFamily="18" charset="0"/>
                                      <a:cs typeface="Times New Roman"/>
                                      <a:sym typeface="Times New Roman"/>
                                    </a:rPr>
                                    <m:t>7</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7F287E00-1A4C-A0A4-2362-2AC00C9DBFBC}"/>
                  </a:ext>
                </a:extLst>
              </p:cNvPr>
              <p:cNvGraphicFramePr/>
              <p:nvPr/>
            </p:nvGraphicFramePr>
            <p:xfrm>
              <a:off x="108044" y="862525"/>
              <a:ext cx="5154238" cy="991436"/>
            </p:xfrm>
            <a:graphic>
              <a:graphicData uri="http://schemas.openxmlformats.org/drawingml/2006/table">
                <a:tbl>
                  <a:tblPr firstRow="1" bandRow="1">
                    <a:noFill/>
                    <a:tableStyleId>{F0405E19-DBF8-4350-A6E9-593C9D7815B3}</a:tableStyleId>
                  </a:tblPr>
                  <a:tblGrid>
                    <a:gridCol w="5154238">
                      <a:extLst>
                        <a:ext uri="{9D8B030D-6E8A-4147-A177-3AD203B41FA5}">
                          <a16:colId xmlns:a16="http://schemas.microsoft.com/office/drawing/2014/main" val="20000"/>
                        </a:ext>
                      </a:extLst>
                    </a:gridCol>
                  </a:tblGrid>
                  <a:tr h="99143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18" t="-1220" r="-236" b="-122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068401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4" name="Picture 3" descr="Graphical user interface, text, application, chat or text message&#10;&#10;Description automatically generated">
            <a:extLst>
              <a:ext uri="{FF2B5EF4-FFF2-40B4-BE49-F238E27FC236}">
                <a16:creationId xmlns:a16="http://schemas.microsoft.com/office/drawing/2014/main" id="{F82B9CB6-FEF4-00F5-CB0F-74041830E849}"/>
              </a:ext>
            </a:extLst>
          </p:cNvPr>
          <p:cNvPicPr>
            <a:picLocks noChangeAspect="1"/>
          </p:cNvPicPr>
          <p:nvPr/>
        </p:nvPicPr>
        <p:blipFill>
          <a:blip r:embed="rId3"/>
          <a:stretch>
            <a:fillRect/>
          </a:stretch>
        </p:blipFill>
        <p:spPr>
          <a:xfrm>
            <a:off x="5163560" y="963038"/>
            <a:ext cx="3738869" cy="2986392"/>
          </a:xfrm>
          <a:prstGeom prst="rect">
            <a:avLst/>
          </a:prstGeom>
        </p:spPr>
      </p:pic>
      <p:sp>
        <p:nvSpPr>
          <p:cNvPr id="92" name="Google Shape;92;p18"/>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This resource in a nutshell</a:t>
            </a:r>
          </a:p>
        </p:txBody>
      </p:sp>
      <p:sp>
        <p:nvSpPr>
          <p:cNvPr id="93" name="Google Shape;93;p18"/>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Comparing Fractions, Decimals and Percentages</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lang="en-GB" sz="1200" dirty="0">
              <a:solidFill>
                <a:srgbClr val="1C1C1C"/>
              </a:solidFill>
              <a:latin typeface="Nunito Sans" pitchFamily="2" charset="0"/>
            </a:endParaRPr>
          </a:p>
          <a:p>
            <a:pPr>
              <a:lnSpc>
                <a:spcPct val="115000"/>
              </a:lnSpc>
            </a:pPr>
            <a:r>
              <a:rPr lang="en-GB" sz="1200" b="1" dirty="0">
                <a:solidFill>
                  <a:srgbClr val="1C1C1C"/>
                </a:solidFill>
                <a:latin typeface="Nunito Sans" pitchFamily="2" charset="77"/>
              </a:rPr>
              <a:t>At Third Space Learning, we use diagnostic questions before and after online tutoring sessions to identify gaps and track progress, an example of this is shown on the right.</a:t>
            </a:r>
          </a:p>
          <a:p>
            <a:pPr marL="0" lvl="0" indent="0" algn="l" rtl="0">
              <a:lnSpc>
                <a:spcPct val="115000"/>
              </a:lnSpc>
              <a:spcBef>
                <a:spcPts val="0"/>
              </a:spcBef>
              <a:spcAft>
                <a:spcPts val="0"/>
              </a:spcAft>
              <a:buNone/>
            </a:pPr>
            <a:endParaRPr sz="1200" dirty="0">
              <a:solidFill>
                <a:srgbClr val="1C1C1C"/>
              </a:solidFill>
              <a:latin typeface="Nunito Sans" pitchFamily="2" charset="77"/>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pic>
        <p:nvPicPr>
          <p:cNvPr id="11" name="Picture 10" descr="A child wearing headphones&#10;&#10;Description automatically generated with low confidence">
            <a:extLst>
              <a:ext uri="{FF2B5EF4-FFF2-40B4-BE49-F238E27FC236}">
                <a16:creationId xmlns:a16="http://schemas.microsoft.com/office/drawing/2014/main" id="{C92FCA2E-C30F-BEAA-E143-B7239F586F30}"/>
              </a:ext>
            </a:extLst>
          </p:cNvPr>
          <p:cNvPicPr>
            <a:picLocks noChangeAspect="1"/>
          </p:cNvPicPr>
          <p:nvPr/>
        </p:nvPicPr>
        <p:blipFill>
          <a:blip r:embed="rId4"/>
          <a:stretch>
            <a:fillRect/>
          </a:stretch>
        </p:blipFill>
        <p:spPr>
          <a:xfrm>
            <a:off x="4742099" y="3224610"/>
            <a:ext cx="1565300" cy="1570992"/>
          </a:xfrm>
          <a:prstGeom prst="rect">
            <a:avLst/>
          </a:prstGeom>
        </p:spPr>
      </p:pic>
    </p:spTree>
    <p:extLst>
      <p:ext uri="{BB962C8B-B14F-4D97-AF65-F5344CB8AC3E}">
        <p14:creationId xmlns:p14="http://schemas.microsoft.com/office/powerpoint/2010/main" val="159215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913988335"/>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42</m:t>
                                  </m:r>
                                </m:num>
                                <m:den>
                                  <m:r>
                                    <a:rPr lang="en-GB" sz="1600" b="0" i="1" smtClean="0">
                                      <a:solidFill>
                                        <a:schemeClr val="tx1"/>
                                      </a:solidFill>
                                      <a:latin typeface="Cambria Math" panose="02040503050406030204" pitchFamily="18" charset="0"/>
                                      <a:ea typeface="Nunito Sans"/>
                                      <a:cs typeface="Nunito Sans"/>
                                      <a:sym typeface="Nunito Sans"/>
                                    </a:rPr>
                                    <m:t>990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14</m:t>
                                  </m:r>
                                </m:num>
                                <m:den>
                                  <m:r>
                                    <a:rPr lang="en-GB" sz="1600" b="0" i="1" smtClean="0">
                                      <a:solidFill>
                                        <a:schemeClr val="tx1"/>
                                      </a:solidFill>
                                      <a:latin typeface="Cambria Math" panose="02040503050406030204" pitchFamily="18" charset="0"/>
                                      <a:ea typeface="Nunito Sans"/>
                                      <a:cs typeface="Nunito Sans"/>
                                      <a:sym typeface="Nunito Sans"/>
                                    </a:rPr>
                                    <m:t>330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14</m:t>
                                  </m:r>
                                </m:num>
                                <m:den>
                                  <m:r>
                                    <a:rPr lang="en-GB" sz="1600" b="0" i="1" smtClean="0">
                                      <a:solidFill>
                                        <a:schemeClr val="tx1"/>
                                      </a:solidFill>
                                      <a:latin typeface="Cambria Math" panose="02040503050406030204" pitchFamily="18" charset="0"/>
                                      <a:ea typeface="Nunito Sans"/>
                                      <a:cs typeface="Nunito Sans"/>
                                      <a:sym typeface="Nunito Sans"/>
                                    </a:rPr>
                                    <m:t>33</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7</m:t>
                                  </m:r>
                                </m:num>
                                <m:den>
                                  <m:r>
                                    <a:rPr lang="en-GB" sz="1600" b="0" i="1" smtClean="0">
                                      <a:solidFill>
                                        <a:schemeClr val="tx1"/>
                                      </a:solidFill>
                                      <a:latin typeface="Cambria Math" panose="02040503050406030204" pitchFamily="18" charset="0"/>
                                      <a:ea typeface="Nunito Sans"/>
                                      <a:cs typeface="Nunito Sans"/>
                                      <a:sym typeface="Nunito Sans"/>
                                    </a:rPr>
                                    <m:t>165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913988335"/>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49" y="378100"/>
            <a:ext cx="705570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2F8B702F-CC26-191A-2FC9-F49A1C5C94CD}"/>
                  </a:ext>
                </a:extLst>
              </p:cNvPr>
              <p:cNvGraphicFramePr/>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Write the recurring decimal as a fraction in the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m:t>
                              </m:r>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4</m:t>
                                  </m:r>
                                </m:e>
                              </m:acc>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2</m:t>
                                  </m:r>
                                </m:e>
                              </m:acc>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2F8B702F-CC26-191A-2FC9-F49A1C5C94CD}"/>
                  </a:ext>
                </a:extLst>
              </p:cNvPr>
              <p:cNvGraphicFramePr/>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85916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91" t="-1408" r="-183" b="-1408"/>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235864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025099493"/>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0.685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5</m:t>
                                  </m:r>
                                </m:num>
                                <m:den>
                                  <m:r>
                                    <a:rPr lang="en-GB" sz="1600" b="0" i="1" smtClean="0">
                                      <a:solidFill>
                                        <a:schemeClr val="tx1"/>
                                      </a:solidFill>
                                      <a:latin typeface="Cambria Math" panose="02040503050406030204" pitchFamily="18" charset="0"/>
                                      <a:ea typeface="Nunito Sans"/>
                                      <a:cs typeface="Nunito Sans"/>
                                      <a:sym typeface="Nunito Sans"/>
                                    </a:rPr>
                                    <m:t>8</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68%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11</m:t>
                                  </m:r>
                                </m:num>
                                <m:den>
                                  <m:r>
                                    <a:rPr lang="en-GB" sz="1600" b="0" i="1" smtClean="0">
                                      <a:solidFill>
                                        <a:schemeClr val="tx1"/>
                                      </a:solidFill>
                                      <a:latin typeface="Cambria Math" panose="02040503050406030204" pitchFamily="18" charset="0"/>
                                      <a:ea typeface="Nunito Sans"/>
                                      <a:cs typeface="Nunito Sans"/>
                                      <a:sym typeface="Nunito Sans"/>
                                    </a:rPr>
                                    <m:t>16</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025099493"/>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0.685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68%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18) Determine the number with the greatest value:</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685</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5</m:t>
                                  </m:r>
                                </m:num>
                                <m:den>
                                  <m:r>
                                    <a:rPr lang="en-GB" sz="2300" b="0" i="1" smtClean="0">
                                      <a:solidFill>
                                        <a:schemeClr val="dk1"/>
                                      </a:solidFill>
                                      <a:latin typeface="Cambria Math" panose="02040503050406030204" pitchFamily="18" charset="0"/>
                                      <a:ea typeface="Nunito Sans"/>
                                      <a:cs typeface="Nunito Sans"/>
                                      <a:sym typeface="Nunito Sans"/>
                                    </a:rPr>
                                    <m:t>8</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68</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11</m:t>
                                  </m:r>
                                </m:num>
                                <m:den>
                                  <m:r>
                                    <a:rPr lang="en-GB" sz="2300" b="0" i="1" smtClean="0">
                                      <a:solidFill>
                                        <a:schemeClr val="dk1"/>
                                      </a:solidFill>
                                      <a:latin typeface="Cambria Math" panose="02040503050406030204" pitchFamily="18" charset="0"/>
                                      <a:ea typeface="Nunito Sans"/>
                                      <a:cs typeface="Nunito Sans"/>
                                      <a:sym typeface="Nunito Sans"/>
                                    </a:rPr>
                                    <m:t>16</m:t>
                                  </m:r>
                                </m:den>
                              </m:f>
                            </m:oMath>
                          </a14:m>
                          <a:r>
                            <a:rPr lang="en-GB" sz="23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70646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29207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658902187"/>
                  </p:ext>
                </p:extLst>
              </p:nvPr>
            </p:nvGraphicFramePr>
            <p:xfrm>
              <a:off x="952500" y="2054086"/>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61</m:t>
                                  </m:r>
                                </m:num>
                                <m:den>
                                  <m:r>
                                    <a:rPr lang="en-GB" sz="1600" b="0" i="1" smtClean="0">
                                      <a:solidFill>
                                        <a:schemeClr val="tx1"/>
                                      </a:solidFill>
                                      <a:latin typeface="Cambria Math" panose="02040503050406030204" pitchFamily="18" charset="0"/>
                                      <a:ea typeface="Nunito Sans"/>
                                      <a:cs typeface="Nunito Sans"/>
                                      <a:sym typeface="Nunito Sans"/>
                                    </a:rPr>
                                    <m:t>3</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14</m:t>
                                  </m:r>
                                </m:num>
                                <m:den>
                                  <m:r>
                                    <a:rPr lang="en-GB" sz="1600" b="0" i="1" smtClean="0">
                                      <a:solidFill>
                                        <a:schemeClr val="tx1"/>
                                      </a:solidFill>
                                      <a:latin typeface="Cambria Math" panose="02040503050406030204" pitchFamily="18" charset="0"/>
                                      <a:ea typeface="Nunito Sans"/>
                                      <a:cs typeface="Nunito Sans"/>
                                      <a:sym typeface="Nunito Sans"/>
                                    </a:rPr>
                                    <m:t>15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r>
                                <a:rPr lang="en-GB" sz="1600" b="0" i="0" smtClean="0">
                                  <a:solidFill>
                                    <a:schemeClr val="tx1"/>
                                  </a:solidFill>
                                  <a:latin typeface="Cambria Math" panose="02040503050406030204" pitchFamily="18" charset="0"/>
                                  <a:ea typeface="Nunito Sans"/>
                                  <a:cs typeface="Nunito Sans"/>
                                  <a:sym typeface="Nunito Sans"/>
                                </a:rPr>
                                <m:t>42</m:t>
                              </m:r>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77</m:t>
                                  </m:r>
                                </m:num>
                                <m:den>
                                  <m:r>
                                    <a:rPr lang="en-GB" sz="1600" b="0" i="1" smtClean="0">
                                      <a:solidFill>
                                        <a:schemeClr val="tx1"/>
                                      </a:solidFill>
                                      <a:latin typeface="Cambria Math" panose="02040503050406030204" pitchFamily="18" charset="0"/>
                                      <a:ea typeface="Nunito Sans"/>
                                      <a:cs typeface="Nunito Sans"/>
                                      <a:sym typeface="Nunito Sans"/>
                                    </a:rPr>
                                    <m:t>150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61</m:t>
                                  </m:r>
                                </m:num>
                                <m:den>
                                  <m:r>
                                    <a:rPr lang="en-GB" sz="1600" b="0" i="1" smtClean="0">
                                      <a:solidFill>
                                        <a:schemeClr val="tx1"/>
                                      </a:solidFill>
                                      <a:latin typeface="Cambria Math" panose="02040503050406030204" pitchFamily="18" charset="0"/>
                                      <a:ea typeface="Nunito Sans"/>
                                      <a:cs typeface="Nunito Sans"/>
                                      <a:sym typeface="Nunito Sans"/>
                                    </a:rPr>
                                    <m:t>300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658902187"/>
                  </p:ext>
                </p:extLst>
              </p:nvPr>
            </p:nvGraphicFramePr>
            <p:xfrm>
              <a:off x="952500" y="2054086"/>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000"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000"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70646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1FBD9671-A063-E540-68EA-56A1DFA79C09}"/>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19) Giving your answer as a fraction, calculate:</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18</m:t>
                              </m:r>
                              <m:r>
                                <a:rPr lang="en-GB" sz="2300" b="0" i="1" smtClean="0">
                                  <a:solidFill>
                                    <a:schemeClr val="dk1"/>
                                  </a:solidFill>
                                  <a:latin typeface="Cambria Math" panose="02040503050406030204" pitchFamily="18" charset="0"/>
                                  <a:ea typeface="Nunito Sans"/>
                                  <a:cs typeface="Nunito Sans"/>
                                  <a:sym typeface="Nunito Sans"/>
                                </a:rPr>
                                <m:t>+</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m:t>
                                  </m:r>
                                </m:num>
                                <m:den>
                                  <m:r>
                                    <a:rPr lang="en-GB" sz="2300" b="0" i="1" smtClean="0">
                                      <a:solidFill>
                                        <a:schemeClr val="dk1"/>
                                      </a:solidFill>
                                      <a:latin typeface="Cambria Math" panose="02040503050406030204" pitchFamily="18" charset="0"/>
                                      <a:ea typeface="Nunito Sans"/>
                                      <a:cs typeface="Nunito Sans"/>
                                      <a:sym typeface="Nunito Sans"/>
                                    </a:rPr>
                                    <m:t>3</m:t>
                                  </m:r>
                                </m:den>
                              </m:f>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42</m:t>
                              </m:r>
                              <m:r>
                                <a:rPr lang="en-GB" sz="2300" b="0" i="1" smtClean="0">
                                  <a:solidFill>
                                    <a:schemeClr val="dk1"/>
                                  </a:solidFill>
                                  <a:latin typeface="Cambria Math" panose="02040503050406030204" pitchFamily="18" charset="0"/>
                                  <a:ea typeface="Nunito Sans"/>
                                  <a:cs typeface="Nunito Sans"/>
                                  <a:sym typeface="Nunito Sans"/>
                                </a:rPr>
                                <m:t>%</m:t>
                              </m:r>
                            </m:oMath>
                          </a14:m>
                          <a:endParaRPr lang="en-GB"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1FBD9671-A063-E540-68EA-56A1DFA79C09}"/>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37414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645719972"/>
                  </p:ext>
                </p:extLst>
              </p:nvPr>
            </p:nvGraphicFramePr>
            <p:xfrm>
              <a:off x="952500" y="2056274"/>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8</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11%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7</m:t>
                                  </m:r>
                                </m:num>
                                <m:den>
                                  <m:r>
                                    <a:rPr lang="en-GB" sz="1600" b="0" i="1" smtClean="0">
                                      <a:solidFill>
                                        <a:schemeClr val="tx1"/>
                                      </a:solidFill>
                                      <a:latin typeface="Cambria Math" panose="02040503050406030204" pitchFamily="18" charset="0"/>
                                      <a:ea typeface="Nunito Sans"/>
                                      <a:cs typeface="Nunito Sans"/>
                                      <a:sym typeface="Nunito Sans"/>
                                    </a:rPr>
                                    <m:t>60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0.111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645719972"/>
                  </p:ext>
                </p:extLst>
              </p:nvPr>
            </p:nvGraphicFramePr>
            <p:xfrm>
              <a:off x="952500" y="2056274"/>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11%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0.111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714535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752A1830-33CF-5DE9-8713-80848466F76E}"/>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20) Choose the smallest proportion:</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m:t>
                                  </m:r>
                                </m:num>
                                <m:den>
                                  <m:r>
                                    <a:rPr lang="en-GB" sz="2300" b="0" i="1" smtClean="0">
                                      <a:solidFill>
                                        <a:schemeClr val="dk1"/>
                                      </a:solidFill>
                                      <a:latin typeface="Cambria Math" panose="02040503050406030204" pitchFamily="18" charset="0"/>
                                      <a:ea typeface="Nunito Sans"/>
                                      <a:cs typeface="Nunito Sans"/>
                                      <a:sym typeface="Nunito Sans"/>
                                    </a:rPr>
                                    <m:t>8</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11</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7</m:t>
                                  </m:r>
                                </m:num>
                                <m:den>
                                  <m:r>
                                    <a:rPr lang="en-GB" sz="2300" b="0" i="1" smtClean="0">
                                      <a:solidFill>
                                        <a:schemeClr val="dk1"/>
                                      </a:solidFill>
                                      <a:latin typeface="Cambria Math" panose="02040503050406030204" pitchFamily="18" charset="0"/>
                                      <a:ea typeface="Nunito Sans"/>
                                      <a:cs typeface="Nunito Sans"/>
                                      <a:sym typeface="Nunito Sans"/>
                                    </a:rPr>
                                    <m:t>60</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111</m:t>
                              </m:r>
                            </m:oMath>
                          </a14:m>
                          <a:r>
                            <a:rPr lang="en-GB" sz="23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752A1830-33CF-5DE9-8713-80848466F76E}"/>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899174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131174991"/>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r>
                                <a:rPr lang="en-GB" sz="1600" b="0" i="1" smtClean="0">
                                  <a:solidFill>
                                    <a:schemeClr val="tx1"/>
                                  </a:solidFill>
                                  <a:latin typeface="Cambria Math" panose="02040503050406030204" pitchFamily="18" charset="0"/>
                                  <a:ea typeface="Nunito Sans"/>
                                  <a:cs typeface="Nunito Sans"/>
                                  <a:sym typeface="Nunito Sans"/>
                                </a:rPr>
                                <m:t>0.3,  0.4,  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2</m:t>
                                  </m:r>
                                </m:den>
                              </m:f>
                              <m:r>
                                <a:rPr lang="en-GB" sz="1600" b="0" i="1" smtClean="0">
                                  <a:solidFill>
                                    <a:schemeClr val="tx1"/>
                                  </a:solidFill>
                                  <a:latin typeface="Cambria Math" panose="02040503050406030204" pitchFamily="18" charset="0"/>
                                  <a:ea typeface="Nunito Sans"/>
                                  <a:cs typeface="Nunito Sans"/>
                                  <a:sym typeface="Nunito Sans"/>
                                </a:rPr>
                                <m:t>,  60%,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4</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4</m:t>
                                  </m:r>
                                </m:den>
                              </m:f>
                              <m:r>
                                <a:rPr lang="en-GB" sz="1600" b="0" i="1" smtClean="0">
                                  <a:solidFill>
                                    <a:schemeClr val="tx1"/>
                                  </a:solidFill>
                                  <a:latin typeface="Cambria Math" panose="02040503050406030204" pitchFamily="18" charset="0"/>
                                  <a:ea typeface="Nunito Sans"/>
                                  <a:cs typeface="Nunito Sans"/>
                                  <a:sym typeface="Nunito Sans"/>
                                </a:rPr>
                                <m:t>,  60%,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2</m:t>
                                  </m:r>
                                </m:den>
                              </m:f>
                              <m:r>
                                <a:rPr lang="en-GB" sz="1600" b="0" i="1" smtClean="0">
                                  <a:solidFill>
                                    <a:schemeClr val="tx1"/>
                                  </a:solidFill>
                                  <a:latin typeface="Cambria Math" panose="02040503050406030204" pitchFamily="18" charset="0"/>
                                  <a:ea typeface="Nunito Sans"/>
                                  <a:cs typeface="Nunito Sans"/>
                                  <a:sym typeface="Nunito Sans"/>
                                </a:rPr>
                                <m:t>,  0.4,   0.3</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2</m:t>
                                  </m:r>
                                </m:den>
                              </m:f>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4</m:t>
                                  </m:r>
                                </m:den>
                              </m:f>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0</m:t>
                              </m:r>
                              <m:r>
                                <a:rPr lang="en-GB" sz="1600" b="0" i="1" smtClean="0">
                                  <a:solidFill>
                                    <a:schemeClr val="tx1"/>
                                  </a:solidFill>
                                  <a:latin typeface="Cambria Math" panose="02040503050406030204" pitchFamily="18" charset="0"/>
                                  <a:ea typeface="Nunito Sans"/>
                                  <a:cs typeface="Nunito Sans"/>
                                  <a:sym typeface="Nunito Sans"/>
                                </a:rPr>
                                <m:t>.</m:t>
                              </m:r>
                              <m:r>
                                <a:rPr lang="en-GB" sz="1600" b="0" i="1" smtClean="0">
                                  <a:solidFill>
                                    <a:schemeClr val="tx1"/>
                                  </a:solidFill>
                                  <a:latin typeface="Cambria Math" panose="02040503050406030204" pitchFamily="18" charset="0"/>
                                  <a:ea typeface="Nunito Sans"/>
                                  <a:cs typeface="Nunito Sans"/>
                                  <a:sym typeface="Nunito Sans"/>
                                </a:rPr>
                                <m:t>3</m:t>
                              </m:r>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0</m:t>
                              </m:r>
                              <m:r>
                                <a:rPr lang="en-GB" sz="1600" b="0" i="1" smtClean="0">
                                  <a:solidFill>
                                    <a:schemeClr val="tx1"/>
                                  </a:solidFill>
                                  <a:latin typeface="Cambria Math" panose="02040503050406030204" pitchFamily="18" charset="0"/>
                                  <a:ea typeface="Nunito Sans"/>
                                  <a:cs typeface="Nunito Sans"/>
                                  <a:sym typeface="Nunito Sans"/>
                                </a:rPr>
                                <m:t>.</m:t>
                              </m:r>
                              <m:r>
                                <a:rPr lang="en-GB" sz="1600" b="0" i="1" smtClean="0">
                                  <a:solidFill>
                                    <a:schemeClr val="tx1"/>
                                  </a:solidFill>
                                  <a:latin typeface="Cambria Math" panose="02040503050406030204" pitchFamily="18" charset="0"/>
                                  <a:ea typeface="Nunito Sans"/>
                                  <a:cs typeface="Nunito Sans"/>
                                  <a:sym typeface="Nunito Sans"/>
                                </a:rPr>
                                <m:t>4</m:t>
                              </m:r>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60</m:t>
                              </m:r>
                              <m:r>
                                <a:rPr lang="en-GB" sz="1600" b="0" i="1" smtClean="0">
                                  <a:solidFill>
                                    <a:schemeClr val="tx1"/>
                                  </a:solidFill>
                                  <a:latin typeface="Cambria Math" panose="02040503050406030204" pitchFamily="18" charset="0"/>
                                  <a:ea typeface="Nunito Sans"/>
                                  <a:cs typeface="Nunito Sans"/>
                                  <a:sym typeface="Nunito Sans"/>
                                </a:rPr>
                                <m:t>%</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r>
                                <a:rPr lang="en-GB" sz="1600" b="0" i="1" smtClean="0">
                                  <a:solidFill>
                                    <a:schemeClr val="tx1"/>
                                  </a:solidFill>
                                  <a:latin typeface="Cambria Math" panose="02040503050406030204" pitchFamily="18" charset="0"/>
                                  <a:ea typeface="Nunito Sans"/>
                                  <a:cs typeface="Nunito Sans"/>
                                  <a:sym typeface="Nunito Sans"/>
                                </a:rPr>
                                <m:t>60</m:t>
                              </m:r>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0</m:t>
                              </m:r>
                              <m:r>
                                <a:rPr lang="en-GB" sz="1600" b="0" i="1" smtClean="0">
                                  <a:solidFill>
                                    <a:schemeClr val="tx1"/>
                                  </a:solidFill>
                                  <a:latin typeface="Cambria Math" panose="02040503050406030204" pitchFamily="18" charset="0"/>
                                  <a:ea typeface="Nunito Sans"/>
                                  <a:cs typeface="Nunito Sans"/>
                                  <a:sym typeface="Nunito Sans"/>
                                </a:rPr>
                                <m:t>.</m:t>
                              </m:r>
                              <m:r>
                                <a:rPr lang="en-GB" sz="1600" b="0" i="1" smtClean="0">
                                  <a:solidFill>
                                    <a:schemeClr val="tx1"/>
                                  </a:solidFill>
                                  <a:latin typeface="Cambria Math" panose="02040503050406030204" pitchFamily="18" charset="0"/>
                                  <a:ea typeface="Nunito Sans"/>
                                  <a:cs typeface="Nunito Sans"/>
                                  <a:sym typeface="Nunito Sans"/>
                                </a:rPr>
                                <m:t>4</m:t>
                              </m:r>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0</m:t>
                              </m:r>
                              <m:r>
                                <a:rPr lang="en-GB" sz="1600" b="0" i="1" smtClean="0">
                                  <a:solidFill>
                                    <a:schemeClr val="tx1"/>
                                  </a:solidFill>
                                  <a:latin typeface="Cambria Math" panose="02040503050406030204" pitchFamily="18" charset="0"/>
                                  <a:ea typeface="Nunito Sans"/>
                                  <a:cs typeface="Nunito Sans"/>
                                  <a:sym typeface="Nunito Sans"/>
                                </a:rPr>
                                <m:t>.</m:t>
                              </m:r>
                              <m:r>
                                <a:rPr lang="en-GB" sz="1600" b="0" i="1" smtClean="0">
                                  <a:solidFill>
                                    <a:schemeClr val="tx1"/>
                                  </a:solidFill>
                                  <a:latin typeface="Cambria Math" panose="02040503050406030204" pitchFamily="18" charset="0"/>
                                  <a:ea typeface="Nunito Sans"/>
                                  <a:cs typeface="Nunito Sans"/>
                                  <a:sym typeface="Nunito Sans"/>
                                </a:rPr>
                                <m:t>3</m:t>
                              </m:r>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4</m:t>
                                  </m:r>
                                </m:den>
                              </m:f>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2</m:t>
                                  </m:r>
                                </m:den>
                              </m:f>
                              <m:r>
                                <a:rPr lang="en-GB" sz="1600" b="0" i="1" smtClean="0">
                                  <a:solidFill>
                                    <a:schemeClr val="tx1"/>
                                  </a:solidFill>
                                  <a:latin typeface="Cambria Math" panose="02040503050406030204" pitchFamily="18" charset="0"/>
                                  <a:ea typeface="Nunito Sans"/>
                                  <a:cs typeface="Nunito Sans"/>
                                  <a:sym typeface="Nunito Sans"/>
                                </a:rPr>
                                <m:t>  </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131174991"/>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3C55987A-6A81-731A-EA06-068B6E017B48}"/>
              </a:ext>
            </a:extLst>
          </p:cNvPr>
          <p:cNvSpPr txBox="1"/>
          <p:nvPr/>
        </p:nvSpPr>
        <p:spPr>
          <a:xfrm>
            <a:off x="169850" y="378100"/>
            <a:ext cx="717224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75B48DBA-CD6D-38F0-3F13-B57BECC3D17E}"/>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21) Write in ascending order:</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60</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m:t>
                                  </m:r>
                                </m:num>
                                <m:den>
                                  <m:r>
                                    <a:rPr lang="en-GB" sz="2300" b="0" i="1" smtClean="0">
                                      <a:solidFill>
                                        <a:schemeClr val="dk1"/>
                                      </a:solidFill>
                                      <a:latin typeface="Cambria Math" panose="02040503050406030204" pitchFamily="18" charset="0"/>
                                      <a:ea typeface="Nunito Sans"/>
                                      <a:cs typeface="Nunito Sans"/>
                                      <a:sym typeface="Nunito Sans"/>
                                    </a:rPr>
                                    <m:t>2</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3</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3</m:t>
                                  </m:r>
                                </m:num>
                                <m:den>
                                  <m:r>
                                    <a:rPr lang="en-GB" sz="2300" b="0" i="1" smtClean="0">
                                      <a:solidFill>
                                        <a:schemeClr val="dk1"/>
                                      </a:solidFill>
                                      <a:latin typeface="Cambria Math" panose="02040503050406030204" pitchFamily="18" charset="0"/>
                                      <a:ea typeface="Nunito Sans"/>
                                      <a:cs typeface="Nunito Sans"/>
                                      <a:sym typeface="Nunito Sans"/>
                                    </a:rPr>
                                    <m:t>4</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4</m:t>
                              </m:r>
                            </m:oMath>
                          </a14:m>
                          <a:endParaRPr lang="en-GB"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75B48DBA-CD6D-38F0-3F13-B57BECC3D17E}"/>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4038310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619701220"/>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r>
                                <a:rPr lang="en-GB" sz="1600" b="0" i="1" smtClean="0">
                                  <a:solidFill>
                                    <a:schemeClr val="tx1"/>
                                  </a:solidFill>
                                  <a:latin typeface="Cambria Math" panose="02040503050406030204" pitchFamily="18" charset="0"/>
                                  <a:ea typeface="Nunito Sans"/>
                                  <a:cs typeface="Nunito Sans"/>
                                  <a:sym typeface="Nunito Sans"/>
                                </a:rPr>
                                <m:t>0.5,  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7</m:t>
                                  </m:r>
                                </m:den>
                              </m:f>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m:t>
                                  </m:r>
                                </m:num>
                                <m:den>
                                  <m:r>
                                    <a:rPr lang="en-GB" sz="1600" b="0" i="1" smtClean="0">
                                      <a:solidFill>
                                        <a:schemeClr val="tx1"/>
                                      </a:solidFill>
                                      <a:latin typeface="Cambria Math" panose="02040503050406030204" pitchFamily="18" charset="0"/>
                                      <a:ea typeface="Nunito Sans"/>
                                      <a:cs typeface="Nunito Sans"/>
                                      <a:sym typeface="Nunito Sans"/>
                                    </a:rPr>
                                    <m:t>9</m:t>
                                  </m:r>
                                </m:den>
                              </m:f>
                              <m:r>
                                <a:rPr lang="en-GB" sz="1600" b="0" i="1" smtClean="0">
                                  <a:solidFill>
                                    <a:schemeClr val="tx1"/>
                                  </a:solidFill>
                                  <a:latin typeface="Cambria Math" panose="02040503050406030204" pitchFamily="18" charset="0"/>
                                  <a:ea typeface="Nunito Sans"/>
                                  <a:cs typeface="Nunito Sans"/>
                                  <a:sym typeface="Nunito Sans"/>
                                </a:rPr>
                                <m:t>,  42%</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7</m:t>
                                  </m:r>
                                </m:den>
                              </m:f>
                              <m:r>
                                <a:rPr lang="en-GB" sz="1600" b="0" i="1" smtClean="0">
                                  <a:solidFill>
                                    <a:schemeClr val="tx1"/>
                                  </a:solidFill>
                                  <a:latin typeface="Cambria Math" panose="02040503050406030204" pitchFamily="18" charset="0"/>
                                  <a:ea typeface="Nunito Sans"/>
                                  <a:cs typeface="Nunito Sans"/>
                                  <a:sym typeface="Nunito Sans"/>
                                </a:rPr>
                                <m:t>,  42%,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m:t>
                                  </m:r>
                                </m:num>
                                <m:den>
                                  <m:r>
                                    <a:rPr lang="en-GB" sz="1600" b="0" i="1" smtClean="0">
                                      <a:solidFill>
                                        <a:schemeClr val="tx1"/>
                                      </a:solidFill>
                                      <a:latin typeface="Cambria Math" panose="02040503050406030204" pitchFamily="18" charset="0"/>
                                      <a:ea typeface="Nunito Sans"/>
                                      <a:cs typeface="Nunito Sans"/>
                                      <a:sym typeface="Nunito Sans"/>
                                    </a:rPr>
                                    <m:t>9</m:t>
                                  </m:r>
                                </m:den>
                              </m:f>
                              <m:r>
                                <a:rPr lang="en-GB" sz="1600" b="0" i="1" smtClean="0">
                                  <a:solidFill>
                                    <a:schemeClr val="tx1"/>
                                  </a:solidFill>
                                  <a:latin typeface="Cambria Math" panose="02040503050406030204" pitchFamily="18" charset="0"/>
                                  <a:ea typeface="Nunito Sans"/>
                                  <a:cs typeface="Nunito Sans"/>
                                  <a:sym typeface="Nunito Sans"/>
                                </a:rPr>
                                <m:t>,  0.5</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r>
                                <a:rPr lang="en-GB" sz="1600" b="0" i="1" smtClean="0">
                                  <a:solidFill>
                                    <a:schemeClr val="tx1"/>
                                  </a:solidFill>
                                  <a:latin typeface="Cambria Math" panose="02040503050406030204" pitchFamily="18" charset="0"/>
                                  <a:ea typeface="Nunito Sans"/>
                                  <a:cs typeface="Nunito Sans"/>
                                  <a:sym typeface="Nunito Sans"/>
                                </a:rPr>
                                <m:t>0.5,  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m:t>
                                  </m:r>
                                </m:num>
                                <m:den>
                                  <m:r>
                                    <a:rPr lang="en-GB" sz="1600" b="0" i="1" smtClean="0">
                                      <a:solidFill>
                                        <a:schemeClr val="tx1"/>
                                      </a:solidFill>
                                      <a:latin typeface="Cambria Math" panose="02040503050406030204" pitchFamily="18" charset="0"/>
                                      <a:ea typeface="Nunito Sans"/>
                                      <a:cs typeface="Nunito Sans"/>
                                      <a:sym typeface="Nunito Sans"/>
                                    </a:rPr>
                                    <m:t>9</m:t>
                                  </m:r>
                                </m:den>
                              </m:f>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7</m:t>
                                  </m:r>
                                </m:den>
                              </m:f>
                              <m:r>
                                <a:rPr lang="en-GB" sz="1600" b="0" i="1" smtClean="0">
                                  <a:solidFill>
                                    <a:schemeClr val="tx1"/>
                                  </a:solidFill>
                                  <a:latin typeface="Cambria Math" panose="02040503050406030204" pitchFamily="18" charset="0"/>
                                  <a:ea typeface="Nunito Sans"/>
                                  <a:cs typeface="Nunito Sans"/>
                                  <a:sym typeface="Nunito Sans"/>
                                </a:rPr>
                                <m:t>,  42%</m:t>
                              </m:r>
                            </m:oMath>
                          </a14:m>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r>
                                <a:rPr lang="en-GB" sz="1600" b="0" i="1" smtClean="0">
                                  <a:solidFill>
                                    <a:schemeClr val="tx1"/>
                                  </a:solidFill>
                                  <a:latin typeface="Cambria Math" panose="02040503050406030204" pitchFamily="18" charset="0"/>
                                  <a:ea typeface="Nunito Sans"/>
                                  <a:cs typeface="Nunito Sans"/>
                                  <a:sym typeface="Nunito Sans"/>
                                </a:rPr>
                                <m:t>42%,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m:t>
                                  </m:r>
                                </m:num>
                                <m:den>
                                  <m:r>
                                    <a:rPr lang="en-GB" sz="1600" b="0" i="1" smtClean="0">
                                      <a:solidFill>
                                        <a:schemeClr val="tx1"/>
                                      </a:solidFill>
                                      <a:latin typeface="Cambria Math" panose="02040503050406030204" pitchFamily="18" charset="0"/>
                                      <a:ea typeface="Nunito Sans"/>
                                      <a:cs typeface="Nunito Sans"/>
                                      <a:sym typeface="Nunito Sans"/>
                                    </a:rPr>
                                    <m:t>9</m:t>
                                  </m:r>
                                </m:den>
                              </m:f>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7</m:t>
                                  </m:r>
                                </m:den>
                              </m:f>
                              <m:r>
                                <a:rPr lang="en-GB" sz="1600" b="0" i="1" smtClean="0">
                                  <a:solidFill>
                                    <a:schemeClr val="tx1"/>
                                  </a:solidFill>
                                  <a:latin typeface="Cambria Math" panose="02040503050406030204" pitchFamily="18" charset="0"/>
                                  <a:ea typeface="Nunito Sans"/>
                                  <a:cs typeface="Nunito Sans"/>
                                  <a:sym typeface="Nunito Sans"/>
                                </a:rPr>
                                <m:t>,  0.5</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619701220"/>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7D9A3CC-3DB8-3252-6441-63F16BA9A595}"/>
              </a:ext>
            </a:extLst>
          </p:cNvPr>
          <p:cNvSpPr txBox="1"/>
          <p:nvPr/>
        </p:nvSpPr>
        <p:spPr>
          <a:xfrm>
            <a:off x="169849" y="378100"/>
            <a:ext cx="70825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2F7C75E8-6B42-DDF3-759E-431834C55364}"/>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22) Write in descending order:</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42%,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4</m:t>
                                  </m:r>
                                </m:num>
                                <m:den>
                                  <m:r>
                                    <a:rPr lang="en-GB" sz="2300" b="0" i="1" smtClean="0">
                                      <a:solidFill>
                                        <a:schemeClr val="dk1"/>
                                      </a:solidFill>
                                      <a:latin typeface="Cambria Math" panose="02040503050406030204" pitchFamily="18" charset="0"/>
                                      <a:ea typeface="Nunito Sans"/>
                                      <a:cs typeface="Nunito Sans"/>
                                      <a:sym typeface="Nunito Sans"/>
                                    </a:rPr>
                                    <m:t>9</m:t>
                                  </m:r>
                                </m:den>
                              </m:f>
                              <m:r>
                                <a:rPr lang="en-GB" sz="2300" b="0" i="1" smtClean="0">
                                  <a:solidFill>
                                    <a:schemeClr val="dk1"/>
                                  </a:solidFill>
                                  <a:latin typeface="Cambria Math" panose="02040503050406030204" pitchFamily="18" charset="0"/>
                                  <a:ea typeface="Nunito Sans"/>
                                  <a:cs typeface="Nunito Sans"/>
                                  <a:sym typeface="Nunito Sans"/>
                                </a:rPr>
                                <m:t>,   0.5,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3</m:t>
                                  </m:r>
                                </m:num>
                                <m:den>
                                  <m:r>
                                    <a:rPr lang="en-GB" sz="2300" b="0" i="1" smtClean="0">
                                      <a:solidFill>
                                        <a:schemeClr val="dk1"/>
                                      </a:solidFill>
                                      <a:latin typeface="Cambria Math" panose="02040503050406030204" pitchFamily="18" charset="0"/>
                                      <a:ea typeface="Nunito Sans"/>
                                      <a:cs typeface="Nunito Sans"/>
                                      <a:sym typeface="Nunito Sans"/>
                                    </a:rPr>
                                    <m:t>7</m:t>
                                  </m:r>
                                </m:den>
                              </m:f>
                            </m:oMath>
                          </a14:m>
                          <a:endParaRPr lang="en-GB"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2F7C75E8-6B42-DDF3-759E-431834C55364}"/>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70227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68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49" y="378100"/>
            <a:ext cx="702880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p:graphicFrame>
        <p:nvGraphicFramePr>
          <p:cNvPr id="106" name="Google Shape;106;p20"/>
          <p:cNvGraphicFramePr/>
          <p:nvPr>
            <p:extLst>
              <p:ext uri="{D42A27DB-BD31-4B8C-83A1-F6EECF244321}">
                <p14:modId xmlns:p14="http://schemas.microsoft.com/office/powerpoint/2010/main" val="2441402258"/>
              </p:ext>
            </p:extLst>
          </p:nvPr>
        </p:nvGraphicFramePr>
        <p:xfrm>
          <a:off x="952500" y="2056275"/>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0.34 </a:t>
                      </a:r>
                      <a:endParaRPr lang="en-PH"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PH" sz="1400" dirty="0">
                          <a:solidFill>
                            <a:schemeClr val="dk1"/>
                          </a:solidFill>
                          <a:latin typeface="Nunito Sans"/>
                          <a:ea typeface="Nunito Sans"/>
                          <a:cs typeface="Nunito Sans"/>
                          <a:sym typeface="Nunito Sans"/>
                        </a:rPr>
                        <a:t>Student does not understand decimal representation of fractions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B) 1.33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divided denominator by numerator</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C) 0.75 </a:t>
                      </a:r>
                      <a:endParaRPr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D) </a:t>
                      </a:r>
                      <a:r>
                        <a:rPr lang="en-GB" sz="1600" dirty="0">
                          <a:solidFill>
                            <a:srgbClr val="1C1C1C"/>
                          </a:solidFill>
                          <a:latin typeface="Nunito Sans"/>
                          <a:ea typeface="Nunito Sans"/>
                          <a:cs typeface="Nunito Sans"/>
                          <a:sym typeface="Nunito Sans"/>
                        </a:rPr>
                        <a:t>0.25 </a:t>
                      </a:r>
                      <a:endParaRPr sz="1600" dirty="0">
                        <a:solidFill>
                          <a:srgbClr val="1C1C1C"/>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1C1C1C"/>
                          </a:solidFill>
                          <a:latin typeface="Nunito Sans"/>
                          <a:ea typeface="Nunito Sans"/>
                          <a:cs typeface="Nunito Sans"/>
                          <a:sym typeface="Nunito Sans"/>
                        </a:rPr>
                        <a:t>Student found the decimal representation of one quarter</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2F5B8BA6-E298-A165-56E9-884F4368854C}"/>
                  </a:ext>
                </a:extLst>
              </p:cNvPr>
              <p:cNvGraphicFramePr/>
              <p:nvPr>
                <p:extLst>
                  <p:ext uri="{D42A27DB-BD31-4B8C-83A1-F6EECF244321}">
                    <p14:modId xmlns:p14="http://schemas.microsoft.com/office/powerpoint/2010/main" val="3566193662"/>
                  </p:ext>
                </p:extLst>
              </p:nvPr>
            </p:nvGraphicFramePr>
            <p:xfrm>
              <a:off x="108044" y="862525"/>
              <a:ext cx="5881738" cy="1037993"/>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03799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a:t>
                          </a:r>
                          <a:r>
                            <a:rPr lang="en-GB" sz="1600" b="0" dirty="0">
                              <a:solidFill>
                                <a:schemeClr val="dk1"/>
                              </a:solidFill>
                              <a:latin typeface="Nunito Sans" pitchFamily="2" charset="0"/>
                              <a:ea typeface="Nunito Sans"/>
                              <a:cs typeface="Nunito Sans"/>
                              <a:sym typeface="Nunito Sans"/>
                            </a:rPr>
                            <a:t>Write as a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3</m:t>
                                  </m:r>
                                </m:num>
                                <m:den>
                                  <m:r>
                                    <a:rPr lang="en-GB" sz="2300" b="0" i="1" dirty="0" smtClean="0">
                                      <a:solidFill>
                                        <a:schemeClr val="dk1"/>
                                      </a:solidFill>
                                      <a:latin typeface="Cambria Math" panose="02040503050406030204" pitchFamily="18" charset="0"/>
                                      <a:cs typeface="Times New Roman"/>
                                      <a:sym typeface="Times New Roman"/>
                                    </a:rPr>
                                    <m:t>4</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2F5B8BA6-E298-A165-56E9-884F4368854C}"/>
                  </a:ext>
                </a:extLst>
              </p:cNvPr>
              <p:cNvGraphicFramePr/>
              <p:nvPr>
                <p:extLst>
                  <p:ext uri="{D42A27DB-BD31-4B8C-83A1-F6EECF244321}">
                    <p14:modId xmlns:p14="http://schemas.microsoft.com/office/powerpoint/2010/main" val="3566193662"/>
                  </p:ext>
                </p:extLst>
              </p:nvPr>
            </p:nvGraphicFramePr>
            <p:xfrm>
              <a:off x="108044" y="862525"/>
              <a:ext cx="5881738" cy="1037993"/>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03799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1170" r="-207" b="-117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694083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1023957380"/>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0.63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made errors carrying out division</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B) 0.58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does not understand decimal representation of fractions</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C) 1.6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divided denominator by numerator</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D) 0.625 </a:t>
                      </a:r>
                      <a:endParaRPr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704673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D91F3D2C-12AE-980A-E553-4D40FEFE2F70}"/>
                  </a:ext>
                </a:extLst>
              </p:cNvPr>
              <p:cNvGraphicFramePr/>
              <p:nvPr>
                <p:extLst>
                  <p:ext uri="{D42A27DB-BD31-4B8C-83A1-F6EECF244321}">
                    <p14:modId xmlns:p14="http://schemas.microsoft.com/office/powerpoint/2010/main" val="4266091554"/>
                  </p:ext>
                </p:extLst>
              </p:nvPr>
            </p:nvGraphicFramePr>
            <p:xfrm>
              <a:off x="108044" y="862525"/>
              <a:ext cx="5881738" cy="1037993"/>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03799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a:t>
                          </a:r>
                          <a:r>
                            <a:rPr lang="en-GB" sz="1600" b="0" dirty="0">
                              <a:solidFill>
                                <a:schemeClr val="dk1"/>
                              </a:solidFill>
                              <a:latin typeface="Nunito Sans" pitchFamily="2" charset="0"/>
                              <a:ea typeface="Nunito Sans"/>
                              <a:cs typeface="Nunito Sans"/>
                              <a:sym typeface="Nunito Sans"/>
                            </a:rPr>
                            <a:t>Write as a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5</m:t>
                                  </m:r>
                                </m:num>
                                <m:den>
                                  <m:r>
                                    <a:rPr lang="en-GB" sz="2300" b="0" i="1" dirty="0" smtClean="0">
                                      <a:solidFill>
                                        <a:schemeClr val="dk1"/>
                                      </a:solidFill>
                                      <a:latin typeface="Cambria Math" panose="02040503050406030204" pitchFamily="18" charset="0"/>
                                      <a:cs typeface="Times New Roman"/>
                                      <a:sym typeface="Times New Roman"/>
                                    </a:rPr>
                                    <m:t>8</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D91F3D2C-12AE-980A-E553-4D40FEFE2F70}"/>
                  </a:ext>
                </a:extLst>
              </p:cNvPr>
              <p:cNvGraphicFramePr/>
              <p:nvPr>
                <p:extLst>
                  <p:ext uri="{D42A27DB-BD31-4B8C-83A1-F6EECF244321}">
                    <p14:modId xmlns:p14="http://schemas.microsoft.com/office/powerpoint/2010/main" val="4266091554"/>
                  </p:ext>
                </p:extLst>
              </p:nvPr>
            </p:nvGraphicFramePr>
            <p:xfrm>
              <a:off x="108044" y="862525"/>
              <a:ext cx="5881738" cy="1037993"/>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03799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1170" r="-207" b="-117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055805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569691416"/>
                  </p:ext>
                </p:extLst>
              </p:nvPr>
            </p:nvGraphicFramePr>
            <p:xfrm>
              <a:off x="108044" y="862525"/>
              <a:ext cx="4266732" cy="921451"/>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0.6</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569691416"/>
                  </p:ext>
                </p:extLst>
              </p:nvPr>
            </p:nvGraphicFramePr>
            <p:xfrm>
              <a:off x="108044" y="862525"/>
              <a:ext cx="4266732" cy="921451"/>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3" t="-1316" r="-285" b="-1316"/>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17349854"/>
                  </p:ext>
                </p:extLst>
              </p:nvPr>
            </p:nvGraphicFramePr>
            <p:xfrm>
              <a:off x="952500" y="2056275"/>
              <a:ext cx="7239000" cy="2302704"/>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rgbClr val="00BC89"/>
                              </a:solidFill>
                              <a:latin typeface="Nunito Sans"/>
                              <a:ea typeface="Nunito Sans"/>
                              <a:cs typeface="Nunito Sans"/>
                              <a:sym typeface="Nunito Sans"/>
                            </a:rPr>
                            <a:t>A)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ar-AE" sz="1600" b="0" i="1" smtClean="0">
                                      <a:solidFill>
                                        <a:srgbClr val="00BC89"/>
                                      </a:solidFill>
                                      <a:latin typeface="Cambria Math" panose="02040503050406030204" pitchFamily="18" charset="0"/>
                                      <a:ea typeface="Nunito Sans"/>
                                      <a:cs typeface="Nunito Sans"/>
                                      <a:sym typeface="Nunito Sans"/>
                                    </a:rPr>
                                    <m:t>3</m:t>
                                  </m:r>
                                </m:num>
                                <m:den>
                                  <m:r>
                                    <a:rPr lang="ar-AE" sz="1600" b="0" i="1" smtClean="0">
                                      <a:solidFill>
                                        <a:srgbClr val="00BC89"/>
                                      </a:solidFill>
                                      <a:latin typeface="Cambria Math" panose="02040503050406030204" pitchFamily="18" charset="0"/>
                                      <a:ea typeface="Nunito Sans"/>
                                      <a:cs typeface="Nunito Sans"/>
                                      <a:sym typeface="Nunito Sans"/>
                                    </a:rPr>
                                    <m:t>5</m:t>
                                  </m:r>
                                </m:den>
                              </m:f>
                            </m:oMath>
                          </a14:m>
                          <a:endParaRPr lang="ar-AE"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US" sz="1600" b="0" i="1" smtClean="0">
                                      <a:solidFill>
                                        <a:schemeClr val="tx1"/>
                                      </a:solidFill>
                                      <a:latin typeface="Cambria Math" panose="02040503050406030204" pitchFamily="18" charset="0"/>
                                      <a:ea typeface="Nunito Sans"/>
                                      <a:cs typeface="Nunito Sans"/>
                                      <a:sym typeface="Nunito Sans"/>
                                    </a:rPr>
                                    <m:t>2</m:t>
                                  </m:r>
                                </m:num>
                                <m:den>
                                  <m:r>
                                    <a:rPr lang="en-GB" sz="1600" b="0" i="1" smtClean="0">
                                      <a:solidFill>
                                        <a:schemeClr val="tx1"/>
                                      </a:solidFill>
                                      <a:latin typeface="Cambria Math" panose="02040503050406030204" pitchFamily="18" charset="0"/>
                                      <a:ea typeface="Nunito Sans"/>
                                      <a:cs typeface="Nunito Sans"/>
                                      <a:sym typeface="Nunito Sans"/>
                                    </a:rPr>
                                    <m:t>3</m:t>
                                  </m:r>
                                </m:den>
                              </m:f>
                            </m:oMath>
                          </a14:m>
                          <a:endParaRPr lang="en-US"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en-US"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used an incorrectly remembered conversion fact</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US"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50</m:t>
                                  </m:r>
                                </m:den>
                              </m:f>
                            </m:oMath>
                          </a14:m>
                          <a:endParaRPr lang="en-US"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en-US"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made an error understanding place value</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m:t>
                                  </m:r>
                                </m:num>
                                <m:den>
                                  <m:r>
                                    <a:rPr lang="en-GB" sz="1600" b="0" i="1" smtClean="0">
                                      <a:solidFill>
                                        <a:schemeClr val="tx1"/>
                                      </a:solidFill>
                                      <a:latin typeface="Cambria Math" panose="02040503050406030204" pitchFamily="18" charset="0"/>
                                      <a:ea typeface="Nunito Sans"/>
                                      <a:cs typeface="Nunito Sans"/>
                                      <a:sym typeface="Nunito Sans"/>
                                    </a:rPr>
                                    <m:t>10</m:t>
                                  </m:r>
                                </m:den>
                              </m:f>
                            </m:oMath>
                          </a14:m>
                          <a:endParaRPr lang="en-GB"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en-GB"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found correct fraction but did not simplify</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17349854"/>
                  </p:ext>
                </p:extLst>
              </p:nvPr>
            </p:nvGraphicFramePr>
            <p:xfrm>
              <a:off x="952500" y="2056275"/>
              <a:ext cx="7239000" cy="2302704"/>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122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29" r="-100337" b="-1015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29" r="-337" b="-101587"/>
                          </a:stretch>
                        </a:blipFill>
                      </a:tcPr>
                    </a:tc>
                    <a:extLst>
                      <a:ext uri="{0D108BD9-81ED-4DB2-BD59-A6C34878D82A}">
                        <a16:rowId xmlns:a16="http://schemas.microsoft.com/office/drawing/2014/main" val="10000"/>
                      </a:ext>
                    </a:extLst>
                  </a:tr>
                  <a:tr h="11514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000" r="-100337" b="-105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000" r="-337" b="-1053"/>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7073632"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14369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How to use the questions in this resource</a:t>
            </a:r>
          </a:p>
        </p:txBody>
      </p:sp>
      <p:sp>
        <p:nvSpPr>
          <p:cNvPr id="93" name="Google Shape;93;p18"/>
          <p:cNvSpPr txBox="1"/>
          <p:nvPr/>
        </p:nvSpPr>
        <p:spPr>
          <a:xfrm>
            <a:off x="80049" y="1004047"/>
            <a:ext cx="8468691" cy="3231827"/>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GB" sz="1200" dirty="0">
                <a:solidFill>
                  <a:srgbClr val="1C1C1C"/>
                </a:solidFill>
                <a:latin typeface="Nunito Sans" pitchFamily="2" charset="77"/>
              </a:rPr>
              <a:t>There are 22 multiple choice questions, each designed to assess each of the key skills required to master </a:t>
            </a:r>
            <a:r>
              <a:rPr lang="en-GB" sz="1200" b="1" dirty="0">
                <a:solidFill>
                  <a:srgbClr val="1C1C1C"/>
                </a:solidFill>
                <a:latin typeface="Nunito Sans" pitchFamily="2" charset="77"/>
              </a:rPr>
              <a:t>comparing fractions, decimals and percentages</a:t>
            </a:r>
            <a:r>
              <a:rPr lang="en-GB" sz="1200" dirty="0">
                <a:solidFill>
                  <a:srgbClr val="1C1C1C"/>
                </a:solidFill>
                <a:latin typeface="Nunito Sans" pitchFamily="2" charset="77"/>
              </a:rPr>
              <a:t>.</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lvl="0">
              <a:lnSpc>
                <a:spcPct val="115000"/>
              </a:lnSpc>
            </a:pPr>
            <a:r>
              <a:rPr lang="en-GB" sz="1200" dirty="0">
                <a:solidFill>
                  <a:srgbClr val="1C1C1C"/>
                </a:solidFill>
                <a:latin typeface="Nunito Sans" pitchFamily="2" charset="77"/>
              </a:rPr>
              <a:t>Each question has </a:t>
            </a:r>
            <a:r>
              <a:rPr lang="en-GB" sz="1200" b="1" dirty="0">
                <a:solidFill>
                  <a:srgbClr val="1C1C1C"/>
                </a:solidFill>
                <a:latin typeface="Nunito Sans" pitchFamily="2" charset="77"/>
              </a:rPr>
              <a:t>one correct answer </a:t>
            </a:r>
            <a:r>
              <a:rPr lang="en-GB" sz="1200" dirty="0">
                <a:solidFill>
                  <a:srgbClr val="1C1C1C"/>
                </a:solidFill>
                <a:latin typeface="Nunito Sans" pitchFamily="2" charset="77"/>
              </a:rPr>
              <a:t>and </a:t>
            </a:r>
            <a:r>
              <a:rPr lang="en-GB" sz="1200" b="1" dirty="0">
                <a:solidFill>
                  <a:srgbClr val="1C1C1C"/>
                </a:solidFill>
                <a:latin typeface="Nunito Sans" pitchFamily="2" charset="77"/>
              </a:rPr>
              <a:t>three carefully chosen incorrect answers </a:t>
            </a:r>
            <a:r>
              <a:rPr lang="en-GB" sz="1200" dirty="0">
                <a:solidFill>
                  <a:srgbClr val="1C1C1C"/>
                </a:solidFill>
                <a:latin typeface="Nunito Sans" pitchFamily="2" charset="77"/>
              </a:rPr>
              <a:t>that are designed to identify and highlight fundamental misconceptions, including: </a:t>
            </a:r>
            <a:r>
              <a:rPr lang="en-GB" sz="1200" b="1" dirty="0">
                <a:solidFill>
                  <a:srgbClr val="1C1C1C"/>
                </a:solidFill>
                <a:latin typeface="Nunito Sans" pitchFamily="2" charset="77"/>
              </a:rPr>
              <a:t>Written methods of division, </a:t>
            </a:r>
            <a:r>
              <a:rPr lang="en-GB" sz="1200" b="1" dirty="0">
                <a:latin typeface="Nunito Sans" pitchFamily="2" charset="0"/>
              </a:rPr>
              <a:t>Multiplying by powers of 10, Place value, </a:t>
            </a:r>
            <a:r>
              <a:rPr lang="en-GB" sz="1200" dirty="0">
                <a:latin typeface="Nunito Sans" pitchFamily="2" charset="0"/>
              </a:rPr>
              <a:t>and </a:t>
            </a:r>
            <a:r>
              <a:rPr lang="en-GB" sz="1200" b="1" dirty="0">
                <a:latin typeface="Nunito Sans" pitchFamily="2" charset="0"/>
              </a:rPr>
              <a:t>Ordering decimals.</a:t>
            </a:r>
            <a:endParaRPr lang="en-GB" sz="1200" dirty="0">
              <a:solidFill>
                <a:srgbClr val="1C1C1C"/>
              </a:solidFill>
              <a:latin typeface="Nunito Sans" pitchFamily="2" charset="77"/>
            </a:endParaRPr>
          </a:p>
          <a:p>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When answering these questions, students should be </a:t>
            </a:r>
            <a:r>
              <a:rPr lang="en-GB" sz="1200" b="1" dirty="0">
                <a:solidFill>
                  <a:srgbClr val="1C1C1C"/>
                </a:solidFill>
                <a:latin typeface="Nunito Sans" pitchFamily="2" charset="77"/>
              </a:rPr>
              <a:t>encouraged to explain why they have chosen a particular answer</a:t>
            </a:r>
            <a:r>
              <a:rPr lang="en-GB" sz="1200" dirty="0">
                <a:solidFill>
                  <a:srgbClr val="1C1C1C"/>
                </a:solidFill>
                <a:latin typeface="Nunito Sans" pitchFamily="2" charset="77"/>
              </a:rPr>
              <a:t>, and why the other three answers are incorrect. This can be done verbally in small groups, or written down on the worksheet or in their books.</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This resource has been designed to be as </a:t>
            </a:r>
            <a:r>
              <a:rPr lang="en-GB" sz="1200" b="1" dirty="0">
                <a:solidFill>
                  <a:srgbClr val="1C1C1C"/>
                </a:solidFill>
                <a:latin typeface="Nunito Sans" pitchFamily="2" charset="77"/>
              </a:rPr>
              <a:t>flexible</a:t>
            </a:r>
            <a:r>
              <a:rPr lang="en-GB" sz="1200" dirty="0">
                <a:solidFill>
                  <a:srgbClr val="1C1C1C"/>
                </a:solidFill>
                <a:latin typeface="Nunito Sans" pitchFamily="2" charset="77"/>
              </a:rPr>
              <a:t> as possible with questions that can be easily chopped up and reordered, and come with a separate answer sheet that details all of the misconceptions highlighted in the answers.</a:t>
            </a: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spTree>
    <p:extLst>
      <p:ext uri="{BB962C8B-B14F-4D97-AF65-F5344CB8AC3E}">
        <p14:creationId xmlns:p14="http://schemas.microsoft.com/office/powerpoint/2010/main" val="485049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654011870"/>
                  </p:ext>
                </p:extLst>
              </p:nvPr>
            </p:nvGraphicFramePr>
            <p:xfrm>
              <a:off x="952500" y="2056275"/>
              <a:ext cx="7239000" cy="2138954"/>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9</m:t>
                                  </m:r>
                                </m:num>
                                <m:den>
                                  <m:r>
                                    <a:rPr lang="en-GB" sz="1600" b="0" i="1" smtClean="0">
                                      <a:solidFill>
                                        <a:schemeClr val="tx1"/>
                                      </a:solidFill>
                                      <a:latin typeface="Cambria Math" panose="02040503050406030204" pitchFamily="18" charset="0"/>
                                      <a:ea typeface="Nunito Sans"/>
                                      <a:cs typeface="Nunito Sans"/>
                                      <a:sym typeface="Nunito Sans"/>
                                    </a:rPr>
                                    <m:t>25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simplified the fraction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rgbClr val="00BC89"/>
                              </a:solidFill>
                              <a:latin typeface="Nunito Sans"/>
                              <a:ea typeface="Nunito Sans"/>
                              <a:cs typeface="Nunito Sans"/>
                              <a:sym typeface="Nunito Sans"/>
                            </a:rPr>
                            <a:t>B)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9</m:t>
                                  </m:r>
                                </m:num>
                                <m:den>
                                  <m:r>
                                    <a:rPr lang="en-GB" sz="1600" b="0" i="1" smtClean="0">
                                      <a:solidFill>
                                        <a:srgbClr val="00BC89"/>
                                      </a:solidFill>
                                      <a:latin typeface="Cambria Math" panose="02040503050406030204" pitchFamily="18" charset="0"/>
                                      <a:ea typeface="Nunito Sans"/>
                                      <a:cs typeface="Nunito Sans"/>
                                      <a:sym typeface="Nunito Sans"/>
                                    </a:rPr>
                                    <m:t>20</m:t>
                                  </m:r>
                                </m:den>
                              </m:f>
                            </m:oMath>
                          </a14:m>
                          <a:endParaRPr lang="ar-AE"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m:t>
                                  </m:r>
                                </m:num>
                                <m:den>
                                  <m:r>
                                    <a:rPr lang="en-GB" sz="1600" b="0" i="1" smtClean="0">
                                      <a:solidFill>
                                        <a:schemeClr val="tx1"/>
                                      </a:solidFill>
                                      <a:latin typeface="Cambria Math" panose="02040503050406030204" pitchFamily="18" charset="0"/>
                                      <a:ea typeface="Nunito Sans"/>
                                      <a:cs typeface="Nunito Sans"/>
                                      <a:sym typeface="Nunito Sans"/>
                                    </a:rPr>
                                    <m:t>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does not understand decimal representation of fractions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45</m:t>
                                  </m:r>
                                </m:num>
                                <m:den>
                                  <m:r>
                                    <a:rPr lang="en-GB" sz="1600" b="0" i="1" smtClean="0">
                                      <a:solidFill>
                                        <a:schemeClr val="tx1"/>
                                      </a:solidFill>
                                      <a:latin typeface="Cambria Math" panose="02040503050406030204" pitchFamily="18" charset="0"/>
                                      <a:ea typeface="Nunito Sans"/>
                                      <a:cs typeface="Nunito Sans"/>
                                      <a:sym typeface="Nunito Sans"/>
                                    </a:rPr>
                                    <m:t>100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found correct fraction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654011870"/>
                  </p:ext>
                </p:extLst>
              </p:nvPr>
            </p:nvGraphicFramePr>
            <p:xfrm>
              <a:off x="952500" y="2056275"/>
              <a:ext cx="7239000" cy="2138954"/>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1913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19136"/>
                          </a:stretch>
                        </a:blipFill>
                      </a:tcPr>
                    </a:tc>
                    <a:extLst>
                      <a:ext uri="{0D108BD9-81ED-4DB2-BD59-A6C34878D82A}">
                        <a16:rowId xmlns:a16="http://schemas.microsoft.com/office/drawing/2014/main" val="10000"/>
                      </a:ext>
                    </a:extLst>
                  </a:tr>
                  <a:tr h="115548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5789" r="-100337" b="-157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5789" r="-337" b="-1579"/>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704673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95D9ACA0-1E7F-910A-FBF9-21749074F737}"/>
                  </a:ext>
                </a:extLst>
              </p:cNvPr>
              <p:cNvGraphicFramePr/>
              <p:nvPr>
                <p:extLst>
                  <p:ext uri="{D42A27DB-BD31-4B8C-83A1-F6EECF244321}">
                    <p14:modId xmlns:p14="http://schemas.microsoft.com/office/powerpoint/2010/main" val="4054264996"/>
                  </p:ext>
                </p:extLst>
              </p:nvPr>
            </p:nvGraphicFramePr>
            <p:xfrm>
              <a:off x="108044" y="862525"/>
              <a:ext cx="4266732" cy="921451"/>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45</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95D9ACA0-1E7F-910A-FBF9-21749074F737}"/>
                  </a:ext>
                </a:extLst>
              </p:cNvPr>
              <p:cNvGraphicFramePr/>
              <p:nvPr>
                <p:extLst>
                  <p:ext uri="{D42A27DB-BD31-4B8C-83A1-F6EECF244321}">
                    <p14:modId xmlns:p14="http://schemas.microsoft.com/office/powerpoint/2010/main" val="4054264996"/>
                  </p:ext>
                </p:extLst>
              </p:nvPr>
            </p:nvGraphicFramePr>
            <p:xfrm>
              <a:off x="108044" y="862525"/>
              <a:ext cx="4266732" cy="921451"/>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43" t="-1316" r="-285" b="-1316"/>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5416276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62517340"/>
              </p:ext>
            </p:extLst>
          </p:nvPr>
        </p:nvGraphicFramePr>
        <p:xfrm>
          <a:off x="952500" y="2056275"/>
          <a:ext cx="7239000" cy="217483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0.875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found correct decimal representation but did not multiply by one hundred</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B) 12.5%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found percentage representation of one eighth </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C) 88%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unnecessarily rounded answer</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D) 87.5% </a:t>
                      </a:r>
                      <a:endParaRPr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7100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921C2C9B-5A5F-5F95-41FA-226AE291A0E4}"/>
                  </a:ext>
                </a:extLst>
              </p:cNvPr>
              <p:cNvGraphicFramePr/>
              <p:nvPr>
                <p:extLst>
                  <p:ext uri="{D42A27DB-BD31-4B8C-83A1-F6EECF244321}">
                    <p14:modId xmlns:p14="http://schemas.microsoft.com/office/powerpoint/2010/main" val="1608541686"/>
                  </p:ext>
                </p:extLst>
              </p:nvPr>
            </p:nvGraphicFramePr>
            <p:xfrm>
              <a:off x="108044" y="862525"/>
              <a:ext cx="4266732" cy="991372"/>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Write as a percentage: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7</m:t>
                                  </m:r>
                                </m:num>
                                <m:den>
                                  <m:r>
                                    <a:rPr lang="en-GB" sz="2300" b="0" i="1" dirty="0" smtClean="0">
                                      <a:solidFill>
                                        <a:schemeClr val="dk1"/>
                                      </a:solidFill>
                                      <a:latin typeface="Cambria Math" panose="02040503050406030204" pitchFamily="18" charset="0"/>
                                      <a:cs typeface="Times New Roman"/>
                                      <a:sym typeface="Times New Roman"/>
                                    </a:rPr>
                                    <m:t>8</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921C2C9B-5A5F-5F95-41FA-226AE291A0E4}"/>
                  </a:ext>
                </a:extLst>
              </p:cNvPr>
              <p:cNvGraphicFramePr/>
              <p:nvPr>
                <p:extLst>
                  <p:ext uri="{D42A27DB-BD31-4B8C-83A1-F6EECF244321}">
                    <p14:modId xmlns:p14="http://schemas.microsoft.com/office/powerpoint/2010/main" val="1608541686"/>
                  </p:ext>
                </p:extLst>
              </p:nvPr>
            </p:nvGraphicFramePr>
            <p:xfrm>
              <a:off x="108044" y="862525"/>
              <a:ext cx="4266732" cy="991372"/>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91372">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3" t="-1220" r="-285" b="-122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9687403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965083186"/>
              </p:ext>
            </p:extLst>
          </p:nvPr>
        </p:nvGraphicFramePr>
        <p:xfrm>
          <a:off x="952500" y="2056275"/>
          <a:ext cx="7239000" cy="217415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0.108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found correct decimal representation but did not multiply by one hundred</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B) 13.5%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treated denominator as 200, not 250</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C) 10.8% </a:t>
                      </a:r>
                      <a:endParaRPr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11%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unnecessarily rounded answer</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70646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B042C9D-BE15-F9A9-AD8E-FB5EA4A91F59}"/>
                  </a:ext>
                </a:extLst>
              </p:cNvPr>
              <p:cNvGraphicFramePr/>
              <p:nvPr>
                <p:extLst>
                  <p:ext uri="{D42A27DB-BD31-4B8C-83A1-F6EECF244321}">
                    <p14:modId xmlns:p14="http://schemas.microsoft.com/office/powerpoint/2010/main" val="2619282488"/>
                  </p:ext>
                </p:extLst>
              </p:nvPr>
            </p:nvGraphicFramePr>
            <p:xfrm>
              <a:off x="108044" y="862525"/>
              <a:ext cx="4266732" cy="993150"/>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Write as a percentage: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27</m:t>
                                  </m:r>
                                </m:num>
                                <m:den>
                                  <m:r>
                                    <a:rPr lang="en-GB" sz="2300" b="0" i="1" dirty="0" smtClean="0">
                                      <a:solidFill>
                                        <a:schemeClr val="dk1"/>
                                      </a:solidFill>
                                      <a:latin typeface="Cambria Math" panose="02040503050406030204" pitchFamily="18" charset="0"/>
                                      <a:cs typeface="Times New Roman"/>
                                      <a:sym typeface="Times New Roman"/>
                                    </a:rPr>
                                    <m:t>250</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B042C9D-BE15-F9A9-AD8E-FB5EA4A91F59}"/>
                  </a:ext>
                </a:extLst>
              </p:cNvPr>
              <p:cNvGraphicFramePr/>
              <p:nvPr>
                <p:extLst>
                  <p:ext uri="{D42A27DB-BD31-4B8C-83A1-F6EECF244321}">
                    <p14:modId xmlns:p14="http://schemas.microsoft.com/office/powerpoint/2010/main" val="2619282488"/>
                  </p:ext>
                </p:extLst>
              </p:nvPr>
            </p:nvGraphicFramePr>
            <p:xfrm>
              <a:off x="108044" y="862525"/>
              <a:ext cx="4266732" cy="993150"/>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9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3" t="-1220" r="-285" b="-122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2628534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913525411"/>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38%</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913525411"/>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49" y="378100"/>
            <a:ext cx="723899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06;p20">
                <a:extLst>
                  <a:ext uri="{FF2B5EF4-FFF2-40B4-BE49-F238E27FC236}">
                    <a16:creationId xmlns:a16="http://schemas.microsoft.com/office/drawing/2014/main" id="{3056BECC-D099-61A6-F0B0-F7239C8234AC}"/>
                  </a:ext>
                </a:extLst>
              </p:cNvPr>
              <p:cNvGraphicFramePr/>
              <p:nvPr>
                <p:extLst>
                  <p:ext uri="{D42A27DB-BD31-4B8C-83A1-F6EECF244321}">
                    <p14:modId xmlns:p14="http://schemas.microsoft.com/office/powerpoint/2010/main" val="3023995559"/>
                  </p:ext>
                </p:extLst>
              </p:nvPr>
            </p:nvGraphicFramePr>
            <p:xfrm>
              <a:off x="952500" y="2056275"/>
              <a:ext cx="7239000" cy="213440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38</m:t>
                                  </m:r>
                                </m:num>
                                <m:den>
                                  <m:r>
                                    <a:rPr lang="en-GB" sz="1600" b="0" i="1" smtClean="0">
                                      <a:solidFill>
                                        <a:schemeClr val="tx1"/>
                                      </a:solidFill>
                                      <a:latin typeface="Cambria Math" panose="02040503050406030204" pitchFamily="18" charset="0"/>
                                      <a:ea typeface="Nunito Sans"/>
                                      <a:cs typeface="Nunito Sans"/>
                                      <a:sym typeface="Nunito Sans"/>
                                    </a:rPr>
                                    <m:t>100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found correct fraction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8</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used tens and units to form numerator and denominator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rgbClr val="00BC89"/>
                              </a:solidFill>
                              <a:latin typeface="Nunito Sans"/>
                              <a:ea typeface="Nunito Sans"/>
                              <a:cs typeface="Nunito Sans"/>
                              <a:sym typeface="Nunito Sans"/>
                            </a:rPr>
                            <a:t>C)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19</m:t>
                                  </m:r>
                                </m:num>
                                <m:den>
                                  <m:r>
                                    <a:rPr lang="en-GB" sz="1600" b="0" i="1" smtClean="0">
                                      <a:solidFill>
                                        <a:srgbClr val="00BC89"/>
                                      </a:solidFill>
                                      <a:latin typeface="Cambria Math" panose="02040503050406030204" pitchFamily="18" charset="0"/>
                                      <a:ea typeface="Nunito Sans"/>
                                      <a:cs typeface="Nunito Sans"/>
                                      <a:sym typeface="Nunito Sans"/>
                                    </a:rPr>
                                    <m:t>50</m:t>
                                  </m:r>
                                </m:den>
                              </m:f>
                            </m:oMath>
                          </a14:m>
                          <a:endParaRPr lang="ar-AE"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9</m:t>
                                  </m:r>
                                </m:num>
                                <m:den>
                                  <m:r>
                                    <a:rPr lang="en-GB" sz="1600" b="0" i="1" smtClean="0">
                                      <a:solidFill>
                                        <a:schemeClr val="tx1"/>
                                      </a:solidFill>
                                      <a:latin typeface="Cambria Math" panose="02040503050406030204" pitchFamily="18" charset="0"/>
                                      <a:ea typeface="Nunito Sans"/>
                                      <a:cs typeface="Nunito Sans"/>
                                      <a:sym typeface="Nunito Sans"/>
                                    </a:rPr>
                                    <m:t>25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simplified fraction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2" name="Google Shape;106;p20">
                <a:extLst>
                  <a:ext uri="{FF2B5EF4-FFF2-40B4-BE49-F238E27FC236}">
                    <a16:creationId xmlns:a16="http://schemas.microsoft.com/office/drawing/2014/main" id="{3056BECC-D099-61A6-F0B0-F7239C8234AC}"/>
                  </a:ext>
                </a:extLst>
              </p:cNvPr>
              <p:cNvGraphicFramePr/>
              <p:nvPr>
                <p:extLst>
                  <p:ext uri="{D42A27DB-BD31-4B8C-83A1-F6EECF244321}">
                    <p14:modId xmlns:p14="http://schemas.microsoft.com/office/powerpoint/2010/main" val="3023995559"/>
                  </p:ext>
                </p:extLst>
              </p:nvPr>
            </p:nvGraphicFramePr>
            <p:xfrm>
              <a:off x="952500" y="2056275"/>
              <a:ext cx="7239000" cy="213440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160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529" r="-100337" b="-8677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529" r="-337" b="-86772"/>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17284" r="-100337" b="-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17284" r="-337" b="-123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8169049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197120008"/>
                  </p:ext>
                </p:extLst>
              </p:nvPr>
            </p:nvGraphicFramePr>
            <p:xfrm>
              <a:off x="952500" y="2056275"/>
              <a:ext cx="7239000" cy="230581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23</m:t>
                                  </m:r>
                                </m:num>
                                <m:den>
                                  <m:r>
                                    <a:rPr lang="en-GB" sz="1600" b="0" i="1" smtClean="0">
                                      <a:solidFill>
                                        <a:schemeClr val="tx1"/>
                                      </a:solidFill>
                                      <a:latin typeface="Cambria Math" panose="02040503050406030204" pitchFamily="18" charset="0"/>
                                      <a:ea typeface="Nunito Sans"/>
                                      <a:cs typeface="Nunito Sans"/>
                                      <a:sym typeface="Nunito Sans"/>
                                    </a:rPr>
                                    <m:t>100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did not use the decimal part of the given percentage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235</m:t>
                                  </m:r>
                                </m:num>
                                <m:den>
                                  <m:r>
                                    <a:rPr lang="en-GB" sz="1600" b="0" i="1" smtClean="0">
                                      <a:solidFill>
                                        <a:schemeClr val="tx1"/>
                                      </a:solidFill>
                                      <a:latin typeface="Cambria Math" panose="02040503050406030204" pitchFamily="18" charset="0"/>
                                      <a:ea typeface="Nunito Sans"/>
                                      <a:cs typeface="Nunito Sans"/>
                                      <a:sym typeface="Nunito Sans"/>
                                    </a:rPr>
                                    <m:t>1000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found correct fraction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47</m:t>
                                  </m:r>
                                </m:num>
                                <m:den>
                                  <m:r>
                                    <a:rPr lang="en-GB" sz="1600" b="0" i="1" smtClean="0">
                                      <a:solidFill>
                                        <a:schemeClr val="tx1"/>
                                      </a:solidFill>
                                      <a:latin typeface="Cambria Math" panose="02040503050406030204" pitchFamily="18" charset="0"/>
                                      <a:ea typeface="Nunito Sans"/>
                                      <a:cs typeface="Nunito Sans"/>
                                      <a:sym typeface="Nunito Sans"/>
                                    </a:rPr>
                                    <m:t>20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used place value incorrectly when setting up the fraction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D)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47</m:t>
                                  </m:r>
                                </m:num>
                                <m:den>
                                  <m:r>
                                    <a:rPr lang="en-GB" sz="1600" b="0" i="1" smtClean="0">
                                      <a:solidFill>
                                        <a:srgbClr val="00BC89"/>
                                      </a:solidFill>
                                      <a:latin typeface="Cambria Math" panose="02040503050406030204" pitchFamily="18" charset="0"/>
                                      <a:ea typeface="Nunito Sans"/>
                                      <a:cs typeface="Nunito Sans"/>
                                      <a:sym typeface="Nunito Sans"/>
                                    </a:rPr>
                                    <m:t>200</m:t>
                                  </m:r>
                                </m:den>
                              </m:f>
                            </m:oMath>
                          </a14:m>
                          <a:endParaRPr lang="ar-AE"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197120008"/>
                  </p:ext>
                </p:extLst>
              </p:nvPr>
            </p:nvGraphicFramePr>
            <p:xfrm>
              <a:off x="952500" y="2056275"/>
              <a:ext cx="7239000" cy="230581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548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26" r="-100337" b="-10105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26" r="-337" b="-101053"/>
                          </a:stretch>
                        </a:blipFill>
                      </a:tcPr>
                    </a:tc>
                    <a:extLst>
                      <a:ext uri="{0D108BD9-81ED-4DB2-BD59-A6C34878D82A}">
                        <a16:rowId xmlns:a16="http://schemas.microsoft.com/office/drawing/2014/main" val="10000"/>
                      </a:ext>
                    </a:extLst>
                  </a:tr>
                  <a:tr h="115033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058" r="-100337" b="-15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058" r="-337" b="-158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71184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03BCF4C-DE66-07CA-97B5-A232AFE373CD}"/>
                  </a:ext>
                </a:extLst>
              </p:cNvPr>
              <p:cNvGraphicFramePr/>
              <p:nvPr>
                <p:extLst>
                  <p:ext uri="{D42A27DB-BD31-4B8C-83A1-F6EECF244321}">
                    <p14:modId xmlns:p14="http://schemas.microsoft.com/office/powerpoint/2010/main" val="4137231854"/>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23</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5</m:t>
                              </m:r>
                              <m:r>
                                <a:rPr lang="en-GB" sz="2300" b="0" i="1" dirty="0" smtClean="0">
                                  <a:solidFill>
                                    <a:schemeClr val="dk1"/>
                                  </a:solidFill>
                                  <a:latin typeface="Cambria Math" panose="02040503050406030204" pitchFamily="18" charset="0"/>
                                  <a:cs typeface="Times New Roman"/>
                                  <a:sym typeface="Times New Roman"/>
                                </a:rPr>
                                <m:t>%</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03BCF4C-DE66-07CA-97B5-A232AFE373CD}"/>
                  </a:ext>
                </a:extLst>
              </p:cNvPr>
              <p:cNvGraphicFramePr/>
              <p:nvPr>
                <p:extLst>
                  <p:ext uri="{D42A27DB-BD31-4B8C-83A1-F6EECF244321}">
                    <p14:modId xmlns:p14="http://schemas.microsoft.com/office/powerpoint/2010/main" val="4137231854"/>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278423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653078080"/>
                  </p:ext>
                </p:extLst>
              </p:nvPr>
            </p:nvGraphicFramePr>
            <p:xfrm>
              <a:off x="952500" y="2056274"/>
              <a:ext cx="7239000" cy="254775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lvl="0" indent="0" algn="l" rtl="0">
                            <a:lnSpc>
                              <a:spcPct val="115000"/>
                            </a:lnSpc>
                            <a:spcBef>
                              <a:spcPts val="0"/>
                            </a:spcBef>
                            <a:spcAft>
                              <a:spcPts val="0"/>
                            </a:spcAft>
                            <a:buNone/>
                          </a:pPr>
                          <a:r>
                            <a:rPr lang="en-US" sz="1600" dirty="0">
                              <a:solidFill>
                                <a:srgbClr val="00BC89"/>
                              </a:solidFill>
                              <a:latin typeface="Nunito Sans"/>
                              <a:ea typeface="Nunito Sans"/>
                              <a:cs typeface="Nunito Sans"/>
                              <a:sym typeface="Nunito Sans"/>
                            </a:rPr>
                            <a:t>A)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3</m:t>
                                  </m:r>
                                </m:num>
                                <m:den>
                                  <m:r>
                                    <a:rPr lang="en-GB" sz="1600" b="0" i="1" smtClean="0">
                                      <a:solidFill>
                                        <a:srgbClr val="00BC89"/>
                                      </a:solidFill>
                                      <a:latin typeface="Cambria Math" panose="02040503050406030204" pitchFamily="18" charset="0"/>
                                      <a:ea typeface="Nunito Sans"/>
                                      <a:cs typeface="Nunito Sans"/>
                                      <a:sym typeface="Nunito Sans"/>
                                    </a:rPr>
                                    <m:t>500</m:t>
                                  </m:r>
                                </m:den>
                              </m:f>
                            </m:oMath>
                          </a14:m>
                          <a:endParaRPr lang="ar-AE"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50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made errors interpreting place value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6</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used the digit 6 as a denominator without considering the meaning of a percentage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m:t>
                                  </m:r>
                                </m:num>
                                <m:den>
                                  <m:r>
                                    <a:rPr lang="en-GB" sz="1600" b="0" i="1" smtClean="0">
                                      <a:solidFill>
                                        <a:schemeClr val="tx1"/>
                                      </a:solidFill>
                                      <a:latin typeface="Cambria Math" panose="02040503050406030204" pitchFamily="18" charset="0"/>
                                      <a:ea typeface="Nunito Sans"/>
                                      <a:cs typeface="Nunito Sans"/>
                                      <a:sym typeface="Nunito Sans"/>
                                    </a:rPr>
                                    <m:t>1000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found correct answer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653078080"/>
                  </p:ext>
                </p:extLst>
              </p:nvPr>
            </p:nvGraphicFramePr>
            <p:xfrm>
              <a:off x="952500" y="2056274"/>
              <a:ext cx="7239000" cy="254775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14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29" r="-100337" b="-12275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29" r="-337" b="-122751"/>
                          </a:stretch>
                        </a:blipFill>
                      </a:tcPr>
                    </a:tc>
                    <a:extLst>
                      <a:ext uri="{0D108BD9-81ED-4DB2-BD59-A6C34878D82A}">
                        <a16:rowId xmlns:a16="http://schemas.microsoft.com/office/drawing/2014/main" val="10000"/>
                      </a:ext>
                    </a:extLst>
                  </a:tr>
                  <a:tr h="139627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2609" r="-100337" b="-87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2609" r="-337" b="-870"/>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49" y="378100"/>
            <a:ext cx="710949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A879CBD0-FFA2-8BE6-2422-480A88A4B32E}"/>
                  </a:ext>
                </a:extLst>
              </p:cNvPr>
              <p:cNvGraphicFramePr/>
              <p:nvPr>
                <p:extLst>
                  <p:ext uri="{D42A27DB-BD31-4B8C-83A1-F6EECF244321}">
                    <p14:modId xmlns:p14="http://schemas.microsoft.com/office/powerpoint/2010/main" val="397159744"/>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6</m:t>
                              </m:r>
                              <m:r>
                                <a:rPr lang="en-GB" sz="2300" b="0" i="1" dirty="0" smtClean="0">
                                  <a:solidFill>
                                    <a:schemeClr val="dk1"/>
                                  </a:solidFill>
                                  <a:latin typeface="Cambria Math" panose="02040503050406030204" pitchFamily="18" charset="0"/>
                                  <a:cs typeface="Times New Roman"/>
                                  <a:sym typeface="Times New Roman"/>
                                </a:rPr>
                                <m:t>%</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A879CBD0-FFA2-8BE6-2422-480A88A4B32E}"/>
                  </a:ext>
                </a:extLst>
              </p:cNvPr>
              <p:cNvGraphicFramePr/>
              <p:nvPr>
                <p:extLst>
                  <p:ext uri="{D42A27DB-BD31-4B8C-83A1-F6EECF244321}">
                    <p14:modId xmlns:p14="http://schemas.microsoft.com/office/powerpoint/2010/main" val="397159744"/>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3117820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1100695294"/>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83%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multiplied by 1000 instead of 100</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B) 8.3% </a:t>
                      </a:r>
                      <a:endParaRPr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C) 0.83%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multiplied by 10 instead of 100</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D) </a:t>
                      </a:r>
                      <a:r>
                        <a:rPr lang="en-GB" sz="1600" dirty="0">
                          <a:solidFill>
                            <a:srgbClr val="1C1C1C"/>
                          </a:solidFill>
                          <a:latin typeface="Nunito Sans"/>
                          <a:ea typeface="Nunito Sans"/>
                          <a:cs typeface="Nunito Sans"/>
                          <a:sym typeface="Nunito Sans"/>
                        </a:rPr>
                        <a:t>8% </a:t>
                      </a:r>
                      <a:endParaRPr sz="1600" dirty="0">
                        <a:solidFill>
                          <a:srgbClr val="1C1C1C"/>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1C1C1C"/>
                          </a:solidFill>
                          <a:latin typeface="Nunito Sans"/>
                          <a:ea typeface="Nunito Sans"/>
                          <a:cs typeface="Nunito Sans"/>
                          <a:sym typeface="Nunito Sans"/>
                        </a:rPr>
                        <a:t>Student found the integer part of the percentage then truncated</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7073632"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17546443-DCDE-073F-8991-7BDA245F5355}"/>
                  </a:ext>
                </a:extLst>
              </p:cNvPr>
              <p:cNvGraphicFramePr/>
              <p:nvPr>
                <p:extLst>
                  <p:ext uri="{D42A27DB-BD31-4B8C-83A1-F6EECF244321}">
                    <p14:modId xmlns:p14="http://schemas.microsoft.com/office/powerpoint/2010/main" val="2752965639"/>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Write as a percentage: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083</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17546443-DCDE-073F-8991-7BDA245F5355}"/>
                  </a:ext>
                </a:extLst>
              </p:cNvPr>
              <p:cNvGraphicFramePr/>
              <p:nvPr>
                <p:extLst>
                  <p:ext uri="{D42A27DB-BD31-4B8C-83A1-F6EECF244321}">
                    <p14:modId xmlns:p14="http://schemas.microsoft.com/office/powerpoint/2010/main" val="2752965639"/>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7865882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3660422829"/>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17.4%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multiplied by 10 instead of 100</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B) 1.74%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thought decimal and percentage representations were the same</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C) 74%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assumed percentages were less than 100</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D) 174% </a:t>
                      </a:r>
                      <a:endParaRPr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70646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6AF79AF1-6805-0007-33AD-C33422C50B9C}"/>
                  </a:ext>
                </a:extLst>
              </p:cNvPr>
              <p:cNvGraphicFramePr/>
              <p:nvPr>
                <p:extLst>
                  <p:ext uri="{D42A27DB-BD31-4B8C-83A1-F6EECF244321}">
                    <p14:modId xmlns:p14="http://schemas.microsoft.com/office/powerpoint/2010/main" val="1828689766"/>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Write as a percentage: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1</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74</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6AF79AF1-6805-0007-33AD-C33422C50B9C}"/>
                  </a:ext>
                </a:extLst>
              </p:cNvPr>
              <p:cNvGraphicFramePr/>
              <p:nvPr>
                <p:extLst>
                  <p:ext uri="{D42A27DB-BD31-4B8C-83A1-F6EECF244321}">
                    <p14:modId xmlns:p14="http://schemas.microsoft.com/office/powerpoint/2010/main" val="1828689766"/>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7036258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7100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p:graphicFrame>
        <p:nvGraphicFramePr>
          <p:cNvPr id="106" name="Google Shape;106;p20"/>
          <p:cNvGraphicFramePr/>
          <p:nvPr>
            <p:extLst>
              <p:ext uri="{D42A27DB-BD31-4B8C-83A1-F6EECF244321}">
                <p14:modId xmlns:p14="http://schemas.microsoft.com/office/powerpoint/2010/main" val="3175363084"/>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6.75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divided by 10 instead of 100</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B) 0.0675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divided by 1000 instead of 100 </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C) 0.675 </a:t>
                      </a:r>
                      <a:endParaRPr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D) 0.67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truncated the percentage before converting to a decimal</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2E9710A9-0597-68F2-84B0-20779249AE80}"/>
                  </a:ext>
                </a:extLst>
              </p:cNvPr>
              <p:cNvGraphicFramePr/>
              <p:nvPr>
                <p:extLst>
                  <p:ext uri="{D42A27DB-BD31-4B8C-83A1-F6EECF244321}">
                    <p14:modId xmlns:p14="http://schemas.microsoft.com/office/powerpoint/2010/main" val="2592291053"/>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Write as a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67</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5</m:t>
                              </m:r>
                              <m:r>
                                <a:rPr lang="en-GB" sz="2300" b="0" i="1" dirty="0" smtClean="0">
                                  <a:solidFill>
                                    <a:schemeClr val="dk1"/>
                                  </a:solidFill>
                                  <a:latin typeface="Cambria Math" panose="02040503050406030204" pitchFamily="18" charset="0"/>
                                  <a:cs typeface="Times New Roman"/>
                                  <a:sym typeface="Times New Roman"/>
                                </a:rPr>
                                <m:t>%</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2E9710A9-0597-68F2-84B0-20779249AE80}"/>
                  </a:ext>
                </a:extLst>
              </p:cNvPr>
              <p:cNvGraphicFramePr/>
              <p:nvPr>
                <p:extLst>
                  <p:ext uri="{D42A27DB-BD31-4B8C-83A1-F6EECF244321}">
                    <p14:modId xmlns:p14="http://schemas.microsoft.com/office/powerpoint/2010/main" val="2592291053"/>
                  </p:ext>
                </p:extLst>
              </p:nvPr>
            </p:nvGraphicFramePr>
            <p:xfrm>
              <a:off x="108044" y="862525"/>
              <a:ext cx="4383274" cy="845830"/>
            </p:xfrm>
            <a:graphic>
              <a:graphicData uri="http://schemas.openxmlformats.org/drawingml/2006/table">
                <a:tbl>
                  <a:tblPr firstRow="1" bandRow="1">
                    <a:noFill/>
                    <a:tableStyleId>{F0405E19-DBF8-4350-A6E9-593C9D7815B3}</a:tableStyleId>
                  </a:tblPr>
                  <a:tblGrid>
                    <a:gridCol w="4383274">
                      <a:extLst>
                        <a:ext uri="{9D8B030D-6E8A-4147-A177-3AD203B41FA5}">
                          <a16:colId xmlns:a16="http://schemas.microsoft.com/office/drawing/2014/main" val="20000"/>
                        </a:ext>
                      </a:extLst>
                    </a:gridCol>
                  </a:tblGrid>
                  <a:tr h="8458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9" t="-1429" r="-278" b="-1429"/>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857189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877207038"/>
                  </p:ext>
                </p:extLst>
              </p:nvPr>
            </p:nvGraphicFramePr>
            <p:xfrm>
              <a:off x="952500" y="2056275"/>
              <a:ext cx="7239000" cy="2301943"/>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found the fraction representation of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0</m:t>
                              </m:r>
                              <m:r>
                                <a:rPr lang="en-GB" sz="1400" b="0" i="1" smtClean="0">
                                  <a:solidFill>
                                    <a:schemeClr val="tx1"/>
                                  </a:solidFill>
                                  <a:latin typeface="Cambria Math" panose="02040503050406030204" pitchFamily="18" charset="0"/>
                                  <a:ea typeface="Nunito Sans"/>
                                  <a:cs typeface="Nunito Sans"/>
                                  <a:sym typeface="Nunito Sans"/>
                                </a:rPr>
                                <m:t>.</m:t>
                              </m:r>
                              <m:r>
                                <a:rPr lang="en-GB" sz="1400" b="0" i="1" smtClean="0">
                                  <a:solidFill>
                                    <a:schemeClr val="tx1"/>
                                  </a:solidFill>
                                  <a:latin typeface="Cambria Math" panose="02040503050406030204" pitchFamily="18" charset="0"/>
                                  <a:ea typeface="Nunito Sans"/>
                                  <a:cs typeface="Nunito Sans"/>
                                  <a:sym typeface="Nunito Sans"/>
                                </a:rPr>
                                <m:t>6</m:t>
                              </m:r>
                            </m:oMath>
                          </a14:m>
                          <a:r>
                            <a:rPr lang="en-GB" sz="1400" dirty="0">
                              <a:solidFill>
                                <a:schemeClr val="tx1"/>
                              </a:solidFill>
                              <a:latin typeface="Nunito Sans"/>
                              <a:ea typeface="Nunito Sans"/>
                              <a:cs typeface="Nunito Sans"/>
                              <a:sym typeface="Nunito Sans"/>
                            </a:rPr>
                            <a:t>, then simplified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rgbClr val="00BC89"/>
                              </a:solidFill>
                              <a:latin typeface="Nunito Sans"/>
                              <a:ea typeface="Nunito Sans"/>
                              <a:cs typeface="Nunito Sans"/>
                              <a:sym typeface="Nunito Sans"/>
                            </a:rPr>
                            <a:t>B)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2</m:t>
                                  </m:r>
                                </m:num>
                                <m:den>
                                  <m:r>
                                    <a:rPr lang="en-GB" sz="1600" b="0" i="1" smtClean="0">
                                      <a:solidFill>
                                        <a:srgbClr val="00BC89"/>
                                      </a:solidFill>
                                      <a:latin typeface="Cambria Math" panose="02040503050406030204" pitchFamily="18" charset="0"/>
                                      <a:ea typeface="Nunito Sans"/>
                                      <a:cs typeface="Nunito Sans"/>
                                      <a:sym typeface="Nunito Sans"/>
                                    </a:rPr>
                                    <m:t>3</m:t>
                                  </m:r>
                                </m:den>
                              </m:f>
                            </m:oMath>
                          </a14:m>
                          <a:endParaRPr lang="ar-AE"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m:t>
                                  </m:r>
                                </m:num>
                                <m:den>
                                  <m:r>
                                    <a:rPr lang="en-GB" sz="1600" b="0" i="1" smtClean="0">
                                      <a:solidFill>
                                        <a:schemeClr val="tx1"/>
                                      </a:solidFill>
                                      <a:latin typeface="Cambria Math" panose="02040503050406030204" pitchFamily="18" charset="0"/>
                                      <a:ea typeface="Nunito Sans"/>
                                      <a:cs typeface="Nunito Sans"/>
                                      <a:sym typeface="Nunito Sans"/>
                                    </a:rPr>
                                    <m:t>10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found the fraction representation of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0</m:t>
                              </m:r>
                              <m:r>
                                <a:rPr lang="en-GB" sz="1400" b="0" i="1" smtClean="0">
                                  <a:solidFill>
                                    <a:schemeClr val="tx1"/>
                                  </a:solidFill>
                                  <a:latin typeface="Cambria Math" panose="02040503050406030204" pitchFamily="18" charset="0"/>
                                  <a:ea typeface="Nunito Sans"/>
                                  <a:cs typeface="Nunito Sans"/>
                                  <a:sym typeface="Nunito Sans"/>
                                </a:rPr>
                                <m:t>.</m:t>
                              </m:r>
                              <m:r>
                                <a:rPr lang="en-GB" sz="1400" b="0" i="1" smtClean="0">
                                  <a:solidFill>
                                    <a:schemeClr val="tx1"/>
                                  </a:solidFill>
                                  <a:latin typeface="Cambria Math" panose="02040503050406030204" pitchFamily="18" charset="0"/>
                                  <a:ea typeface="Nunito Sans"/>
                                  <a:cs typeface="Nunito Sans"/>
                                  <a:sym typeface="Nunito Sans"/>
                                </a:rPr>
                                <m:t>6</m:t>
                              </m:r>
                            </m:oMath>
                          </a14:m>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m:t>
                                  </m:r>
                                </m:num>
                                <m:den>
                                  <m:r>
                                    <a:rPr lang="en-GB" sz="1600" b="0" i="1" smtClean="0">
                                      <a:solidFill>
                                        <a:schemeClr val="tx1"/>
                                      </a:solidFill>
                                      <a:latin typeface="Cambria Math" panose="02040503050406030204" pitchFamily="18" charset="0"/>
                                      <a:ea typeface="Nunito Sans"/>
                                      <a:cs typeface="Nunito Sans"/>
                                      <a:sym typeface="Nunito Sans"/>
                                    </a:rPr>
                                    <m:t>9</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found an equivalent fraction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877207038"/>
                  </p:ext>
                </p:extLst>
              </p:nvPr>
            </p:nvGraphicFramePr>
            <p:xfrm>
              <a:off x="952500" y="2056275"/>
              <a:ext cx="7239000" cy="2301943"/>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065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29" r="-100337" b="-1015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29" r="-337" b="-101587"/>
                          </a:stretch>
                        </a:blipFill>
                      </a:tcPr>
                    </a:tc>
                    <a:extLst>
                      <a:ext uri="{0D108BD9-81ED-4DB2-BD59-A6C34878D82A}">
                        <a16:rowId xmlns:a16="http://schemas.microsoft.com/office/drawing/2014/main" val="10000"/>
                      </a:ext>
                    </a:extLst>
                  </a:tr>
                  <a:tr h="115128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529" r="-100337" b="-15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529" r="-337" b="-1587"/>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49" y="378100"/>
            <a:ext cx="7136385"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FD687900-8AAB-C751-6550-D177BFA02CC8}"/>
                  </a:ext>
                </a:extLst>
              </p:cNvPr>
              <p:cNvGraphicFramePr/>
              <p:nvPr>
                <p:extLst>
                  <p:ext uri="{D42A27DB-BD31-4B8C-83A1-F6EECF244321}">
                    <p14:modId xmlns:p14="http://schemas.microsoft.com/office/powerpoint/2010/main" val="1433229983"/>
                  </p:ext>
                </p:extLst>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Write the recurring decimal as a fraction in the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6</m:t>
                                  </m:r>
                                </m:e>
                              </m:acc>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FD687900-8AAB-C751-6550-D177BFA02CC8}"/>
                  </a:ext>
                </a:extLst>
              </p:cNvPr>
              <p:cNvGraphicFramePr/>
              <p:nvPr>
                <p:extLst>
                  <p:ext uri="{D42A27DB-BD31-4B8C-83A1-F6EECF244321}">
                    <p14:modId xmlns:p14="http://schemas.microsoft.com/office/powerpoint/2010/main" val="1433229983"/>
                  </p:ext>
                </p:extLst>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85916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91" t="-1408" r="-183" b="-1408"/>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347756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49" y="378100"/>
            <a:ext cx="702880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p:graphicFrame>
        <p:nvGraphicFramePr>
          <p:cNvPr id="106" name="Google Shape;106;p20"/>
          <p:cNvGraphicFramePr/>
          <p:nvPr>
            <p:extLst>
              <p:ext uri="{D42A27DB-BD31-4B8C-83A1-F6EECF244321}">
                <p14:modId xmlns:p14="http://schemas.microsoft.com/office/powerpoint/2010/main" val="455703458"/>
              </p:ext>
            </p:extLst>
          </p:nvPr>
        </p:nvGraphicFramePr>
        <p:xfrm>
          <a:off x="952500" y="2056275"/>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0.34 </a:t>
                      </a:r>
                      <a:endParaRPr lang="en-PH"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PH"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1.33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0.75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0.25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2F5B8BA6-E298-A165-56E9-884F4368854C}"/>
                  </a:ext>
                </a:extLst>
              </p:cNvPr>
              <p:cNvGraphicFramePr/>
              <p:nvPr/>
            </p:nvGraphicFramePr>
            <p:xfrm>
              <a:off x="108044" y="862525"/>
              <a:ext cx="5881738" cy="1037993"/>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03799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a:t>
                          </a:r>
                          <a:r>
                            <a:rPr lang="en-GB" sz="1600" b="0" dirty="0">
                              <a:solidFill>
                                <a:schemeClr val="dk1"/>
                              </a:solidFill>
                              <a:latin typeface="Nunito Sans" pitchFamily="2" charset="0"/>
                              <a:ea typeface="Nunito Sans"/>
                              <a:cs typeface="Nunito Sans"/>
                              <a:sym typeface="Nunito Sans"/>
                            </a:rPr>
                            <a:t>Write as a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3</m:t>
                                  </m:r>
                                </m:num>
                                <m:den>
                                  <m:r>
                                    <a:rPr lang="en-GB" sz="2300" b="0" i="1" dirty="0" smtClean="0">
                                      <a:solidFill>
                                        <a:schemeClr val="dk1"/>
                                      </a:solidFill>
                                      <a:latin typeface="Cambria Math" panose="02040503050406030204" pitchFamily="18" charset="0"/>
                                      <a:cs typeface="Times New Roman"/>
                                      <a:sym typeface="Times New Roman"/>
                                    </a:rPr>
                                    <m:t>4</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2F5B8BA6-E298-A165-56E9-884F4368854C}"/>
                  </a:ext>
                </a:extLst>
              </p:cNvPr>
              <p:cNvGraphicFramePr/>
              <p:nvPr/>
            </p:nvGraphicFramePr>
            <p:xfrm>
              <a:off x="108044" y="862525"/>
              <a:ext cx="5881738" cy="1037993"/>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03799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1170" r="-207" b="-117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4366425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389335769"/>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0.16 </m:t>
                              </m:r>
                            </m:oMath>
                          </a14:m>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didn’t use notation to show the recurring part of the decimal</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0.166 </m:t>
                              </m:r>
                            </m:oMath>
                          </a14:m>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truncated the decimal to the thousandths</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0.17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rounded the decimal representation to 2 decimal places</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D) </a:t>
                          </a:r>
                          <a14:m>
                            <m:oMath xmlns:m="http://schemas.openxmlformats.org/officeDocument/2006/math">
                              <m:r>
                                <a:rPr lang="en-GB" sz="1600" b="0" i="1" smtClean="0">
                                  <a:solidFill>
                                    <a:srgbClr val="00BC89"/>
                                  </a:solidFill>
                                  <a:latin typeface="Cambria Math" panose="02040503050406030204" pitchFamily="18" charset="0"/>
                                  <a:ea typeface="Nunito Sans"/>
                                  <a:cs typeface="Nunito Sans"/>
                                  <a:sym typeface="Nunito Sans"/>
                                </a:rPr>
                                <m:t>0.1</m:t>
                              </m:r>
                              <m:acc>
                                <m:accPr>
                                  <m:chr m:val="̇"/>
                                  <m:ctrlPr>
                                    <a:rPr lang="en-GB" sz="1600" b="0" i="1" smtClean="0">
                                      <a:solidFill>
                                        <a:srgbClr val="00BC89"/>
                                      </a:solidFill>
                                      <a:latin typeface="Cambria Math" panose="02040503050406030204" pitchFamily="18" charset="0"/>
                                      <a:sym typeface="Nunito Sans"/>
                                    </a:rPr>
                                  </m:ctrlPr>
                                </m:accPr>
                                <m:e>
                                  <m:r>
                                    <a:rPr lang="en-GB" sz="1600" b="0" i="1" smtClean="0">
                                      <a:solidFill>
                                        <a:srgbClr val="00BC89"/>
                                      </a:solidFill>
                                      <a:latin typeface="Cambria Math" panose="02040503050406030204" pitchFamily="18" charset="0"/>
                                      <a:sym typeface="Nunito Sans"/>
                                    </a:rPr>
                                    <m:t>6</m:t>
                                  </m:r>
                                </m:e>
                              </m:acc>
                            </m:oMath>
                          </a14:m>
                          <a:endParaRPr lang="en-GB"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389335769"/>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49" y="378100"/>
            <a:ext cx="7154315"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B6D5AC1-9616-BFD0-ABBE-94635634D162}"/>
                  </a:ext>
                </a:extLst>
              </p:cNvPr>
              <p:cNvGraphicFramePr/>
              <p:nvPr>
                <p:extLst>
                  <p:ext uri="{D42A27DB-BD31-4B8C-83A1-F6EECF244321}">
                    <p14:modId xmlns:p14="http://schemas.microsoft.com/office/powerpoint/2010/main" val="1718104386"/>
                  </p:ext>
                </p:extLst>
              </p:nvPr>
            </p:nvGraphicFramePr>
            <p:xfrm>
              <a:off x="108044" y="862525"/>
              <a:ext cx="5154238" cy="992452"/>
            </p:xfrm>
            <a:graphic>
              <a:graphicData uri="http://schemas.openxmlformats.org/drawingml/2006/table">
                <a:tbl>
                  <a:tblPr firstRow="1" bandRow="1">
                    <a:noFill/>
                    <a:tableStyleId>{F0405E19-DBF8-4350-A6E9-593C9D7815B3}</a:tableStyleId>
                  </a:tblPr>
                  <a:tblGrid>
                    <a:gridCol w="5154238">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Write the fraction as a recurring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r>
                            <a:rPr lang="en-GB" sz="2300" b="0" dirty="0">
                              <a:solidFill>
                                <a:schemeClr val="dk1"/>
                              </a:solidFill>
                              <a:cs typeface="Times New Roman"/>
                              <a:sym typeface="Times New Roman"/>
                            </a:rPr>
                            <a:t> </a:t>
                          </a: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1</m:t>
                                  </m:r>
                                </m:num>
                                <m:den>
                                  <m:r>
                                    <a:rPr lang="en-GB" sz="2300" b="0" i="1" dirty="0" smtClean="0">
                                      <a:solidFill>
                                        <a:schemeClr val="dk1"/>
                                      </a:solidFill>
                                      <a:latin typeface="Cambria Math" panose="02040503050406030204" pitchFamily="18" charset="0"/>
                                      <a:cs typeface="Times New Roman"/>
                                      <a:sym typeface="Times New Roman"/>
                                    </a:rPr>
                                    <m:t>6</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B6D5AC1-9616-BFD0-ABBE-94635634D162}"/>
                  </a:ext>
                </a:extLst>
              </p:cNvPr>
              <p:cNvGraphicFramePr/>
              <p:nvPr>
                <p:extLst>
                  <p:ext uri="{D42A27DB-BD31-4B8C-83A1-F6EECF244321}">
                    <p14:modId xmlns:p14="http://schemas.microsoft.com/office/powerpoint/2010/main" val="1718104386"/>
                  </p:ext>
                </p:extLst>
              </p:nvPr>
            </p:nvGraphicFramePr>
            <p:xfrm>
              <a:off x="108044" y="862525"/>
              <a:ext cx="5154238" cy="992452"/>
            </p:xfrm>
            <a:graphic>
              <a:graphicData uri="http://schemas.openxmlformats.org/drawingml/2006/table">
                <a:tbl>
                  <a:tblPr firstRow="1" bandRow="1">
                    <a:noFill/>
                    <a:tableStyleId>{F0405E19-DBF8-4350-A6E9-593C9D7815B3}</a:tableStyleId>
                  </a:tblPr>
                  <a:tblGrid>
                    <a:gridCol w="5154238">
                      <a:extLst>
                        <a:ext uri="{9D8B030D-6E8A-4147-A177-3AD203B41FA5}">
                          <a16:colId xmlns:a16="http://schemas.microsoft.com/office/drawing/2014/main" val="20000"/>
                        </a:ext>
                      </a:extLst>
                    </a:gridCol>
                  </a:tblGrid>
                  <a:tr h="992452">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18" t="-1220" r="-236" b="-122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3879469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80415607"/>
                  </p:ext>
                </p:extLst>
              </p:nvPr>
            </p:nvGraphicFramePr>
            <p:xfrm>
              <a:off x="952500" y="2056275"/>
              <a:ext cx="7239000" cy="2301943"/>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rgbClr val="00BC89"/>
                              </a:solidFill>
                              <a:latin typeface="Nunito Sans"/>
                              <a:ea typeface="Nunito Sans"/>
                              <a:cs typeface="Nunito Sans"/>
                              <a:sym typeface="Nunito Sans"/>
                            </a:rPr>
                            <a:t>A)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3</m:t>
                                  </m:r>
                                </m:num>
                                <m:den>
                                  <m:r>
                                    <a:rPr lang="en-GB" sz="1600" b="0" i="1" smtClean="0">
                                      <a:solidFill>
                                        <a:srgbClr val="00BC89"/>
                                      </a:solidFill>
                                      <a:latin typeface="Cambria Math" panose="02040503050406030204" pitchFamily="18" charset="0"/>
                                      <a:ea typeface="Nunito Sans"/>
                                      <a:cs typeface="Nunito Sans"/>
                                      <a:sym typeface="Nunito Sans"/>
                                    </a:rPr>
                                    <m:t>11</m:t>
                                  </m:r>
                                </m:den>
                              </m:f>
                            </m:oMath>
                          </a14:m>
                          <a:endParaRPr lang="ar-AE"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27</m:t>
                                  </m:r>
                                </m:num>
                                <m:den>
                                  <m:r>
                                    <a:rPr lang="en-GB" sz="1600" b="0" i="1" smtClean="0">
                                      <a:solidFill>
                                        <a:schemeClr val="tx1"/>
                                      </a:solidFill>
                                      <a:latin typeface="Cambria Math" panose="02040503050406030204" pitchFamily="18" charset="0"/>
                                      <a:ea typeface="Nunito Sans"/>
                                      <a:cs typeface="Nunito Sans"/>
                                      <a:sym typeface="Nunito Sans"/>
                                    </a:rPr>
                                    <m:t>100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found the decimal representation of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0</m:t>
                              </m:r>
                              <m:r>
                                <a:rPr lang="en-GB" sz="1400" b="0" i="1" smtClean="0">
                                  <a:solidFill>
                                    <a:schemeClr val="tx1"/>
                                  </a:solidFill>
                                  <a:latin typeface="Cambria Math" panose="02040503050406030204" pitchFamily="18" charset="0"/>
                                  <a:ea typeface="Nunito Sans"/>
                                  <a:cs typeface="Nunito Sans"/>
                                  <a:sym typeface="Nunito Sans"/>
                                </a:rPr>
                                <m:t>.</m:t>
                              </m:r>
                              <m:r>
                                <a:rPr lang="en-GB" sz="1400" b="0" i="1" smtClean="0">
                                  <a:solidFill>
                                    <a:schemeClr val="tx1"/>
                                  </a:solidFill>
                                  <a:latin typeface="Cambria Math" panose="02040503050406030204" pitchFamily="18" charset="0"/>
                                  <a:ea typeface="Nunito Sans"/>
                                  <a:cs typeface="Nunito Sans"/>
                                  <a:sym typeface="Nunito Sans"/>
                                </a:rPr>
                                <m:t>27</m:t>
                              </m:r>
                            </m:oMath>
                          </a14:m>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27</m:t>
                                  </m:r>
                                </m:num>
                                <m:den>
                                  <m:r>
                                    <a:rPr lang="en-GB" sz="1600" b="0" i="1" smtClean="0">
                                      <a:solidFill>
                                        <a:schemeClr val="tx1"/>
                                      </a:solidFill>
                                      <a:latin typeface="Cambria Math" panose="02040503050406030204" pitchFamily="18" charset="0"/>
                                      <a:ea typeface="Nunito Sans"/>
                                      <a:cs typeface="Nunito Sans"/>
                                      <a:sym typeface="Nunito Sans"/>
                                    </a:rPr>
                                    <m:t>99</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used a correct method but did not simplify the fraction</a:t>
                          </a:r>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2</m:t>
                                  </m:r>
                                </m:num>
                                <m:den>
                                  <m:r>
                                    <a:rPr lang="en-GB" sz="1600" b="0" i="1" smtClean="0">
                                      <a:solidFill>
                                        <a:schemeClr val="tx1"/>
                                      </a:solidFill>
                                      <a:latin typeface="Cambria Math" panose="02040503050406030204" pitchFamily="18" charset="0"/>
                                      <a:ea typeface="Nunito Sans"/>
                                      <a:cs typeface="Nunito Sans"/>
                                      <a:sym typeface="Nunito Sans"/>
                                    </a:rPr>
                                    <m:t>9</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only considered the first digit in the recurring decimal</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80415607"/>
                  </p:ext>
                </p:extLst>
              </p:nvPr>
            </p:nvGraphicFramePr>
            <p:xfrm>
              <a:off x="952500" y="2056275"/>
              <a:ext cx="7239000" cy="2301943"/>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065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29" r="-100337" b="-1015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29" r="-337" b="-101587"/>
                          </a:stretch>
                        </a:blipFill>
                      </a:tcPr>
                    </a:tc>
                    <a:extLst>
                      <a:ext uri="{0D108BD9-81ED-4DB2-BD59-A6C34878D82A}">
                        <a16:rowId xmlns:a16="http://schemas.microsoft.com/office/drawing/2014/main" val="10000"/>
                      </a:ext>
                    </a:extLst>
                  </a:tr>
                  <a:tr h="115128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529" r="-100337" b="-15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529" r="-337" b="-158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49" y="378100"/>
            <a:ext cx="714535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E3D77AB0-D11C-78CF-7415-95A04872FA15}"/>
                  </a:ext>
                </a:extLst>
              </p:cNvPr>
              <p:cNvGraphicFramePr/>
              <p:nvPr>
                <p:extLst>
                  <p:ext uri="{D42A27DB-BD31-4B8C-83A1-F6EECF244321}">
                    <p14:modId xmlns:p14="http://schemas.microsoft.com/office/powerpoint/2010/main" val="3899519441"/>
                  </p:ext>
                </p:extLst>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Write the recurring decimal as a fraction in the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2</m:t>
                                  </m:r>
                                </m:e>
                              </m:acc>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7</m:t>
                                  </m:r>
                                </m:e>
                              </m:acc>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E3D77AB0-D11C-78CF-7415-95A04872FA15}"/>
                  </a:ext>
                </a:extLst>
              </p:cNvPr>
              <p:cNvGraphicFramePr/>
              <p:nvPr>
                <p:extLst>
                  <p:ext uri="{D42A27DB-BD31-4B8C-83A1-F6EECF244321}">
                    <p14:modId xmlns:p14="http://schemas.microsoft.com/office/powerpoint/2010/main" val="3899519441"/>
                  </p:ext>
                </p:extLst>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85916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91" t="-1408" r="-183" b="-1408"/>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156806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234163820"/>
                  </p:ext>
                </p:extLst>
              </p:nvPr>
            </p:nvGraphicFramePr>
            <p:xfrm>
              <a:off x="952500" y="2056276"/>
              <a:ext cx="7239000" cy="1913193"/>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38376">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0.27 </m:t>
                              </m:r>
                            </m:oMath>
                          </a14:m>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used numerator and denominator to form decimal</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0.285714</m:t>
                              </m:r>
                            </m:oMath>
                          </a14:m>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forgot to include recurring notation</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67200">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C) </a:t>
                          </a:r>
                          <a14:m>
                            <m:oMath xmlns:m="http://schemas.openxmlformats.org/officeDocument/2006/math">
                              <m:r>
                                <a:rPr lang="en-GB" sz="1600" b="0" i="1" smtClean="0">
                                  <a:solidFill>
                                    <a:srgbClr val="00BC89"/>
                                  </a:solidFill>
                                  <a:latin typeface="Cambria Math" panose="02040503050406030204" pitchFamily="18" charset="0"/>
                                  <a:ea typeface="Nunito Sans"/>
                                  <a:cs typeface="Nunito Sans"/>
                                  <a:sym typeface="Nunito Sans"/>
                                </a:rPr>
                                <m:t>0.</m:t>
                              </m:r>
                              <m:acc>
                                <m:accPr>
                                  <m:chr m:val="̇"/>
                                  <m:ctrlPr>
                                    <a:rPr lang="en-GB" sz="1600" b="0" i="1" smtClean="0">
                                      <a:solidFill>
                                        <a:srgbClr val="00BC89"/>
                                      </a:solidFill>
                                      <a:latin typeface="Cambria Math" panose="02040503050406030204" pitchFamily="18" charset="0"/>
                                      <a:sym typeface="Nunito Sans"/>
                                    </a:rPr>
                                  </m:ctrlPr>
                                </m:accPr>
                                <m:e>
                                  <m:r>
                                    <a:rPr lang="en-GB" sz="1600" b="0" i="1" smtClean="0">
                                      <a:solidFill>
                                        <a:srgbClr val="00BC89"/>
                                      </a:solidFill>
                                      <a:latin typeface="Cambria Math" panose="02040503050406030204" pitchFamily="18" charset="0"/>
                                      <a:sym typeface="Nunito Sans"/>
                                    </a:rPr>
                                    <m:t>2</m:t>
                                  </m:r>
                                </m:e>
                              </m:acc>
                              <m:r>
                                <a:rPr lang="en-GB" sz="1600" b="0" i="1" smtClean="0">
                                  <a:solidFill>
                                    <a:srgbClr val="00BC89"/>
                                  </a:solidFill>
                                  <a:latin typeface="Cambria Math" panose="02040503050406030204" pitchFamily="18" charset="0"/>
                                  <a:sym typeface="Nunito Sans"/>
                                </a:rPr>
                                <m:t>8571</m:t>
                              </m:r>
                              <m:acc>
                                <m:accPr>
                                  <m:chr m:val="̇"/>
                                  <m:ctrlPr>
                                    <a:rPr lang="en-GB" sz="1600" b="0" i="1" smtClean="0">
                                      <a:solidFill>
                                        <a:srgbClr val="00BC89"/>
                                      </a:solidFill>
                                      <a:latin typeface="Cambria Math" panose="02040503050406030204" pitchFamily="18" charset="0"/>
                                      <a:sym typeface="Nunito Sans"/>
                                    </a:rPr>
                                  </m:ctrlPr>
                                </m:accPr>
                                <m:e>
                                  <m:r>
                                    <a:rPr lang="en-GB" sz="1600" b="0" i="1" smtClean="0">
                                      <a:solidFill>
                                        <a:srgbClr val="00BC89"/>
                                      </a:solidFill>
                                      <a:latin typeface="Cambria Math" panose="02040503050406030204" pitchFamily="18" charset="0"/>
                                      <a:sym typeface="Nunito Sans"/>
                                    </a:rPr>
                                    <m:t>4</m:t>
                                  </m:r>
                                </m:e>
                              </m:acc>
                            </m:oMath>
                          </a14:m>
                          <a:endParaRPr lang="en-GB"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0.28… </m:t>
                              </m:r>
                            </m:oMath>
                          </a14:m>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1C1C1C"/>
                              </a:solidFill>
                              <a:latin typeface="Nunito Sans"/>
                              <a:ea typeface="Nunito Sans"/>
                              <a:cs typeface="Nunito Sans"/>
                              <a:sym typeface="Nunito Sans"/>
                            </a:rPr>
                            <a:t>Student truncated at 2 decimal places but signified decimal continued</a:t>
                          </a:r>
                          <a:endParaRPr sz="1400"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234163820"/>
                  </p:ext>
                </p:extLst>
              </p:nvPr>
            </p:nvGraphicFramePr>
            <p:xfrm>
              <a:off x="952500" y="2056276"/>
              <a:ext cx="7239000" cy="1913193"/>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256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2564"/>
                          </a:stretch>
                        </a:blipFill>
                      </a:tcPr>
                    </a:tc>
                    <a:extLst>
                      <a:ext uri="{0D108BD9-81ED-4DB2-BD59-A6C34878D82A}">
                        <a16:rowId xmlns:a16="http://schemas.microsoft.com/office/drawing/2014/main" val="10000"/>
                      </a:ext>
                    </a:extLst>
                  </a:tr>
                  <a:tr h="96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742" r="-100337" b="-62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742" r="-337" b="-629"/>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49" y="378100"/>
            <a:ext cx="710949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7F287E00-1A4C-A0A4-2362-2AC00C9DBFBC}"/>
                  </a:ext>
                </a:extLst>
              </p:cNvPr>
              <p:cNvGraphicFramePr/>
              <p:nvPr>
                <p:extLst>
                  <p:ext uri="{D42A27DB-BD31-4B8C-83A1-F6EECF244321}">
                    <p14:modId xmlns:p14="http://schemas.microsoft.com/office/powerpoint/2010/main" val="1767137916"/>
                  </p:ext>
                </p:extLst>
              </p:nvPr>
            </p:nvGraphicFramePr>
            <p:xfrm>
              <a:off x="108044" y="862525"/>
              <a:ext cx="5154238" cy="991436"/>
            </p:xfrm>
            <a:graphic>
              <a:graphicData uri="http://schemas.openxmlformats.org/drawingml/2006/table">
                <a:tbl>
                  <a:tblPr firstRow="1" bandRow="1">
                    <a:noFill/>
                    <a:tableStyleId>{F0405E19-DBF8-4350-A6E9-593C9D7815B3}</a:tableStyleId>
                  </a:tblPr>
                  <a:tblGrid>
                    <a:gridCol w="5154238">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Write the fraction as a recurring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r>
                            <a:rPr lang="en-GB" sz="2300" b="0" dirty="0">
                              <a:solidFill>
                                <a:schemeClr val="dk1"/>
                              </a:solidFill>
                              <a:cs typeface="Times New Roman"/>
                              <a:sym typeface="Times New Roman"/>
                            </a:rPr>
                            <a:t> </a:t>
                          </a: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2</m:t>
                                  </m:r>
                                </m:num>
                                <m:den>
                                  <m:r>
                                    <a:rPr lang="en-GB" sz="2300" b="0" i="1" dirty="0" smtClean="0">
                                      <a:solidFill>
                                        <a:schemeClr val="dk1"/>
                                      </a:solidFill>
                                      <a:latin typeface="Cambria Math" panose="02040503050406030204" pitchFamily="18" charset="0"/>
                                      <a:cs typeface="Times New Roman"/>
                                      <a:sym typeface="Times New Roman"/>
                                    </a:rPr>
                                    <m:t>7</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7F287E00-1A4C-A0A4-2362-2AC00C9DBFBC}"/>
                  </a:ext>
                </a:extLst>
              </p:cNvPr>
              <p:cNvGraphicFramePr/>
              <p:nvPr>
                <p:extLst>
                  <p:ext uri="{D42A27DB-BD31-4B8C-83A1-F6EECF244321}">
                    <p14:modId xmlns:p14="http://schemas.microsoft.com/office/powerpoint/2010/main" val="1767137916"/>
                  </p:ext>
                </p:extLst>
              </p:nvPr>
            </p:nvGraphicFramePr>
            <p:xfrm>
              <a:off x="108044" y="862525"/>
              <a:ext cx="5154238" cy="991436"/>
            </p:xfrm>
            <a:graphic>
              <a:graphicData uri="http://schemas.openxmlformats.org/drawingml/2006/table">
                <a:tbl>
                  <a:tblPr firstRow="1" bandRow="1">
                    <a:noFill/>
                    <a:tableStyleId>{F0405E19-DBF8-4350-A6E9-593C9D7815B3}</a:tableStyleId>
                  </a:tblPr>
                  <a:tblGrid>
                    <a:gridCol w="5154238">
                      <a:extLst>
                        <a:ext uri="{9D8B030D-6E8A-4147-A177-3AD203B41FA5}">
                          <a16:colId xmlns:a16="http://schemas.microsoft.com/office/drawing/2014/main" val="20000"/>
                        </a:ext>
                      </a:extLst>
                    </a:gridCol>
                  </a:tblGrid>
                  <a:tr h="99143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18" t="-1220" r="-236" b="-122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635647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061827945"/>
                  </p:ext>
                </p:extLst>
              </p:nvPr>
            </p:nvGraphicFramePr>
            <p:xfrm>
              <a:off x="952500" y="2056275"/>
              <a:ext cx="7239000" cy="2302069"/>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42</m:t>
                                  </m:r>
                                </m:num>
                                <m:den>
                                  <m:r>
                                    <a:rPr lang="en-GB" sz="1600" b="0" i="1" smtClean="0">
                                      <a:solidFill>
                                        <a:schemeClr val="tx1"/>
                                      </a:solidFill>
                                      <a:latin typeface="Cambria Math" panose="02040503050406030204" pitchFamily="18" charset="0"/>
                                      <a:ea typeface="Nunito Sans"/>
                                      <a:cs typeface="Nunito Sans"/>
                                      <a:sym typeface="Nunito Sans"/>
                                    </a:rPr>
                                    <m:t>990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used a correct method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14</m:t>
                                  </m:r>
                                </m:num>
                                <m:den>
                                  <m:r>
                                    <a:rPr lang="en-GB" sz="1600" b="0" i="1" smtClean="0">
                                      <a:solidFill>
                                        <a:schemeClr val="tx1"/>
                                      </a:solidFill>
                                      <a:latin typeface="Cambria Math" panose="02040503050406030204" pitchFamily="18" charset="0"/>
                                      <a:ea typeface="Nunito Sans"/>
                                      <a:cs typeface="Nunito Sans"/>
                                      <a:sym typeface="Nunito Sans"/>
                                    </a:rPr>
                                    <m:t>330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used a correct method but did not simplify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14</m:t>
                                  </m:r>
                                </m:num>
                                <m:den>
                                  <m:r>
                                    <a:rPr lang="en-GB" sz="1600" b="0" i="1" smtClean="0">
                                      <a:solidFill>
                                        <a:schemeClr val="tx1"/>
                                      </a:solidFill>
                                      <a:latin typeface="Cambria Math" panose="02040503050406030204" pitchFamily="18" charset="0"/>
                                      <a:ea typeface="Nunito Sans"/>
                                      <a:cs typeface="Nunito Sans"/>
                                      <a:sym typeface="Nunito Sans"/>
                                    </a:rPr>
                                    <m:t>33</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did not consider the placeholder in the tenths column</a:t>
                          </a:r>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D)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7</m:t>
                                  </m:r>
                                </m:num>
                                <m:den>
                                  <m:r>
                                    <a:rPr lang="en-GB" sz="1600" b="0" i="1" smtClean="0">
                                      <a:solidFill>
                                        <a:srgbClr val="00BC89"/>
                                      </a:solidFill>
                                      <a:latin typeface="Cambria Math" panose="02040503050406030204" pitchFamily="18" charset="0"/>
                                      <a:ea typeface="Nunito Sans"/>
                                      <a:cs typeface="Nunito Sans"/>
                                      <a:sym typeface="Nunito Sans"/>
                                    </a:rPr>
                                    <m:t>165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061827945"/>
                  </p:ext>
                </p:extLst>
              </p:nvPr>
            </p:nvGraphicFramePr>
            <p:xfrm>
              <a:off x="952500" y="2056275"/>
              <a:ext cx="7239000" cy="2302069"/>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147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29" r="-100337" b="-1015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29" r="-337" b="-101587"/>
                          </a:stretch>
                        </a:blipFill>
                      </a:tcPr>
                    </a:tc>
                    <a:extLst>
                      <a:ext uri="{0D108BD9-81ED-4DB2-BD59-A6C34878D82A}">
                        <a16:rowId xmlns:a16="http://schemas.microsoft.com/office/drawing/2014/main" val="10000"/>
                      </a:ext>
                    </a:extLst>
                  </a:tr>
                  <a:tr h="115059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529" r="-100337" b="-158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529" r="-337" b="-158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49" y="378100"/>
            <a:ext cx="705570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2F8B702F-CC26-191A-2FC9-F49A1C5C94CD}"/>
                  </a:ext>
                </a:extLst>
              </p:cNvPr>
              <p:cNvGraphicFramePr/>
              <p:nvPr>
                <p:extLst>
                  <p:ext uri="{D42A27DB-BD31-4B8C-83A1-F6EECF244321}">
                    <p14:modId xmlns:p14="http://schemas.microsoft.com/office/powerpoint/2010/main" val="1862448903"/>
                  </p:ext>
                </p:extLst>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7869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Write the recurring decimal as a fraction in the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m:t>
                              </m:r>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4</m:t>
                                  </m:r>
                                </m:e>
                              </m:acc>
                              <m:acc>
                                <m:accPr>
                                  <m:chr m:val="̇"/>
                                  <m:ctrlPr>
                                    <a:rPr lang="en-GB" sz="2300" b="0" i="1" dirty="0" smtClean="0">
                                      <a:solidFill>
                                        <a:schemeClr val="dk1"/>
                                      </a:solidFill>
                                      <a:latin typeface="Cambria Math" panose="02040503050406030204" pitchFamily="18" charset="0"/>
                                      <a:cs typeface="Times New Roman"/>
                                      <a:sym typeface="Times New Roman"/>
                                    </a:rPr>
                                  </m:ctrlPr>
                                </m:accPr>
                                <m:e>
                                  <m:r>
                                    <a:rPr lang="en-GB" sz="2300" b="0" i="1" dirty="0" smtClean="0">
                                      <a:solidFill>
                                        <a:schemeClr val="dk1"/>
                                      </a:solidFill>
                                      <a:latin typeface="Cambria Math" panose="02040503050406030204" pitchFamily="18" charset="0"/>
                                      <a:cs typeface="Times New Roman"/>
                                      <a:sym typeface="Times New Roman"/>
                                    </a:rPr>
                                    <m:t>2</m:t>
                                  </m:r>
                                </m:e>
                              </m:acc>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2F8B702F-CC26-191A-2FC9-F49A1C5C94CD}"/>
                  </a:ext>
                </a:extLst>
              </p:cNvPr>
              <p:cNvGraphicFramePr/>
              <p:nvPr>
                <p:extLst>
                  <p:ext uri="{D42A27DB-BD31-4B8C-83A1-F6EECF244321}">
                    <p14:modId xmlns:p14="http://schemas.microsoft.com/office/powerpoint/2010/main" val="1862448903"/>
                  </p:ext>
                </p:extLst>
              </p:nvPr>
            </p:nvGraphicFramePr>
            <p:xfrm>
              <a:off x="108044" y="862525"/>
              <a:ext cx="6669274" cy="859165"/>
            </p:xfrm>
            <a:graphic>
              <a:graphicData uri="http://schemas.openxmlformats.org/drawingml/2006/table">
                <a:tbl>
                  <a:tblPr firstRow="1" bandRow="1">
                    <a:noFill/>
                    <a:tableStyleId>{F0405E19-DBF8-4350-A6E9-593C9D7815B3}</a:tableStyleId>
                  </a:tblPr>
                  <a:tblGrid>
                    <a:gridCol w="6669274">
                      <a:extLst>
                        <a:ext uri="{9D8B030D-6E8A-4147-A177-3AD203B41FA5}">
                          <a16:colId xmlns:a16="http://schemas.microsoft.com/office/drawing/2014/main" val="20000"/>
                        </a:ext>
                      </a:extLst>
                    </a:gridCol>
                  </a:tblGrid>
                  <a:tr h="85916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91" t="-1408" r="-183" b="-1408"/>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7155142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693582608"/>
                  </p:ext>
                </p:extLst>
              </p:nvPr>
            </p:nvGraphicFramePr>
            <p:xfrm>
              <a:off x="952500" y="2056275"/>
              <a:ext cx="7239000" cy="213847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0.685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looked at 685 without considering place value</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5</m:t>
                                  </m:r>
                                </m:num>
                                <m:den>
                                  <m:r>
                                    <a:rPr lang="en-GB" sz="1600" b="0" i="1" smtClean="0">
                                      <a:solidFill>
                                        <a:schemeClr val="tx1"/>
                                      </a:solidFill>
                                      <a:latin typeface="Cambria Math" panose="02040503050406030204" pitchFamily="18" charset="0"/>
                                      <a:ea typeface="Nunito Sans"/>
                                      <a:cs typeface="Nunito Sans"/>
                                      <a:sym typeface="Nunito Sans"/>
                                    </a:rPr>
                                    <m:t>8</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did not compare fractions correctly</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C) 68%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treated the percentage as a number instead of a proportion</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D)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11</m:t>
                                  </m:r>
                                </m:num>
                                <m:den>
                                  <m:r>
                                    <a:rPr lang="en-GB" sz="1600" b="0" i="1" smtClean="0">
                                      <a:solidFill>
                                        <a:srgbClr val="00BC89"/>
                                      </a:solidFill>
                                      <a:latin typeface="Cambria Math" panose="02040503050406030204" pitchFamily="18" charset="0"/>
                                      <a:ea typeface="Nunito Sans"/>
                                      <a:cs typeface="Nunito Sans"/>
                                      <a:sym typeface="Nunito Sans"/>
                                    </a:rPr>
                                    <m:t>16</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693582608"/>
                  </p:ext>
                </p:extLst>
              </p:nvPr>
            </p:nvGraphicFramePr>
            <p:xfrm>
              <a:off x="952500" y="2056275"/>
              <a:ext cx="7239000" cy="213847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5670">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A) 0.685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looked at 685 without considering place value</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26" r="-337" b="-85789"/>
                          </a:stretch>
                        </a:blipFill>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C) 68%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treated the percentage as a number instead of a proportion</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endParaRPr lang="en-US"/>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17901"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2178576594"/>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18) Determine the number with the greatest value:</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685</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5</m:t>
                                  </m:r>
                                </m:num>
                                <m:den>
                                  <m:r>
                                    <a:rPr lang="en-GB" sz="2300" b="0" i="1" smtClean="0">
                                      <a:solidFill>
                                        <a:schemeClr val="dk1"/>
                                      </a:solidFill>
                                      <a:latin typeface="Cambria Math" panose="02040503050406030204" pitchFamily="18" charset="0"/>
                                      <a:ea typeface="Nunito Sans"/>
                                      <a:cs typeface="Nunito Sans"/>
                                      <a:sym typeface="Nunito Sans"/>
                                    </a:rPr>
                                    <m:t>8</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68</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11</m:t>
                                  </m:r>
                                </m:num>
                                <m:den>
                                  <m:r>
                                    <a:rPr lang="en-GB" sz="2300" b="0" i="1" smtClean="0">
                                      <a:solidFill>
                                        <a:schemeClr val="dk1"/>
                                      </a:solidFill>
                                      <a:latin typeface="Cambria Math" panose="02040503050406030204" pitchFamily="18" charset="0"/>
                                      <a:ea typeface="Nunito Sans"/>
                                      <a:cs typeface="Nunito Sans"/>
                                      <a:sym typeface="Nunito Sans"/>
                                    </a:rPr>
                                    <m:t>16</m:t>
                                  </m:r>
                                </m:den>
                              </m:f>
                            </m:oMath>
                          </a14:m>
                          <a:r>
                            <a:rPr lang="en-GB" sz="23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2178576594"/>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70646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144453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722238557"/>
                  </p:ext>
                </p:extLst>
              </p:nvPr>
            </p:nvGraphicFramePr>
            <p:xfrm>
              <a:off x="952500" y="2054086"/>
              <a:ext cx="7239000" cy="254806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61</m:t>
                                  </m:r>
                                </m:num>
                                <m:den>
                                  <m:r>
                                    <a:rPr lang="en-GB" sz="1600" b="0" i="1" smtClean="0">
                                      <a:solidFill>
                                        <a:schemeClr val="tx1"/>
                                      </a:solidFill>
                                      <a:latin typeface="Cambria Math" panose="02040503050406030204" pitchFamily="18" charset="0"/>
                                      <a:ea typeface="Nunito Sans"/>
                                      <a:cs typeface="Nunito Sans"/>
                                      <a:sym typeface="Nunito Sans"/>
                                    </a:rPr>
                                    <m:t>3</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found the numerator by adding 18, 1 and 42</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rgbClr val="00BC89"/>
                              </a:solidFill>
                              <a:latin typeface="Nunito Sans"/>
                              <a:ea typeface="Nunito Sans"/>
                              <a:cs typeface="Nunito Sans"/>
                              <a:sym typeface="Nunito Sans"/>
                            </a:rPr>
                            <a:t>B) </a:t>
                          </a:r>
                          <a14:m>
                            <m:oMath xmlns:m="http://schemas.openxmlformats.org/officeDocument/2006/math">
                              <m:f>
                                <m:fPr>
                                  <m:ctrlPr>
                                    <a:rPr lang="ar-AE"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14</m:t>
                                  </m:r>
                                </m:num>
                                <m:den>
                                  <m:r>
                                    <a:rPr lang="en-GB" sz="1600" b="0" i="1" smtClean="0">
                                      <a:solidFill>
                                        <a:srgbClr val="00BC89"/>
                                      </a:solidFill>
                                      <a:latin typeface="Cambria Math" panose="02040503050406030204" pitchFamily="18" charset="0"/>
                                      <a:ea typeface="Nunito Sans"/>
                                      <a:cs typeface="Nunito Sans"/>
                                      <a:sym typeface="Nunito Sans"/>
                                    </a:rPr>
                                    <m:t>15</m:t>
                                  </m:r>
                                </m:den>
                              </m:f>
                            </m:oMath>
                          </a14:m>
                          <a:endParaRPr lang="ar-AE"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r>
                                <a:rPr lang="en-GB" sz="1600" b="0" i="0" smtClean="0">
                                  <a:solidFill>
                                    <a:schemeClr val="tx1"/>
                                  </a:solidFill>
                                  <a:latin typeface="Cambria Math" panose="02040503050406030204" pitchFamily="18" charset="0"/>
                                  <a:ea typeface="Nunito Sans"/>
                                  <a:cs typeface="Nunito Sans"/>
                                  <a:sym typeface="Nunito Sans"/>
                                </a:rPr>
                                <m:t>42</m:t>
                              </m:r>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77</m:t>
                                  </m:r>
                                </m:num>
                                <m:den>
                                  <m:r>
                                    <a:rPr lang="en-GB" sz="1600" b="0" i="1" smtClean="0">
                                      <a:solidFill>
                                        <a:schemeClr val="tx1"/>
                                      </a:solidFill>
                                      <a:latin typeface="Cambria Math" panose="02040503050406030204" pitchFamily="18" charset="0"/>
                                      <a:ea typeface="Nunito Sans"/>
                                      <a:cs typeface="Nunito Sans"/>
                                      <a:sym typeface="Nunito Sans"/>
                                    </a:rPr>
                                    <m:t>150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treated 42% as an integer</a:t>
                          </a:r>
                          <a:endParaRPr lang="en-US"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61</m:t>
                                  </m:r>
                                </m:num>
                                <m:den>
                                  <m:r>
                                    <a:rPr lang="en-GB" sz="1600" b="0" i="1" smtClean="0">
                                      <a:solidFill>
                                        <a:schemeClr val="tx1"/>
                                      </a:solidFill>
                                      <a:latin typeface="Cambria Math" panose="02040503050406030204" pitchFamily="18" charset="0"/>
                                      <a:ea typeface="Nunito Sans"/>
                                      <a:cs typeface="Nunito Sans"/>
                                      <a:sym typeface="Nunito Sans"/>
                                    </a:rPr>
                                    <m:t>300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found lowest common denominator but did not find correct equivalent fractions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722238557"/>
                  </p:ext>
                </p:extLst>
              </p:nvPr>
            </p:nvGraphicFramePr>
            <p:xfrm>
              <a:off x="952500" y="2054086"/>
              <a:ext cx="7239000" cy="254806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122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r="-100337" b="-12328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r="-337" b="-123280"/>
                          </a:stretch>
                        </a:blipFill>
                      </a:tcPr>
                    </a:tc>
                    <a:extLst>
                      <a:ext uri="{0D108BD9-81ED-4DB2-BD59-A6C34878D82A}">
                        <a16:rowId xmlns:a16="http://schemas.microsoft.com/office/drawing/2014/main" val="10000"/>
                      </a:ext>
                    </a:extLst>
                  </a:tr>
                  <a:tr h="139684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2174" r="-100337" b="-130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2174" r="-337" b="-1304"/>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70646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1FBD9671-A063-E540-68EA-56A1DFA79C09}"/>
                  </a:ext>
                </a:extLst>
              </p:cNvPr>
              <p:cNvGraphicFramePr/>
              <p:nvPr>
                <p:extLst>
                  <p:ext uri="{D42A27DB-BD31-4B8C-83A1-F6EECF244321}">
                    <p14:modId xmlns:p14="http://schemas.microsoft.com/office/powerpoint/2010/main" val="216755772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19) Giving your answer as a fraction, calculate:</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18</m:t>
                              </m:r>
                              <m:r>
                                <a:rPr lang="en-GB" sz="2300" b="0" i="1" smtClean="0">
                                  <a:solidFill>
                                    <a:schemeClr val="dk1"/>
                                  </a:solidFill>
                                  <a:latin typeface="Cambria Math" panose="02040503050406030204" pitchFamily="18" charset="0"/>
                                  <a:ea typeface="Nunito Sans"/>
                                  <a:cs typeface="Nunito Sans"/>
                                  <a:sym typeface="Nunito Sans"/>
                                </a:rPr>
                                <m:t>+</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m:t>
                                  </m:r>
                                </m:num>
                                <m:den>
                                  <m:r>
                                    <a:rPr lang="en-GB" sz="2300" b="0" i="1" smtClean="0">
                                      <a:solidFill>
                                        <a:schemeClr val="dk1"/>
                                      </a:solidFill>
                                      <a:latin typeface="Cambria Math" panose="02040503050406030204" pitchFamily="18" charset="0"/>
                                      <a:ea typeface="Nunito Sans"/>
                                      <a:cs typeface="Nunito Sans"/>
                                      <a:sym typeface="Nunito Sans"/>
                                    </a:rPr>
                                    <m:t>3</m:t>
                                  </m:r>
                                </m:den>
                              </m:f>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42</m:t>
                              </m:r>
                              <m:r>
                                <a:rPr lang="en-GB" sz="2300" b="0" i="1" smtClean="0">
                                  <a:solidFill>
                                    <a:schemeClr val="dk1"/>
                                  </a:solidFill>
                                  <a:latin typeface="Cambria Math" panose="02040503050406030204" pitchFamily="18" charset="0"/>
                                  <a:ea typeface="Nunito Sans"/>
                                  <a:cs typeface="Nunito Sans"/>
                                  <a:sym typeface="Nunito Sans"/>
                                </a:rPr>
                                <m:t>%</m:t>
                              </m:r>
                            </m:oMath>
                          </a14:m>
                          <a:endParaRPr lang="en-GB"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1FBD9671-A063-E540-68EA-56A1DFA79C09}"/>
                  </a:ext>
                </a:extLst>
              </p:cNvPr>
              <p:cNvGraphicFramePr/>
              <p:nvPr>
                <p:extLst>
                  <p:ext uri="{D42A27DB-BD31-4B8C-83A1-F6EECF244321}">
                    <p14:modId xmlns:p14="http://schemas.microsoft.com/office/powerpoint/2010/main" val="216755772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4407262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803954392"/>
                  </p:ext>
                </p:extLst>
              </p:nvPr>
            </p:nvGraphicFramePr>
            <p:xfrm>
              <a:off x="952500" y="2056274"/>
              <a:ext cx="7239000" cy="230092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8</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did not convert to a decimal correctly</a:t>
                          </a: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B) 11% </a:t>
                          </a:r>
                          <a:endParaRPr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7</m:t>
                                  </m:r>
                                </m:num>
                                <m:den>
                                  <m:r>
                                    <a:rPr lang="en-GB" sz="1600" b="0" i="1" smtClean="0">
                                      <a:solidFill>
                                        <a:schemeClr val="tx1"/>
                                      </a:solidFill>
                                      <a:latin typeface="Cambria Math" panose="02040503050406030204" pitchFamily="18" charset="0"/>
                                      <a:ea typeface="Nunito Sans"/>
                                      <a:cs typeface="Nunito Sans"/>
                                      <a:sym typeface="Nunito Sans"/>
                                    </a:rPr>
                                    <m:t>60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did not find recurring decimal representation correctly</a:t>
                          </a:r>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D) 0.111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considered 111 without looking at place value</a:t>
                          </a:r>
                          <a:endParaRPr sz="1400" dirty="0">
                            <a:solidFill>
                              <a:schemeClr val="dk1"/>
                            </a:solidFill>
                            <a:latin typeface="Nunito Sans"/>
                            <a:ea typeface="Nunito Sans"/>
                            <a:cs typeface="Nunito Sans"/>
                            <a:sym typeface="Nunito Sans"/>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803954392"/>
                  </p:ext>
                </p:extLst>
              </p:nvPr>
            </p:nvGraphicFramePr>
            <p:xfrm>
              <a:off x="952500" y="2056274"/>
              <a:ext cx="7239000" cy="230092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5103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29" r="-100337" b="-101587"/>
                          </a:stretch>
                        </a:blipFill>
                      </a:tcPr>
                    </a:tc>
                    <a:tc>
                      <a:txBody>
                        <a:bodyPr/>
                        <a:lstStyle/>
                        <a:p>
                          <a:pPr marL="0" lvl="0" indent="0" algn="l" rtl="0">
                            <a:lnSpc>
                              <a:spcPct val="115000"/>
                            </a:lnSpc>
                            <a:spcBef>
                              <a:spcPts val="0"/>
                            </a:spcBef>
                            <a:spcAft>
                              <a:spcPts val="0"/>
                            </a:spcAft>
                            <a:buNone/>
                          </a:pPr>
                          <a:r>
                            <a:rPr lang="en-GB" sz="1600" dirty="0">
                              <a:solidFill>
                                <a:srgbClr val="00BC89"/>
                              </a:solidFill>
                              <a:latin typeface="Nunito Sans"/>
                              <a:ea typeface="Nunito Sans"/>
                              <a:cs typeface="Nunito Sans"/>
                              <a:sym typeface="Nunito Sans"/>
                            </a:rPr>
                            <a:t>B) 11% </a:t>
                          </a:r>
                          <a:endParaRPr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sz="1400" dirty="0">
                            <a:solidFill>
                              <a:srgbClr val="00BC89"/>
                            </a:solidFill>
                            <a:latin typeface="Nunito Sans"/>
                            <a:ea typeface="Nunito Sans"/>
                            <a:cs typeface="Nunito Sans"/>
                            <a:sym typeface="Nunito Sans"/>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14989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lgn="ctr">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529" r="-100337" b="-1587"/>
                          </a:stretch>
                        </a:blipFill>
                      </a:tcPr>
                    </a:tc>
                    <a:tc>
                      <a:txBody>
                        <a:bodyPr/>
                        <a:lstStyle/>
                        <a:p>
                          <a:pPr marL="0" lvl="0" indent="0" algn="l" rtl="0">
                            <a:lnSpc>
                              <a:spcPct val="115000"/>
                            </a:lnSpc>
                            <a:spcBef>
                              <a:spcPts val="0"/>
                            </a:spcBef>
                            <a:spcAft>
                              <a:spcPts val="0"/>
                            </a:spcAft>
                            <a:buNone/>
                          </a:pPr>
                          <a:r>
                            <a:rPr lang="en-GB" sz="1600" dirty="0">
                              <a:solidFill>
                                <a:schemeClr val="dk1"/>
                              </a:solidFill>
                              <a:latin typeface="Nunito Sans"/>
                              <a:ea typeface="Nunito Sans"/>
                              <a:cs typeface="Nunito Sans"/>
                              <a:sym typeface="Nunito Sans"/>
                            </a:rPr>
                            <a:t>D) 0.111 </a:t>
                          </a:r>
                          <a:endParaRPr sz="16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Student considered 111 without looking at place value</a:t>
                          </a:r>
                          <a:endParaRPr sz="1400" dirty="0">
                            <a:solidFill>
                              <a:schemeClr val="dk1"/>
                            </a:solidFill>
                            <a:latin typeface="Nunito Sans"/>
                            <a:ea typeface="Nunito Sans"/>
                            <a:cs typeface="Nunito Sans"/>
                            <a:sym typeface="Nunito Sans"/>
                          </a:endParaRPr>
                        </a:p>
                      </a:txBody>
                      <a:tcPr marL="91425" marR="91425" marT="91425" marB="91425">
                        <a:lnL w="9525" cap="flat" cmpd="sng" algn="ctr">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714535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752A1830-33CF-5DE9-8713-80848466F76E}"/>
                  </a:ext>
                </a:extLst>
              </p:cNvPr>
              <p:cNvGraphicFramePr/>
              <p:nvPr>
                <p:extLst>
                  <p:ext uri="{D42A27DB-BD31-4B8C-83A1-F6EECF244321}">
                    <p14:modId xmlns:p14="http://schemas.microsoft.com/office/powerpoint/2010/main" val="291005009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20) Choose the smallest proportion:</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m:t>
                                  </m:r>
                                </m:num>
                                <m:den>
                                  <m:r>
                                    <a:rPr lang="en-GB" sz="2300" b="0" i="1" smtClean="0">
                                      <a:solidFill>
                                        <a:schemeClr val="dk1"/>
                                      </a:solidFill>
                                      <a:latin typeface="Cambria Math" panose="02040503050406030204" pitchFamily="18" charset="0"/>
                                      <a:ea typeface="Nunito Sans"/>
                                      <a:cs typeface="Nunito Sans"/>
                                      <a:sym typeface="Nunito Sans"/>
                                    </a:rPr>
                                    <m:t>8</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11</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7</m:t>
                                  </m:r>
                                </m:num>
                                <m:den>
                                  <m:r>
                                    <a:rPr lang="en-GB" sz="2300" b="0" i="1" smtClean="0">
                                      <a:solidFill>
                                        <a:schemeClr val="dk1"/>
                                      </a:solidFill>
                                      <a:latin typeface="Cambria Math" panose="02040503050406030204" pitchFamily="18" charset="0"/>
                                      <a:ea typeface="Nunito Sans"/>
                                      <a:cs typeface="Nunito Sans"/>
                                      <a:sym typeface="Nunito Sans"/>
                                    </a:rPr>
                                    <m:t>60</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111</m:t>
                              </m:r>
                            </m:oMath>
                          </a14:m>
                          <a:r>
                            <a:rPr lang="en-GB" sz="23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752A1830-33CF-5DE9-8713-80848466F76E}"/>
                  </a:ext>
                </a:extLst>
              </p:cNvPr>
              <p:cNvGraphicFramePr/>
              <p:nvPr>
                <p:extLst>
                  <p:ext uri="{D42A27DB-BD31-4B8C-83A1-F6EECF244321}">
                    <p14:modId xmlns:p14="http://schemas.microsoft.com/office/powerpoint/2010/main" val="291005009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8664592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207008221"/>
                  </p:ext>
                </p:extLst>
              </p:nvPr>
            </p:nvGraphicFramePr>
            <p:xfrm>
              <a:off x="952500" y="2056275"/>
              <a:ext cx="7239000" cy="2377929"/>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rgbClr val="00BC89"/>
                              </a:solidFill>
                              <a:latin typeface="Nunito Sans"/>
                              <a:ea typeface="Nunito Sans"/>
                              <a:cs typeface="Nunito Sans"/>
                              <a:sym typeface="Nunito Sans"/>
                            </a:rPr>
                            <a:t>A) </a:t>
                          </a:r>
                          <a14:m>
                            <m:oMath xmlns:m="http://schemas.openxmlformats.org/officeDocument/2006/math">
                              <m:r>
                                <a:rPr lang="en-GB" sz="1600" b="0" i="1" smtClean="0">
                                  <a:solidFill>
                                    <a:srgbClr val="00BC89"/>
                                  </a:solidFill>
                                  <a:latin typeface="Cambria Math" panose="02040503050406030204" pitchFamily="18" charset="0"/>
                                  <a:ea typeface="Nunito Sans"/>
                                  <a:cs typeface="Nunito Sans"/>
                                  <a:sym typeface="Nunito Sans"/>
                                </a:rPr>
                                <m:t>0.3,  0.4,  </m:t>
                              </m:r>
                              <m:f>
                                <m:fPr>
                                  <m:ctrlPr>
                                    <a:rPr lang="en-GB"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1</m:t>
                                  </m:r>
                                </m:num>
                                <m:den>
                                  <m:r>
                                    <a:rPr lang="en-GB" sz="1600" b="0" i="1" smtClean="0">
                                      <a:solidFill>
                                        <a:srgbClr val="00BC89"/>
                                      </a:solidFill>
                                      <a:latin typeface="Cambria Math" panose="02040503050406030204" pitchFamily="18" charset="0"/>
                                      <a:ea typeface="Nunito Sans"/>
                                      <a:cs typeface="Nunito Sans"/>
                                      <a:sym typeface="Nunito Sans"/>
                                    </a:rPr>
                                    <m:t>2</m:t>
                                  </m:r>
                                </m:den>
                              </m:f>
                              <m:r>
                                <a:rPr lang="en-GB" sz="1600" b="0" i="1" smtClean="0">
                                  <a:solidFill>
                                    <a:srgbClr val="00BC89"/>
                                  </a:solidFill>
                                  <a:latin typeface="Cambria Math" panose="02040503050406030204" pitchFamily="18" charset="0"/>
                                  <a:ea typeface="Nunito Sans"/>
                                  <a:cs typeface="Nunito Sans"/>
                                  <a:sym typeface="Nunito Sans"/>
                                </a:rPr>
                                <m:t>,  60%,  </m:t>
                              </m:r>
                              <m:f>
                                <m:fPr>
                                  <m:ctrlPr>
                                    <a:rPr lang="en-GB"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3</m:t>
                                  </m:r>
                                </m:num>
                                <m:den>
                                  <m:r>
                                    <a:rPr lang="en-GB" sz="1600" b="0" i="1" smtClean="0">
                                      <a:solidFill>
                                        <a:srgbClr val="00BC89"/>
                                      </a:solidFill>
                                      <a:latin typeface="Cambria Math" panose="02040503050406030204" pitchFamily="18" charset="0"/>
                                      <a:ea typeface="Nunito Sans"/>
                                      <a:cs typeface="Nunito Sans"/>
                                      <a:sym typeface="Nunito Sans"/>
                                    </a:rPr>
                                    <m:t>4</m:t>
                                  </m:r>
                                </m:den>
                              </m:f>
                            </m:oMath>
                          </a14:m>
                          <a:endParaRPr lang="ar-AE" sz="16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4</m:t>
                                  </m:r>
                                </m:den>
                              </m:f>
                              <m:r>
                                <a:rPr lang="en-GB" sz="1600" b="0" i="1" smtClean="0">
                                  <a:solidFill>
                                    <a:schemeClr val="tx1"/>
                                  </a:solidFill>
                                  <a:latin typeface="Cambria Math" panose="02040503050406030204" pitchFamily="18" charset="0"/>
                                  <a:ea typeface="Nunito Sans"/>
                                  <a:cs typeface="Nunito Sans"/>
                                  <a:sym typeface="Nunito Sans"/>
                                </a:rPr>
                                <m:t>,  60%,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2</m:t>
                                  </m:r>
                                </m:den>
                              </m:f>
                              <m:r>
                                <a:rPr lang="en-GB" sz="1600" b="0" i="1" smtClean="0">
                                  <a:solidFill>
                                    <a:schemeClr val="tx1"/>
                                  </a:solidFill>
                                  <a:latin typeface="Cambria Math" panose="02040503050406030204" pitchFamily="18" charset="0"/>
                                  <a:ea typeface="Nunito Sans"/>
                                  <a:cs typeface="Nunito Sans"/>
                                  <a:sym typeface="Nunito Sans"/>
                                </a:rPr>
                                <m:t>,  0.4,   0.3</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wrote in descending order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2</m:t>
                                  </m:r>
                                </m:den>
                              </m:f>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4</m:t>
                                  </m:r>
                                </m:den>
                              </m:f>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0</m:t>
                              </m:r>
                              <m:r>
                                <a:rPr lang="en-GB" sz="1600" b="0" i="1" smtClean="0">
                                  <a:solidFill>
                                    <a:schemeClr val="tx1"/>
                                  </a:solidFill>
                                  <a:latin typeface="Cambria Math" panose="02040503050406030204" pitchFamily="18" charset="0"/>
                                  <a:ea typeface="Nunito Sans"/>
                                  <a:cs typeface="Nunito Sans"/>
                                  <a:sym typeface="Nunito Sans"/>
                                </a:rPr>
                                <m:t>.</m:t>
                              </m:r>
                              <m:r>
                                <a:rPr lang="en-GB" sz="1600" b="0" i="1" smtClean="0">
                                  <a:solidFill>
                                    <a:schemeClr val="tx1"/>
                                  </a:solidFill>
                                  <a:latin typeface="Cambria Math" panose="02040503050406030204" pitchFamily="18" charset="0"/>
                                  <a:ea typeface="Nunito Sans"/>
                                  <a:cs typeface="Nunito Sans"/>
                                  <a:sym typeface="Nunito Sans"/>
                                </a:rPr>
                                <m:t>3</m:t>
                              </m:r>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0</m:t>
                              </m:r>
                              <m:r>
                                <a:rPr lang="en-GB" sz="1600" b="0" i="1" smtClean="0">
                                  <a:solidFill>
                                    <a:schemeClr val="tx1"/>
                                  </a:solidFill>
                                  <a:latin typeface="Cambria Math" panose="02040503050406030204" pitchFamily="18" charset="0"/>
                                  <a:ea typeface="Nunito Sans"/>
                                  <a:cs typeface="Nunito Sans"/>
                                  <a:sym typeface="Nunito Sans"/>
                                </a:rPr>
                                <m:t>.</m:t>
                              </m:r>
                              <m:r>
                                <a:rPr lang="en-GB" sz="1600" b="0" i="1" smtClean="0">
                                  <a:solidFill>
                                    <a:schemeClr val="tx1"/>
                                  </a:solidFill>
                                  <a:latin typeface="Cambria Math" panose="02040503050406030204" pitchFamily="18" charset="0"/>
                                  <a:ea typeface="Nunito Sans"/>
                                  <a:cs typeface="Nunito Sans"/>
                                  <a:sym typeface="Nunito Sans"/>
                                </a:rPr>
                                <m:t>4</m:t>
                              </m:r>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60</m:t>
                              </m:r>
                              <m:r>
                                <a:rPr lang="en-GB" sz="1600" b="0" i="1" smtClean="0">
                                  <a:solidFill>
                                    <a:schemeClr val="tx1"/>
                                  </a:solidFill>
                                  <a:latin typeface="Cambria Math" panose="02040503050406030204" pitchFamily="18" charset="0"/>
                                  <a:ea typeface="Nunito Sans"/>
                                  <a:cs typeface="Nunito Sans"/>
                                  <a:sym typeface="Nunito Sans"/>
                                </a:rPr>
                                <m:t>%</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converted to fractions but ordered by denominator instead of finding a common denominator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r>
                                <a:rPr lang="en-GB" sz="1600" b="0" i="1" smtClean="0">
                                  <a:solidFill>
                                    <a:schemeClr val="tx1"/>
                                  </a:solidFill>
                                  <a:latin typeface="Cambria Math" panose="02040503050406030204" pitchFamily="18" charset="0"/>
                                  <a:ea typeface="Nunito Sans"/>
                                  <a:cs typeface="Nunito Sans"/>
                                  <a:sym typeface="Nunito Sans"/>
                                </a:rPr>
                                <m:t>60</m:t>
                              </m:r>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0</m:t>
                              </m:r>
                              <m:r>
                                <a:rPr lang="en-GB" sz="1600" b="0" i="1" smtClean="0">
                                  <a:solidFill>
                                    <a:schemeClr val="tx1"/>
                                  </a:solidFill>
                                  <a:latin typeface="Cambria Math" panose="02040503050406030204" pitchFamily="18" charset="0"/>
                                  <a:ea typeface="Nunito Sans"/>
                                  <a:cs typeface="Nunito Sans"/>
                                  <a:sym typeface="Nunito Sans"/>
                                </a:rPr>
                                <m:t>.</m:t>
                              </m:r>
                              <m:r>
                                <a:rPr lang="en-GB" sz="1600" b="0" i="1" smtClean="0">
                                  <a:solidFill>
                                    <a:schemeClr val="tx1"/>
                                  </a:solidFill>
                                  <a:latin typeface="Cambria Math" panose="02040503050406030204" pitchFamily="18" charset="0"/>
                                  <a:ea typeface="Nunito Sans"/>
                                  <a:cs typeface="Nunito Sans"/>
                                  <a:sym typeface="Nunito Sans"/>
                                </a:rPr>
                                <m:t>4</m:t>
                              </m:r>
                              <m:r>
                                <a:rPr lang="en-GB" sz="1600" b="0" i="1" smtClean="0">
                                  <a:solidFill>
                                    <a:schemeClr val="tx1"/>
                                  </a:solidFill>
                                  <a:latin typeface="Cambria Math" panose="02040503050406030204" pitchFamily="18" charset="0"/>
                                  <a:ea typeface="Nunito Sans"/>
                                  <a:cs typeface="Nunito Sans"/>
                                  <a:sym typeface="Nunito Sans"/>
                                </a:rPr>
                                <m:t>,   </m:t>
                              </m:r>
                              <m:r>
                                <a:rPr lang="en-GB" sz="1600" b="0" i="1" smtClean="0">
                                  <a:solidFill>
                                    <a:schemeClr val="tx1"/>
                                  </a:solidFill>
                                  <a:latin typeface="Cambria Math" panose="02040503050406030204" pitchFamily="18" charset="0"/>
                                  <a:ea typeface="Nunito Sans"/>
                                  <a:cs typeface="Nunito Sans"/>
                                  <a:sym typeface="Nunito Sans"/>
                                </a:rPr>
                                <m:t>0</m:t>
                              </m:r>
                              <m:r>
                                <a:rPr lang="en-GB" sz="1600" b="0" i="1" smtClean="0">
                                  <a:solidFill>
                                    <a:schemeClr val="tx1"/>
                                  </a:solidFill>
                                  <a:latin typeface="Cambria Math" panose="02040503050406030204" pitchFamily="18" charset="0"/>
                                  <a:ea typeface="Nunito Sans"/>
                                  <a:cs typeface="Nunito Sans"/>
                                  <a:sym typeface="Nunito Sans"/>
                                </a:rPr>
                                <m:t>.</m:t>
                              </m:r>
                              <m:r>
                                <a:rPr lang="en-GB" sz="1600" b="0" i="1" smtClean="0">
                                  <a:solidFill>
                                    <a:schemeClr val="tx1"/>
                                  </a:solidFill>
                                  <a:latin typeface="Cambria Math" panose="02040503050406030204" pitchFamily="18" charset="0"/>
                                  <a:ea typeface="Nunito Sans"/>
                                  <a:cs typeface="Nunito Sans"/>
                                  <a:sym typeface="Nunito Sans"/>
                                </a:rPr>
                                <m:t>3</m:t>
                              </m:r>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4</m:t>
                                  </m:r>
                                </m:den>
                              </m:f>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1</m:t>
                                  </m:r>
                                </m:num>
                                <m:den>
                                  <m:r>
                                    <a:rPr lang="en-GB" sz="1600" b="0" i="1" smtClean="0">
                                      <a:solidFill>
                                        <a:schemeClr val="tx1"/>
                                      </a:solidFill>
                                      <a:latin typeface="Cambria Math" panose="02040503050406030204" pitchFamily="18" charset="0"/>
                                      <a:ea typeface="Nunito Sans"/>
                                      <a:cs typeface="Nunito Sans"/>
                                      <a:sym typeface="Nunito Sans"/>
                                    </a:rPr>
                                    <m:t>2</m:t>
                                  </m:r>
                                </m:den>
                              </m:f>
                              <m:r>
                                <a:rPr lang="en-GB" sz="1600" b="0" i="1" smtClean="0">
                                  <a:solidFill>
                                    <a:schemeClr val="tx1"/>
                                  </a:solidFill>
                                  <a:latin typeface="Cambria Math" panose="02040503050406030204" pitchFamily="18" charset="0"/>
                                  <a:ea typeface="Nunito Sans"/>
                                  <a:cs typeface="Nunito Sans"/>
                                  <a:sym typeface="Nunito Sans"/>
                                </a:rPr>
                                <m:t>  </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converted to fractions but ordered by denominator and put in incorrect descending order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207008221"/>
                  </p:ext>
                </p:extLst>
              </p:nvPr>
            </p:nvGraphicFramePr>
            <p:xfrm>
              <a:off x="952500" y="2056275"/>
              <a:ext cx="7239000" cy="2377929"/>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432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43210"/>
                          </a:stretch>
                        </a:blipFill>
                      </a:tcPr>
                    </a:tc>
                    <a:extLst>
                      <a:ext uri="{0D108BD9-81ED-4DB2-BD59-A6C34878D82A}">
                        <a16:rowId xmlns:a16="http://schemas.microsoft.com/office/drawing/2014/main" val="10000"/>
                      </a:ext>
                    </a:extLst>
                  </a:tr>
                  <a:tr h="139512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71179" r="-100337" b="-13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71179" r="-337" b="-1310"/>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3C55987A-6A81-731A-EA06-068B6E017B48}"/>
              </a:ext>
            </a:extLst>
          </p:cNvPr>
          <p:cNvSpPr txBox="1"/>
          <p:nvPr/>
        </p:nvSpPr>
        <p:spPr>
          <a:xfrm>
            <a:off x="169850" y="378100"/>
            <a:ext cx="717224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75B48DBA-CD6D-38F0-3F13-B57BECC3D17E}"/>
                  </a:ext>
                </a:extLst>
              </p:cNvPr>
              <p:cNvGraphicFramePr/>
              <p:nvPr>
                <p:extLst>
                  <p:ext uri="{D42A27DB-BD31-4B8C-83A1-F6EECF244321}">
                    <p14:modId xmlns:p14="http://schemas.microsoft.com/office/powerpoint/2010/main" val="1412070212"/>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21) Write in ascending order:</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60</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m:t>
                                  </m:r>
                                </m:num>
                                <m:den>
                                  <m:r>
                                    <a:rPr lang="en-GB" sz="2300" b="0" i="1" smtClean="0">
                                      <a:solidFill>
                                        <a:schemeClr val="dk1"/>
                                      </a:solidFill>
                                      <a:latin typeface="Cambria Math" panose="02040503050406030204" pitchFamily="18" charset="0"/>
                                      <a:ea typeface="Nunito Sans"/>
                                      <a:cs typeface="Nunito Sans"/>
                                      <a:sym typeface="Nunito Sans"/>
                                    </a:rPr>
                                    <m:t>2</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3</m:t>
                              </m:r>
                              <m:r>
                                <a:rPr lang="en-GB" sz="2300" b="0" i="1" smtClean="0">
                                  <a:solidFill>
                                    <a:schemeClr val="dk1"/>
                                  </a:solidFill>
                                  <a:latin typeface="Cambria Math" panose="02040503050406030204" pitchFamily="18" charset="0"/>
                                  <a:ea typeface="Nunito Sans"/>
                                  <a:cs typeface="Nunito Sans"/>
                                  <a:sym typeface="Nunito Sans"/>
                                </a:rPr>
                                <m:t>,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3</m:t>
                                  </m:r>
                                </m:num>
                                <m:den>
                                  <m:r>
                                    <a:rPr lang="en-GB" sz="2300" b="0" i="1" smtClean="0">
                                      <a:solidFill>
                                        <a:schemeClr val="dk1"/>
                                      </a:solidFill>
                                      <a:latin typeface="Cambria Math" panose="02040503050406030204" pitchFamily="18" charset="0"/>
                                      <a:ea typeface="Nunito Sans"/>
                                      <a:cs typeface="Nunito Sans"/>
                                      <a:sym typeface="Nunito Sans"/>
                                    </a:rPr>
                                    <m:t>4</m:t>
                                  </m:r>
                                </m:den>
                              </m:f>
                              <m:r>
                                <a:rPr lang="en-GB" sz="2300" b="0" i="1" smtClean="0">
                                  <a:solidFill>
                                    <a:schemeClr val="dk1"/>
                                  </a:solidFill>
                                  <a:latin typeface="Cambria Math" panose="02040503050406030204" pitchFamily="18" charset="0"/>
                                  <a:ea typeface="Nunito Sans"/>
                                  <a:cs typeface="Nunito Sans"/>
                                  <a:sym typeface="Nunito Sans"/>
                                </a:rPr>
                                <m:t>,   </m:t>
                              </m:r>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4</m:t>
                              </m:r>
                            </m:oMath>
                          </a14:m>
                          <a:endParaRPr lang="en-GB"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75B48DBA-CD6D-38F0-3F13-B57BECC3D17E}"/>
                  </a:ext>
                </a:extLst>
              </p:cNvPr>
              <p:cNvGraphicFramePr/>
              <p:nvPr>
                <p:extLst>
                  <p:ext uri="{D42A27DB-BD31-4B8C-83A1-F6EECF244321}">
                    <p14:modId xmlns:p14="http://schemas.microsoft.com/office/powerpoint/2010/main" val="1412070212"/>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2004701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328453069"/>
                  </p:ext>
                </p:extLst>
              </p:nvPr>
            </p:nvGraphicFramePr>
            <p:xfrm>
              <a:off x="952500" y="2056275"/>
              <a:ext cx="7239000" cy="2379453"/>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r>
                                <a:rPr lang="en-GB" sz="1600" b="0" i="1" smtClean="0">
                                  <a:solidFill>
                                    <a:schemeClr val="tx1"/>
                                  </a:solidFill>
                                  <a:latin typeface="Cambria Math" panose="02040503050406030204" pitchFamily="18" charset="0"/>
                                  <a:ea typeface="Nunito Sans"/>
                                  <a:cs typeface="Nunito Sans"/>
                                  <a:sym typeface="Nunito Sans"/>
                                </a:rPr>
                                <m:t>0.5,  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7</m:t>
                                  </m:r>
                                </m:den>
                              </m:f>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m:t>
                                  </m:r>
                                </m:num>
                                <m:den>
                                  <m:r>
                                    <a:rPr lang="en-GB" sz="1600" b="0" i="1" smtClean="0">
                                      <a:solidFill>
                                        <a:schemeClr val="tx1"/>
                                      </a:solidFill>
                                      <a:latin typeface="Cambria Math" panose="02040503050406030204" pitchFamily="18" charset="0"/>
                                      <a:ea typeface="Nunito Sans"/>
                                      <a:cs typeface="Nunito Sans"/>
                                      <a:sym typeface="Nunito Sans"/>
                                    </a:rPr>
                                    <m:t>9</m:t>
                                  </m:r>
                                </m:den>
                              </m:f>
                              <m:r>
                                <a:rPr lang="en-GB" sz="1600" b="0" i="1" smtClean="0">
                                  <a:solidFill>
                                    <a:schemeClr val="tx1"/>
                                  </a:solidFill>
                                  <a:latin typeface="Cambria Math" panose="02040503050406030204" pitchFamily="18" charset="0"/>
                                  <a:ea typeface="Nunito Sans"/>
                                  <a:cs typeface="Nunito Sans"/>
                                  <a:sym typeface="Nunito Sans"/>
                                </a:rPr>
                                <m:t>,  42%</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7</m:t>
                                  </m:r>
                                </m:den>
                              </m:f>
                              <m:r>
                                <a:rPr lang="en-GB" sz="1600" b="0" i="1" smtClean="0">
                                  <a:solidFill>
                                    <a:schemeClr val="tx1"/>
                                  </a:solidFill>
                                  <a:latin typeface="Cambria Math" panose="02040503050406030204" pitchFamily="18" charset="0"/>
                                  <a:ea typeface="Nunito Sans"/>
                                  <a:cs typeface="Nunito Sans"/>
                                  <a:sym typeface="Nunito Sans"/>
                                </a:rPr>
                                <m:t>,  42%,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m:t>
                                  </m:r>
                                </m:num>
                                <m:den>
                                  <m:r>
                                    <a:rPr lang="en-GB" sz="1600" b="0" i="1" smtClean="0">
                                      <a:solidFill>
                                        <a:schemeClr val="tx1"/>
                                      </a:solidFill>
                                      <a:latin typeface="Cambria Math" panose="02040503050406030204" pitchFamily="18" charset="0"/>
                                      <a:ea typeface="Nunito Sans"/>
                                      <a:cs typeface="Nunito Sans"/>
                                      <a:sym typeface="Nunito Sans"/>
                                    </a:rPr>
                                    <m:t>9</m:t>
                                  </m:r>
                                </m:den>
                              </m:f>
                              <m:r>
                                <a:rPr lang="en-GB" sz="1600" b="0" i="1" smtClean="0">
                                  <a:solidFill>
                                    <a:schemeClr val="tx1"/>
                                  </a:solidFill>
                                  <a:latin typeface="Cambria Math" panose="02040503050406030204" pitchFamily="18" charset="0"/>
                                  <a:ea typeface="Nunito Sans"/>
                                  <a:cs typeface="Nunito Sans"/>
                                  <a:sym typeface="Nunito Sans"/>
                                </a:rPr>
                                <m:t>,  0.5</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converted to decimals and incorrectly compared decimals with 0.4 past the tenths column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rgbClr val="00BC89"/>
                              </a:solidFill>
                              <a:latin typeface="Nunito Sans"/>
                              <a:ea typeface="Nunito Sans"/>
                              <a:cs typeface="Nunito Sans"/>
                              <a:sym typeface="Nunito Sans"/>
                            </a:rPr>
                            <a:t>C) </a:t>
                          </a:r>
                          <a14:m>
                            <m:oMath xmlns:m="http://schemas.openxmlformats.org/officeDocument/2006/math">
                              <m:r>
                                <a:rPr lang="en-GB" sz="1600" b="0" i="1" smtClean="0">
                                  <a:solidFill>
                                    <a:srgbClr val="00BC89"/>
                                  </a:solidFill>
                                  <a:latin typeface="Cambria Math" panose="02040503050406030204" pitchFamily="18" charset="0"/>
                                  <a:ea typeface="Nunito Sans"/>
                                  <a:cs typeface="Nunito Sans"/>
                                  <a:sym typeface="Nunito Sans"/>
                                </a:rPr>
                                <m:t>0.5,  </m:t>
                              </m:r>
                              <m:f>
                                <m:fPr>
                                  <m:ctrlPr>
                                    <a:rPr lang="en-GB"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4</m:t>
                                  </m:r>
                                </m:num>
                                <m:den>
                                  <m:r>
                                    <a:rPr lang="en-GB" sz="1600" b="0" i="1" smtClean="0">
                                      <a:solidFill>
                                        <a:srgbClr val="00BC89"/>
                                      </a:solidFill>
                                      <a:latin typeface="Cambria Math" panose="02040503050406030204" pitchFamily="18" charset="0"/>
                                      <a:ea typeface="Nunito Sans"/>
                                      <a:cs typeface="Nunito Sans"/>
                                      <a:sym typeface="Nunito Sans"/>
                                    </a:rPr>
                                    <m:t>9</m:t>
                                  </m:r>
                                </m:den>
                              </m:f>
                              <m:r>
                                <a:rPr lang="en-GB" sz="1600" b="0" i="1" smtClean="0">
                                  <a:solidFill>
                                    <a:srgbClr val="00BC89"/>
                                  </a:solidFill>
                                  <a:latin typeface="Cambria Math" panose="02040503050406030204" pitchFamily="18" charset="0"/>
                                  <a:ea typeface="Nunito Sans"/>
                                  <a:cs typeface="Nunito Sans"/>
                                  <a:sym typeface="Nunito Sans"/>
                                </a:rPr>
                                <m:t>,  </m:t>
                              </m:r>
                              <m:f>
                                <m:fPr>
                                  <m:ctrlPr>
                                    <a:rPr lang="en-GB" sz="1600" b="0" i="1" smtClean="0">
                                      <a:solidFill>
                                        <a:srgbClr val="00BC89"/>
                                      </a:solidFill>
                                      <a:latin typeface="Cambria Math" panose="02040503050406030204" pitchFamily="18" charset="0"/>
                                      <a:ea typeface="Nunito Sans"/>
                                      <a:cs typeface="Nunito Sans"/>
                                      <a:sym typeface="Nunito Sans"/>
                                    </a:rPr>
                                  </m:ctrlPr>
                                </m:fPr>
                                <m:num>
                                  <m:r>
                                    <a:rPr lang="en-GB" sz="1600" b="0" i="1" smtClean="0">
                                      <a:solidFill>
                                        <a:srgbClr val="00BC89"/>
                                      </a:solidFill>
                                      <a:latin typeface="Cambria Math" panose="02040503050406030204" pitchFamily="18" charset="0"/>
                                      <a:ea typeface="Nunito Sans"/>
                                      <a:cs typeface="Nunito Sans"/>
                                      <a:sym typeface="Nunito Sans"/>
                                    </a:rPr>
                                    <m:t>3</m:t>
                                  </m:r>
                                </m:num>
                                <m:den>
                                  <m:r>
                                    <a:rPr lang="en-GB" sz="1600" b="0" i="1" smtClean="0">
                                      <a:solidFill>
                                        <a:srgbClr val="00BC89"/>
                                      </a:solidFill>
                                      <a:latin typeface="Cambria Math" panose="02040503050406030204" pitchFamily="18" charset="0"/>
                                      <a:ea typeface="Nunito Sans"/>
                                      <a:cs typeface="Nunito Sans"/>
                                      <a:sym typeface="Nunito Sans"/>
                                    </a:rPr>
                                    <m:t>7</m:t>
                                  </m:r>
                                </m:den>
                              </m:f>
                              <m:r>
                                <a:rPr lang="en-GB" sz="1600" b="0" i="1" smtClean="0">
                                  <a:solidFill>
                                    <a:srgbClr val="00BC89"/>
                                  </a:solidFill>
                                  <a:latin typeface="Cambria Math" panose="02040503050406030204" pitchFamily="18" charset="0"/>
                                  <a:ea typeface="Nunito Sans"/>
                                  <a:cs typeface="Nunito Sans"/>
                                  <a:sym typeface="Nunito Sans"/>
                                </a:rPr>
                                <m:t>,  42%</m:t>
                              </m:r>
                            </m:oMath>
                          </a14:m>
                          <a:endParaRPr lang="ar-AE" sz="5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r>
                                <a:rPr lang="en-GB" sz="1600" b="0" i="1" smtClean="0">
                                  <a:solidFill>
                                    <a:schemeClr val="tx1"/>
                                  </a:solidFill>
                                  <a:latin typeface="Cambria Math" panose="02040503050406030204" pitchFamily="18" charset="0"/>
                                  <a:ea typeface="Nunito Sans"/>
                                  <a:cs typeface="Nunito Sans"/>
                                  <a:sym typeface="Nunito Sans"/>
                                </a:rPr>
                                <m:t>42%,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m:t>
                                  </m:r>
                                </m:num>
                                <m:den>
                                  <m:r>
                                    <a:rPr lang="en-GB" sz="1600" b="0" i="1" smtClean="0">
                                      <a:solidFill>
                                        <a:schemeClr val="tx1"/>
                                      </a:solidFill>
                                      <a:latin typeface="Cambria Math" panose="02040503050406030204" pitchFamily="18" charset="0"/>
                                      <a:ea typeface="Nunito Sans"/>
                                      <a:cs typeface="Nunito Sans"/>
                                      <a:sym typeface="Nunito Sans"/>
                                    </a:rPr>
                                    <m:t>9</m:t>
                                  </m:r>
                                </m:den>
                              </m:f>
                              <m:r>
                                <a:rPr lang="en-GB" sz="1600" b="0" i="1" smtClean="0">
                                  <a:solidFill>
                                    <a:schemeClr val="tx1"/>
                                  </a:solidFill>
                                  <a:latin typeface="Cambria Math" panose="02040503050406030204" pitchFamily="18" charset="0"/>
                                  <a:ea typeface="Nunito Sans"/>
                                  <a:cs typeface="Nunito Sans"/>
                                  <a:sym typeface="Nunito Sans"/>
                                </a:rPr>
                                <m:t>,  </m:t>
                              </m:r>
                              <m:f>
                                <m:fPr>
                                  <m:ctrlPr>
                                    <a:rPr lang="en-GB"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3</m:t>
                                  </m:r>
                                </m:num>
                                <m:den>
                                  <m:r>
                                    <a:rPr lang="en-GB" sz="1600" b="0" i="1" smtClean="0">
                                      <a:solidFill>
                                        <a:schemeClr val="tx1"/>
                                      </a:solidFill>
                                      <a:latin typeface="Cambria Math" panose="02040503050406030204" pitchFamily="18" charset="0"/>
                                      <a:ea typeface="Nunito Sans"/>
                                      <a:cs typeface="Nunito Sans"/>
                                      <a:sym typeface="Nunito Sans"/>
                                    </a:rPr>
                                    <m:t>7</m:t>
                                  </m:r>
                                </m:den>
                              </m:f>
                              <m:r>
                                <a:rPr lang="en-GB" sz="1600" b="0" i="1" smtClean="0">
                                  <a:solidFill>
                                    <a:schemeClr val="tx1"/>
                                  </a:solidFill>
                                  <a:latin typeface="Cambria Math" panose="02040503050406030204" pitchFamily="18" charset="0"/>
                                  <a:ea typeface="Nunito Sans"/>
                                  <a:cs typeface="Nunito Sans"/>
                                  <a:sym typeface="Nunito Sans"/>
                                </a:rPr>
                                <m:t>,  0.5</m:t>
                              </m:r>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wrote in ascending order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328453069"/>
                  </p:ext>
                </p:extLst>
              </p:nvPr>
            </p:nvGraphicFramePr>
            <p:xfrm>
              <a:off x="952500" y="2056275"/>
              <a:ext cx="7239000" cy="2379453"/>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39665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435" r="-100337" b="-7087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435" r="-337" b="-70870"/>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43478"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43478"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7D9A3CC-3DB8-3252-6441-63F16BA9A595}"/>
              </a:ext>
            </a:extLst>
          </p:cNvPr>
          <p:cNvSpPr txBox="1"/>
          <p:nvPr/>
        </p:nvSpPr>
        <p:spPr>
          <a:xfrm>
            <a:off x="169849" y="378100"/>
            <a:ext cx="70825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r>
              <a:rPr lang="en-GB" b="1" dirty="0">
                <a:solidFill>
                  <a:srgbClr val="FFFFFF"/>
                </a:solidFill>
                <a:latin typeface="Nunito Sans"/>
                <a:ea typeface="Nunito Sans"/>
                <a:cs typeface="Nunito Sans"/>
                <a:sym typeface="Nunito Sans"/>
              </a:rPr>
              <a:t>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2F7C75E8-6B42-DDF3-759E-431834C55364}"/>
                  </a:ext>
                </a:extLst>
              </p:cNvPr>
              <p:cNvGraphicFramePr/>
              <p:nvPr>
                <p:extLst>
                  <p:ext uri="{D42A27DB-BD31-4B8C-83A1-F6EECF244321}">
                    <p14:modId xmlns:p14="http://schemas.microsoft.com/office/powerpoint/2010/main" val="2435911362"/>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1600" b="0" dirty="0">
                              <a:solidFill>
                                <a:schemeClr val="dk1"/>
                              </a:solidFill>
                              <a:latin typeface="Nunito Sans"/>
                              <a:ea typeface="Nunito Sans"/>
                              <a:cs typeface="Nunito Sans"/>
                              <a:sym typeface="Nunito Sans"/>
                            </a:rPr>
                            <a:t>22) Write in descending order:</a:t>
                          </a: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endParaRPr lang="en-GB" sz="1050" b="0" dirty="0">
                            <a:solidFill>
                              <a:schemeClr val="dk1"/>
                            </a:solidFill>
                            <a:latin typeface="Nunito Sans"/>
                            <a:ea typeface="Nunito Sans"/>
                            <a:cs typeface="Nunito Sans"/>
                            <a:sym typeface="Nunito Sans"/>
                          </a:endParaRPr>
                        </a:p>
                        <a:p>
                          <a:pPr marL="127000" marR="0" lvl="0" indent="0" algn="l" defTabSz="914400" rtl="0" eaLnBrk="1" fontAlgn="auto" latinLnBrk="0" hangingPunct="1">
                            <a:lnSpc>
                              <a:spcPct val="100000"/>
                            </a:lnSpc>
                            <a:spcBef>
                              <a:spcPts val="0"/>
                            </a:spcBef>
                            <a:spcAft>
                              <a:spcPts val="0"/>
                            </a:spcAft>
                            <a:buClr>
                              <a:schemeClr val="dk1"/>
                            </a:buClr>
                            <a:buSzPts val="1600"/>
                            <a:buFontTx/>
                            <a:buNone/>
                            <a:tabLst/>
                            <a:defRPr/>
                          </a:pPr>
                          <a:r>
                            <a:rPr lang="en-GB" sz="2300" b="0" dirty="0">
                              <a:solidFill>
                                <a:schemeClr val="dk1"/>
                              </a:solidFill>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42%,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4</m:t>
                                  </m:r>
                                </m:num>
                                <m:den>
                                  <m:r>
                                    <a:rPr lang="en-GB" sz="2300" b="0" i="1" smtClean="0">
                                      <a:solidFill>
                                        <a:schemeClr val="dk1"/>
                                      </a:solidFill>
                                      <a:latin typeface="Cambria Math" panose="02040503050406030204" pitchFamily="18" charset="0"/>
                                      <a:ea typeface="Nunito Sans"/>
                                      <a:cs typeface="Nunito Sans"/>
                                      <a:sym typeface="Nunito Sans"/>
                                    </a:rPr>
                                    <m:t>9</m:t>
                                  </m:r>
                                </m:den>
                              </m:f>
                              <m:r>
                                <a:rPr lang="en-GB" sz="2300" b="0" i="1" smtClean="0">
                                  <a:solidFill>
                                    <a:schemeClr val="dk1"/>
                                  </a:solidFill>
                                  <a:latin typeface="Cambria Math" panose="02040503050406030204" pitchFamily="18" charset="0"/>
                                  <a:ea typeface="Nunito Sans"/>
                                  <a:cs typeface="Nunito Sans"/>
                                  <a:sym typeface="Nunito Sans"/>
                                </a:rPr>
                                <m:t>,   0.5,   </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3</m:t>
                                  </m:r>
                                </m:num>
                                <m:den>
                                  <m:r>
                                    <a:rPr lang="en-GB" sz="2300" b="0" i="1" smtClean="0">
                                      <a:solidFill>
                                        <a:schemeClr val="dk1"/>
                                      </a:solidFill>
                                      <a:latin typeface="Cambria Math" panose="02040503050406030204" pitchFamily="18" charset="0"/>
                                      <a:ea typeface="Nunito Sans"/>
                                      <a:cs typeface="Nunito Sans"/>
                                      <a:sym typeface="Nunito Sans"/>
                                    </a:rPr>
                                    <m:t>7</m:t>
                                  </m:r>
                                </m:den>
                              </m:f>
                            </m:oMath>
                          </a14:m>
                          <a:endParaRPr lang="en-GB" sz="23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2F7C75E8-6B42-DDF3-759E-431834C55364}"/>
                  </a:ext>
                </a:extLst>
              </p:cNvPr>
              <p:cNvGraphicFramePr/>
              <p:nvPr>
                <p:extLst>
                  <p:ext uri="{D42A27DB-BD31-4B8C-83A1-F6EECF244321}">
                    <p14:modId xmlns:p14="http://schemas.microsoft.com/office/powerpoint/2010/main" val="2435911362"/>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1411062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46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2406094966"/>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0.63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0.58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1.6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0.625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704673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D91F3D2C-12AE-980A-E553-4D40FEFE2F70}"/>
                  </a:ext>
                </a:extLst>
              </p:cNvPr>
              <p:cNvGraphicFramePr/>
              <p:nvPr/>
            </p:nvGraphicFramePr>
            <p:xfrm>
              <a:off x="108044" y="862525"/>
              <a:ext cx="5881738" cy="1037993"/>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03799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a:t>
                          </a:r>
                          <a:r>
                            <a:rPr lang="en-GB" sz="1600" b="0" dirty="0">
                              <a:solidFill>
                                <a:schemeClr val="dk1"/>
                              </a:solidFill>
                              <a:latin typeface="Nunito Sans" pitchFamily="2" charset="0"/>
                              <a:ea typeface="Nunito Sans"/>
                              <a:cs typeface="Nunito Sans"/>
                              <a:sym typeface="Nunito Sans"/>
                            </a:rPr>
                            <a:t>Write as a decimal: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5</m:t>
                                  </m:r>
                                </m:num>
                                <m:den>
                                  <m:r>
                                    <a:rPr lang="en-GB" sz="2300" b="0" i="1" dirty="0" smtClean="0">
                                      <a:solidFill>
                                        <a:schemeClr val="dk1"/>
                                      </a:solidFill>
                                      <a:latin typeface="Cambria Math" panose="02040503050406030204" pitchFamily="18" charset="0"/>
                                      <a:cs typeface="Times New Roman"/>
                                      <a:sym typeface="Times New Roman"/>
                                    </a:rPr>
                                    <m:t>8</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D91F3D2C-12AE-980A-E553-4D40FEFE2F70}"/>
                  </a:ext>
                </a:extLst>
              </p:cNvPr>
              <p:cNvGraphicFramePr/>
              <p:nvPr/>
            </p:nvGraphicFramePr>
            <p:xfrm>
              <a:off x="108044" y="862525"/>
              <a:ext cx="5881738" cy="1037993"/>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03799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1170" r="-207" b="-117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934431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4266732" cy="921451"/>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0.6</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4266732" cy="921451"/>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3" t="-1316" r="-285" b="-1316"/>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813363991"/>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ar-AE" sz="1600" b="0" i="1" smtClean="0">
                                      <a:solidFill>
                                        <a:schemeClr val="tx1"/>
                                      </a:solidFill>
                                      <a:latin typeface="Cambria Math" panose="02040503050406030204" pitchFamily="18" charset="0"/>
                                      <a:ea typeface="Nunito Sans"/>
                                      <a:cs typeface="Nunito Sans"/>
                                      <a:sym typeface="Nunito Sans"/>
                                    </a:rPr>
                                    <m:t>3</m:t>
                                  </m:r>
                                </m:num>
                                <m:den>
                                  <m:r>
                                    <a:rPr lang="ar-AE" sz="1600" b="0" i="1" smtClean="0">
                                      <a:solidFill>
                                        <a:schemeClr val="tx1"/>
                                      </a:solidFill>
                                      <a:latin typeface="Cambria Math" panose="02040503050406030204" pitchFamily="18" charset="0"/>
                                      <a:ea typeface="Nunito Sans"/>
                                      <a:cs typeface="Nunito Sans"/>
                                      <a:sym typeface="Nunito Sans"/>
                                    </a:rPr>
                                    <m:t>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ar-AE" sz="1600" b="0" i="1" smtClean="0">
                                      <a:solidFill>
                                        <a:schemeClr val="tx1"/>
                                      </a:solidFill>
                                      <a:latin typeface="Cambria Math" panose="02040503050406030204" pitchFamily="18" charset="0"/>
                                      <a:ea typeface="Nunito Sans"/>
                                      <a:cs typeface="Nunito Sans"/>
                                      <a:sym typeface="Nunito Sans"/>
                                    </a:rPr>
                                    <m:t>2</m:t>
                                  </m:r>
                                </m:num>
                                <m:den>
                                  <m:r>
                                    <a:rPr lang="ar-AE" sz="1600" b="0" i="1" smtClean="0">
                                      <a:solidFill>
                                        <a:schemeClr val="tx1"/>
                                      </a:solidFill>
                                      <a:latin typeface="Cambria Math" panose="02040503050406030204" pitchFamily="18" charset="0"/>
                                      <a:ea typeface="Nunito Sans"/>
                                      <a:cs typeface="Nunito Sans"/>
                                      <a:sym typeface="Nunito Sans"/>
                                    </a:rPr>
                                    <m:t>3</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ar-AE"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ar-AE" sz="1600" b="0" i="1" smtClean="0">
                                      <a:solidFill>
                                        <a:schemeClr val="tx1"/>
                                      </a:solidFill>
                                      <a:latin typeface="Cambria Math" panose="02040503050406030204" pitchFamily="18" charset="0"/>
                                      <a:ea typeface="Nunito Sans"/>
                                      <a:cs typeface="Nunito Sans"/>
                                      <a:sym typeface="Nunito Sans"/>
                                    </a:rPr>
                                    <m:t>3</m:t>
                                  </m:r>
                                </m:num>
                                <m:den>
                                  <m:r>
                                    <a:rPr lang="ar-AE" sz="1600" b="0" i="1" smtClean="0">
                                      <a:solidFill>
                                        <a:schemeClr val="tx1"/>
                                      </a:solidFill>
                                      <a:latin typeface="Cambria Math" panose="02040503050406030204" pitchFamily="18" charset="0"/>
                                      <a:ea typeface="Nunito Sans"/>
                                      <a:cs typeface="Nunito Sans"/>
                                      <a:sym typeface="Nunito Sans"/>
                                    </a:rPr>
                                    <m:t>50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ar-AE"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ar-AE" sz="1600" b="0" i="1" smtClean="0">
                                      <a:solidFill>
                                        <a:schemeClr val="tx1"/>
                                      </a:solidFill>
                                      <a:latin typeface="Cambria Math" panose="02040503050406030204" pitchFamily="18" charset="0"/>
                                      <a:ea typeface="Nunito Sans"/>
                                      <a:cs typeface="Nunito Sans"/>
                                      <a:sym typeface="Nunito Sans"/>
                                    </a:rPr>
                                    <m:t>6</m:t>
                                  </m:r>
                                </m:num>
                                <m:den>
                                  <m:r>
                                    <a:rPr lang="ar-AE" sz="1600" b="0" i="1" smtClean="0">
                                      <a:solidFill>
                                        <a:schemeClr val="tx1"/>
                                      </a:solidFill>
                                      <a:latin typeface="Cambria Math" panose="02040503050406030204" pitchFamily="18" charset="0"/>
                                      <a:ea typeface="Nunito Sans"/>
                                      <a:cs typeface="Nunito Sans"/>
                                      <a:sym typeface="Nunito Sans"/>
                                    </a:rPr>
                                    <m:t>10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ar-AE"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813363991"/>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7073632"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030185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666533258"/>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A)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9</m:t>
                                  </m:r>
                                </m:num>
                                <m:den>
                                  <m:r>
                                    <a:rPr lang="en-GB" sz="1600" b="0" i="1" smtClean="0">
                                      <a:solidFill>
                                        <a:schemeClr val="tx1"/>
                                      </a:solidFill>
                                      <a:latin typeface="Cambria Math" panose="02040503050406030204" pitchFamily="18" charset="0"/>
                                      <a:ea typeface="Nunito Sans"/>
                                      <a:cs typeface="Nunito Sans"/>
                                      <a:sym typeface="Nunito Sans"/>
                                    </a:rPr>
                                    <m:t>25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B)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9</m:t>
                                  </m:r>
                                </m:num>
                                <m:den>
                                  <m:r>
                                    <a:rPr lang="en-GB" sz="1600" b="0" i="1" smtClean="0">
                                      <a:solidFill>
                                        <a:schemeClr val="tx1"/>
                                      </a:solidFill>
                                      <a:latin typeface="Cambria Math" panose="02040503050406030204" pitchFamily="18" charset="0"/>
                                      <a:ea typeface="Nunito Sans"/>
                                      <a:cs typeface="Nunito Sans"/>
                                      <a:sym typeface="Nunito Sans"/>
                                    </a:rPr>
                                    <m:t>20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US" sz="1600" dirty="0">
                              <a:solidFill>
                                <a:schemeClr val="tx1"/>
                              </a:solidFill>
                              <a:latin typeface="Nunito Sans"/>
                              <a:ea typeface="Nunito Sans"/>
                              <a:cs typeface="Nunito Sans"/>
                              <a:sym typeface="Nunito Sans"/>
                            </a:rPr>
                            <a:t>C)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m:t>
                                  </m:r>
                                </m:num>
                                <m:den>
                                  <m:r>
                                    <a:rPr lang="en-GB" sz="1600" b="0" i="1" smtClean="0">
                                      <a:solidFill>
                                        <a:schemeClr val="tx1"/>
                                      </a:solidFill>
                                      <a:latin typeface="Cambria Math" panose="02040503050406030204" pitchFamily="18" charset="0"/>
                                      <a:ea typeface="Nunito Sans"/>
                                      <a:cs typeface="Nunito Sans"/>
                                      <a:sym typeface="Nunito Sans"/>
                                    </a:rPr>
                                    <m:t>5</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a:t>
                          </a:r>
                          <a14:m>
                            <m:oMath xmlns:m="http://schemas.openxmlformats.org/officeDocument/2006/math">
                              <m:f>
                                <m:fPr>
                                  <m:ctrlPr>
                                    <a:rPr lang="ar-AE" sz="1600" b="0" i="1" smtClean="0">
                                      <a:solidFill>
                                        <a:schemeClr val="tx1"/>
                                      </a:solidFill>
                                      <a:latin typeface="Cambria Math" panose="02040503050406030204" pitchFamily="18" charset="0"/>
                                      <a:ea typeface="Nunito Sans"/>
                                      <a:cs typeface="Nunito Sans"/>
                                      <a:sym typeface="Nunito Sans"/>
                                    </a:rPr>
                                  </m:ctrlPr>
                                </m:fPr>
                                <m:num>
                                  <m:r>
                                    <a:rPr lang="en-GB" sz="1600" b="0" i="1" smtClean="0">
                                      <a:solidFill>
                                        <a:schemeClr val="tx1"/>
                                      </a:solidFill>
                                      <a:latin typeface="Cambria Math" panose="02040503050406030204" pitchFamily="18" charset="0"/>
                                      <a:ea typeface="Nunito Sans"/>
                                      <a:cs typeface="Nunito Sans"/>
                                      <a:sym typeface="Nunito Sans"/>
                                    </a:rPr>
                                    <m:t>45</m:t>
                                  </m:r>
                                </m:num>
                                <m:den>
                                  <m:r>
                                    <a:rPr lang="en-GB" sz="1600" b="0" i="1" smtClean="0">
                                      <a:solidFill>
                                        <a:schemeClr val="tx1"/>
                                      </a:solidFill>
                                      <a:latin typeface="Cambria Math" panose="02040503050406030204" pitchFamily="18" charset="0"/>
                                      <a:ea typeface="Nunito Sans"/>
                                      <a:cs typeface="Nunito Sans"/>
                                      <a:sym typeface="Nunito Sans"/>
                                    </a:rPr>
                                    <m:t>100</m:t>
                                  </m:r>
                                </m:den>
                              </m:f>
                            </m:oMath>
                          </a14:m>
                          <a:endParaRPr lang="ar-AE"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ar-AE" sz="5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666533258"/>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704673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95D9ACA0-1E7F-910A-FBF9-21749074F737}"/>
                  </a:ext>
                </a:extLst>
              </p:cNvPr>
              <p:cNvGraphicFramePr/>
              <p:nvPr/>
            </p:nvGraphicFramePr>
            <p:xfrm>
              <a:off x="108044" y="862525"/>
              <a:ext cx="4266732" cy="921451"/>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Write as a fraction in its simplest form: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45</m:t>
                              </m:r>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95D9ACA0-1E7F-910A-FBF9-21749074F737}"/>
                  </a:ext>
                </a:extLst>
              </p:cNvPr>
              <p:cNvGraphicFramePr/>
              <p:nvPr/>
            </p:nvGraphicFramePr>
            <p:xfrm>
              <a:off x="108044" y="862525"/>
              <a:ext cx="4266732" cy="921451"/>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143" t="-1316" r="-285" b="-1316"/>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774592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1241553599"/>
              </p:ext>
            </p:extLst>
          </p:nvPr>
        </p:nvGraphicFramePr>
        <p:xfrm>
          <a:off x="952500" y="2056275"/>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0.875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12.5%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88%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87.5%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7100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921C2C9B-5A5F-5F95-41FA-226AE291A0E4}"/>
                  </a:ext>
                </a:extLst>
              </p:cNvPr>
              <p:cNvGraphicFramePr/>
              <p:nvPr/>
            </p:nvGraphicFramePr>
            <p:xfrm>
              <a:off x="108044" y="862525"/>
              <a:ext cx="4266732" cy="991372"/>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Write as a percentage: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7</m:t>
                                  </m:r>
                                </m:num>
                                <m:den>
                                  <m:r>
                                    <a:rPr lang="en-GB" sz="2300" b="0" i="1" dirty="0" smtClean="0">
                                      <a:solidFill>
                                        <a:schemeClr val="dk1"/>
                                      </a:solidFill>
                                      <a:latin typeface="Cambria Math" panose="02040503050406030204" pitchFamily="18" charset="0"/>
                                      <a:cs typeface="Times New Roman"/>
                                      <a:sym typeface="Times New Roman"/>
                                    </a:rPr>
                                    <m:t>8</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921C2C9B-5A5F-5F95-41FA-226AE291A0E4}"/>
                  </a:ext>
                </a:extLst>
              </p:cNvPr>
              <p:cNvGraphicFramePr/>
              <p:nvPr/>
            </p:nvGraphicFramePr>
            <p:xfrm>
              <a:off x="108044" y="862525"/>
              <a:ext cx="4266732" cy="991372"/>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91372">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3" t="-1220" r="-285" b="-122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780298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aphicFrame>
        <p:nvGraphicFramePr>
          <p:cNvPr id="106" name="Google Shape;106;p20"/>
          <p:cNvGraphicFramePr/>
          <p:nvPr>
            <p:extLst>
              <p:ext uri="{D42A27DB-BD31-4B8C-83A1-F6EECF244321}">
                <p14:modId xmlns:p14="http://schemas.microsoft.com/office/powerpoint/2010/main" val="689953163"/>
              </p:ext>
            </p:extLst>
          </p:nvPr>
        </p:nvGraphicFramePr>
        <p:xfrm>
          <a:off x="952500" y="2056275"/>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A) 0.108</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B) 13.5%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C) 10.8%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tx1"/>
                          </a:solidFill>
                          <a:latin typeface="Nunito Sans"/>
                          <a:ea typeface="Nunito Sans"/>
                          <a:cs typeface="Nunito Sans"/>
                          <a:sym typeface="Nunito Sans"/>
                        </a:rPr>
                        <a:t>D) 11% </a:t>
                      </a:r>
                      <a:endParaRPr sz="16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70646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Comparing Fractions, Decimals and Percentages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B042C9D-BE15-F9A9-AD8E-FB5EA4A91F59}"/>
                  </a:ext>
                </a:extLst>
              </p:cNvPr>
              <p:cNvGraphicFramePr/>
              <p:nvPr/>
            </p:nvGraphicFramePr>
            <p:xfrm>
              <a:off x="108044" y="862525"/>
              <a:ext cx="4266732" cy="993150"/>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2145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Write as a percentage: </a:t>
                          </a:r>
                        </a:p>
                        <a:p>
                          <a:pPr marL="457200" lvl="0" indent="0" algn="l" rtl="0">
                            <a:spcBef>
                              <a:spcPts val="0"/>
                            </a:spcBef>
                            <a:spcAft>
                              <a:spcPts val="0"/>
                            </a:spcAft>
                            <a:buNone/>
                          </a:pPr>
                          <a:endParaRPr lang="en-GB" sz="1050" b="0" dirty="0">
                            <a:solidFill>
                              <a:schemeClr val="dk1"/>
                            </a:solidFill>
                            <a:latin typeface="Nunito Sans" pitchFamily="2" charset="0"/>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dirty="0" smtClean="0">
                                      <a:solidFill>
                                        <a:schemeClr val="dk1"/>
                                      </a:solidFill>
                                      <a:latin typeface="Cambria Math" panose="02040503050406030204" pitchFamily="18" charset="0"/>
                                      <a:cs typeface="Times New Roman"/>
                                      <a:sym typeface="Times New Roman"/>
                                    </a:rPr>
                                  </m:ctrlPr>
                                </m:fPr>
                                <m:num>
                                  <m:r>
                                    <a:rPr lang="en-GB" sz="2300" b="0" i="1" dirty="0" smtClean="0">
                                      <a:solidFill>
                                        <a:schemeClr val="dk1"/>
                                      </a:solidFill>
                                      <a:latin typeface="Cambria Math" panose="02040503050406030204" pitchFamily="18" charset="0"/>
                                      <a:cs typeface="Times New Roman"/>
                                      <a:sym typeface="Times New Roman"/>
                                    </a:rPr>
                                    <m:t>27</m:t>
                                  </m:r>
                                </m:num>
                                <m:den>
                                  <m:r>
                                    <a:rPr lang="en-GB" sz="2300" b="0" i="1" dirty="0" smtClean="0">
                                      <a:solidFill>
                                        <a:schemeClr val="dk1"/>
                                      </a:solidFill>
                                      <a:latin typeface="Cambria Math" panose="02040503050406030204" pitchFamily="18" charset="0"/>
                                      <a:cs typeface="Times New Roman"/>
                                      <a:sym typeface="Times New Roman"/>
                                    </a:rPr>
                                    <m:t>250</m:t>
                                  </m:r>
                                </m:den>
                              </m:f>
                            </m:oMath>
                          </a14:m>
                          <a:r>
                            <a:rPr lang="en-US" sz="2300" b="0" dirty="0">
                              <a:solidFill>
                                <a:schemeClr val="dk1"/>
                              </a:solidFill>
                              <a:latin typeface="Nunito Sans" pitchFamily="2" charset="0"/>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B042C9D-BE15-F9A9-AD8E-FB5EA4A91F59}"/>
                  </a:ext>
                </a:extLst>
              </p:cNvPr>
              <p:cNvGraphicFramePr/>
              <p:nvPr/>
            </p:nvGraphicFramePr>
            <p:xfrm>
              <a:off x="108044" y="862525"/>
              <a:ext cx="4266732" cy="993150"/>
            </p:xfrm>
            <a:graphic>
              <a:graphicData uri="http://schemas.openxmlformats.org/drawingml/2006/table">
                <a:tbl>
                  <a:tblPr firstRow="1" bandRow="1">
                    <a:noFill/>
                    <a:tableStyleId>{F0405E19-DBF8-4350-A6E9-593C9D7815B3}</a:tableStyleId>
                  </a:tblPr>
                  <a:tblGrid>
                    <a:gridCol w="4266732">
                      <a:extLst>
                        <a:ext uri="{9D8B030D-6E8A-4147-A177-3AD203B41FA5}">
                          <a16:colId xmlns:a16="http://schemas.microsoft.com/office/drawing/2014/main" val="20000"/>
                        </a:ext>
                      </a:extLst>
                    </a:gridCol>
                  </a:tblGrid>
                  <a:tr h="99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3" t="-1220" r="-285" b="-122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60091518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500</TotalTime>
  <Words>2641</Words>
  <Application>Microsoft Office PowerPoint</Application>
  <PresentationFormat>On-screen Show (16:9)</PresentationFormat>
  <Paragraphs>638</Paragraphs>
  <Slides>49</Slides>
  <Notes>46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Times New Roman</vt:lpstr>
      <vt:lpstr>Arial</vt:lpstr>
      <vt:lpstr>Nunito Sans</vt:lpstr>
      <vt:lpstr>Calibri</vt:lpstr>
      <vt:lpstr>Cambria Math</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38</cp:revision>
  <dcterms:modified xsi:type="dcterms:W3CDTF">2023-04-06T16:21:11Z</dcterms:modified>
</cp:coreProperties>
</file>