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260"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301" r:id="rId23"/>
    <p:sldId id="281" r:id="rId24"/>
    <p:sldId id="26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2" r:id="rId44"/>
    <p:sldId id="300"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0"/>
      <p:regular r:id="rId53"/>
      <p:bold r:id="rId54"/>
      <p:italic r:id="rId55"/>
      <p:boldItalic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1"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05" autoAdjust="0"/>
    <p:restoredTop sz="94660"/>
  </p:normalViewPr>
  <p:slideViewPr>
    <p:cSldViewPr snapToGrid="0">
      <p:cViewPr varScale="1">
        <p:scale>
          <a:sx n="71" d="100"/>
          <a:sy n="71" d="100"/>
        </p:scale>
        <p:origin x="56" y="11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tableStyles" Target="tableStyles.xml"/><Relationship Id="rId5" Type="http://schemas.openxmlformats.org/officeDocument/2006/relationships/slide" Target="slides/slide4.xml"/><Relationship Id="rId61" Type="http://customschemas.google.com/relationships/presentationmetadata" Target="meta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20567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5813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7660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40761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07470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41354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02682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1512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5104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07293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08420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78802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53845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41439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94844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605362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5482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24751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72329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13484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63017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223335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529751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279784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7500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384091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919972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233160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4699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7884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836686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94144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25720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464180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58999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5365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91088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9322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96382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Algebraic Fractions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Algebraic Fractions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2286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Algebraic Fractions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Algebraic Fractions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70.png"/></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4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555B04DD-FE41-1413-4E36-8C15C433999F}"/>
                  </a:ext>
                </a:extLst>
              </p:cNvPr>
              <p:cNvGraphicFramePr/>
              <p:nvPr>
                <p:extLst>
                  <p:ext uri="{D42A27DB-BD31-4B8C-83A1-F6EECF244321}">
                    <p14:modId xmlns:p14="http://schemas.microsoft.com/office/powerpoint/2010/main" val="223235107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555B04DD-FE41-1413-4E36-8C15C433999F}"/>
                  </a:ext>
                </a:extLst>
              </p:cNvPr>
              <p:cNvGraphicFramePr/>
              <p:nvPr>
                <p:extLst>
                  <p:ext uri="{D42A27DB-BD31-4B8C-83A1-F6EECF244321}">
                    <p14:modId xmlns:p14="http://schemas.microsoft.com/office/powerpoint/2010/main" val="223235107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9A90664C-BDC9-FCF7-0F5B-3C4BCF771C3F}"/>
                  </a:ext>
                </a:extLst>
              </p:cNvPr>
              <p:cNvGraphicFramePr>
                <a:graphicFrameLocks noGrp="1"/>
              </p:cNvGraphicFramePr>
              <p:nvPr>
                <p:extLst>
                  <p:ext uri="{D42A27DB-BD31-4B8C-83A1-F6EECF244321}">
                    <p14:modId xmlns:p14="http://schemas.microsoft.com/office/powerpoint/2010/main" val="38109482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1</m:t>
                                  </m:r>
                                </m:num>
                                <m:den>
                                  <m:r>
                                    <a:rPr lang="en-GB" sz="1600" b="0" i="1" u="none" strike="noStrike" cap="none" smtClean="0">
                                      <a:solidFill>
                                        <a:schemeClr val="tx1"/>
                                      </a:solidFill>
                                      <a:latin typeface="Cambria Math" panose="02040503050406030204" pitchFamily="18" charset="0"/>
                                      <a:cs typeface="Times New Roman"/>
                                      <a:sym typeface="Times New Roman"/>
                                    </a:rPr>
                                    <m:t>2</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9A90664C-BDC9-FCF7-0F5B-3C4BCF771C3F}"/>
                  </a:ext>
                </a:extLst>
              </p:cNvPr>
              <p:cNvGraphicFramePr>
                <a:graphicFrameLocks noGrp="1"/>
              </p:cNvGraphicFramePr>
              <p:nvPr>
                <p:extLst>
                  <p:ext uri="{D42A27DB-BD31-4B8C-83A1-F6EECF244321}">
                    <p14:modId xmlns:p14="http://schemas.microsoft.com/office/powerpoint/2010/main" val="381094820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89275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5087F3B-E639-3402-7EFD-2A65700F47EB}"/>
                  </a:ext>
                </a:extLst>
              </p:cNvPr>
              <p:cNvGraphicFramePr/>
              <p:nvPr>
                <p:extLst>
                  <p:ext uri="{D42A27DB-BD31-4B8C-83A1-F6EECF244321}">
                    <p14:modId xmlns:p14="http://schemas.microsoft.com/office/powerpoint/2010/main" val="70881226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9+</m:t>
                                  </m:r>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5</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5087F3B-E639-3402-7EFD-2A65700F47EB}"/>
                  </a:ext>
                </a:extLst>
              </p:cNvPr>
              <p:cNvGraphicFramePr/>
              <p:nvPr>
                <p:extLst>
                  <p:ext uri="{D42A27DB-BD31-4B8C-83A1-F6EECF244321}">
                    <p14:modId xmlns:p14="http://schemas.microsoft.com/office/powerpoint/2010/main" val="70881226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1874A83-EED1-FDE7-9348-DF87D2EFB6C2}"/>
                  </a:ext>
                </a:extLst>
              </p:cNvPr>
              <p:cNvGraphicFramePr>
                <a:graphicFrameLocks noGrp="1"/>
              </p:cNvGraphicFramePr>
              <p:nvPr>
                <p:extLst>
                  <p:ext uri="{D42A27DB-BD31-4B8C-83A1-F6EECF244321}">
                    <p14:modId xmlns:p14="http://schemas.microsoft.com/office/powerpoint/2010/main" val="8227285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=6</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=23.5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1874A83-EED1-FDE7-9348-DF87D2EFB6C2}"/>
                  </a:ext>
                </a:extLst>
              </p:cNvPr>
              <p:cNvGraphicFramePr>
                <a:graphicFrameLocks noGrp="1"/>
              </p:cNvGraphicFramePr>
              <p:nvPr>
                <p:extLst>
                  <p:ext uri="{D42A27DB-BD31-4B8C-83A1-F6EECF244321}">
                    <p14:modId xmlns:p14="http://schemas.microsoft.com/office/powerpoint/2010/main" val="8227285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57240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57CA498F-AAA1-285B-23C6-523306A9DE16}"/>
                  </a:ext>
                </a:extLst>
              </p:cNvPr>
              <p:cNvGraphicFramePr/>
              <p:nvPr>
                <p:extLst>
                  <p:ext uri="{D42A27DB-BD31-4B8C-83A1-F6EECF244321}">
                    <p14:modId xmlns:p14="http://schemas.microsoft.com/office/powerpoint/2010/main" val="283581900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9</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57CA498F-AAA1-285B-23C6-523306A9DE16}"/>
                  </a:ext>
                </a:extLst>
              </p:cNvPr>
              <p:cNvGraphicFramePr/>
              <p:nvPr>
                <p:extLst>
                  <p:ext uri="{D42A27DB-BD31-4B8C-83A1-F6EECF244321}">
                    <p14:modId xmlns:p14="http://schemas.microsoft.com/office/powerpoint/2010/main" val="283581900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B99F94B-BC0A-F5E4-442F-6CC22C521D34}"/>
                  </a:ext>
                </a:extLst>
              </p:cNvPr>
              <p:cNvGraphicFramePr>
                <a:graphicFrameLocks noGrp="1"/>
              </p:cNvGraphicFramePr>
              <p:nvPr>
                <p:extLst>
                  <p:ext uri="{D42A27DB-BD31-4B8C-83A1-F6EECF244321}">
                    <p14:modId xmlns:p14="http://schemas.microsoft.com/office/powerpoint/2010/main" val="41281563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=−1</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=−0.25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B99F94B-BC0A-F5E4-442F-6CC22C521D34}"/>
                  </a:ext>
                </a:extLst>
              </p:cNvPr>
              <p:cNvGraphicFramePr>
                <a:graphicFrameLocks noGrp="1"/>
              </p:cNvGraphicFramePr>
              <p:nvPr>
                <p:extLst>
                  <p:ext uri="{D42A27DB-BD31-4B8C-83A1-F6EECF244321}">
                    <p14:modId xmlns:p14="http://schemas.microsoft.com/office/powerpoint/2010/main" val="41281563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085222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747ED1F1-9B02-3746-6B78-D723CF006783}"/>
                  </a:ext>
                </a:extLst>
              </p:cNvPr>
              <p:cNvGraphicFramePr/>
              <p:nvPr>
                <p:extLst>
                  <p:ext uri="{D42A27DB-BD31-4B8C-83A1-F6EECF244321}">
                    <p14:modId xmlns:p14="http://schemas.microsoft.com/office/powerpoint/2010/main" val="363428013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6</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+7=10</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747ED1F1-9B02-3746-6B78-D723CF006783}"/>
                  </a:ext>
                </a:extLst>
              </p:cNvPr>
              <p:cNvGraphicFramePr/>
              <p:nvPr>
                <p:extLst>
                  <p:ext uri="{D42A27DB-BD31-4B8C-83A1-F6EECF244321}">
                    <p14:modId xmlns:p14="http://schemas.microsoft.com/office/powerpoint/2010/main" val="363428013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D9AD953-DA0B-79E0-2B28-FCC02EDAFE13}"/>
                  </a:ext>
                </a:extLst>
              </p:cNvPr>
              <p:cNvGraphicFramePr>
                <a:graphicFrameLocks noGrp="1"/>
              </p:cNvGraphicFramePr>
              <p:nvPr>
                <p:extLst>
                  <p:ext uri="{D42A27DB-BD31-4B8C-83A1-F6EECF244321}">
                    <p14:modId xmlns:p14="http://schemas.microsoft.com/office/powerpoint/2010/main" val="1029905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D9AD953-DA0B-79E0-2B28-FCC02EDAFE13}"/>
                  </a:ext>
                </a:extLst>
              </p:cNvPr>
              <p:cNvGraphicFramePr>
                <a:graphicFrameLocks noGrp="1"/>
              </p:cNvGraphicFramePr>
              <p:nvPr>
                <p:extLst>
                  <p:ext uri="{D42A27DB-BD31-4B8C-83A1-F6EECF244321}">
                    <p14:modId xmlns:p14="http://schemas.microsoft.com/office/powerpoint/2010/main" val="10299058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849968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FCCE460-1570-29A2-3A73-F234486660A4}"/>
                  </a:ext>
                </a:extLst>
              </p:cNvPr>
              <p:cNvGraphicFramePr/>
              <p:nvPr>
                <p:extLst>
                  <p:ext uri="{D42A27DB-BD31-4B8C-83A1-F6EECF244321}">
                    <p14:modId xmlns:p14="http://schemas.microsoft.com/office/powerpoint/2010/main" val="128631722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FCCE460-1570-29A2-3A73-F234486660A4}"/>
                  </a:ext>
                </a:extLst>
              </p:cNvPr>
              <p:cNvGraphicFramePr/>
              <p:nvPr>
                <p:extLst>
                  <p:ext uri="{D42A27DB-BD31-4B8C-83A1-F6EECF244321}">
                    <p14:modId xmlns:p14="http://schemas.microsoft.com/office/powerpoint/2010/main" val="128631722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CE284B1D-63CC-106C-D519-02880A335170}"/>
                  </a:ext>
                </a:extLst>
              </p:cNvPr>
              <p:cNvGraphicFramePr>
                <a:graphicFrameLocks noGrp="1"/>
              </p:cNvGraphicFramePr>
              <p:nvPr>
                <p:extLst>
                  <p:ext uri="{D42A27DB-BD31-4B8C-83A1-F6EECF244321}">
                    <p14:modId xmlns:p14="http://schemas.microsoft.com/office/powerpoint/2010/main" val="34938138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8</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2</m:t>
                                  </m:r>
                                </m:num>
                                <m:den>
                                  <m:r>
                                    <a:rPr lang="en-GB" sz="1600" b="0" i="1" u="none" strike="noStrike" cap="none" smtClean="0">
                                      <a:solidFill>
                                        <a:schemeClr val="tx1"/>
                                      </a:solidFill>
                                      <a:latin typeface="Cambria Math" panose="02040503050406030204" pitchFamily="18" charset="0"/>
                                      <a:cs typeface="Times New Roman"/>
                                      <a:sym typeface="Times New Roman"/>
                                    </a:rPr>
                                    <m:t>7</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5</m:t>
                                  </m:r>
                                </m:num>
                                <m:den>
                                  <m:r>
                                    <a:rPr lang="en-GB" sz="1600" b="0" i="1" u="none" strike="noStrike" cap="none" baseline="0" smtClean="0">
                                      <a:solidFill>
                                        <a:schemeClr val="tx1"/>
                                      </a:solidFill>
                                      <a:latin typeface="Cambria Math" panose="02040503050406030204" pitchFamily="18" charset="0"/>
                                      <a:sym typeface="Nunito"/>
                                    </a:rPr>
                                    <m:t>6</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CE284B1D-63CC-106C-D519-02880A335170}"/>
                  </a:ext>
                </a:extLst>
              </p:cNvPr>
              <p:cNvGraphicFramePr>
                <a:graphicFrameLocks noGrp="1"/>
              </p:cNvGraphicFramePr>
              <p:nvPr>
                <p:extLst>
                  <p:ext uri="{D42A27DB-BD31-4B8C-83A1-F6EECF244321}">
                    <p14:modId xmlns:p14="http://schemas.microsoft.com/office/powerpoint/2010/main" val="34938138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874539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EA400D6-8E7D-D379-3881-9D386E3310D4}"/>
                  </a:ext>
                </a:extLst>
              </p:cNvPr>
              <p:cNvGraphicFramePr/>
              <p:nvPr>
                <p:extLst>
                  <p:ext uri="{D42A27DB-BD31-4B8C-83A1-F6EECF244321}">
                    <p14:modId xmlns:p14="http://schemas.microsoft.com/office/powerpoint/2010/main" val="142939006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5</m:t>
                                  </m:r>
                                </m:num>
                                <m:den>
                                  <m:r>
                                    <a:rPr lang="en-GB" sz="2300" b="0" i="1" u="none" strike="noStrike" cap="none" smtClean="0">
                                      <a:solidFill>
                                        <a:schemeClr val="dk1"/>
                                      </a:solidFill>
                                      <a:latin typeface="Cambria Math" panose="02040503050406030204" pitchFamily="18" charset="0"/>
                                      <a:cs typeface="Times New Roman"/>
                                      <a:sym typeface="Times New Roman"/>
                                    </a:rPr>
                                    <m:t>6</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EA400D6-8E7D-D379-3881-9D386E3310D4}"/>
                  </a:ext>
                </a:extLst>
              </p:cNvPr>
              <p:cNvGraphicFramePr/>
              <p:nvPr>
                <p:extLst>
                  <p:ext uri="{D42A27DB-BD31-4B8C-83A1-F6EECF244321}">
                    <p14:modId xmlns:p14="http://schemas.microsoft.com/office/powerpoint/2010/main" val="142939006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D36C429-122E-3247-84C3-9A05A22322E8}"/>
                  </a:ext>
                </a:extLst>
              </p:cNvPr>
              <p:cNvGraphicFramePr>
                <a:graphicFrameLocks noGrp="1"/>
              </p:cNvGraphicFramePr>
              <p:nvPr>
                <p:extLst>
                  <p:ext uri="{D42A27DB-BD31-4B8C-83A1-F6EECF244321}">
                    <p14:modId xmlns:p14="http://schemas.microsoft.com/office/powerpoint/2010/main" val="3029210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25</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4</m:t>
                                  </m:r>
                                </m:num>
                                <m:den>
                                  <m:r>
                                    <a:rPr lang="en-GB" sz="1600" b="0" i="1" u="none" strike="noStrike" cap="none" smtClean="0">
                                      <a:solidFill>
                                        <a:schemeClr val="tx1"/>
                                      </a:solidFill>
                                      <a:latin typeface="Cambria Math" panose="02040503050406030204" pitchFamily="18" charset="0"/>
                                      <a:cs typeface="Times New Roman"/>
                                      <a:sym typeface="Times New Roman"/>
                                    </a:rPr>
                                    <m:t>5</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3</m:t>
                                  </m:r>
                                </m:num>
                                <m:den>
                                  <m:r>
                                    <a:rPr lang="en-GB" sz="1600" b="0" i="1" u="none" strike="noStrike" cap="none" baseline="0" smtClean="0">
                                      <a:solidFill>
                                        <a:schemeClr val="tx1"/>
                                      </a:solidFill>
                                      <a:latin typeface="Cambria Math" panose="02040503050406030204" pitchFamily="18" charset="0"/>
                                      <a:sym typeface="Nunito"/>
                                    </a:rPr>
                                    <m:t>4</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D36C429-122E-3247-84C3-9A05A22322E8}"/>
                  </a:ext>
                </a:extLst>
              </p:cNvPr>
              <p:cNvGraphicFramePr>
                <a:graphicFrameLocks noGrp="1"/>
              </p:cNvGraphicFramePr>
              <p:nvPr>
                <p:extLst>
                  <p:ext uri="{D42A27DB-BD31-4B8C-83A1-F6EECF244321}">
                    <p14:modId xmlns:p14="http://schemas.microsoft.com/office/powerpoint/2010/main" val="3029210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59309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A441C46F-2CFE-2F36-26F1-EC374C8FC48E}"/>
                  </a:ext>
                </a:extLst>
              </p:cNvPr>
              <p:cNvGraphicFramePr/>
              <p:nvPr>
                <p:extLst>
                  <p:ext uri="{D42A27DB-BD31-4B8C-83A1-F6EECF244321}">
                    <p14:modId xmlns:p14="http://schemas.microsoft.com/office/powerpoint/2010/main" val="234174536"/>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A441C46F-2CFE-2F36-26F1-EC374C8FC48E}"/>
                  </a:ext>
                </a:extLst>
              </p:cNvPr>
              <p:cNvGraphicFramePr/>
              <p:nvPr>
                <p:extLst>
                  <p:ext uri="{D42A27DB-BD31-4B8C-83A1-F6EECF244321}">
                    <p14:modId xmlns:p14="http://schemas.microsoft.com/office/powerpoint/2010/main" val="234174536"/>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33B18F1-12A0-703F-1F97-E1EAA435F4A5}"/>
                  </a:ext>
                </a:extLst>
              </p:cNvPr>
              <p:cNvGraphicFramePr>
                <a:graphicFrameLocks noGrp="1"/>
              </p:cNvGraphicFramePr>
              <p:nvPr>
                <p:extLst>
                  <p:ext uri="{D42A27DB-BD31-4B8C-83A1-F6EECF244321}">
                    <p14:modId xmlns:p14="http://schemas.microsoft.com/office/powerpoint/2010/main" val="42088570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m:t>
                              </m:r>
                              <m:rad>
                                <m:radPr>
                                  <m:degHide m:val="on"/>
                                  <m:ctrlPr>
                                    <a:rPr lang="en-GB" sz="1600" b="0" i="1" u="none" strike="noStrike" cap="none" smtClean="0">
                                      <a:solidFill>
                                        <a:schemeClr val="tx1"/>
                                      </a:solidFill>
                                      <a:latin typeface="Cambria Math" panose="02040503050406030204" pitchFamily="18" charset="0"/>
                                      <a:cs typeface="Times New Roman"/>
                                      <a:sym typeface="Times New Roman"/>
                                    </a:rPr>
                                  </m:ctrlPr>
                                </m:radPr>
                                <m:deg/>
                                <m:e>
                                  <m:r>
                                    <a:rPr lang="en-GB" sz="1600" b="0" i="1" u="none" strike="noStrike" cap="none" smtClean="0">
                                      <a:solidFill>
                                        <a:schemeClr val="tx1"/>
                                      </a:solidFill>
                                      <a:latin typeface="Cambria Math" panose="02040503050406030204" pitchFamily="18" charset="0"/>
                                      <a:cs typeface="Times New Roman"/>
                                      <a:sym typeface="Times New Roman"/>
                                    </a:rPr>
                                    <m:t>2</m:t>
                                  </m:r>
                                </m:e>
                              </m:rad>
                              <m:r>
                                <a:rPr lang="en-GB" sz="1600" b="0" i="1" u="none" strike="noStrike" cap="none" smtClean="0">
                                  <a:solidFill>
                                    <a:schemeClr val="tx1"/>
                                  </a:solidFill>
                                  <a:latin typeface="Cambria Math" panose="02040503050406030204" pitchFamily="18" charset="0"/>
                                  <a:cs typeface="Times New Roman"/>
                                  <a:sym typeface="Times New Roman"/>
                                </a:rPr>
                                <m:t>     </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m:t>
                              </m:r>
                              <m:rad>
                                <m:radPr>
                                  <m:degHide m:val="on"/>
                                  <m:ctrlPr>
                                    <a:rPr lang="en-GB" sz="1600" b="0" i="1" u="none" strike="noStrike" cap="none" smtClean="0">
                                      <a:solidFill>
                                        <a:schemeClr val="tx1"/>
                                      </a:solidFill>
                                      <a:latin typeface="Cambria Math" panose="02040503050406030204" pitchFamily="18" charset="0"/>
                                      <a:cs typeface="Times New Roman"/>
                                      <a:sym typeface="Times New Roman"/>
                                    </a:rPr>
                                  </m:ctrlPr>
                                </m:radPr>
                                <m:deg/>
                                <m:e>
                                  <m:r>
                                    <a:rPr lang="en-GB" sz="1600" b="0" i="1" u="none" strike="noStrike" cap="none" smtClean="0">
                                      <a:solidFill>
                                        <a:schemeClr val="tx1"/>
                                      </a:solidFill>
                                      <a:latin typeface="Cambria Math" panose="02040503050406030204" pitchFamily="18" charset="0"/>
                                      <a:cs typeface="Times New Roman"/>
                                      <a:sym typeface="Times New Roman"/>
                                    </a:rPr>
                                    <m:t>2</m:t>
                                  </m:r>
                                </m:e>
                              </m:rad>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33B18F1-12A0-703F-1F97-E1EAA435F4A5}"/>
                  </a:ext>
                </a:extLst>
              </p:cNvPr>
              <p:cNvGraphicFramePr>
                <a:graphicFrameLocks noGrp="1"/>
              </p:cNvGraphicFramePr>
              <p:nvPr>
                <p:extLst>
                  <p:ext uri="{D42A27DB-BD31-4B8C-83A1-F6EECF244321}">
                    <p14:modId xmlns:p14="http://schemas.microsoft.com/office/powerpoint/2010/main" val="420885709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00106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286DA12-9244-1559-6B8C-6D83C1DD0026}"/>
                  </a:ext>
                </a:extLst>
              </p:cNvPr>
              <p:cNvGraphicFramePr/>
              <p:nvPr>
                <p:extLst>
                  <p:ext uri="{D42A27DB-BD31-4B8C-83A1-F6EECF244321}">
                    <p14:modId xmlns:p14="http://schemas.microsoft.com/office/powerpoint/2010/main" val="21896826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286DA12-9244-1559-6B8C-6D83C1DD0026}"/>
                  </a:ext>
                </a:extLst>
              </p:cNvPr>
              <p:cNvGraphicFramePr/>
              <p:nvPr>
                <p:extLst>
                  <p:ext uri="{D42A27DB-BD31-4B8C-83A1-F6EECF244321}">
                    <p14:modId xmlns:p14="http://schemas.microsoft.com/office/powerpoint/2010/main" val="21896826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24C1B81-CFBA-54C8-F53E-49BBBBB901D0}"/>
                  </a:ext>
                </a:extLst>
              </p:cNvPr>
              <p:cNvGraphicFramePr>
                <a:graphicFrameLocks noGrp="1"/>
              </p:cNvGraphicFramePr>
              <p:nvPr>
                <p:extLst>
                  <p:ext uri="{D42A27DB-BD31-4B8C-83A1-F6EECF244321}">
                    <p14:modId xmlns:p14="http://schemas.microsoft.com/office/powerpoint/2010/main" val="241644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GB" sz="1600" b="0" i="1"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=11</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=−11</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 </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24C1B81-CFBA-54C8-F53E-49BBBBB901D0}"/>
                  </a:ext>
                </a:extLst>
              </p:cNvPr>
              <p:cNvGraphicFramePr>
                <a:graphicFrameLocks noGrp="1"/>
              </p:cNvGraphicFramePr>
              <p:nvPr>
                <p:extLst>
                  <p:ext uri="{D42A27DB-BD31-4B8C-83A1-F6EECF244321}">
                    <p14:modId xmlns:p14="http://schemas.microsoft.com/office/powerpoint/2010/main" val="2416440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GB" sz="1600" b="0" i="1"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45259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08DC48F-8240-9F60-C0A0-39727E914F56}"/>
                  </a:ext>
                </a:extLst>
              </p:cNvPr>
              <p:cNvGraphicFramePr/>
              <p:nvPr>
                <p:extLst>
                  <p:ext uri="{D42A27DB-BD31-4B8C-83A1-F6EECF244321}">
                    <p14:modId xmlns:p14="http://schemas.microsoft.com/office/powerpoint/2010/main" val="2265627907"/>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08DC48F-8240-9F60-C0A0-39727E914F56}"/>
                  </a:ext>
                </a:extLst>
              </p:cNvPr>
              <p:cNvGraphicFramePr/>
              <p:nvPr>
                <p:extLst>
                  <p:ext uri="{D42A27DB-BD31-4B8C-83A1-F6EECF244321}">
                    <p14:modId xmlns:p14="http://schemas.microsoft.com/office/powerpoint/2010/main" val="2265627907"/>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4E46DCD-0A77-6119-C490-43A6DDB0E44D}"/>
                  </a:ext>
                </a:extLst>
              </p:cNvPr>
              <p:cNvGraphicFramePr>
                <a:graphicFrameLocks noGrp="1"/>
              </p:cNvGraphicFramePr>
              <p:nvPr>
                <p:extLst>
                  <p:ext uri="{D42A27DB-BD31-4B8C-83A1-F6EECF244321}">
                    <p14:modId xmlns:p14="http://schemas.microsoft.com/office/powerpoint/2010/main" val="37200327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=1     </m:t>
                              </m:r>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1</m:t>
                                  </m:r>
                                </m:num>
                                <m:den>
                                  <m:r>
                                    <a:rPr lang="en-GB" sz="1600" b="0" i="1" u="none" strike="noStrike" cap="none" baseline="0" smtClean="0">
                                      <a:solidFill>
                                        <a:schemeClr val="tx1"/>
                                      </a:solidFill>
                                      <a:latin typeface="Cambria Math" panose="02040503050406030204" pitchFamily="18" charset="0"/>
                                      <a:sym typeface="Nunito"/>
                                    </a:rPr>
                                    <m:t>2</m:t>
                                  </m:r>
                                </m:den>
                              </m:f>
                              <m:r>
                                <a:rPr lang="en-GB" sz="1600" b="0" i="1" u="none" strike="noStrike" cap="none" baseline="0" smtClean="0">
                                  <a:solidFill>
                                    <a:schemeClr val="tx1"/>
                                  </a:solidFill>
                                  <a:latin typeface="Cambria Math" panose="02040503050406030204" pitchFamily="18" charset="0"/>
                                  <a:sym typeface="Nunito"/>
                                </a:rPr>
                                <m:t>     </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=4</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4E46DCD-0A77-6119-C490-43A6DDB0E44D}"/>
                  </a:ext>
                </a:extLst>
              </p:cNvPr>
              <p:cNvGraphicFramePr>
                <a:graphicFrameLocks noGrp="1"/>
              </p:cNvGraphicFramePr>
              <p:nvPr>
                <p:extLst>
                  <p:ext uri="{D42A27DB-BD31-4B8C-83A1-F6EECF244321}">
                    <p14:modId xmlns:p14="http://schemas.microsoft.com/office/powerpoint/2010/main" val="372003277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07178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D4D47D65-50E5-EE47-F13E-F2BFBBD50B2B}"/>
                  </a:ext>
                </a:extLst>
              </p:cNvPr>
              <p:cNvGraphicFramePr/>
              <p:nvPr>
                <p:extLst>
                  <p:ext uri="{D42A27DB-BD31-4B8C-83A1-F6EECF244321}">
                    <p14:modId xmlns:p14="http://schemas.microsoft.com/office/powerpoint/2010/main" val="273803307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D4D47D65-50E5-EE47-F13E-F2BFBBD50B2B}"/>
                  </a:ext>
                </a:extLst>
              </p:cNvPr>
              <p:cNvGraphicFramePr/>
              <p:nvPr>
                <p:extLst>
                  <p:ext uri="{D42A27DB-BD31-4B8C-83A1-F6EECF244321}">
                    <p14:modId xmlns:p14="http://schemas.microsoft.com/office/powerpoint/2010/main" val="273803307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91097336-D463-3288-99A3-7869CAC2203F}"/>
                  </a:ext>
                </a:extLst>
              </p:cNvPr>
              <p:cNvGraphicFramePr>
                <a:graphicFrameLocks noGrp="1"/>
              </p:cNvGraphicFramePr>
              <p:nvPr>
                <p:extLst>
                  <p:ext uri="{D42A27DB-BD31-4B8C-83A1-F6EECF244321}">
                    <p14:modId xmlns:p14="http://schemas.microsoft.com/office/powerpoint/2010/main" val="429054952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=−2     </m:t>
                              </m:r>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=0</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 </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     </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1</m:t>
                                  </m:r>
                                </m:num>
                                <m:den>
                                  <m:r>
                                    <a:rPr lang="en-GB" sz="1600" b="0" i="1" u="none" strike="noStrike" cap="none" baseline="0" smtClean="0">
                                      <a:solidFill>
                                        <a:schemeClr val="tx1"/>
                                      </a:solidFill>
                                      <a:latin typeface="Cambria Math" panose="02040503050406030204" pitchFamily="18" charset="0"/>
                                      <a:sym typeface="Nunito"/>
                                    </a:rPr>
                                    <m:t>2</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91097336-D463-3288-99A3-7869CAC2203F}"/>
                  </a:ext>
                </a:extLst>
              </p:cNvPr>
              <p:cNvGraphicFramePr>
                <a:graphicFrameLocks noGrp="1"/>
              </p:cNvGraphicFramePr>
              <p:nvPr>
                <p:extLst>
                  <p:ext uri="{D42A27DB-BD31-4B8C-83A1-F6EECF244321}">
                    <p14:modId xmlns:p14="http://schemas.microsoft.com/office/powerpoint/2010/main" val="429054952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11011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algebraic fractions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pitchFamily="2" charset="0"/>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CD51EE8-24D1-1A1E-5606-26EC69D45EFC}"/>
                  </a:ext>
                </a:extLst>
              </p:cNvPr>
              <p:cNvGraphicFramePr/>
              <p:nvPr>
                <p:extLst>
                  <p:ext uri="{D42A27DB-BD31-4B8C-83A1-F6EECF244321}">
                    <p14:modId xmlns:p14="http://schemas.microsoft.com/office/powerpoint/2010/main" val="96759271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−49</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CD51EE8-24D1-1A1E-5606-26EC69D45EFC}"/>
                  </a:ext>
                </a:extLst>
              </p:cNvPr>
              <p:cNvGraphicFramePr/>
              <p:nvPr>
                <p:extLst>
                  <p:ext uri="{D42A27DB-BD31-4B8C-83A1-F6EECF244321}">
                    <p14:modId xmlns:p14="http://schemas.microsoft.com/office/powerpoint/2010/main" val="96759271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7A9C466-01B0-81B0-8D8C-F8A69C837DF2}"/>
                  </a:ext>
                </a:extLst>
              </p:cNvPr>
              <p:cNvGraphicFramePr>
                <a:graphicFrameLocks noGrp="1"/>
              </p:cNvGraphicFramePr>
              <p:nvPr>
                <p:extLst>
                  <p:ext uri="{D42A27DB-BD31-4B8C-83A1-F6EECF244321}">
                    <p14:modId xmlns:p14="http://schemas.microsoft.com/office/powerpoint/2010/main" val="17383979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f>
                                <m:fPr>
                                  <m:ctrlPr>
                                    <a:rPr lang="en-GB" sz="1600" b="0" i="1" baseline="0" dirty="0" smtClean="0">
                                      <a:solidFill>
                                        <a:schemeClr val="tx1"/>
                                      </a:solidFill>
                                      <a:latin typeface="Cambria Math" panose="02040503050406030204" pitchFamily="18" charset="0"/>
                                    </a:rPr>
                                  </m:ctrlPr>
                                </m:fPr>
                                <m:num>
                                  <m:r>
                                    <a:rPr lang="en-GB" sz="1600" b="0" i="1" baseline="0" dirty="0" smtClean="0">
                                      <a:solidFill>
                                        <a:schemeClr val="tx1"/>
                                      </a:solidFill>
                                      <a:latin typeface="Cambria Math" panose="02040503050406030204" pitchFamily="18" charset="0"/>
                                    </a:rPr>
                                    <m:t>1</m:t>
                                  </m:r>
                                </m:num>
                                <m:den>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+7</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 </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1</m:t>
                                  </m:r>
                                </m:num>
                                <m:den>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−7</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7A9C466-01B0-81B0-8D8C-F8A69C837DF2}"/>
                  </a:ext>
                </a:extLst>
              </p:cNvPr>
              <p:cNvGraphicFramePr>
                <a:graphicFrameLocks noGrp="1"/>
              </p:cNvGraphicFramePr>
              <p:nvPr>
                <p:extLst>
                  <p:ext uri="{D42A27DB-BD31-4B8C-83A1-F6EECF244321}">
                    <p14:modId xmlns:p14="http://schemas.microsoft.com/office/powerpoint/2010/main" val="173839799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432641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1649D20-B7A4-3C8F-5AFA-9364B17F1200}"/>
                  </a:ext>
                </a:extLst>
              </p:cNvPr>
              <p:cNvGraphicFramePr/>
              <p:nvPr>
                <p:extLst>
                  <p:ext uri="{D42A27DB-BD31-4B8C-83A1-F6EECF244321}">
                    <p14:modId xmlns:p14="http://schemas.microsoft.com/office/powerpoint/2010/main" val="225888256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−36</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−30</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1649D20-B7A4-3C8F-5AFA-9364B17F1200}"/>
                  </a:ext>
                </a:extLst>
              </p:cNvPr>
              <p:cNvGraphicFramePr/>
              <p:nvPr>
                <p:extLst>
                  <p:ext uri="{D42A27DB-BD31-4B8C-83A1-F6EECF244321}">
                    <p14:modId xmlns:p14="http://schemas.microsoft.com/office/powerpoint/2010/main" val="225888256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2F9D156A-EEAC-2A1D-12E0-EB8F42E16CBA}"/>
                  </a:ext>
                </a:extLst>
              </p:cNvPr>
              <p:cNvGraphicFramePr>
                <a:graphicFrameLocks noGrp="1"/>
              </p:cNvGraphicFramePr>
              <p:nvPr>
                <p:extLst>
                  <p:ext uri="{D42A27DB-BD31-4B8C-83A1-F6EECF244321}">
                    <p14:modId xmlns:p14="http://schemas.microsoft.com/office/powerpoint/2010/main" val="35591592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f>
                                <m:fPr>
                                  <m:ctrlPr>
                                    <a:rPr lang="en-GB" sz="1600" b="0" i="1" baseline="0" dirty="0" smtClean="0">
                                      <a:solidFill>
                                        <a:schemeClr val="tx1"/>
                                      </a:solidFill>
                                      <a:latin typeface="Cambria Math" panose="02040503050406030204" pitchFamily="18" charset="0"/>
                                    </a:rPr>
                                  </m:ctrlPr>
                                </m:fPr>
                                <m:num>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−6</m:t>
                                  </m:r>
                                </m:num>
                                <m:den>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−5</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+6</m:t>
                                  </m:r>
                                </m:num>
                                <m:den>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−5</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num>
                                <m:den>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den>
                              </m:f>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 </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−36</m:t>
                                  </m:r>
                                </m:num>
                                <m:den>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−30</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2F9D156A-EEAC-2A1D-12E0-EB8F42E16CBA}"/>
                  </a:ext>
                </a:extLst>
              </p:cNvPr>
              <p:cNvGraphicFramePr>
                <a:graphicFrameLocks noGrp="1"/>
              </p:cNvGraphicFramePr>
              <p:nvPr>
                <p:extLst>
                  <p:ext uri="{D42A27DB-BD31-4B8C-83A1-F6EECF244321}">
                    <p14:modId xmlns:p14="http://schemas.microsoft.com/office/powerpoint/2010/main" val="35591592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726593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6EF258B6-6437-AE82-F1A4-AB087D20C65D}"/>
                  </a:ext>
                </a:extLst>
              </p:cNvPr>
              <p:cNvGraphicFramePr/>
              <p:nvPr>
                <p:extLst>
                  <p:ext uri="{D42A27DB-BD31-4B8C-83A1-F6EECF244321}">
                    <p14:modId xmlns:p14="http://schemas.microsoft.com/office/powerpoint/2010/main" val="214083601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−14</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6EF258B6-6437-AE82-F1A4-AB087D20C65D}"/>
                  </a:ext>
                </a:extLst>
              </p:cNvPr>
              <p:cNvGraphicFramePr/>
              <p:nvPr>
                <p:extLst>
                  <p:ext uri="{D42A27DB-BD31-4B8C-83A1-F6EECF244321}">
                    <p14:modId xmlns:p14="http://schemas.microsoft.com/office/powerpoint/2010/main" val="214083601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265AB6D-8305-ECAF-5427-9B6029377AE4}"/>
                  </a:ext>
                </a:extLst>
              </p:cNvPr>
              <p:cNvGraphicFramePr>
                <a:graphicFrameLocks noGrp="1"/>
              </p:cNvGraphicFramePr>
              <p:nvPr>
                <p:extLst>
                  <p:ext uri="{D42A27DB-BD31-4B8C-83A1-F6EECF244321}">
                    <p14:modId xmlns:p14="http://schemas.microsoft.com/office/powerpoint/2010/main" val="14055725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m:t>
                                  </m:r>
                                </m:num>
                                <m:den>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den>
                              </m:f>
                            </m:oMath>
                          </a14:m>
                          <a:endParaRPr lang="en-GB" sz="1600" dirty="0">
                            <a:solidFill>
                              <a:schemeClr val="tx1"/>
                            </a:solidFill>
                            <a:latin typeface="Nunito" pitchFamily="2" charset="0"/>
                          </a:endParaRPr>
                        </a:p>
                        <a:p>
                          <a:r>
                            <a:rPr lang="en-GB" sz="1400" dirty="0">
                              <a:solidFill>
                                <a:srgbClr val="00BC89"/>
                              </a:solidFill>
                              <a:latin typeface="Nunito" pitchFamily="2" charset="0"/>
                            </a:rPr>
                            <a:t> </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num>
                                <m:den>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den>
                              </m:f>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 </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5</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−14</m:t>
                                  </m:r>
                                </m:num>
                                <m:den>
                                  <m:r>
                                    <a:rPr lang="en-GB" sz="1600" b="0" i="1" u="none" strike="noStrike" cap="none" baseline="0" smtClean="0">
                                      <a:solidFill>
                                        <a:schemeClr val="tx1"/>
                                      </a:solidFill>
                                      <a:latin typeface="Cambria Math" panose="02040503050406030204" pitchFamily="18" charset="0"/>
                                      <a:sym typeface="Nunito"/>
                                    </a:rPr>
                                    <m:t>4</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−21</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265AB6D-8305-ECAF-5427-9B6029377AE4}"/>
                  </a:ext>
                </a:extLst>
              </p:cNvPr>
              <p:cNvGraphicFramePr>
                <a:graphicFrameLocks noGrp="1"/>
              </p:cNvGraphicFramePr>
              <p:nvPr>
                <p:extLst>
                  <p:ext uri="{D42A27DB-BD31-4B8C-83A1-F6EECF244321}">
                    <p14:modId xmlns:p14="http://schemas.microsoft.com/office/powerpoint/2010/main" val="14055725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18364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C3C6E23-6E56-8AF0-9CBF-165FD37E5873}"/>
                  </a:ext>
                </a:extLst>
              </p:cNvPr>
              <p:cNvGraphicFramePr/>
              <p:nvPr>
                <p:extLst>
                  <p:ext uri="{D42A27DB-BD31-4B8C-83A1-F6EECF244321}">
                    <p14:modId xmlns:p14="http://schemas.microsoft.com/office/powerpoint/2010/main" val="389494074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r>
                                    <a:rPr lang="en-GB" sz="2300" b="0" i="1" u="none" strike="noStrike" cap="none" smtClean="0">
                                      <a:solidFill>
                                        <a:schemeClr val="dk1"/>
                                      </a:solidFill>
                                      <a:latin typeface="Cambria Math" panose="02040503050406030204" pitchFamily="18" charset="0"/>
                                      <a:cs typeface="Times New Roman"/>
                                      <a:sym typeface="Times New Roman"/>
                                    </a:rPr>
                                    <m:t>−9</m:t>
                                  </m:r>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C3C6E23-6E56-8AF0-9CBF-165FD37E5873}"/>
                  </a:ext>
                </a:extLst>
              </p:cNvPr>
              <p:cNvGraphicFramePr/>
              <p:nvPr>
                <p:extLst>
                  <p:ext uri="{D42A27DB-BD31-4B8C-83A1-F6EECF244321}">
                    <p14:modId xmlns:p14="http://schemas.microsoft.com/office/powerpoint/2010/main" val="389494074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2537A84-8A3D-27CF-911F-F142503494F8}"/>
                  </a:ext>
                </a:extLst>
              </p:cNvPr>
              <p:cNvGraphicFramePr>
                <a:graphicFrameLocks noGrp="1"/>
              </p:cNvGraphicFramePr>
              <p:nvPr>
                <p:extLst>
                  <p:ext uri="{D42A27DB-BD31-4B8C-83A1-F6EECF244321}">
                    <p14:modId xmlns:p14="http://schemas.microsoft.com/office/powerpoint/2010/main" val="406488090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f>
                                <m:fPr>
                                  <m:ctrlPr>
                                    <a:rPr lang="en-GB" sz="1600" b="0" i="1" baseline="0" dirty="0" smtClean="0">
                                      <a:solidFill>
                                        <a:schemeClr val="tx1"/>
                                      </a:solidFill>
                                      <a:latin typeface="Cambria Math" panose="02040503050406030204" pitchFamily="18" charset="0"/>
                                    </a:rPr>
                                  </m:ctrlPr>
                                </m:fPr>
                                <m:num>
                                  <m:r>
                                    <a:rPr lang="en-GB" sz="1600" b="0" i="1" baseline="0" dirty="0" smtClean="0">
                                      <a:solidFill>
                                        <a:schemeClr val="tx1"/>
                                      </a:solidFill>
                                      <a:latin typeface="Cambria Math" panose="02040503050406030204" pitchFamily="18" charset="0"/>
                                    </a:rPr>
                                    <m:t>3</m:t>
                                  </m:r>
                                </m:num>
                                <m:den>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−9</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num>
                                <m:den>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den>
                              </m:f>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 </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m:t>
                                  </m:r>
                                </m:num>
                                <m:den>
                                  <m:sSup>
                                    <m:sSupPr>
                                      <m:ctrlPr>
                                        <a:rPr lang="en-GB" sz="1600" b="0" i="1" u="none" strike="noStrike" cap="none" baseline="0" smtClean="0">
                                          <a:solidFill>
                                            <a:schemeClr val="tx1"/>
                                          </a:solidFill>
                                          <a:latin typeface="Cambria Math" panose="02040503050406030204" pitchFamily="18" charset="0"/>
                                          <a:sym typeface="Nunito"/>
                                        </a:rPr>
                                      </m:ctrlPr>
                                    </m:sSupPr>
                                    <m:e>
                                      <m:r>
                                        <a:rPr lang="en-GB" sz="1600" b="0" i="1" u="none" strike="noStrike" cap="none" baseline="0" smtClean="0">
                                          <a:solidFill>
                                            <a:schemeClr val="tx1"/>
                                          </a:solidFill>
                                          <a:latin typeface="Cambria Math" panose="02040503050406030204" pitchFamily="18" charset="0"/>
                                          <a:sym typeface="Nunito"/>
                                        </a:rPr>
                                        <m:t>𝑥</m:t>
                                      </m:r>
                                    </m:e>
                                    <m:sup>
                                      <m:r>
                                        <a:rPr lang="en-GB" sz="1600" b="0" i="1" u="none" strike="noStrike" cap="none" baseline="0" smtClean="0">
                                          <a:solidFill>
                                            <a:schemeClr val="tx1"/>
                                          </a:solidFill>
                                          <a:latin typeface="Cambria Math" panose="02040503050406030204" pitchFamily="18" charset="0"/>
                                          <a:sym typeface="Nunito"/>
                                        </a:rPr>
                                        <m:t>2</m:t>
                                      </m:r>
                                    </m:sup>
                                  </m:sSup>
                                  <m:r>
                                    <a:rPr lang="en-GB" sz="1600" b="0" i="1" u="none" strike="noStrike" cap="none" baseline="0" smtClean="0">
                                      <a:solidFill>
                                        <a:schemeClr val="tx1"/>
                                      </a:solidFill>
                                      <a:latin typeface="Cambria Math" panose="02040503050406030204" pitchFamily="18" charset="0"/>
                                      <a:sym typeface="Nunito"/>
                                    </a:rPr>
                                    <m:t>−9</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2537A84-8A3D-27CF-911F-F142503494F8}"/>
                  </a:ext>
                </a:extLst>
              </p:cNvPr>
              <p:cNvGraphicFramePr>
                <a:graphicFrameLocks noGrp="1"/>
              </p:cNvGraphicFramePr>
              <p:nvPr>
                <p:extLst>
                  <p:ext uri="{D42A27DB-BD31-4B8C-83A1-F6EECF244321}">
                    <p14:modId xmlns:p14="http://schemas.microsoft.com/office/powerpoint/2010/main" val="406488090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549252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7EC3B89-5640-DD71-964B-2939887EEB8F}"/>
                  </a:ext>
                </a:extLst>
              </p:cNvPr>
              <p:cNvGraphicFramePr/>
              <p:nvPr>
                <p:extLst>
                  <p:ext uri="{D42A27DB-BD31-4B8C-83A1-F6EECF244321}">
                    <p14:modId xmlns:p14="http://schemas.microsoft.com/office/powerpoint/2010/main" val="170133519"/>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4</m:t>
                                      </m:r>
                                    </m:sup>
                                  </m:sSup>
                                </m:num>
                                <m:den>
                                  <m:r>
                                    <a:rPr lang="en-GB" sz="2300" b="0" i="1" u="none" strike="noStrike" cap="none" smtClean="0">
                                      <a:solidFill>
                                        <a:schemeClr val="dk1"/>
                                      </a:solidFill>
                                      <a:latin typeface="Cambria Math" panose="02040503050406030204" pitchFamily="18" charset="0"/>
                                      <a:cs typeface="Times New Roman"/>
                                      <a:sym typeface="Times New Roman"/>
                                    </a:rPr>
                                    <m:t>2</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7EC3B89-5640-DD71-964B-2939887EEB8F}"/>
                  </a:ext>
                </a:extLst>
              </p:cNvPr>
              <p:cNvGraphicFramePr/>
              <p:nvPr>
                <p:extLst>
                  <p:ext uri="{D42A27DB-BD31-4B8C-83A1-F6EECF244321}">
                    <p14:modId xmlns:p14="http://schemas.microsoft.com/office/powerpoint/2010/main" val="170133519"/>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754C90EB-5A30-A44D-1A39-F997390C63DD}"/>
                  </a:ext>
                </a:extLst>
              </p:cNvPr>
              <p:cNvGraphicFramePr>
                <a:graphicFrameLocks noGrp="1"/>
              </p:cNvGraphicFramePr>
              <p:nvPr>
                <p:extLst>
                  <p:ext uri="{D42A27DB-BD31-4B8C-83A1-F6EECF244321}">
                    <p14:modId xmlns:p14="http://schemas.microsoft.com/office/powerpoint/2010/main" val="24156500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num>
                                <m:den>
                                  <m:r>
                                    <a:rPr lang="en-GB" sz="1600" b="0" i="1" smtClean="0">
                                      <a:latin typeface="Cambria Math" panose="02040503050406030204" pitchFamily="18" charset="0"/>
                                    </a:rPr>
                                    <m:t>24</m:t>
                                  </m:r>
                                </m:den>
                              </m:f>
                            </m:oMath>
                          </a14:m>
                          <a:endParaRPr lang="en-GB" sz="1600" dirty="0">
                            <a:latin typeface="Nunito" pitchFamily="2" charset="0"/>
                          </a:endParaRPr>
                        </a:p>
                        <a:p>
                          <a:r>
                            <a:rPr lang="en-GB" sz="1400" dirty="0">
                              <a:latin typeface="Nunito" pitchFamily="2" charset="0"/>
                            </a:rPr>
                            <a:t>Student did not simplify coefficients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f>
                                <m:fPr>
                                  <m:ctrlPr>
                                    <a:rPr lang="en-GB" sz="1600" b="0" i="1" smtClean="0">
                                      <a:solidFill>
                                        <a:srgbClr val="00BC89"/>
                                      </a:solidFill>
                                      <a:latin typeface="Cambria Math" panose="02040503050406030204" pitchFamily="18" charset="0"/>
                                    </a:rPr>
                                  </m:ctrlPr>
                                </m:fPr>
                                <m:num>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num>
                                <m:den>
                                  <m:r>
                                    <a:rPr lang="en-GB" sz="1600" b="0" i="1" smtClean="0">
                                      <a:solidFill>
                                        <a:srgbClr val="00BC89"/>
                                      </a:solidFill>
                                      <a:latin typeface="Cambria Math" panose="02040503050406030204" pitchFamily="18" charset="0"/>
                                    </a:rPr>
                                    <m:t>8</m:t>
                                  </m:r>
                                </m:den>
                              </m:f>
                            </m:oMath>
                          </a14:m>
                          <a:endParaRPr lang="en-GB" sz="16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𝑥</m:t>
                                  </m:r>
                                </m:num>
                                <m:den>
                                  <m:r>
                                    <a:rPr lang="en-GB" sz="1600" b="0" i="1" smtClean="0">
                                      <a:latin typeface="Cambria Math" panose="02040503050406030204" pitchFamily="18" charset="0"/>
                                    </a:rPr>
                                    <m:t>8</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did not simplify variables</a:t>
                          </a:r>
                          <a:endParaRPr lang="en-GB" sz="12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8</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made mistakes writing the fraction</a:t>
                          </a:r>
                          <a:endParaRPr lang="en-GB" sz="12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754C90EB-5A30-A44D-1A39-F997390C63DD}"/>
                  </a:ext>
                </a:extLst>
              </p:cNvPr>
              <p:cNvGraphicFramePr>
                <a:graphicFrameLocks noGrp="1"/>
              </p:cNvGraphicFramePr>
              <p:nvPr>
                <p:extLst>
                  <p:ext uri="{D42A27DB-BD31-4B8C-83A1-F6EECF244321}">
                    <p14:modId xmlns:p14="http://schemas.microsoft.com/office/powerpoint/2010/main" val="24156500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7CD35DFE-40B2-85EA-55F6-7CEFD630EA7C}"/>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1469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E842AED-A9D4-0354-4671-CDAA41995B56}"/>
                  </a:ext>
                </a:extLst>
              </p:cNvPr>
              <p:cNvGraphicFramePr/>
              <p:nvPr>
                <p:extLst>
                  <p:ext uri="{D42A27DB-BD31-4B8C-83A1-F6EECF244321}">
                    <p14:modId xmlns:p14="http://schemas.microsoft.com/office/powerpoint/2010/main" val="4086796152"/>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Write as a single fraction in its simplest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𝑎</m:t>
                                  </m:r>
                                </m:num>
                                <m:den>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𝑏</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𝑏</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𝑎</m:t>
                                      </m:r>
                                    </m:e>
                                    <m:sup>
                                      <m:r>
                                        <a:rPr lang="en-GB" sz="2300" b="0" i="1" u="none" strike="noStrike" cap="none" smtClean="0">
                                          <a:solidFill>
                                            <a:schemeClr val="dk1"/>
                                          </a:solidFill>
                                          <a:latin typeface="Cambria Math" panose="02040503050406030204" pitchFamily="18" charset="0"/>
                                          <a:cs typeface="Times New Roman"/>
                                          <a:sym typeface="Times New Roman"/>
                                        </a:rPr>
                                        <m:t>5</m:t>
                                      </m:r>
                                    </m:sup>
                                  </m:sSup>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E842AED-A9D4-0354-4671-CDAA41995B56}"/>
                  </a:ext>
                </a:extLst>
              </p:cNvPr>
              <p:cNvGraphicFramePr/>
              <p:nvPr>
                <p:extLst>
                  <p:ext uri="{D42A27DB-BD31-4B8C-83A1-F6EECF244321}">
                    <p14:modId xmlns:p14="http://schemas.microsoft.com/office/powerpoint/2010/main" val="4086796152"/>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9EC8B7B-BB8C-0722-C101-41F639DF507F}"/>
                  </a:ext>
                </a:extLst>
              </p:cNvPr>
              <p:cNvGraphicFramePr>
                <a:graphicFrameLocks noGrp="1"/>
              </p:cNvGraphicFramePr>
              <p:nvPr>
                <p:extLst>
                  <p:ext uri="{D42A27DB-BD31-4B8C-83A1-F6EECF244321}">
                    <p14:modId xmlns:p14="http://schemas.microsoft.com/office/powerpoint/2010/main" val="23072937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ar-AE" sz="1600" i="1" u="none" strike="noStrike" cap="none" smtClean="0">
                                      <a:solidFill>
                                        <a:schemeClr val="dk1"/>
                                      </a:solidFill>
                                      <a:latin typeface="Cambria Math" panose="02040503050406030204" pitchFamily="18" charset="0"/>
                                      <a:cs typeface="Times New Roman"/>
                                      <a:sym typeface="Times New Roman"/>
                                    </a:rPr>
                                  </m:ctrlPr>
                                </m:fPr>
                                <m:num>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4</m:t>
                                      </m:r>
                                      <m:r>
                                        <a:rPr lang="en-US" sz="1600" b="0" i="1" u="none" strike="noStrike" cap="none" smtClean="0">
                                          <a:solidFill>
                                            <a:schemeClr val="dk1"/>
                                          </a:solidFill>
                                          <a:latin typeface="Cambria Math" panose="02040503050406030204" pitchFamily="18" charset="0"/>
                                          <a:cs typeface="Times New Roman"/>
                                          <a:sym typeface="Times New Roman"/>
                                        </a:rPr>
                                        <m:t>𝑎𝑏</m:t>
                                      </m:r>
                                    </m:e>
                                    <m:sup>
                                      <m:r>
                                        <a:rPr lang="en-US" sz="1600" b="0" i="1" u="none" strike="noStrike" cap="none" smtClean="0">
                                          <a:solidFill>
                                            <a:schemeClr val="dk1"/>
                                          </a:solidFill>
                                          <a:latin typeface="Cambria Math" panose="02040503050406030204" pitchFamily="18" charset="0"/>
                                          <a:cs typeface="Times New Roman"/>
                                          <a:sym typeface="Times New Roman"/>
                                        </a:rPr>
                                        <m:t>3</m:t>
                                      </m:r>
                                    </m:sup>
                                  </m:sSup>
                                </m:num>
                                <m:den>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2</m:t>
                                      </m:r>
                                      <m:r>
                                        <a:rPr lang="en-US" sz="1600" b="0" i="1" u="none" strike="noStrike" cap="none" smtClean="0">
                                          <a:solidFill>
                                            <a:schemeClr val="dk1"/>
                                          </a:solidFill>
                                          <a:latin typeface="Cambria Math" panose="02040503050406030204" pitchFamily="18" charset="0"/>
                                          <a:cs typeface="Times New Roman"/>
                                          <a:sym typeface="Times New Roman"/>
                                        </a:rPr>
                                        <m:t>𝑎</m:t>
                                      </m:r>
                                    </m:e>
                                    <m:sup>
                                      <m:r>
                                        <a:rPr lang="en-US" sz="1600" b="0" i="1" u="none" strike="noStrike" cap="none" smtClean="0">
                                          <a:solidFill>
                                            <a:schemeClr val="dk1"/>
                                          </a:solidFill>
                                          <a:latin typeface="Cambria Math" panose="02040503050406030204" pitchFamily="18" charset="0"/>
                                          <a:cs typeface="Times New Roman"/>
                                          <a:sym typeface="Times New Roman"/>
                                        </a:rPr>
                                        <m:t>5</m:t>
                                      </m:r>
                                    </m:sup>
                                  </m:sSup>
                                  <m:r>
                                    <a:rPr lang="en-US" sz="1600" b="0" i="1" u="none" strike="noStrike" cap="none" smtClean="0">
                                      <a:solidFill>
                                        <a:schemeClr val="dk1"/>
                                      </a:solidFill>
                                      <a:latin typeface="Cambria Math" panose="02040503050406030204" pitchFamily="18" charset="0"/>
                                      <a:cs typeface="Times New Roman"/>
                                      <a:sym typeface="Times New Roman"/>
                                    </a:rPr>
                                    <m:t>𝑏</m:t>
                                  </m:r>
                                </m:den>
                              </m:f>
                            </m:oMath>
                          </a14:m>
                          <a:endParaRPr lang="en-GB" sz="1600" dirty="0">
                            <a:latin typeface="Nunito" pitchFamily="2" charset="0"/>
                          </a:endParaRPr>
                        </a:p>
                        <a:p>
                          <a:r>
                            <a:rPr lang="en-GB" sz="1400" dirty="0">
                              <a:latin typeface="Nunito" pitchFamily="2" charset="0"/>
                            </a:rPr>
                            <a:t>Student multiplied but did not simplify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i="1" u="none" strike="noStrike" cap="none" smtClean="0">
                                      <a:solidFill>
                                        <a:schemeClr val="tx1"/>
                                      </a:solidFill>
                                      <a:latin typeface="Cambria Math" panose="02040503050406030204" pitchFamily="18" charset="0"/>
                                      <a:cs typeface="Times New Roman"/>
                                      <a:sym typeface="Times New Roman"/>
                                    </a:rPr>
                                  </m:ctrlPr>
                                </m:fPr>
                                <m:num>
                                  <m:sSup>
                                    <m:sSupPr>
                                      <m:ctrlPr>
                                        <a:rPr lang="en-GB" sz="1600" i="1" u="none" strike="noStrike" cap="none" smtClean="0">
                                          <a:solidFill>
                                            <a:schemeClr val="tx1"/>
                                          </a:solidFill>
                                          <a:latin typeface="Cambria Math" panose="02040503050406030204" pitchFamily="18" charset="0"/>
                                          <a:cs typeface="Times New Roman"/>
                                          <a:sym typeface="Times New Roman"/>
                                        </a:rPr>
                                      </m:ctrlPr>
                                    </m:sSupPr>
                                    <m:e>
                                      <m:r>
                                        <a:rPr lang="en-US" sz="1600" b="0" i="1" u="none" strike="noStrike" cap="none" smtClean="0">
                                          <a:solidFill>
                                            <a:schemeClr val="tx1"/>
                                          </a:solidFill>
                                          <a:latin typeface="Cambria Math" panose="02040503050406030204" pitchFamily="18" charset="0"/>
                                          <a:cs typeface="Times New Roman"/>
                                          <a:sym typeface="Times New Roman"/>
                                        </a:rPr>
                                        <m:t>2</m:t>
                                      </m:r>
                                      <m:r>
                                        <a:rPr lang="en-US" sz="1600" b="0" i="1" u="none" strike="noStrike" cap="none" smtClean="0">
                                          <a:solidFill>
                                            <a:schemeClr val="tx1"/>
                                          </a:solidFill>
                                          <a:latin typeface="Cambria Math" panose="02040503050406030204" pitchFamily="18" charset="0"/>
                                          <a:cs typeface="Times New Roman"/>
                                          <a:sym typeface="Times New Roman"/>
                                        </a:rPr>
                                        <m:t>𝑎𝑏</m:t>
                                      </m:r>
                                    </m:e>
                                    <m:sup>
                                      <m:r>
                                        <a:rPr lang="en-US" sz="1600" b="0" i="1" u="none" strike="noStrike" cap="none" smtClean="0">
                                          <a:solidFill>
                                            <a:schemeClr val="tx1"/>
                                          </a:solidFill>
                                          <a:latin typeface="Cambria Math" panose="02040503050406030204" pitchFamily="18" charset="0"/>
                                          <a:cs typeface="Times New Roman"/>
                                          <a:sym typeface="Times New Roman"/>
                                        </a:rPr>
                                        <m:t>3</m:t>
                                      </m:r>
                                    </m:sup>
                                  </m:sSup>
                                </m:num>
                                <m:den>
                                  <m:sSup>
                                    <m:sSupPr>
                                      <m:ctrlPr>
                                        <a:rPr lang="en-GB" sz="1600" i="1" u="none" strike="noStrike" cap="none" smtClean="0">
                                          <a:solidFill>
                                            <a:schemeClr val="tx1"/>
                                          </a:solidFill>
                                          <a:latin typeface="Cambria Math" panose="02040503050406030204" pitchFamily="18" charset="0"/>
                                          <a:cs typeface="Times New Roman"/>
                                          <a:sym typeface="Times New Roman"/>
                                        </a:rPr>
                                      </m:ctrlPr>
                                    </m:sSupPr>
                                    <m:e>
                                      <m:r>
                                        <a:rPr lang="en-US" sz="1600" b="0" i="1" u="none" strike="noStrike" cap="none" smtClean="0">
                                          <a:solidFill>
                                            <a:schemeClr val="tx1"/>
                                          </a:solidFill>
                                          <a:latin typeface="Cambria Math" panose="02040503050406030204" pitchFamily="18" charset="0"/>
                                          <a:cs typeface="Times New Roman"/>
                                          <a:sym typeface="Times New Roman"/>
                                        </a:rPr>
                                        <m:t>𝑎</m:t>
                                      </m:r>
                                    </m:e>
                                    <m:sup>
                                      <m:r>
                                        <a:rPr lang="en-US" sz="1600" b="0" i="1" u="none" strike="noStrike" cap="none" smtClean="0">
                                          <a:solidFill>
                                            <a:schemeClr val="tx1"/>
                                          </a:solidFill>
                                          <a:latin typeface="Cambria Math" panose="02040503050406030204" pitchFamily="18" charset="0"/>
                                          <a:cs typeface="Times New Roman"/>
                                          <a:sym typeface="Times New Roman"/>
                                        </a:rPr>
                                        <m:t>5</m:t>
                                      </m:r>
                                    </m:sup>
                                  </m:sSup>
                                  <m:r>
                                    <a:rPr lang="en-US" sz="1600" b="0" i="1" u="none" strike="noStrike" cap="none" smtClean="0">
                                      <a:solidFill>
                                        <a:schemeClr val="tx1"/>
                                      </a:solidFill>
                                      <a:latin typeface="Cambria Math" panose="02040503050406030204" pitchFamily="18" charset="0"/>
                                      <a:cs typeface="Times New Roman"/>
                                      <a:sym typeface="Times New Roman"/>
                                    </a:rPr>
                                    <m:t>𝑏</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did not simplify variables after multiplying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f>
                                <m:fPr>
                                  <m:ctrlPr>
                                    <a:rPr lang="ar-AE" sz="1600" i="1" u="none" strike="noStrike" cap="none" smtClean="0">
                                      <a:solidFill>
                                        <a:schemeClr val="dk1"/>
                                      </a:solidFill>
                                      <a:latin typeface="Cambria Math" panose="02040503050406030204" pitchFamily="18" charset="0"/>
                                      <a:cs typeface="Times New Roman"/>
                                      <a:sym typeface="Times New Roman"/>
                                    </a:rPr>
                                  </m:ctrlPr>
                                </m:fPr>
                                <m:num>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𝑏</m:t>
                                      </m:r>
                                    </m:e>
                                    <m:sup>
                                      <m:r>
                                        <a:rPr lang="en-US" sz="1600" b="0" i="1" u="none" strike="noStrike" cap="none" smtClean="0">
                                          <a:solidFill>
                                            <a:schemeClr val="dk1"/>
                                          </a:solidFill>
                                          <a:latin typeface="Cambria Math" panose="02040503050406030204" pitchFamily="18" charset="0"/>
                                          <a:cs typeface="Times New Roman"/>
                                          <a:sym typeface="Times New Roman"/>
                                        </a:rPr>
                                        <m:t>2</m:t>
                                      </m:r>
                                    </m:sup>
                                  </m:sSup>
                                </m:num>
                                <m:den>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2</m:t>
                                      </m:r>
                                      <m:r>
                                        <a:rPr lang="en-US" sz="1600" b="0" i="1" u="none" strike="noStrike" cap="none" smtClean="0">
                                          <a:solidFill>
                                            <a:schemeClr val="dk1"/>
                                          </a:solidFill>
                                          <a:latin typeface="Cambria Math" panose="02040503050406030204" pitchFamily="18" charset="0"/>
                                          <a:cs typeface="Times New Roman"/>
                                          <a:sym typeface="Times New Roman"/>
                                        </a:rPr>
                                        <m:t>𝑎</m:t>
                                      </m:r>
                                    </m:e>
                                    <m:sup>
                                      <m:r>
                                        <a:rPr lang="en-US" sz="1600" b="0" i="1" u="none" strike="noStrike" cap="none" smtClean="0">
                                          <a:solidFill>
                                            <a:schemeClr val="dk1"/>
                                          </a:solidFill>
                                          <a:latin typeface="Cambria Math" panose="02040503050406030204" pitchFamily="18" charset="0"/>
                                          <a:cs typeface="Times New Roman"/>
                                          <a:sym typeface="Times New Roman"/>
                                        </a:rPr>
                                        <m:t>4</m:t>
                                      </m:r>
                                    </m:sup>
                                  </m:sSup>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latin typeface="Nunito" pitchFamily="2" charset="0"/>
                            </a:rPr>
                            <a:t>Student simplified coefficients incorrectly</a:t>
                          </a:r>
                          <a:endParaRPr lang="en-GB" sz="12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a:t>
                          </a:r>
                          <a:r>
                            <a:rPr lang="ar-AE" sz="1600" u="none" strike="noStrike" cap="none" baseline="0" dirty="0">
                              <a:solidFill>
                                <a:srgbClr val="00BC89"/>
                              </a:solidFill>
                              <a:sym typeface="Nunito"/>
                            </a:rPr>
                            <a:t> </a:t>
                          </a:r>
                          <a14:m>
                            <m:oMath xmlns:m="http://schemas.openxmlformats.org/officeDocument/2006/math">
                              <m:f>
                                <m:fPr>
                                  <m:ctrlPr>
                                    <a:rPr lang="ar-AE" sz="1600" i="1" u="none" strike="noStrike" cap="none" baseline="0" smtClean="0">
                                      <a:solidFill>
                                        <a:srgbClr val="00BC89"/>
                                      </a:solidFill>
                                      <a:latin typeface="Cambria Math" panose="02040503050406030204" pitchFamily="18" charset="0"/>
                                      <a:sym typeface="Nunito"/>
                                    </a:rPr>
                                  </m:ctrlPr>
                                </m:fPr>
                                <m:num>
                                  <m:sSup>
                                    <m:sSupPr>
                                      <m:ctrlPr>
                                        <a:rPr lang="ar-AE" sz="1600" i="1" u="none" strike="noStrike" cap="none" baseline="0" smtClean="0">
                                          <a:solidFill>
                                            <a:srgbClr val="00BC89"/>
                                          </a:solidFill>
                                          <a:latin typeface="Cambria Math" panose="02040503050406030204" pitchFamily="18" charset="0"/>
                                          <a:sym typeface="Nunito"/>
                                        </a:rPr>
                                      </m:ctrlPr>
                                    </m:sSupPr>
                                    <m:e>
                                      <m:r>
                                        <a:rPr lang="ar-AE" sz="1600" b="0" i="1" u="none" strike="noStrike" cap="none" baseline="0" smtClean="0">
                                          <a:solidFill>
                                            <a:srgbClr val="00BC89"/>
                                          </a:solidFill>
                                          <a:latin typeface="Cambria Math" panose="02040503050406030204" pitchFamily="18" charset="0"/>
                                          <a:sym typeface="Nunito"/>
                                        </a:rPr>
                                        <m:t>2</m:t>
                                      </m:r>
                                      <m:r>
                                        <a:rPr lang="ar-AE" sz="1600" b="0" i="1" u="none" strike="noStrike" cap="none" baseline="0" smtClean="0">
                                          <a:solidFill>
                                            <a:srgbClr val="00BC89"/>
                                          </a:solidFill>
                                          <a:latin typeface="Cambria Math" panose="02040503050406030204" pitchFamily="18" charset="0"/>
                                          <a:sym typeface="Nunito"/>
                                        </a:rPr>
                                        <m:t>𝑏</m:t>
                                      </m:r>
                                    </m:e>
                                    <m:sup>
                                      <m:r>
                                        <a:rPr lang="ar-AE" sz="1600" b="0" i="1" u="none" strike="noStrike" cap="none" baseline="0" smtClean="0">
                                          <a:solidFill>
                                            <a:srgbClr val="00BC89"/>
                                          </a:solidFill>
                                          <a:latin typeface="Cambria Math" panose="02040503050406030204" pitchFamily="18" charset="0"/>
                                          <a:sym typeface="Nunito"/>
                                        </a:rPr>
                                        <m:t>2</m:t>
                                      </m:r>
                                    </m:sup>
                                  </m:sSup>
                                </m:num>
                                <m:den>
                                  <m:sSup>
                                    <m:sSupPr>
                                      <m:ctrlPr>
                                        <a:rPr lang="ar-AE" sz="1600" i="1" u="none" strike="noStrike" cap="none" baseline="0" smtClean="0">
                                          <a:solidFill>
                                            <a:srgbClr val="00BC89"/>
                                          </a:solidFill>
                                          <a:latin typeface="Cambria Math" panose="02040503050406030204" pitchFamily="18" charset="0"/>
                                          <a:sym typeface="Nunito"/>
                                        </a:rPr>
                                      </m:ctrlPr>
                                    </m:sSupPr>
                                    <m:e>
                                      <m:r>
                                        <a:rPr lang="ar-AE" sz="1600" b="0" i="1" u="none" strike="noStrike" cap="none" baseline="0" smtClean="0">
                                          <a:solidFill>
                                            <a:srgbClr val="00BC89"/>
                                          </a:solidFill>
                                          <a:latin typeface="Cambria Math" panose="02040503050406030204" pitchFamily="18" charset="0"/>
                                          <a:sym typeface="Nunito"/>
                                        </a:rPr>
                                        <m:t>𝑎</m:t>
                                      </m:r>
                                    </m:e>
                                    <m:sup>
                                      <m:r>
                                        <a:rPr lang="ar-AE" sz="1600" b="0" i="1" u="none" strike="noStrike" cap="none" baseline="0" smtClean="0">
                                          <a:solidFill>
                                            <a:srgbClr val="00BC89"/>
                                          </a:solidFill>
                                          <a:latin typeface="Cambria Math" panose="02040503050406030204" pitchFamily="18" charset="0"/>
                                          <a:sym typeface="Nunito"/>
                                        </a:rPr>
                                        <m:t>4</m:t>
                                      </m:r>
                                    </m:sup>
                                  </m:sSup>
                                </m:den>
                              </m:f>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9EC8B7B-BB8C-0722-C101-41F639DF507F}"/>
                  </a:ext>
                </a:extLst>
              </p:cNvPr>
              <p:cNvGraphicFramePr>
                <a:graphicFrameLocks noGrp="1"/>
              </p:cNvGraphicFramePr>
              <p:nvPr>
                <p:extLst>
                  <p:ext uri="{D42A27DB-BD31-4B8C-83A1-F6EECF244321}">
                    <p14:modId xmlns:p14="http://schemas.microsoft.com/office/powerpoint/2010/main" val="23072937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9912040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C295A88B-17DF-B131-2B0B-B12BFA89CAEB}"/>
                  </a:ext>
                </a:extLst>
              </p:cNvPr>
              <p:cNvGraphicFramePr/>
              <p:nvPr>
                <p:extLst>
                  <p:ext uri="{D42A27DB-BD31-4B8C-83A1-F6EECF244321}">
                    <p14:modId xmlns:p14="http://schemas.microsoft.com/office/powerpoint/2010/main" val="4287946454"/>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Write as a single fraction in its simplest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𝑚</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𝑚</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C295A88B-17DF-B131-2B0B-B12BFA89CAEB}"/>
                  </a:ext>
                </a:extLst>
              </p:cNvPr>
              <p:cNvGraphicFramePr/>
              <p:nvPr>
                <p:extLst>
                  <p:ext uri="{D42A27DB-BD31-4B8C-83A1-F6EECF244321}">
                    <p14:modId xmlns:p14="http://schemas.microsoft.com/office/powerpoint/2010/main" val="4287946454"/>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FD26AD81-85E3-A1D5-478F-14E8ACBA3178}"/>
                  </a:ext>
                </a:extLst>
              </p:cNvPr>
              <p:cNvGraphicFramePr>
                <a:graphicFrameLocks noGrp="1"/>
              </p:cNvGraphicFramePr>
              <p:nvPr>
                <p:extLst>
                  <p:ext uri="{D42A27DB-BD31-4B8C-83A1-F6EECF244321}">
                    <p14:modId xmlns:p14="http://schemas.microsoft.com/office/powerpoint/2010/main" val="807304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num>
                                <m:den>
                                  <m:r>
                                    <a:rPr lang="en-GB" sz="1600" b="0" i="1" smtClean="0">
                                      <a:latin typeface="Cambria Math" panose="02040503050406030204" pitchFamily="18" charset="0"/>
                                    </a:rPr>
                                    <m:t>3</m:t>
                                  </m:r>
                                </m:den>
                              </m:f>
                            </m:oMath>
                          </a14:m>
                          <a:endParaRPr lang="en-GB" sz="1600" dirty="0">
                            <a:latin typeface="Nunito" pitchFamily="2" charset="0"/>
                          </a:endParaRPr>
                        </a:p>
                        <a:p>
                          <a:r>
                            <a:rPr lang="en-GB" sz="1400" dirty="0">
                              <a:latin typeface="Nunito" pitchFamily="2" charset="0"/>
                            </a:rPr>
                            <a:t>Student found the product of terms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2+</m:t>
                                  </m:r>
                                  <m:r>
                                    <a:rPr lang="en-GB" sz="1600" b="0" i="1" u="none" strike="noStrike" cap="none" smtClean="0">
                                      <a:solidFill>
                                        <a:schemeClr val="tx1"/>
                                      </a:solidFill>
                                      <a:latin typeface="Cambria Math" panose="02040503050406030204" pitchFamily="18" charset="0"/>
                                      <a:cs typeface="Times New Roman"/>
                                      <a:sym typeface="Times New Roman"/>
                                    </a:rPr>
                                    <m:t>𝑚</m:t>
                                  </m:r>
                                </m:num>
                                <m:den>
                                  <m:r>
                                    <a:rPr lang="en-GB" sz="1600" b="0" i="1" u="none" strike="noStrike" cap="none" smtClean="0">
                                      <a:solidFill>
                                        <a:schemeClr val="tx1"/>
                                      </a:solidFill>
                                      <a:latin typeface="Cambria Math" panose="02040503050406030204" pitchFamily="18" charset="0"/>
                                      <a:cs typeface="Times New Roman"/>
                                      <a:sym typeface="Times New Roman"/>
                                    </a:rPr>
                                    <m:t>3</m:t>
                                  </m:r>
                                  <m:r>
                                    <a:rPr lang="en-GB" sz="1600" b="0" i="1" u="none" strike="noStrike" cap="none" smtClean="0">
                                      <a:solidFill>
                                        <a:schemeClr val="tx1"/>
                                      </a:solidFill>
                                      <a:latin typeface="Cambria Math" panose="02040503050406030204" pitchFamily="18" charset="0"/>
                                      <a:cs typeface="Times New Roman"/>
                                      <a:sym typeface="Times New Roman"/>
                                    </a:rPr>
                                    <m:t>𝑚</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added numerators without finding equivalent fractions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6+</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𝑚</m:t>
                                      </m:r>
                                    </m:e>
                                    <m:sup>
                                      <m:r>
                                        <a:rPr lang="en-GB" sz="1600" b="0" i="1" smtClean="0">
                                          <a:solidFill>
                                            <a:srgbClr val="00BC89"/>
                                          </a:solidFill>
                                          <a:latin typeface="Cambria Math" panose="02040503050406030204" pitchFamily="18" charset="0"/>
                                        </a:rPr>
                                        <m:t>2</m:t>
                                      </m:r>
                                    </m:sup>
                                  </m:sSup>
                                </m:num>
                                <m:den>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𝑚</m:t>
                                  </m:r>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ar-AE" sz="160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2</m:t>
                                  </m:r>
                                  <m:r>
                                    <a:rPr lang="en-GB" sz="1600" b="0" i="1" u="none" strike="noStrike" cap="none" baseline="0" smtClean="0">
                                      <a:solidFill>
                                        <a:schemeClr val="tx1"/>
                                      </a:solidFill>
                                      <a:latin typeface="Cambria Math" panose="02040503050406030204" pitchFamily="18" charset="0"/>
                                      <a:sym typeface="Nunito"/>
                                    </a:rPr>
                                    <m:t>+</m:t>
                                  </m:r>
                                  <m:r>
                                    <a:rPr lang="en-GB" sz="1600" b="0" i="1" u="none" strike="noStrike" cap="none" baseline="0" smtClean="0">
                                      <a:solidFill>
                                        <a:schemeClr val="tx1"/>
                                      </a:solidFill>
                                      <a:latin typeface="Cambria Math" panose="02040503050406030204" pitchFamily="18" charset="0"/>
                                      <a:sym typeface="Nunito"/>
                                    </a:rPr>
                                    <m:t>𝑚</m:t>
                                  </m:r>
                                </m:num>
                                <m:den>
                                  <m:r>
                                    <a:rPr lang="en-GB" sz="1600" b="0" i="1" u="none" strike="noStrike" cap="none" baseline="0" smtClean="0">
                                      <a:solidFill>
                                        <a:schemeClr val="tx1"/>
                                      </a:solidFill>
                                      <a:latin typeface="Cambria Math" panose="02040503050406030204" pitchFamily="18" charset="0"/>
                                      <a:sym typeface="Nunito"/>
                                    </a:rPr>
                                    <m:t>3</m:t>
                                  </m:r>
                                  <m:r>
                                    <a:rPr lang="en-GB" sz="1600" b="0" i="1" u="none" strike="noStrike" cap="none" baseline="0" smtClean="0">
                                      <a:solidFill>
                                        <a:schemeClr val="tx1"/>
                                      </a:solidFill>
                                      <a:latin typeface="Cambria Math" panose="02040503050406030204" pitchFamily="18" charset="0"/>
                                      <a:sym typeface="Nunito"/>
                                    </a:rPr>
                                    <m:t>+</m:t>
                                  </m:r>
                                  <m:r>
                                    <a:rPr lang="en-GB" sz="1600" b="0" i="1" u="none" strike="noStrike" cap="none" baseline="0" smtClean="0">
                                      <a:solidFill>
                                        <a:schemeClr val="tx1"/>
                                      </a:solidFill>
                                      <a:latin typeface="Cambria Math" panose="02040503050406030204" pitchFamily="18" charset="0"/>
                                      <a:sym typeface="Nunito"/>
                                    </a:rPr>
                                    <m:t>𝑚</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does not understand how to add algebraic fractions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FD26AD81-85E3-A1D5-478F-14E8ACBA3178}"/>
                  </a:ext>
                </a:extLst>
              </p:cNvPr>
              <p:cNvGraphicFramePr>
                <a:graphicFrameLocks noGrp="1"/>
              </p:cNvGraphicFramePr>
              <p:nvPr>
                <p:extLst>
                  <p:ext uri="{D42A27DB-BD31-4B8C-83A1-F6EECF244321}">
                    <p14:modId xmlns:p14="http://schemas.microsoft.com/office/powerpoint/2010/main" val="807304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398500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B1B52A6-AE48-BFF4-E112-54B9B7FDB781}"/>
                  </a:ext>
                </a:extLst>
              </p:cNvPr>
              <p:cNvGraphicFramePr/>
              <p:nvPr>
                <p:extLst>
                  <p:ext uri="{D42A27DB-BD31-4B8C-83A1-F6EECF244321}">
                    <p14:modId xmlns:p14="http://schemas.microsoft.com/office/powerpoint/2010/main" val="2783433646"/>
                  </p:ext>
                </p:extLst>
              </p:nvPr>
            </p:nvGraphicFramePr>
            <p:xfrm>
              <a:off x="108044" y="862525"/>
              <a:ext cx="6292756" cy="1240595"/>
            </p:xfrm>
            <a:graphic>
              <a:graphicData uri="http://schemas.openxmlformats.org/drawingml/2006/table">
                <a:tbl>
                  <a:tblPr firstRow="1" bandRow="1">
                    <a:noFill/>
                    <a:tableStyleId>{A6BA4920-4505-4A8C-96F8-C5BF0228D626}</a:tableStyleId>
                  </a:tblPr>
                  <a:tblGrid>
                    <a:gridCol w="4570440">
                      <a:extLst>
                        <a:ext uri="{9D8B030D-6E8A-4147-A177-3AD203B41FA5}">
                          <a16:colId xmlns:a16="http://schemas.microsoft.com/office/drawing/2014/main" val="20000"/>
                        </a:ext>
                      </a:extLst>
                    </a:gridCol>
                    <a:gridCol w="1722316">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=3.5</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B1B52A6-AE48-BFF4-E112-54B9B7FDB781}"/>
                  </a:ext>
                </a:extLst>
              </p:cNvPr>
              <p:cNvGraphicFramePr/>
              <p:nvPr>
                <p:extLst>
                  <p:ext uri="{D42A27DB-BD31-4B8C-83A1-F6EECF244321}">
                    <p14:modId xmlns:p14="http://schemas.microsoft.com/office/powerpoint/2010/main" val="2783433646"/>
                  </p:ext>
                </p:extLst>
              </p:nvPr>
            </p:nvGraphicFramePr>
            <p:xfrm>
              <a:off x="108044" y="862525"/>
              <a:ext cx="6292756" cy="1240595"/>
            </p:xfrm>
            <a:graphic>
              <a:graphicData uri="http://schemas.openxmlformats.org/drawingml/2006/table">
                <a:tbl>
                  <a:tblPr firstRow="1" bandRow="1">
                    <a:noFill/>
                    <a:tableStyleId>{A6BA4920-4505-4A8C-96F8-C5BF0228D626}</a:tableStyleId>
                  </a:tblPr>
                  <a:tblGrid>
                    <a:gridCol w="4570440">
                      <a:extLst>
                        <a:ext uri="{9D8B030D-6E8A-4147-A177-3AD203B41FA5}">
                          <a16:colId xmlns:a16="http://schemas.microsoft.com/office/drawing/2014/main" val="20000"/>
                        </a:ext>
                      </a:extLst>
                    </a:gridCol>
                    <a:gridCol w="1722316">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3" t="-980" r="-38133"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0E2D54B7-5377-B889-B006-905A7E87FCD7}"/>
                  </a:ext>
                </a:extLst>
              </p:cNvPr>
              <p:cNvGraphicFramePr>
                <a:graphicFrameLocks noGrp="1"/>
              </p:cNvGraphicFramePr>
              <p:nvPr>
                <p:extLst>
                  <p:ext uri="{D42A27DB-BD31-4B8C-83A1-F6EECF244321}">
                    <p14:modId xmlns:p14="http://schemas.microsoft.com/office/powerpoint/2010/main" val="1684803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=6</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=73.5</m:t>
                              </m:r>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used inverse operations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6</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found reciprocal of solution</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=17.5</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operations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0E2D54B7-5377-B889-B006-905A7E87FCD7}"/>
                  </a:ext>
                </a:extLst>
              </p:cNvPr>
              <p:cNvGraphicFramePr>
                <a:graphicFrameLocks noGrp="1"/>
              </p:cNvGraphicFramePr>
              <p:nvPr>
                <p:extLst>
                  <p:ext uri="{D42A27DB-BD31-4B8C-83A1-F6EECF244321}">
                    <p14:modId xmlns:p14="http://schemas.microsoft.com/office/powerpoint/2010/main" val="16848030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694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6C2B3D9-C065-652F-E935-0EF18170C9BB}"/>
                  </a:ext>
                </a:extLst>
              </p:cNvPr>
              <p:cNvGraphicFramePr/>
              <p:nvPr>
                <p:extLst>
                  <p:ext uri="{D42A27DB-BD31-4B8C-83A1-F6EECF244321}">
                    <p14:modId xmlns:p14="http://schemas.microsoft.com/office/powerpoint/2010/main" val="273846365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num>
                                <m:den>
                                  <m:r>
                                    <a:rPr lang="en-GB" sz="2300" b="0" i="1" u="none" strike="noStrike" cap="none" smtClean="0">
                                      <a:solidFill>
                                        <a:schemeClr val="dk1"/>
                                      </a:solidFill>
                                      <a:latin typeface="Cambria Math" panose="02040503050406030204" pitchFamily="18" charset="0"/>
                                      <a:cs typeface="Times New Roman"/>
                                      <a:sym typeface="Times New Roman"/>
                                    </a:rPr>
                                    <m:t>5</m:t>
                                  </m:r>
                                </m:den>
                              </m:f>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6C2B3D9-C065-652F-E935-0EF18170C9BB}"/>
                  </a:ext>
                </a:extLst>
              </p:cNvPr>
              <p:cNvGraphicFramePr/>
              <p:nvPr>
                <p:extLst>
                  <p:ext uri="{D42A27DB-BD31-4B8C-83A1-F6EECF244321}">
                    <p14:modId xmlns:p14="http://schemas.microsoft.com/office/powerpoint/2010/main" val="273846365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3934BB8-F35C-C911-A25D-F37F318F21E7}"/>
                  </a:ext>
                </a:extLst>
              </p:cNvPr>
              <p:cNvGraphicFramePr>
                <a:graphicFrameLocks noGrp="1"/>
              </p:cNvGraphicFramePr>
              <p:nvPr>
                <p:extLst>
                  <p:ext uri="{D42A27DB-BD31-4B8C-83A1-F6EECF244321}">
                    <p14:modId xmlns:p14="http://schemas.microsoft.com/office/powerpoint/2010/main" val="16057158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=48</m:t>
                              </m:r>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ignored the single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variable</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=24</m:t>
                              </m:r>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did not multiply all terms by </a:t>
                          </a:r>
                          <a14:m>
                            <m:oMath xmlns:m="http://schemas.openxmlformats.org/officeDocument/2006/math">
                              <m:r>
                                <a:rPr lang="en-GB" sz="14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subtracted the </a:t>
                          </a:r>
                          <a14:m>
                            <m:oMath xmlns:m="http://schemas.openxmlformats.org/officeDocument/2006/math">
                              <m:r>
                                <a:rPr lang="en-GB" sz="1400" b="0" i="1" smtClean="0">
                                  <a:solidFill>
                                    <a:schemeClr val="tx1"/>
                                  </a:solidFill>
                                  <a:latin typeface="Cambria Math" panose="02040503050406030204" pitchFamily="18" charset="0"/>
                                </a:rPr>
                                <m:t>3</m:t>
                              </m:r>
                            </m:oMath>
                          </a14:m>
                          <a:r>
                            <a:rPr lang="en-GB" sz="1200" dirty="0">
                              <a:solidFill>
                                <a:schemeClr val="tx1"/>
                              </a:solidFill>
                              <a:latin typeface="Nunito" pitchFamily="2" charset="0"/>
                            </a:rPr>
                            <a:t> </a:t>
                          </a:r>
                          <a:r>
                            <a:rPr lang="en-GB" sz="1400" dirty="0">
                              <a:solidFill>
                                <a:schemeClr val="tx1"/>
                              </a:solidFill>
                              <a:latin typeface="Nunito" pitchFamily="2" charset="0"/>
                            </a:rPr>
                            <a:t>rather than</a:t>
                          </a:r>
                          <a:r>
                            <a:rPr lang="en-GB" sz="1400" baseline="0" dirty="0">
                              <a:solidFill>
                                <a:schemeClr val="tx1"/>
                              </a:solidFill>
                              <a:latin typeface="Nunito" pitchFamily="2" charset="0"/>
                            </a:rPr>
                            <a:t> adding it</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a:t>
                          </a:r>
                          <a:r>
                            <a:rPr lang="ar-AE" sz="1600" u="none" strike="noStrike" cap="none" baseline="0" dirty="0">
                              <a:solidFill>
                                <a:srgbClr val="00BC89"/>
                              </a:solidFill>
                              <a:sym typeface="Nunito"/>
                            </a:rPr>
                            <a:t> </a:t>
                          </a:r>
                          <a14:m>
                            <m:oMath xmlns:m="http://schemas.openxmlformats.org/officeDocument/2006/math">
                              <m:r>
                                <a:rPr lang="en-GB" sz="1600" b="0" i="1" u="none" strike="noStrike" cap="none" baseline="0" smtClean="0">
                                  <a:solidFill>
                                    <a:srgbClr val="00BC89"/>
                                  </a:solidFill>
                                  <a:latin typeface="Cambria Math" panose="02040503050406030204" pitchFamily="18" charset="0"/>
                                  <a:sym typeface="Nunito"/>
                                </a:rPr>
                                <m:t>𝑥</m:t>
                              </m:r>
                              <m:r>
                                <a:rPr lang="en-GB" sz="1600" b="0" i="1" u="none" strike="noStrike" cap="none" baseline="0" smtClean="0">
                                  <a:solidFill>
                                    <a:srgbClr val="00BC89"/>
                                  </a:solidFill>
                                  <a:latin typeface="Cambria Math" panose="02040503050406030204" pitchFamily="18" charset="0"/>
                                  <a:sym typeface="Nunito"/>
                                </a:rPr>
                                <m:t>=8</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3934BB8-F35C-C911-A25D-F37F318F21E7}"/>
                  </a:ext>
                </a:extLst>
              </p:cNvPr>
              <p:cNvGraphicFramePr>
                <a:graphicFrameLocks noGrp="1"/>
              </p:cNvGraphicFramePr>
              <p:nvPr>
                <p:extLst>
                  <p:ext uri="{D42A27DB-BD31-4B8C-83A1-F6EECF244321}">
                    <p14:modId xmlns:p14="http://schemas.microsoft.com/office/powerpoint/2010/main" val="16057158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376653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1239274"/>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i="0" u="none" strike="noStrike" dirty="0">
                <a:solidFill>
                  <a:srgbClr val="1C1C1C"/>
                </a:solidFill>
                <a:effectLst/>
                <a:latin typeface="Nunito Sans" pitchFamily="2" charset="0"/>
              </a:rPr>
              <a:t>algebraic fractions.</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1C1C1C"/>
                </a:solidFill>
                <a:effectLst/>
                <a:latin typeface="Nunito Sans" pitchFamily="2" charset="0"/>
              </a:rPr>
              <a:t>Order of operations, Negative numbers, Calculations with fractions, Solving linear equations, Laws of indices, </a:t>
            </a:r>
            <a:r>
              <a:rPr lang="en-US" sz="1200" b="0" i="0" u="none" strike="noStrike" dirty="0">
                <a:solidFill>
                  <a:srgbClr val="1C1C1C"/>
                </a:solidFill>
                <a:effectLst/>
                <a:latin typeface="Nunito Sans" pitchFamily="2" charset="0"/>
              </a:rPr>
              <a:t>and </a:t>
            </a:r>
            <a:r>
              <a:rPr lang="en-US" sz="1200" b="1" i="0" u="none" strike="noStrike" dirty="0">
                <a:solidFill>
                  <a:srgbClr val="1C1C1C"/>
                </a:solidFill>
                <a:effectLst/>
                <a:latin typeface="Nunito Sans" pitchFamily="2" charset="0"/>
              </a:rPr>
              <a:t>Highest common factors</a:t>
            </a:r>
            <a:r>
              <a:rPr lang="en-US" sz="1200" b="0" i="0" u="none" strike="noStrike" dirty="0">
                <a:solidFill>
                  <a:srgbClr val="1C1C1C"/>
                </a:solidFill>
                <a:effectLst/>
                <a:latin typeface="Nunito Sans" pitchFamily="2" charset="0"/>
              </a:rPr>
              <a:t>.</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latin typeface="Nunito Sans" pitchFamily="2" charset="0"/>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6B9FB5C-4C25-0C4C-BB49-907CE640177C}"/>
                  </a:ext>
                </a:extLst>
              </p:cNvPr>
              <p:cNvGraphicFramePr/>
              <p:nvPr>
                <p:extLst>
                  <p:ext uri="{D42A27DB-BD31-4B8C-83A1-F6EECF244321}">
                    <p14:modId xmlns:p14="http://schemas.microsoft.com/office/powerpoint/2010/main" val="319773219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6B9FB5C-4C25-0C4C-BB49-907CE640177C}"/>
                  </a:ext>
                </a:extLst>
              </p:cNvPr>
              <p:cNvGraphicFramePr/>
              <p:nvPr>
                <p:extLst>
                  <p:ext uri="{D42A27DB-BD31-4B8C-83A1-F6EECF244321}">
                    <p14:modId xmlns:p14="http://schemas.microsoft.com/office/powerpoint/2010/main" val="319773219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1DC70E5-23D0-7258-D095-239A5EDE3795}"/>
                  </a:ext>
                </a:extLst>
              </p:cNvPr>
              <p:cNvGraphicFramePr>
                <a:graphicFrameLocks noGrp="1"/>
              </p:cNvGraphicFramePr>
              <p:nvPr>
                <p:extLst>
                  <p:ext uri="{D42A27DB-BD31-4B8C-83A1-F6EECF244321}">
                    <p14:modId xmlns:p14="http://schemas.microsoft.com/office/powerpoint/2010/main" val="37172837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subtracted </a:t>
                          </a:r>
                          <a14:m>
                            <m:oMath xmlns:m="http://schemas.openxmlformats.org/officeDocument/2006/math">
                              <m:r>
                                <a:rPr lang="en-GB" sz="1400" b="0" i="1" smtClean="0">
                                  <a:solidFill>
                                    <a:schemeClr val="tx1"/>
                                  </a:solidFill>
                                  <a:latin typeface="Cambria Math" panose="02040503050406030204" pitchFamily="18" charset="0"/>
                                </a:rPr>
                                <m:t>1</m:t>
                              </m:r>
                            </m:oMath>
                          </a14:m>
                          <a:r>
                            <a:rPr lang="en-GB" sz="1200" dirty="0">
                              <a:solidFill>
                                <a:schemeClr val="tx1"/>
                              </a:solidFill>
                              <a:latin typeface="Nunito" pitchFamily="2" charset="0"/>
                            </a:rPr>
                            <a:t> rather than adding it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m:t>
                              </m:r>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did not multiply the single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variable by </a:t>
                          </a:r>
                          <a14:m>
                            <m:oMath xmlns:m="http://schemas.openxmlformats.org/officeDocument/2006/math">
                              <m:r>
                                <a:rPr lang="en-GB" sz="14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=7</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5</m:t>
                                  </m:r>
                                </m:num>
                                <m:den>
                                  <m:r>
                                    <a:rPr lang="en-GB" sz="1600" b="0" i="1" u="none" strike="noStrike" cap="none" baseline="0" smtClean="0">
                                      <a:solidFill>
                                        <a:schemeClr val="tx1"/>
                                      </a:solidFill>
                                      <a:latin typeface="Cambria Math" panose="02040503050406030204" pitchFamily="18" charset="0"/>
                                      <a:sym typeface="Nunito"/>
                                    </a:rPr>
                                    <m:t>2</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errors inverting operations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1DC70E5-23D0-7258-D095-239A5EDE3795}"/>
                  </a:ext>
                </a:extLst>
              </p:cNvPr>
              <p:cNvGraphicFramePr>
                <a:graphicFrameLocks noGrp="1"/>
              </p:cNvGraphicFramePr>
              <p:nvPr>
                <p:extLst>
                  <p:ext uri="{D42A27DB-BD31-4B8C-83A1-F6EECF244321}">
                    <p14:modId xmlns:p14="http://schemas.microsoft.com/office/powerpoint/2010/main" val="37172837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948002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73C8DBC-4AF8-74B4-B204-93FBDB39F173}"/>
                  </a:ext>
                </a:extLst>
              </p:cNvPr>
              <p:cNvGraphicFramePr/>
              <p:nvPr>
                <p:extLst>
                  <p:ext uri="{D42A27DB-BD31-4B8C-83A1-F6EECF244321}">
                    <p14:modId xmlns:p14="http://schemas.microsoft.com/office/powerpoint/2010/main" val="388860973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73C8DBC-4AF8-74B4-B204-93FBDB39F173}"/>
                  </a:ext>
                </a:extLst>
              </p:cNvPr>
              <p:cNvGraphicFramePr/>
              <p:nvPr>
                <p:extLst>
                  <p:ext uri="{D42A27DB-BD31-4B8C-83A1-F6EECF244321}">
                    <p14:modId xmlns:p14="http://schemas.microsoft.com/office/powerpoint/2010/main" val="388860973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31DEC0B-EB76-F2AF-689B-184F1C8DB33F}"/>
                  </a:ext>
                </a:extLst>
              </p:cNvPr>
              <p:cNvGraphicFramePr>
                <a:graphicFrameLocks noGrp="1"/>
              </p:cNvGraphicFramePr>
              <p:nvPr>
                <p:extLst>
                  <p:ext uri="{D42A27DB-BD31-4B8C-83A1-F6EECF244321}">
                    <p14:modId xmlns:p14="http://schemas.microsoft.com/office/powerpoint/2010/main" val="394555335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1</m:t>
                                  </m:r>
                                </m:num>
                                <m:den>
                                  <m:r>
                                    <a:rPr lang="en-GB" sz="1600" b="0" i="1" u="none" strike="noStrike" cap="none" smtClean="0">
                                      <a:solidFill>
                                        <a:schemeClr val="tx1"/>
                                      </a:solidFill>
                                      <a:latin typeface="Cambria Math" panose="02040503050406030204" pitchFamily="18" charset="0"/>
                                      <a:cs typeface="Times New Roman"/>
                                      <a:sym typeface="Times New Roman"/>
                                    </a:rPr>
                                    <m:t>2</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ignored the denominators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apply the lowest common denominator 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simplified the left hand side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31DEC0B-EB76-F2AF-689B-184F1C8DB33F}"/>
                  </a:ext>
                </a:extLst>
              </p:cNvPr>
              <p:cNvGraphicFramePr>
                <a:graphicFrameLocks noGrp="1"/>
              </p:cNvGraphicFramePr>
              <p:nvPr>
                <p:extLst>
                  <p:ext uri="{D42A27DB-BD31-4B8C-83A1-F6EECF244321}">
                    <p14:modId xmlns:p14="http://schemas.microsoft.com/office/powerpoint/2010/main" val="394555335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35532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0CA3488-A889-422F-6AD0-93447B8CD9CC}"/>
                  </a:ext>
                </a:extLst>
              </p:cNvPr>
              <p:cNvGraphicFramePr/>
              <p:nvPr>
                <p:extLst>
                  <p:ext uri="{D42A27DB-BD31-4B8C-83A1-F6EECF244321}">
                    <p14:modId xmlns:p14="http://schemas.microsoft.com/office/powerpoint/2010/main" val="150871195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9+</m:t>
                                  </m:r>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5</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0CA3488-A889-422F-6AD0-93447B8CD9CC}"/>
                  </a:ext>
                </a:extLst>
              </p:cNvPr>
              <p:cNvGraphicFramePr/>
              <p:nvPr>
                <p:extLst>
                  <p:ext uri="{D42A27DB-BD31-4B8C-83A1-F6EECF244321}">
                    <p14:modId xmlns:p14="http://schemas.microsoft.com/office/powerpoint/2010/main" val="150871195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8AEE7042-8028-F704-BD79-9F4BE93FC922}"/>
                  </a:ext>
                </a:extLst>
              </p:cNvPr>
              <p:cNvGraphicFramePr>
                <a:graphicFrameLocks noGrp="1"/>
              </p:cNvGraphicFramePr>
              <p:nvPr>
                <p:extLst>
                  <p:ext uri="{D42A27DB-BD31-4B8C-83A1-F6EECF244321}">
                    <p14:modId xmlns:p14="http://schemas.microsoft.com/office/powerpoint/2010/main" val="1506747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simplified the left hand side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u="none" strike="noStrike" cap="none" smtClean="0">
                                  <a:solidFill>
                                    <a:srgbClr val="00BC89"/>
                                  </a:solidFill>
                                  <a:latin typeface="Cambria Math" panose="02040503050406030204" pitchFamily="18" charset="0"/>
                                  <a:cs typeface="Times New Roman"/>
                                  <a:sym typeface="Times New Roman"/>
                                </a:rPr>
                                <m:t>𝑥</m:t>
                              </m:r>
                              <m:r>
                                <a:rPr lang="en-GB" sz="1600" b="0" i="1" u="none" strike="noStrike" cap="none" smtClean="0">
                                  <a:solidFill>
                                    <a:srgbClr val="00BC89"/>
                                  </a:solidFill>
                                  <a:latin typeface="Cambria Math" panose="02040503050406030204" pitchFamily="18" charset="0"/>
                                  <a:cs typeface="Times New Roman"/>
                                  <a:sym typeface="Times New Roman"/>
                                </a:rPr>
                                <m:t>=6</m:t>
                              </m:r>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several errors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=23.5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apply the lowest common denominator 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8AEE7042-8028-F704-BD79-9F4BE93FC922}"/>
                  </a:ext>
                </a:extLst>
              </p:cNvPr>
              <p:cNvGraphicFramePr>
                <a:graphicFrameLocks noGrp="1"/>
              </p:cNvGraphicFramePr>
              <p:nvPr>
                <p:extLst>
                  <p:ext uri="{D42A27DB-BD31-4B8C-83A1-F6EECF244321}">
                    <p14:modId xmlns:p14="http://schemas.microsoft.com/office/powerpoint/2010/main" val="1506747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917032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A6DE6463-13E1-816B-79D4-182BA1E6F78E}"/>
                  </a:ext>
                </a:extLst>
              </p:cNvPr>
              <p:cNvGraphicFramePr/>
              <p:nvPr>
                <p:extLst>
                  <p:ext uri="{D42A27DB-BD31-4B8C-83A1-F6EECF244321}">
                    <p14:modId xmlns:p14="http://schemas.microsoft.com/office/powerpoint/2010/main" val="1184096317"/>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9</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A6DE6463-13E1-816B-79D4-182BA1E6F78E}"/>
                  </a:ext>
                </a:extLst>
              </p:cNvPr>
              <p:cNvGraphicFramePr/>
              <p:nvPr>
                <p:extLst>
                  <p:ext uri="{D42A27DB-BD31-4B8C-83A1-F6EECF244321}">
                    <p14:modId xmlns:p14="http://schemas.microsoft.com/office/powerpoint/2010/main" val="1184096317"/>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2AD222A-0D07-C3E1-8E77-75905144D0EE}"/>
                  </a:ext>
                </a:extLst>
              </p:cNvPr>
              <p:cNvGraphicFramePr>
                <a:graphicFrameLocks noGrp="1"/>
              </p:cNvGraphicFramePr>
              <p:nvPr>
                <p:extLst>
                  <p:ext uri="{D42A27DB-BD31-4B8C-83A1-F6EECF244321}">
                    <p14:modId xmlns:p14="http://schemas.microsoft.com/office/powerpoint/2010/main" val="32540337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simplified the left hand side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=−1</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with a negative number</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=−0.25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only multiplied the left hand side by the denominator</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2AD222A-0D07-C3E1-8E77-75905144D0EE}"/>
                  </a:ext>
                </a:extLst>
              </p:cNvPr>
              <p:cNvGraphicFramePr>
                <a:graphicFrameLocks noGrp="1"/>
              </p:cNvGraphicFramePr>
              <p:nvPr>
                <p:extLst>
                  <p:ext uri="{D42A27DB-BD31-4B8C-83A1-F6EECF244321}">
                    <p14:modId xmlns:p14="http://schemas.microsoft.com/office/powerpoint/2010/main" val="32540337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1255129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9697CFB-7FCA-C868-8E57-256C9D97B085}"/>
                  </a:ext>
                </a:extLst>
              </p:cNvPr>
              <p:cNvGraphicFramePr/>
              <p:nvPr>
                <p:extLst>
                  <p:ext uri="{D42A27DB-BD31-4B8C-83A1-F6EECF244321}">
                    <p14:modId xmlns:p14="http://schemas.microsoft.com/office/powerpoint/2010/main" val="83149600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6</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+7=10</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9697CFB-7FCA-C868-8E57-256C9D97B085}"/>
                  </a:ext>
                </a:extLst>
              </p:cNvPr>
              <p:cNvGraphicFramePr/>
              <p:nvPr>
                <p:extLst>
                  <p:ext uri="{D42A27DB-BD31-4B8C-83A1-F6EECF244321}">
                    <p14:modId xmlns:p14="http://schemas.microsoft.com/office/powerpoint/2010/main" val="83149600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06202E3-651E-A23D-A9D1-2C0BF1C3FD54}"/>
                  </a:ext>
                </a:extLst>
              </p:cNvPr>
              <p:cNvGraphicFramePr>
                <a:graphicFrameLocks noGrp="1"/>
              </p:cNvGraphicFramePr>
              <p:nvPr>
                <p:extLst>
                  <p:ext uri="{D42A27DB-BD31-4B8C-83A1-F6EECF244321}">
                    <p14:modId xmlns:p14="http://schemas.microsoft.com/office/powerpoint/2010/main" val="23706082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with a negative number</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treated denominator as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+1</m:t>
                              </m:r>
                            </m:oMath>
                          </a14:m>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 by the denominator,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06202E3-651E-A23D-A9D1-2C0BF1C3FD54}"/>
                  </a:ext>
                </a:extLst>
              </p:cNvPr>
              <p:cNvGraphicFramePr>
                <a:graphicFrameLocks noGrp="1"/>
              </p:cNvGraphicFramePr>
              <p:nvPr>
                <p:extLst>
                  <p:ext uri="{D42A27DB-BD31-4B8C-83A1-F6EECF244321}">
                    <p14:modId xmlns:p14="http://schemas.microsoft.com/office/powerpoint/2010/main" val="23706082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426479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4304CF48-B645-03F1-792A-0B76F788C78B}"/>
                  </a:ext>
                </a:extLst>
              </p:cNvPr>
              <p:cNvGraphicFramePr/>
              <p:nvPr>
                <p:extLst>
                  <p:ext uri="{D42A27DB-BD31-4B8C-83A1-F6EECF244321}">
                    <p14:modId xmlns:p14="http://schemas.microsoft.com/office/powerpoint/2010/main" val="35001502"/>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4304CF48-B645-03F1-792A-0B76F788C78B}"/>
                  </a:ext>
                </a:extLst>
              </p:cNvPr>
              <p:cNvGraphicFramePr/>
              <p:nvPr>
                <p:extLst>
                  <p:ext uri="{D42A27DB-BD31-4B8C-83A1-F6EECF244321}">
                    <p14:modId xmlns:p14="http://schemas.microsoft.com/office/powerpoint/2010/main" val="35001502"/>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57B5B3B-ECC2-A59D-AD30-8CF2BD26BE69}"/>
                  </a:ext>
                </a:extLst>
              </p:cNvPr>
              <p:cNvGraphicFramePr>
                <a:graphicFrameLocks noGrp="1"/>
              </p:cNvGraphicFramePr>
              <p:nvPr>
                <p:extLst>
                  <p:ext uri="{D42A27DB-BD31-4B8C-83A1-F6EECF244321}">
                    <p14:modId xmlns:p14="http://schemas.microsoft.com/office/powerpoint/2010/main" val="312308614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8</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simplified the left hand side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2</m:t>
                                  </m:r>
                                </m:num>
                                <m:den>
                                  <m:r>
                                    <a:rPr lang="en-GB" sz="1600" b="0" i="1" u="none" strike="noStrike" cap="none" smtClean="0">
                                      <a:solidFill>
                                        <a:schemeClr val="tx1"/>
                                      </a:solidFill>
                                      <a:latin typeface="Cambria Math" panose="02040503050406030204" pitchFamily="18" charset="0"/>
                                      <a:cs typeface="Times New Roman"/>
                                      <a:sym typeface="Times New Roman"/>
                                    </a:rPr>
                                    <m:t>7</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numerators by the denominators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2</m:t>
                                  </m:r>
                                </m:den>
                              </m:f>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mistakenly solved </a:t>
                          </a:r>
                          <a14:m>
                            <m:oMath xmlns:m="http://schemas.openxmlformats.org/officeDocument/2006/math">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=2</m:t>
                              </m:r>
                            </m:oMath>
                          </a14:m>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a:t>
                          </a:r>
                          <a:r>
                            <a:rPr lang="ar-AE" sz="1600" u="none" strike="noStrike" cap="none" baseline="0" dirty="0">
                              <a:solidFill>
                                <a:srgbClr val="00BC89"/>
                              </a:solidFill>
                              <a:sym typeface="Nunito"/>
                            </a:rPr>
                            <a:t> </a:t>
                          </a:r>
                          <a14:m>
                            <m:oMath xmlns:m="http://schemas.openxmlformats.org/officeDocument/2006/math">
                              <m:r>
                                <a:rPr lang="en-GB" sz="1600" b="0" i="1" u="none" strike="noStrike" cap="none" baseline="0" smtClean="0">
                                  <a:solidFill>
                                    <a:srgbClr val="00BC89"/>
                                  </a:solidFill>
                                  <a:latin typeface="Cambria Math" panose="02040503050406030204" pitchFamily="18" charset="0"/>
                                  <a:sym typeface="Nunito"/>
                                </a:rPr>
                                <m:t>𝑥</m:t>
                              </m:r>
                              <m:r>
                                <a:rPr lang="en-GB" sz="1600" b="0" i="1" u="none" strike="noStrike" cap="none" baseline="0" smtClean="0">
                                  <a:solidFill>
                                    <a:srgbClr val="00BC89"/>
                                  </a:solidFill>
                                  <a:latin typeface="Cambria Math" panose="02040503050406030204" pitchFamily="18" charset="0"/>
                                  <a:sym typeface="Nunito"/>
                                </a:rPr>
                                <m:t>=</m:t>
                              </m:r>
                              <m:f>
                                <m:fPr>
                                  <m:ctrlPr>
                                    <a:rPr lang="en-GB" sz="1600" b="0" i="1" u="none" strike="noStrike" cap="none" baseline="0" smtClean="0">
                                      <a:solidFill>
                                        <a:srgbClr val="00BC89"/>
                                      </a:solidFill>
                                      <a:latin typeface="Cambria Math" panose="02040503050406030204" pitchFamily="18" charset="0"/>
                                      <a:sym typeface="Nunito"/>
                                    </a:rPr>
                                  </m:ctrlPr>
                                </m:fPr>
                                <m:num>
                                  <m:r>
                                    <a:rPr lang="en-GB" sz="1600" b="0" i="1" u="none" strike="noStrike" cap="none" baseline="0" smtClean="0">
                                      <a:solidFill>
                                        <a:srgbClr val="00BC89"/>
                                      </a:solidFill>
                                      <a:latin typeface="Cambria Math" panose="02040503050406030204" pitchFamily="18" charset="0"/>
                                      <a:sym typeface="Nunito"/>
                                    </a:rPr>
                                    <m:t>5</m:t>
                                  </m:r>
                                </m:num>
                                <m:den>
                                  <m:r>
                                    <a:rPr lang="en-GB" sz="1600" b="0" i="1" u="none" strike="noStrike" cap="none" baseline="0" smtClean="0">
                                      <a:solidFill>
                                        <a:srgbClr val="00BC89"/>
                                      </a:solidFill>
                                      <a:latin typeface="Cambria Math" panose="02040503050406030204" pitchFamily="18" charset="0"/>
                                      <a:sym typeface="Nunito"/>
                                    </a:rPr>
                                    <m:t>6</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57B5B3B-ECC2-A59D-AD30-8CF2BD26BE69}"/>
                  </a:ext>
                </a:extLst>
              </p:cNvPr>
              <p:cNvGraphicFramePr>
                <a:graphicFrameLocks noGrp="1"/>
              </p:cNvGraphicFramePr>
              <p:nvPr>
                <p:extLst>
                  <p:ext uri="{D42A27DB-BD31-4B8C-83A1-F6EECF244321}">
                    <p14:modId xmlns:p14="http://schemas.microsoft.com/office/powerpoint/2010/main" val="312308614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86668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99AD8D5-729C-D813-1777-FD4F18683521}"/>
                  </a:ext>
                </a:extLst>
              </p:cNvPr>
              <p:cNvGraphicFramePr/>
              <p:nvPr>
                <p:extLst>
                  <p:ext uri="{D42A27DB-BD31-4B8C-83A1-F6EECF244321}">
                    <p14:modId xmlns:p14="http://schemas.microsoft.com/office/powerpoint/2010/main" val="106304404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5</m:t>
                                  </m:r>
                                </m:num>
                                <m:den>
                                  <m:r>
                                    <a:rPr lang="en-GB" sz="2300" b="0" i="1" u="none" strike="noStrike" cap="none" smtClean="0">
                                      <a:solidFill>
                                        <a:schemeClr val="dk1"/>
                                      </a:solidFill>
                                      <a:latin typeface="Cambria Math" panose="02040503050406030204" pitchFamily="18" charset="0"/>
                                      <a:cs typeface="Times New Roman"/>
                                      <a:sym typeface="Times New Roman"/>
                                    </a:rPr>
                                    <m:t>6</m:t>
                                  </m:r>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99AD8D5-729C-D813-1777-FD4F18683521}"/>
                  </a:ext>
                </a:extLst>
              </p:cNvPr>
              <p:cNvGraphicFramePr/>
              <p:nvPr>
                <p:extLst>
                  <p:ext uri="{D42A27DB-BD31-4B8C-83A1-F6EECF244321}">
                    <p14:modId xmlns:p14="http://schemas.microsoft.com/office/powerpoint/2010/main" val="106304404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0C5BB249-420A-F3B7-ECBA-A40BFDBB4092}"/>
                  </a:ext>
                </a:extLst>
              </p:cNvPr>
              <p:cNvGraphicFramePr>
                <a:graphicFrameLocks noGrp="1"/>
              </p:cNvGraphicFramePr>
              <p:nvPr>
                <p:extLst>
                  <p:ext uri="{D42A27DB-BD31-4B8C-83A1-F6EECF244321}">
                    <p14:modId xmlns:p14="http://schemas.microsoft.com/office/powerpoint/2010/main" val="33686433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25</m:t>
                                  </m:r>
                                </m:den>
                              </m:f>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collected the numerators and the denominators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4</m:t>
                                  </m:r>
                                </m:num>
                                <m:den>
                                  <m:r>
                                    <a:rPr lang="en-GB" sz="1600" b="0" i="1" u="none" strike="noStrike" cap="none" smtClean="0">
                                      <a:solidFill>
                                        <a:schemeClr val="tx1"/>
                                      </a:solidFill>
                                      <a:latin typeface="Cambria Math" panose="02040503050406030204" pitchFamily="18" charset="0"/>
                                      <a:cs typeface="Times New Roman"/>
                                      <a:sym typeface="Times New Roman"/>
                                    </a:rPr>
                                    <m:t>5</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errors multiplying by the lowest common denominator</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m:t>
                                  </m:r>
                                </m:num>
                                <m:den>
                                  <m:r>
                                    <a:rPr lang="en-GB" sz="1600" b="0" i="1" smtClean="0">
                                      <a:solidFill>
                                        <a:srgbClr val="00BC89"/>
                                      </a:solidFill>
                                      <a:latin typeface="Cambria Math" panose="02040503050406030204" pitchFamily="18" charset="0"/>
                                    </a:rPr>
                                    <m:t>4</m:t>
                                  </m:r>
                                </m:den>
                              </m:f>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3</m:t>
                                  </m:r>
                                </m:num>
                                <m:den>
                                  <m:r>
                                    <a:rPr lang="en-GB" sz="1600" b="0" i="1" u="none" strike="noStrike" cap="none" baseline="0" smtClean="0">
                                      <a:solidFill>
                                        <a:schemeClr val="tx1"/>
                                      </a:solidFill>
                                      <a:latin typeface="Cambria Math" panose="02040503050406030204" pitchFamily="18" charset="0"/>
                                      <a:sym typeface="Nunito"/>
                                    </a:rPr>
                                    <m:t>4</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arithmetic errors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0C5BB249-420A-F3B7-ECBA-A40BFDBB4092}"/>
                  </a:ext>
                </a:extLst>
              </p:cNvPr>
              <p:cNvGraphicFramePr>
                <a:graphicFrameLocks noGrp="1"/>
              </p:cNvGraphicFramePr>
              <p:nvPr>
                <p:extLst>
                  <p:ext uri="{D42A27DB-BD31-4B8C-83A1-F6EECF244321}">
                    <p14:modId xmlns:p14="http://schemas.microsoft.com/office/powerpoint/2010/main" val="33686433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5951493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5389568-2C91-2BD9-BC9D-1E8BE4A695F8}"/>
                  </a:ext>
                </a:extLst>
              </p:cNvPr>
              <p:cNvGraphicFramePr/>
              <p:nvPr>
                <p:extLst>
                  <p:ext uri="{D42A27DB-BD31-4B8C-83A1-F6EECF244321}">
                    <p14:modId xmlns:p14="http://schemas.microsoft.com/office/powerpoint/2010/main" val="30183295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5389568-2C91-2BD9-BC9D-1E8BE4A695F8}"/>
                  </a:ext>
                </a:extLst>
              </p:cNvPr>
              <p:cNvGraphicFramePr/>
              <p:nvPr>
                <p:extLst>
                  <p:ext uri="{D42A27DB-BD31-4B8C-83A1-F6EECF244321}">
                    <p14:modId xmlns:p14="http://schemas.microsoft.com/office/powerpoint/2010/main" val="30183295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E716A575-634E-A194-6E28-119E5C835A45}"/>
                  </a:ext>
                </a:extLst>
              </p:cNvPr>
              <p:cNvGraphicFramePr>
                <a:graphicFrameLocks noGrp="1"/>
              </p:cNvGraphicFramePr>
              <p:nvPr>
                <p:extLst>
                  <p:ext uri="{D42A27DB-BD31-4B8C-83A1-F6EECF244321}">
                    <p14:modId xmlns:p14="http://schemas.microsoft.com/office/powerpoint/2010/main" val="1598834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equated the left hand side to zero</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u="none" strike="noStrike" cap="none" smtClean="0">
                                  <a:solidFill>
                                    <a:srgbClr val="00BC89"/>
                                  </a:solidFill>
                                  <a:latin typeface="Cambria Math" panose="02040503050406030204" pitchFamily="18" charset="0"/>
                                  <a:cs typeface="Times New Roman"/>
                                  <a:sym typeface="Times New Roman"/>
                                </a:rPr>
                                <m:t>𝑥</m:t>
                              </m:r>
                              <m:r>
                                <a:rPr lang="en-GB" sz="1600" b="0" i="1" u="none" strike="noStrike" cap="none" smtClean="0">
                                  <a:solidFill>
                                    <a:srgbClr val="00BC89"/>
                                  </a:solidFill>
                                  <a:latin typeface="Cambria Math" panose="02040503050406030204" pitchFamily="18" charset="0"/>
                                  <a:cs typeface="Times New Roman"/>
                                  <a:sym typeface="Times New Roman"/>
                                </a:rPr>
                                <m:t>=2−</m:t>
                              </m:r>
                              <m:rad>
                                <m:radPr>
                                  <m:degHide m:val="on"/>
                                  <m:ctrlPr>
                                    <a:rPr lang="en-GB" sz="1600" b="0" i="1" u="none" strike="noStrike" cap="none" smtClean="0">
                                      <a:solidFill>
                                        <a:srgbClr val="00BC89"/>
                                      </a:solidFill>
                                      <a:latin typeface="Cambria Math" panose="02040503050406030204" pitchFamily="18" charset="0"/>
                                      <a:cs typeface="Times New Roman"/>
                                      <a:sym typeface="Times New Roman"/>
                                    </a:rPr>
                                  </m:ctrlPr>
                                </m:radPr>
                                <m:deg/>
                                <m:e>
                                  <m:r>
                                    <a:rPr lang="en-GB" sz="1600" b="0" i="1" u="none" strike="noStrike" cap="none" smtClean="0">
                                      <a:solidFill>
                                        <a:srgbClr val="00BC89"/>
                                      </a:solidFill>
                                      <a:latin typeface="Cambria Math" panose="02040503050406030204" pitchFamily="18" charset="0"/>
                                      <a:cs typeface="Times New Roman"/>
                                      <a:sym typeface="Times New Roman"/>
                                    </a:rPr>
                                    <m:t>2</m:t>
                                  </m:r>
                                </m:e>
                              </m:rad>
                              <m:r>
                                <a:rPr lang="en-GB" sz="1600" b="0" i="1" u="none" strike="noStrike" cap="none" smtClean="0">
                                  <a:solidFill>
                                    <a:srgbClr val="00BC89"/>
                                  </a:solidFill>
                                  <a:latin typeface="Cambria Math" panose="02040503050406030204" pitchFamily="18" charset="0"/>
                                  <a:cs typeface="Times New Roman"/>
                                  <a:sym typeface="Times New Roman"/>
                                </a:rPr>
                                <m:t>     </m:t>
                              </m:r>
                              <m:r>
                                <a:rPr lang="en-GB" sz="1600" b="0" i="1" u="none" strike="noStrike" cap="none" smtClean="0">
                                  <a:solidFill>
                                    <a:srgbClr val="00BC89"/>
                                  </a:solidFill>
                                  <a:latin typeface="Cambria Math" panose="02040503050406030204" pitchFamily="18" charset="0"/>
                                  <a:cs typeface="Times New Roman"/>
                                  <a:sym typeface="Times New Roman"/>
                                </a:rPr>
                                <m:t>𝑥</m:t>
                              </m:r>
                              <m:r>
                                <a:rPr lang="en-GB" sz="1600" b="0" i="1" u="none" strike="noStrike" cap="none" smtClean="0">
                                  <a:solidFill>
                                    <a:srgbClr val="00BC89"/>
                                  </a:solidFill>
                                  <a:latin typeface="Cambria Math" panose="02040503050406030204" pitchFamily="18" charset="0"/>
                                  <a:cs typeface="Times New Roman"/>
                                  <a:sym typeface="Times New Roman"/>
                                </a:rPr>
                                <m:t>=2+</m:t>
                              </m:r>
                              <m:rad>
                                <m:radPr>
                                  <m:degHide m:val="on"/>
                                  <m:ctrlPr>
                                    <a:rPr lang="en-GB" sz="1600" b="0" i="1" u="none" strike="noStrike" cap="none" smtClean="0">
                                      <a:solidFill>
                                        <a:srgbClr val="00BC89"/>
                                      </a:solidFill>
                                      <a:latin typeface="Cambria Math" panose="02040503050406030204" pitchFamily="18" charset="0"/>
                                      <a:cs typeface="Times New Roman"/>
                                      <a:sym typeface="Times New Roman"/>
                                    </a:rPr>
                                  </m:ctrlPr>
                                </m:radPr>
                                <m:deg/>
                                <m:e>
                                  <m:r>
                                    <a:rPr lang="en-GB" sz="1600" b="0" i="1" u="none" strike="noStrike" cap="none" smtClean="0">
                                      <a:solidFill>
                                        <a:srgbClr val="00BC89"/>
                                      </a:solidFill>
                                      <a:latin typeface="Cambria Math" panose="02040503050406030204" pitchFamily="18" charset="0"/>
                                      <a:cs typeface="Times New Roman"/>
                                      <a:sym typeface="Times New Roman"/>
                                    </a:rPr>
                                    <m:t>2</m:t>
                                  </m:r>
                                </m:e>
                              </m:rad>
                            </m:oMath>
                          </a14:m>
                          <a:endParaRPr lang="en-GB" sz="16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quadratic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=1.5</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numerators by the denominators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E716A575-634E-A194-6E28-119E5C835A45}"/>
                  </a:ext>
                </a:extLst>
              </p:cNvPr>
              <p:cNvGraphicFramePr>
                <a:graphicFrameLocks noGrp="1"/>
              </p:cNvGraphicFramePr>
              <p:nvPr>
                <p:extLst>
                  <p:ext uri="{D42A27DB-BD31-4B8C-83A1-F6EECF244321}">
                    <p14:modId xmlns:p14="http://schemas.microsoft.com/office/powerpoint/2010/main" val="1598834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1356446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8EE54B9-01B9-D31F-9BFE-F20367190D50}"/>
                  </a:ext>
                </a:extLst>
              </p:cNvPr>
              <p:cNvGraphicFramePr/>
              <p:nvPr>
                <p:extLst>
                  <p:ext uri="{D42A27DB-BD31-4B8C-83A1-F6EECF244321}">
                    <p14:modId xmlns:p14="http://schemas.microsoft.com/office/powerpoint/2010/main" val="355937048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8EE54B9-01B9-D31F-9BFE-F20367190D50}"/>
                  </a:ext>
                </a:extLst>
              </p:cNvPr>
              <p:cNvGraphicFramePr/>
              <p:nvPr>
                <p:extLst>
                  <p:ext uri="{D42A27DB-BD31-4B8C-83A1-F6EECF244321}">
                    <p14:modId xmlns:p14="http://schemas.microsoft.com/office/powerpoint/2010/main" val="355937048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952E8B5E-6329-63C0-872B-29CE2DB80E11}"/>
                  </a:ext>
                </a:extLst>
              </p:cNvPr>
              <p:cNvGraphicFramePr>
                <a:graphicFrameLocks noGrp="1"/>
              </p:cNvGraphicFramePr>
              <p:nvPr>
                <p:extLst>
                  <p:ext uri="{D42A27DB-BD31-4B8C-83A1-F6EECF244321}">
                    <p14:modId xmlns:p14="http://schemas.microsoft.com/office/powerpoint/2010/main" val="33182168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GB" sz="1600" b="0" i="1"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numerators by the denominators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=11</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made a mistake collecting like terms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ad>
                                <m:radPr>
                                  <m:degHide m:val="on"/>
                                  <m:ctrlPr>
                                    <a:rPr lang="en-GB" sz="1600" b="0" i="1" smtClean="0">
                                      <a:solidFill>
                                        <a:schemeClr val="tx1"/>
                                      </a:solidFill>
                                      <a:latin typeface="Cambria Math" panose="02040503050406030204" pitchFamily="18" charset="0"/>
                                    </a:rPr>
                                  </m:ctrlPr>
                                </m:radPr>
                                <m:deg/>
                                <m:e>
                                  <m:r>
                                    <a:rPr lang="en-GB" sz="1600" b="0" i="1" smtClean="0">
                                      <a:solidFill>
                                        <a:schemeClr val="tx1"/>
                                      </a:solidFill>
                                      <a:latin typeface="Cambria Math" panose="02040503050406030204" pitchFamily="18" charset="0"/>
                                    </a:rPr>
                                    <m:t>2</m:t>
                                  </m:r>
                                </m:e>
                              </m:rad>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by the lowest common denominator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a:t>
                          </a:r>
                          <a:r>
                            <a:rPr lang="ar-AE" sz="1600" u="none" strike="noStrike" cap="none" baseline="0" dirty="0">
                              <a:solidFill>
                                <a:srgbClr val="00BC89"/>
                              </a:solidFill>
                              <a:sym typeface="Nunito"/>
                            </a:rPr>
                            <a:t> </a:t>
                          </a:r>
                          <a14:m>
                            <m:oMath xmlns:m="http://schemas.openxmlformats.org/officeDocument/2006/math">
                              <m:r>
                                <a:rPr lang="en-GB" sz="1600" b="0" i="1" u="none" strike="noStrike" cap="none" baseline="0" smtClean="0">
                                  <a:solidFill>
                                    <a:srgbClr val="00BC89"/>
                                  </a:solidFill>
                                  <a:latin typeface="Cambria Math" panose="02040503050406030204" pitchFamily="18" charset="0"/>
                                  <a:sym typeface="Nunito"/>
                                </a:rPr>
                                <m:t>𝑥</m:t>
                              </m:r>
                              <m:r>
                                <a:rPr lang="en-GB" sz="1600" b="0" i="1" u="none" strike="noStrike" cap="none" baseline="0" smtClean="0">
                                  <a:solidFill>
                                    <a:srgbClr val="00BC89"/>
                                  </a:solidFill>
                                  <a:latin typeface="Cambria Math" panose="02040503050406030204" pitchFamily="18" charset="0"/>
                                  <a:sym typeface="Nunito"/>
                                </a:rPr>
                                <m:t>=−11</m:t>
                              </m:r>
                            </m:oMath>
                          </a14:m>
                          <a:endParaRPr lang="en-GB" sz="1600" b="0" u="none" strike="noStrike" cap="none" baseline="0" dirty="0">
                            <a:solidFill>
                              <a:srgbClr val="00BC89"/>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952E8B5E-6329-63C0-872B-29CE2DB80E11}"/>
                  </a:ext>
                </a:extLst>
              </p:cNvPr>
              <p:cNvGraphicFramePr>
                <a:graphicFrameLocks noGrp="1"/>
              </p:cNvGraphicFramePr>
              <p:nvPr>
                <p:extLst>
                  <p:ext uri="{D42A27DB-BD31-4B8C-83A1-F6EECF244321}">
                    <p14:modId xmlns:p14="http://schemas.microsoft.com/office/powerpoint/2010/main" val="33182168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GB" sz="1600" b="0" i="1"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numerators by the denominators then solved</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994357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8FA1A729-F98B-4DA3-748E-A0137E70CB5B}"/>
                  </a:ext>
                </a:extLst>
              </p:cNvPr>
              <p:cNvGraphicFramePr/>
              <p:nvPr>
                <p:extLst>
                  <p:ext uri="{D42A27DB-BD31-4B8C-83A1-F6EECF244321}">
                    <p14:modId xmlns:p14="http://schemas.microsoft.com/office/powerpoint/2010/main" val="1496358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8FA1A729-F98B-4DA3-748E-A0137E70CB5B}"/>
                  </a:ext>
                </a:extLst>
              </p:cNvPr>
              <p:cNvGraphicFramePr/>
              <p:nvPr>
                <p:extLst>
                  <p:ext uri="{D42A27DB-BD31-4B8C-83A1-F6EECF244321}">
                    <p14:modId xmlns:p14="http://schemas.microsoft.com/office/powerpoint/2010/main" val="14963581"/>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F6F1A80-A20B-72A3-71BD-676D514E68A1}"/>
                  </a:ext>
                </a:extLst>
              </p:cNvPr>
              <p:cNvGraphicFramePr>
                <a:graphicFrameLocks noGrp="1"/>
              </p:cNvGraphicFramePr>
              <p:nvPr>
                <p:extLst>
                  <p:ext uri="{D42A27DB-BD31-4B8C-83A1-F6EECF244321}">
                    <p14:modId xmlns:p14="http://schemas.microsoft.com/office/powerpoint/2010/main" val="24218610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=1     </m:t>
                              </m:r>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a quadratic formed from the product of the denominators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attempted to use trial and error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1</m:t>
                                  </m:r>
                                </m:num>
                                <m:den>
                                  <m:r>
                                    <a:rPr lang="en-GB" sz="1600" b="0" i="1" u="none" strike="noStrike" cap="none" baseline="0" smtClean="0">
                                      <a:solidFill>
                                        <a:schemeClr val="tx1"/>
                                      </a:solidFill>
                                      <a:latin typeface="Cambria Math" panose="02040503050406030204" pitchFamily="18" charset="0"/>
                                      <a:sym typeface="Nunito"/>
                                    </a:rPr>
                                    <m:t>2</m:t>
                                  </m:r>
                                </m:den>
                              </m:f>
                              <m:r>
                                <a:rPr lang="en-GB" sz="1600" b="0" i="1" u="none" strike="noStrike" cap="none" baseline="0" smtClean="0">
                                  <a:solidFill>
                                    <a:schemeClr val="tx1"/>
                                  </a:solidFill>
                                  <a:latin typeface="Cambria Math" panose="02040503050406030204" pitchFamily="18" charset="0"/>
                                  <a:sym typeface="Nunito"/>
                                </a:rPr>
                                <m:t>     </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=4</m:t>
                              </m:r>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found the sum of the left hand side before solving</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F6F1A80-A20B-72A3-71BD-676D514E68A1}"/>
                  </a:ext>
                </a:extLst>
              </p:cNvPr>
              <p:cNvGraphicFramePr>
                <a:graphicFrameLocks noGrp="1"/>
              </p:cNvGraphicFramePr>
              <p:nvPr>
                <p:extLst>
                  <p:ext uri="{D42A27DB-BD31-4B8C-83A1-F6EECF244321}">
                    <p14:modId xmlns:p14="http://schemas.microsoft.com/office/powerpoint/2010/main" val="24218610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00604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5ADCE546-0F51-9571-31F1-AEBD9E23B390}"/>
                  </a:ext>
                </a:extLst>
              </p:cNvPr>
              <p:cNvGraphicFramePr/>
              <p:nvPr>
                <p:extLst>
                  <p:ext uri="{D42A27DB-BD31-4B8C-83A1-F6EECF244321}">
                    <p14:modId xmlns:p14="http://schemas.microsoft.com/office/powerpoint/2010/main" val="287376431"/>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3</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4</m:t>
                                      </m:r>
                                    </m:sup>
                                  </m:sSup>
                                </m:num>
                                <m:den>
                                  <m:r>
                                    <a:rPr lang="en-GB" sz="2300" b="0" i="1" u="none" strike="noStrike" cap="none" smtClean="0">
                                      <a:solidFill>
                                        <a:schemeClr val="dk1"/>
                                      </a:solidFill>
                                      <a:latin typeface="Cambria Math" panose="02040503050406030204" pitchFamily="18" charset="0"/>
                                      <a:cs typeface="Times New Roman"/>
                                      <a:sym typeface="Times New Roman"/>
                                    </a:rPr>
                                    <m:t>24</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5ADCE546-0F51-9571-31F1-AEBD9E23B390}"/>
                  </a:ext>
                </a:extLst>
              </p:cNvPr>
              <p:cNvGraphicFramePr/>
              <p:nvPr>
                <p:extLst>
                  <p:ext uri="{D42A27DB-BD31-4B8C-83A1-F6EECF244321}">
                    <p14:modId xmlns:p14="http://schemas.microsoft.com/office/powerpoint/2010/main" val="287376431"/>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9EF3E34-9B58-6702-3943-0F0B878158CE}"/>
                  </a:ext>
                </a:extLst>
              </p:cNvPr>
              <p:cNvGraphicFramePr>
                <a:graphicFrameLocks noGrp="1"/>
              </p:cNvGraphicFramePr>
              <p:nvPr>
                <p:extLst>
                  <p:ext uri="{D42A27DB-BD31-4B8C-83A1-F6EECF244321}">
                    <p14:modId xmlns:p14="http://schemas.microsoft.com/office/powerpoint/2010/main" val="11794891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3</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num>
                                <m:den>
                                  <m:r>
                                    <a:rPr lang="en-GB" sz="1600" b="0" i="1" smtClean="0">
                                      <a:latin typeface="Cambria Math" panose="02040503050406030204" pitchFamily="18" charset="0"/>
                                    </a:rPr>
                                    <m:t>24</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num>
                                <m:den>
                                  <m:r>
                                    <a:rPr lang="en-GB" sz="1600" b="0" i="1" smtClean="0">
                                      <a:solidFill>
                                        <a:schemeClr val="tx1"/>
                                      </a:solidFill>
                                      <a:latin typeface="Cambria Math" panose="02040503050406030204" pitchFamily="18" charset="0"/>
                                    </a:rPr>
                                    <m:t>8</m:t>
                                  </m:r>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𝑥</m:t>
                                  </m:r>
                                </m:num>
                                <m:den>
                                  <m:r>
                                    <a:rPr lang="en-GB" sz="1600" b="0" i="1" smtClean="0">
                                      <a:latin typeface="Cambria Math" panose="02040503050406030204" pitchFamily="18" charset="0"/>
                                    </a:rPr>
                                    <m:t>8</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den>
                              </m:f>
                            </m:oMath>
                          </a14:m>
                          <a:endParaRPr lang="en-GB" sz="1600" dirty="0">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2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D) </a:t>
                          </a:r>
                          <a14:m>
                            <m:oMath xmlns:m="http://schemas.openxmlformats.org/officeDocument/2006/math">
                              <m:r>
                                <a:rPr lang="en-GB" sz="1600" b="0" i="1" smtClean="0">
                                  <a:latin typeface="Cambria Math" panose="02040503050406030204" pitchFamily="18" charset="0"/>
                                </a:rPr>
                                <m:t>8</m:t>
                              </m:r>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𝑥</m:t>
                                  </m:r>
                                </m:e>
                                <m:sup>
                                  <m:r>
                                    <a:rPr lang="en-GB" sz="1600" b="0" i="1" smtClean="0">
                                      <a:latin typeface="Cambria Math" panose="02040503050406030204" pitchFamily="18" charset="0"/>
                                    </a:rPr>
                                    <m:t>2</m:t>
                                  </m:r>
                                </m:sup>
                              </m:sSup>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9EF3E34-9B58-6702-3943-0F0B878158CE}"/>
                  </a:ext>
                </a:extLst>
              </p:cNvPr>
              <p:cNvGraphicFramePr>
                <a:graphicFrameLocks noGrp="1"/>
              </p:cNvGraphicFramePr>
              <p:nvPr>
                <p:extLst>
                  <p:ext uri="{D42A27DB-BD31-4B8C-83A1-F6EECF244321}">
                    <p14:modId xmlns:p14="http://schemas.microsoft.com/office/powerpoint/2010/main" val="117948915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A3C2E801-2C68-2ADB-B187-DDBCB7CDB060}"/>
                  </a:ext>
                </a:extLst>
              </p:cNvPr>
              <p:cNvGraphicFramePr/>
              <p:nvPr>
                <p:extLst>
                  <p:ext uri="{D42A27DB-BD31-4B8C-83A1-F6EECF244321}">
                    <p14:modId xmlns:p14="http://schemas.microsoft.com/office/powerpoint/2010/main" val="4249129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A3C2E801-2C68-2ADB-B187-DDBCB7CDB060}"/>
                  </a:ext>
                </a:extLst>
              </p:cNvPr>
              <p:cNvGraphicFramePr/>
              <p:nvPr>
                <p:extLst>
                  <p:ext uri="{D42A27DB-BD31-4B8C-83A1-F6EECF244321}">
                    <p14:modId xmlns:p14="http://schemas.microsoft.com/office/powerpoint/2010/main" val="42491299"/>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78CAC6DD-C7AC-9726-0D9A-A10C3F9EEF48}"/>
                  </a:ext>
                </a:extLst>
              </p:cNvPr>
              <p:cNvGraphicFramePr>
                <a:graphicFrameLocks noGrp="1"/>
              </p:cNvGraphicFramePr>
              <p:nvPr>
                <p:extLst>
                  <p:ext uri="{D42A27DB-BD31-4B8C-83A1-F6EECF244321}">
                    <p14:modId xmlns:p14="http://schemas.microsoft.com/office/powerpoint/2010/main" val="1623170625"/>
                  </p:ext>
                </p:extLst>
              </p:nvPr>
            </p:nvGraphicFramePr>
            <p:xfrm>
              <a:off x="952500" y="2187466"/>
              <a:ext cx="7239000" cy="2032265"/>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a:t>
                          </a:r>
                          <a:r>
                            <a:rPr lang="en-GB" sz="1600" baseline="0" dirty="0">
                              <a:solidFill>
                                <a:srgbClr val="00BC89"/>
                              </a:solidFill>
                              <a:latin typeface="Nunito" pitchFamily="2" charset="0"/>
                            </a:rPr>
                            <a:t> </a:t>
                          </a:r>
                          <a14:m>
                            <m:oMath xmlns:m="http://schemas.openxmlformats.org/officeDocument/2006/math">
                              <m:r>
                                <a:rPr lang="en-GB" sz="1600" b="0" i="1" baseline="0" dirty="0" smtClean="0">
                                  <a:solidFill>
                                    <a:srgbClr val="00BC89"/>
                                  </a:solidFill>
                                  <a:latin typeface="Cambria Math" panose="02040503050406030204" pitchFamily="18" charset="0"/>
                                </a:rPr>
                                <m:t>𝑥</m:t>
                              </m:r>
                              <m:r>
                                <a:rPr lang="en-GB" sz="1600" b="0" i="1" baseline="0" dirty="0" smtClean="0">
                                  <a:solidFill>
                                    <a:srgbClr val="00BC89"/>
                                  </a:solidFill>
                                  <a:latin typeface="Cambria Math" panose="02040503050406030204" pitchFamily="18" charset="0"/>
                                </a:rPr>
                                <m:t>=−2     </m:t>
                              </m:r>
                              <m:r>
                                <a:rPr lang="en-GB" sz="1600" b="0" i="1" baseline="0" dirty="0" smtClean="0">
                                  <a:solidFill>
                                    <a:srgbClr val="00BC89"/>
                                  </a:solidFill>
                                  <a:latin typeface="Cambria Math" panose="02040503050406030204" pitchFamily="18" charset="0"/>
                                </a:rPr>
                                <m:t>𝑥</m:t>
                              </m:r>
                              <m:r>
                                <a:rPr lang="en-GB" sz="1600" b="0" i="1" baseline="0" dirty="0"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=0</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solved a linear equation using only the numerators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Student solved a linear equation using only the denominators</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     </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1</m:t>
                                  </m:r>
                                </m:num>
                                <m:den>
                                  <m:r>
                                    <a:rPr lang="en-GB" sz="1600" b="0" i="1" u="none" strike="noStrike" cap="none" baseline="0" smtClean="0">
                                      <a:solidFill>
                                        <a:schemeClr val="tx1"/>
                                      </a:solidFill>
                                      <a:latin typeface="Cambria Math" panose="02040503050406030204" pitchFamily="18" charset="0"/>
                                      <a:sym typeface="Nunito"/>
                                    </a:rPr>
                                    <m:t>2</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multiplied the numerators by the denominators then solved the resulting quadratic</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78CAC6DD-C7AC-9726-0D9A-A10C3F9EEF48}"/>
                  </a:ext>
                </a:extLst>
              </p:cNvPr>
              <p:cNvGraphicFramePr>
                <a:graphicFrameLocks noGrp="1"/>
              </p:cNvGraphicFramePr>
              <p:nvPr>
                <p:extLst>
                  <p:ext uri="{D42A27DB-BD31-4B8C-83A1-F6EECF244321}">
                    <p14:modId xmlns:p14="http://schemas.microsoft.com/office/powerpoint/2010/main" val="1623170625"/>
                  </p:ext>
                </p:extLst>
              </p:nvPr>
            </p:nvGraphicFramePr>
            <p:xfrm>
              <a:off x="952500" y="2187466"/>
              <a:ext cx="7239000" cy="2032265"/>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177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17722"/>
                          </a:stretch>
                        </a:blipFill>
                      </a:tcPr>
                    </a:tc>
                    <a:extLst>
                      <a:ext uri="{0D108BD9-81ED-4DB2-BD59-A6C34878D82A}">
                        <a16:rowId xmlns:a16="http://schemas.microsoft.com/office/drawing/2014/main" val="692741909"/>
                      </a:ext>
                    </a:extLst>
                  </a:tr>
                  <a:tr h="1075817">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89831" r="-100337" b="-5085"/>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89831" r="-337" b="-5085"/>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128633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EF4E70B-248D-725F-7565-7DEB58166923}"/>
                  </a:ext>
                </a:extLst>
              </p:cNvPr>
              <p:cNvGraphicFramePr/>
              <p:nvPr>
                <p:extLst>
                  <p:ext uri="{D42A27DB-BD31-4B8C-83A1-F6EECF244321}">
                    <p14:modId xmlns:p14="http://schemas.microsoft.com/office/powerpoint/2010/main" val="397970281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−49</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EF4E70B-248D-725F-7565-7DEB58166923}"/>
                  </a:ext>
                </a:extLst>
              </p:cNvPr>
              <p:cNvGraphicFramePr/>
              <p:nvPr>
                <p:extLst>
                  <p:ext uri="{D42A27DB-BD31-4B8C-83A1-F6EECF244321}">
                    <p14:modId xmlns:p14="http://schemas.microsoft.com/office/powerpoint/2010/main" val="397970281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20A9D3C5-8ED4-34A0-2C78-8DBE8193A24A}"/>
                  </a:ext>
                </a:extLst>
              </p:cNvPr>
              <p:cNvGraphicFramePr>
                <a:graphicFrameLocks noGrp="1"/>
              </p:cNvGraphicFramePr>
              <p:nvPr>
                <p:extLst>
                  <p:ext uri="{D42A27DB-BD31-4B8C-83A1-F6EECF244321}">
                    <p14:modId xmlns:p14="http://schemas.microsoft.com/office/powerpoint/2010/main" val="26430674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f>
                                <m:fPr>
                                  <m:ctrlPr>
                                    <a:rPr lang="en-GB" sz="1600" b="0" i="1" baseline="0" dirty="0" smtClean="0">
                                      <a:solidFill>
                                        <a:schemeClr val="tx1"/>
                                      </a:solidFill>
                                      <a:latin typeface="Cambria Math" panose="02040503050406030204" pitchFamily="18" charset="0"/>
                                    </a:rPr>
                                  </m:ctrlPr>
                                </m:fPr>
                                <m:num>
                                  <m:r>
                                    <a:rPr lang="en-GB" sz="1600" b="0" i="1" baseline="0" dirty="0" smtClean="0">
                                      <a:solidFill>
                                        <a:schemeClr val="tx1"/>
                                      </a:solidFill>
                                      <a:latin typeface="Cambria Math" panose="02040503050406030204" pitchFamily="18" charset="0"/>
                                    </a:rPr>
                                    <m:t>1</m:t>
                                  </m:r>
                                </m:num>
                                <m:den>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+7</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simplified the factorised expression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simplified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Student wrote the reciprocal of the answer</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a:t>
                          </a:r>
                          <a:r>
                            <a:rPr lang="ar-AE" sz="1600" u="none" strike="noStrike" cap="none" baseline="0" dirty="0">
                              <a:solidFill>
                                <a:srgbClr val="00BC89"/>
                              </a:solidFill>
                              <a:sym typeface="Nunito"/>
                            </a:rPr>
                            <a:t> </a:t>
                          </a:r>
                          <a14:m>
                            <m:oMath xmlns:m="http://schemas.openxmlformats.org/officeDocument/2006/math">
                              <m:f>
                                <m:fPr>
                                  <m:ctrlPr>
                                    <a:rPr lang="en-GB" sz="1600" b="0" i="1" u="none" strike="noStrike" cap="none" baseline="0" smtClean="0">
                                      <a:solidFill>
                                        <a:srgbClr val="00BC89"/>
                                      </a:solidFill>
                                      <a:latin typeface="Cambria Math" panose="02040503050406030204" pitchFamily="18" charset="0"/>
                                      <a:sym typeface="Nunito"/>
                                    </a:rPr>
                                  </m:ctrlPr>
                                </m:fPr>
                                <m:num>
                                  <m:r>
                                    <a:rPr lang="en-GB" sz="1600" b="0" i="1" u="none" strike="noStrike" cap="none" baseline="0" smtClean="0">
                                      <a:solidFill>
                                        <a:srgbClr val="00BC89"/>
                                      </a:solidFill>
                                      <a:latin typeface="Cambria Math" panose="02040503050406030204" pitchFamily="18" charset="0"/>
                                      <a:sym typeface="Nunito"/>
                                    </a:rPr>
                                    <m:t>1</m:t>
                                  </m:r>
                                </m:num>
                                <m:den>
                                  <m:r>
                                    <a:rPr lang="en-GB" sz="1600" b="0" i="1" u="none" strike="noStrike" cap="none" baseline="0" smtClean="0">
                                      <a:solidFill>
                                        <a:srgbClr val="00BC89"/>
                                      </a:solidFill>
                                      <a:latin typeface="Cambria Math" panose="02040503050406030204" pitchFamily="18" charset="0"/>
                                      <a:sym typeface="Nunito"/>
                                    </a:rPr>
                                    <m:t>𝑥</m:t>
                                  </m:r>
                                  <m:r>
                                    <a:rPr lang="en-GB" sz="1600" b="0" i="1" u="none" strike="noStrike" cap="none" baseline="0" smtClean="0">
                                      <a:solidFill>
                                        <a:srgbClr val="00BC89"/>
                                      </a:solidFill>
                                      <a:latin typeface="Cambria Math" panose="02040503050406030204" pitchFamily="18" charset="0"/>
                                      <a:sym typeface="Nunito"/>
                                    </a:rPr>
                                    <m:t>−7</m:t>
                                  </m:r>
                                </m:den>
                              </m:f>
                            </m:oMath>
                          </a14:m>
                          <a:endParaRPr lang="en-GB" sz="1600" b="0" u="none" strike="noStrike" cap="none" baseline="0" dirty="0">
                            <a:solidFill>
                              <a:srgbClr val="00BC89"/>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20A9D3C5-8ED4-34A0-2C78-8DBE8193A24A}"/>
                  </a:ext>
                </a:extLst>
              </p:cNvPr>
              <p:cNvGraphicFramePr>
                <a:graphicFrameLocks noGrp="1"/>
              </p:cNvGraphicFramePr>
              <p:nvPr>
                <p:extLst>
                  <p:ext uri="{D42A27DB-BD31-4B8C-83A1-F6EECF244321}">
                    <p14:modId xmlns:p14="http://schemas.microsoft.com/office/powerpoint/2010/main" val="26430674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8334750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2E18A4A-B08B-3EFC-2352-A67B8C9C09EF}"/>
                  </a:ext>
                </a:extLst>
              </p:cNvPr>
              <p:cNvGraphicFramePr/>
              <p:nvPr>
                <p:extLst>
                  <p:ext uri="{D42A27DB-BD31-4B8C-83A1-F6EECF244321}">
                    <p14:modId xmlns:p14="http://schemas.microsoft.com/office/powerpoint/2010/main" val="41083478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−36</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−30</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2E18A4A-B08B-3EFC-2352-A67B8C9C09EF}"/>
                  </a:ext>
                </a:extLst>
              </p:cNvPr>
              <p:cNvGraphicFramePr/>
              <p:nvPr>
                <p:extLst>
                  <p:ext uri="{D42A27DB-BD31-4B8C-83A1-F6EECF244321}">
                    <p14:modId xmlns:p14="http://schemas.microsoft.com/office/powerpoint/2010/main" val="4108347860"/>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EC482A5-FAD7-E9EC-7D38-222D4CCF6363}"/>
                  </a:ext>
                </a:extLst>
              </p:cNvPr>
              <p:cNvGraphicFramePr>
                <a:graphicFrameLocks noGrp="1"/>
              </p:cNvGraphicFramePr>
              <p:nvPr>
                <p:extLst>
                  <p:ext uri="{D42A27DB-BD31-4B8C-83A1-F6EECF244321}">
                    <p14:modId xmlns:p14="http://schemas.microsoft.com/office/powerpoint/2010/main" val="24165293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a:t>
                          </a:r>
                          <a:r>
                            <a:rPr lang="en-GB" sz="1600" baseline="0" dirty="0">
                              <a:solidFill>
                                <a:srgbClr val="00BC89"/>
                              </a:solidFill>
                              <a:latin typeface="Nunito" pitchFamily="2" charset="0"/>
                            </a:rPr>
                            <a:t> </a:t>
                          </a:r>
                          <a14:m>
                            <m:oMath xmlns:m="http://schemas.openxmlformats.org/officeDocument/2006/math">
                              <m:f>
                                <m:fPr>
                                  <m:ctrlPr>
                                    <a:rPr lang="en-GB" sz="1600" b="0" i="1" baseline="0" dirty="0" smtClean="0">
                                      <a:solidFill>
                                        <a:srgbClr val="00BC89"/>
                                      </a:solidFill>
                                      <a:latin typeface="Cambria Math" panose="02040503050406030204" pitchFamily="18" charset="0"/>
                                    </a:rPr>
                                  </m:ctrlPr>
                                </m:fPr>
                                <m:num>
                                  <m:r>
                                    <a:rPr lang="en-GB" sz="1600" b="0" i="1" baseline="0" dirty="0" smtClean="0">
                                      <a:solidFill>
                                        <a:srgbClr val="00BC89"/>
                                      </a:solidFill>
                                      <a:latin typeface="Cambria Math" panose="02040503050406030204" pitchFamily="18" charset="0"/>
                                    </a:rPr>
                                    <m:t>𝑥</m:t>
                                  </m:r>
                                  <m:r>
                                    <a:rPr lang="en-GB" sz="1600" b="0" i="1" baseline="0" dirty="0" smtClean="0">
                                      <a:solidFill>
                                        <a:srgbClr val="00BC89"/>
                                      </a:solidFill>
                                      <a:latin typeface="Cambria Math" panose="02040503050406030204" pitchFamily="18" charset="0"/>
                                    </a:rPr>
                                    <m:t>−6</m:t>
                                  </m:r>
                                </m:num>
                                <m:den>
                                  <m:r>
                                    <a:rPr lang="en-GB" sz="1600" b="0" i="1" baseline="0" dirty="0" smtClean="0">
                                      <a:solidFill>
                                        <a:srgbClr val="00BC89"/>
                                      </a:solidFill>
                                      <a:latin typeface="Cambria Math" panose="02040503050406030204" pitchFamily="18" charset="0"/>
                                    </a:rPr>
                                    <m:t>𝑥</m:t>
                                  </m:r>
                                  <m:r>
                                    <a:rPr lang="en-GB" sz="1600" b="0" i="1" baseline="0" dirty="0" smtClean="0">
                                      <a:solidFill>
                                        <a:srgbClr val="00BC89"/>
                                      </a:solidFill>
                                      <a:latin typeface="Cambria Math" panose="02040503050406030204" pitchFamily="18" charset="0"/>
                                    </a:rPr>
                                    <m:t>−5</m:t>
                                  </m:r>
                                </m:den>
                              </m:f>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+6</m:t>
                                  </m:r>
                                </m:num>
                                <m:den>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−5</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cancelled terms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num>
                                <m:den>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den>
                              </m:f>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Student factorised but did not simplify</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−36</m:t>
                                  </m:r>
                                </m:num>
                                <m:den>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−30</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attempted to cancel the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r>
                            <a:rPr lang="en-GB" sz="1200" dirty="0">
                              <a:solidFill>
                                <a:schemeClr val="tx1"/>
                              </a:solidFill>
                              <a:latin typeface="Nunito" pitchFamily="2" charset="0"/>
                            </a:rPr>
                            <a:t> </a:t>
                          </a:r>
                          <a:r>
                            <a:rPr lang="en-GB" sz="1400" dirty="0">
                              <a:solidFill>
                                <a:schemeClr val="tx1"/>
                              </a:solidFill>
                              <a:latin typeface="Nunito" pitchFamily="2" charset="0"/>
                            </a:rPr>
                            <a:t>terms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EC482A5-FAD7-E9EC-7D38-222D4CCF6363}"/>
                  </a:ext>
                </a:extLst>
              </p:cNvPr>
              <p:cNvGraphicFramePr>
                <a:graphicFrameLocks noGrp="1"/>
              </p:cNvGraphicFramePr>
              <p:nvPr>
                <p:extLst>
                  <p:ext uri="{D42A27DB-BD31-4B8C-83A1-F6EECF244321}">
                    <p14:modId xmlns:p14="http://schemas.microsoft.com/office/powerpoint/2010/main" val="241652934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6809634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9CB9CA2-D93D-342A-96F9-45F341B1EDAE}"/>
                  </a:ext>
                </a:extLst>
              </p:cNvPr>
              <p:cNvGraphicFramePr/>
              <p:nvPr>
                <p:extLst>
                  <p:ext uri="{D42A27DB-BD31-4B8C-83A1-F6EECF244321}">
                    <p14:modId xmlns:p14="http://schemas.microsoft.com/office/powerpoint/2010/main" val="22616281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−14</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9CB9CA2-D93D-342A-96F9-45F341B1EDAE}"/>
                  </a:ext>
                </a:extLst>
              </p:cNvPr>
              <p:cNvGraphicFramePr/>
              <p:nvPr>
                <p:extLst>
                  <p:ext uri="{D42A27DB-BD31-4B8C-83A1-F6EECF244321}">
                    <p14:modId xmlns:p14="http://schemas.microsoft.com/office/powerpoint/2010/main" val="226162813"/>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57171423-D366-D918-951A-3EEBBBD39660}"/>
                  </a:ext>
                </a:extLst>
              </p:cNvPr>
              <p:cNvGraphicFramePr>
                <a:graphicFrameLocks noGrp="1"/>
              </p:cNvGraphicFramePr>
              <p:nvPr>
                <p:extLst>
                  <p:ext uri="{D42A27DB-BD31-4B8C-83A1-F6EECF244321}">
                    <p14:modId xmlns:p14="http://schemas.microsoft.com/office/powerpoint/2010/main" val="5243671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+7</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cancelled terms incorrectly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f>
                                <m:fPr>
                                  <m:ctrlPr>
                                    <a:rPr lang="en-GB" sz="1600" b="0" i="1" u="none" strike="noStrike" cap="none" smtClean="0">
                                      <a:solidFill>
                                        <a:srgbClr val="00BC89"/>
                                      </a:solidFill>
                                      <a:latin typeface="Cambria Math" panose="02040503050406030204" pitchFamily="18" charset="0"/>
                                      <a:cs typeface="Times New Roman"/>
                                      <a:sym typeface="Times New Roman"/>
                                    </a:rPr>
                                  </m:ctrlPr>
                                </m:fPr>
                                <m:num>
                                  <m:r>
                                    <a:rPr lang="en-GB" sz="1600" b="0" i="1" u="none" strike="noStrike" cap="none" smtClean="0">
                                      <a:solidFill>
                                        <a:srgbClr val="00BC89"/>
                                      </a:solidFill>
                                      <a:latin typeface="Cambria Math" panose="02040503050406030204" pitchFamily="18" charset="0"/>
                                      <a:cs typeface="Times New Roman"/>
                                      <a:sym typeface="Times New Roman"/>
                                    </a:rPr>
                                    <m:t>𝑥</m:t>
                                  </m:r>
                                  <m:r>
                                    <a:rPr lang="en-GB" sz="1600" b="0" i="1" u="none" strike="noStrike" cap="none" smtClean="0">
                                      <a:solidFill>
                                        <a:srgbClr val="00BC89"/>
                                      </a:solidFill>
                                      <a:latin typeface="Cambria Math" panose="02040503050406030204" pitchFamily="18" charset="0"/>
                                      <a:cs typeface="Times New Roman"/>
                                      <a:sym typeface="Times New Roman"/>
                                    </a:rPr>
                                    <m:t>−2</m:t>
                                  </m:r>
                                </m:num>
                                <m:den>
                                  <m:r>
                                    <a:rPr lang="en-GB" sz="1600" b="0" i="1" u="none" strike="noStrike" cap="none" smtClean="0">
                                      <a:solidFill>
                                        <a:srgbClr val="00BC89"/>
                                      </a:solidFill>
                                      <a:latin typeface="Cambria Math" panose="02040503050406030204" pitchFamily="18" charset="0"/>
                                      <a:cs typeface="Times New Roman"/>
                                      <a:sym typeface="Times New Roman"/>
                                    </a:rPr>
                                    <m:t>𝑥</m:t>
                                  </m:r>
                                  <m:r>
                                    <a:rPr lang="en-GB" sz="1600" b="0" i="1" u="none" strike="noStrike" cap="none" smtClean="0">
                                      <a:solidFill>
                                        <a:srgbClr val="00BC89"/>
                                      </a:solidFill>
                                      <a:latin typeface="Cambria Math" panose="02040503050406030204" pitchFamily="18" charset="0"/>
                                      <a:cs typeface="Times New Roman"/>
                                      <a:sym typeface="Times New Roman"/>
                                    </a:rPr>
                                    <m:t>−3</m:t>
                                  </m:r>
                                </m:den>
                              </m:f>
                            </m:oMath>
                          </a14:m>
                          <a:endParaRPr lang="en-GB" sz="1600" dirty="0">
                            <a:solidFill>
                              <a:schemeClr val="tx1"/>
                            </a:solidFill>
                            <a:latin typeface="Nunito" pitchFamily="2" charset="0"/>
                          </a:endParaRPr>
                        </a:p>
                        <a:p>
                          <a:r>
                            <a:rPr lang="en-GB" sz="1400" dirty="0">
                              <a:solidFill>
                                <a:srgbClr val="00BC89"/>
                              </a:solidFill>
                              <a:latin typeface="Nunito" pitchFamily="2" charset="0"/>
                            </a:rPr>
                            <a:t>Correct answer</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num>
                                <m:den>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den>
                              </m:f>
                            </m:oMath>
                          </a14:m>
                          <a:endParaRPr lang="en-GB" sz="14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chemeClr val="tx1"/>
                              </a:solidFill>
                              <a:latin typeface="Nunito" pitchFamily="2" charset="0"/>
                            </a:rPr>
                            <a:t>Student factorised but did not simplify</a:t>
                          </a:r>
                          <a:endParaRPr lang="en-GB" sz="12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5</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−14</m:t>
                                  </m:r>
                                </m:num>
                                <m:den>
                                  <m:r>
                                    <a:rPr lang="en-GB" sz="1600" b="0" i="1" u="none" strike="noStrike" cap="none" baseline="0" smtClean="0">
                                      <a:solidFill>
                                        <a:schemeClr val="tx1"/>
                                      </a:solidFill>
                                      <a:latin typeface="Cambria Math" panose="02040503050406030204" pitchFamily="18" charset="0"/>
                                      <a:sym typeface="Nunito"/>
                                    </a:rPr>
                                    <m:t>4</m:t>
                                  </m:r>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−21</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attempted to cancel the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𝑥</m:t>
                                  </m:r>
                                </m:e>
                                <m:sup>
                                  <m:r>
                                    <a:rPr lang="en-GB" sz="1400" b="0" i="1" smtClean="0">
                                      <a:solidFill>
                                        <a:schemeClr val="tx1"/>
                                      </a:solidFill>
                                      <a:latin typeface="Cambria Math" panose="02040503050406030204" pitchFamily="18" charset="0"/>
                                    </a:rPr>
                                    <m:t>2</m:t>
                                  </m:r>
                                </m:sup>
                              </m:sSup>
                            </m:oMath>
                          </a14:m>
                          <a:r>
                            <a:rPr lang="en-GB" sz="1200" dirty="0">
                              <a:solidFill>
                                <a:schemeClr val="tx1"/>
                              </a:solidFill>
                              <a:latin typeface="Nunito" pitchFamily="2" charset="0"/>
                            </a:rPr>
                            <a:t> </a:t>
                          </a:r>
                          <a:r>
                            <a:rPr lang="en-GB" sz="1400" dirty="0">
                              <a:solidFill>
                                <a:schemeClr val="tx1"/>
                              </a:solidFill>
                              <a:latin typeface="Nunito" pitchFamily="2" charset="0"/>
                            </a:rPr>
                            <a:t>terms</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57171423-D366-D918-951A-3EEBBBD39660}"/>
                  </a:ext>
                </a:extLst>
              </p:cNvPr>
              <p:cNvGraphicFramePr>
                <a:graphicFrameLocks noGrp="1"/>
              </p:cNvGraphicFramePr>
              <p:nvPr>
                <p:extLst>
                  <p:ext uri="{D42A27DB-BD31-4B8C-83A1-F6EECF244321}">
                    <p14:modId xmlns:p14="http://schemas.microsoft.com/office/powerpoint/2010/main" val="5243671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963661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065CC5EB-801F-CDAB-0A12-3067FE40C100}"/>
                  </a:ext>
                </a:extLst>
              </p:cNvPr>
              <p:cNvGraphicFramePr/>
              <p:nvPr>
                <p:extLst>
                  <p:ext uri="{D42A27DB-BD31-4B8C-83A1-F6EECF244321}">
                    <p14:modId xmlns:p14="http://schemas.microsoft.com/office/powerpoint/2010/main" val="177981869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Simplify fully: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r>
                                    <a:rPr lang="en-GB" sz="2300" b="0" i="1" u="none" strike="noStrike" cap="none" smtClean="0">
                                      <a:solidFill>
                                        <a:schemeClr val="dk1"/>
                                      </a:solidFill>
                                      <a:latin typeface="Cambria Math" panose="02040503050406030204" pitchFamily="18" charset="0"/>
                                      <a:cs typeface="Times New Roman"/>
                                      <a:sym typeface="Times New Roman"/>
                                    </a:rPr>
                                    <m:t>−9</m:t>
                                  </m:r>
                                  <m:r>
                                    <a:rPr lang="en-GB" sz="2300" b="0" i="1" u="none" strike="noStrike" cap="none" smtClean="0">
                                      <a:solidFill>
                                        <a:schemeClr val="dk1"/>
                                      </a:solidFill>
                                      <a:latin typeface="Cambria Math" panose="02040503050406030204" pitchFamily="18" charset="0"/>
                                      <a:cs typeface="Times New Roman"/>
                                      <a:sym typeface="Times New Roman"/>
                                    </a:rPr>
                                    <m:t>𝑥</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065CC5EB-801F-CDAB-0A12-3067FE40C100}"/>
                  </a:ext>
                </a:extLst>
              </p:cNvPr>
              <p:cNvGraphicFramePr/>
              <p:nvPr>
                <p:extLst>
                  <p:ext uri="{D42A27DB-BD31-4B8C-83A1-F6EECF244321}">
                    <p14:modId xmlns:p14="http://schemas.microsoft.com/office/powerpoint/2010/main" val="177981869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B27C1347-2331-4AEC-5304-274430A8AF9D}"/>
                  </a:ext>
                </a:extLst>
              </p:cNvPr>
              <p:cNvGraphicFramePr>
                <a:graphicFrameLocks noGrp="1"/>
              </p:cNvGraphicFramePr>
              <p:nvPr>
                <p:extLst>
                  <p:ext uri="{D42A27DB-BD31-4B8C-83A1-F6EECF244321}">
                    <p14:modId xmlns:p14="http://schemas.microsoft.com/office/powerpoint/2010/main" val="39509848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a:t>
                          </a:r>
                          <a:r>
                            <a:rPr lang="en-GB" sz="1600" baseline="0" dirty="0">
                              <a:solidFill>
                                <a:schemeClr val="tx1"/>
                              </a:solidFill>
                              <a:latin typeface="Nunito" pitchFamily="2" charset="0"/>
                            </a:rPr>
                            <a:t> </a:t>
                          </a:r>
                          <a14:m>
                            <m:oMath xmlns:m="http://schemas.openxmlformats.org/officeDocument/2006/math">
                              <m:f>
                                <m:fPr>
                                  <m:ctrlPr>
                                    <a:rPr lang="en-GB" sz="1600" b="0" i="1" baseline="0" dirty="0" smtClean="0">
                                      <a:solidFill>
                                        <a:schemeClr val="tx1"/>
                                      </a:solidFill>
                                      <a:latin typeface="Cambria Math" panose="02040503050406030204" pitchFamily="18" charset="0"/>
                                    </a:rPr>
                                  </m:ctrlPr>
                                </m:fPr>
                                <m:num>
                                  <m:r>
                                    <a:rPr lang="en-GB" sz="1600" b="0" i="1" baseline="0" dirty="0" smtClean="0">
                                      <a:solidFill>
                                        <a:schemeClr val="tx1"/>
                                      </a:solidFill>
                                      <a:latin typeface="Cambria Math" panose="02040503050406030204" pitchFamily="18" charset="0"/>
                                    </a:rPr>
                                    <m:t>3</m:t>
                                  </m:r>
                                </m:num>
                                <m:den>
                                  <m:r>
                                    <a:rPr lang="en-GB" sz="1600" b="0" i="1" baseline="0" dirty="0" smtClean="0">
                                      <a:solidFill>
                                        <a:schemeClr val="tx1"/>
                                      </a:solidFill>
                                      <a:latin typeface="Cambria Math" panose="02040503050406030204" pitchFamily="18" charset="0"/>
                                    </a:rPr>
                                    <m:t>𝑥</m:t>
                                  </m:r>
                                  <m:r>
                                    <a:rPr lang="en-GB" sz="1600" b="0" i="1" baseline="0" dirty="0" smtClean="0">
                                      <a:solidFill>
                                        <a:schemeClr val="tx1"/>
                                      </a:solidFill>
                                      <a:latin typeface="Cambria Math" panose="02040503050406030204" pitchFamily="18" charset="0"/>
                                    </a:rPr>
                                    <m:t>−9</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attempted to simplify only the variable</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num>
                                <m:den>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−3)</m:t>
                                  </m:r>
                                </m:den>
                              </m:f>
                            </m:oMath>
                          </a14:m>
                          <a:endParaRPr lang="en-GB" sz="1600" dirty="0">
                            <a:solidFill>
                              <a:schemeClr val="tx1"/>
                            </a:solidFill>
                            <a:latin typeface="Nunito" pitchFamily="2" charset="0"/>
                          </a:endParaRPr>
                        </a:p>
                        <a:p>
                          <a:r>
                            <a:rPr lang="en-GB" sz="1400" dirty="0">
                              <a:solidFill>
                                <a:schemeClr val="tx1"/>
                              </a:solidFill>
                              <a:latin typeface="Nunito" pitchFamily="2" charset="0"/>
                            </a:rPr>
                            <a:t>Student factorised but did not simplify</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1</m:t>
                                  </m:r>
                                </m:num>
                                <m:den>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den>
                              </m:f>
                            </m:oMath>
                          </a14:m>
                          <a:endParaRPr lang="en-GB" sz="14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dirty="0">
                              <a:solidFill>
                                <a:srgbClr val="00BC89"/>
                              </a:solidFill>
                              <a:latin typeface="Nunito" pitchFamily="2" charset="0"/>
                            </a:rPr>
                            <a:t>Correct answer</a:t>
                          </a:r>
                          <a:endParaRPr lang="en-GB" sz="1200" b="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+3</m:t>
                                  </m:r>
                                </m:num>
                                <m:den>
                                  <m:sSup>
                                    <m:sSupPr>
                                      <m:ctrlPr>
                                        <a:rPr lang="en-GB" sz="1600" b="0" i="1" u="none" strike="noStrike" cap="none" baseline="0" smtClean="0">
                                          <a:solidFill>
                                            <a:schemeClr val="tx1"/>
                                          </a:solidFill>
                                          <a:latin typeface="Cambria Math" panose="02040503050406030204" pitchFamily="18" charset="0"/>
                                          <a:sym typeface="Nunito"/>
                                        </a:rPr>
                                      </m:ctrlPr>
                                    </m:sSupPr>
                                    <m:e>
                                      <m:r>
                                        <a:rPr lang="en-GB" sz="1600" b="0" i="1" u="none" strike="noStrike" cap="none" baseline="0" smtClean="0">
                                          <a:solidFill>
                                            <a:schemeClr val="tx1"/>
                                          </a:solidFill>
                                          <a:latin typeface="Cambria Math" panose="02040503050406030204" pitchFamily="18" charset="0"/>
                                          <a:sym typeface="Nunito"/>
                                        </a:rPr>
                                        <m:t>𝑥</m:t>
                                      </m:r>
                                    </m:e>
                                    <m:sup>
                                      <m:r>
                                        <a:rPr lang="en-GB" sz="1600" b="0" i="1" u="none" strike="noStrike" cap="none" baseline="0" smtClean="0">
                                          <a:solidFill>
                                            <a:schemeClr val="tx1"/>
                                          </a:solidFill>
                                          <a:latin typeface="Cambria Math" panose="02040503050406030204" pitchFamily="18" charset="0"/>
                                          <a:sym typeface="Nunito"/>
                                        </a:rPr>
                                        <m:t>2</m:t>
                                      </m:r>
                                    </m:sup>
                                  </m:sSup>
                                  <m:r>
                                    <a:rPr lang="en-GB" sz="1600" b="0" i="1" u="none" strike="noStrike" cap="none" baseline="0" smtClean="0">
                                      <a:solidFill>
                                        <a:schemeClr val="tx1"/>
                                      </a:solidFill>
                                      <a:latin typeface="Cambria Math" panose="02040503050406030204" pitchFamily="18" charset="0"/>
                                      <a:sym typeface="Nunito"/>
                                    </a:rPr>
                                    <m:t>−9</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did not recognise the difference of two squares in the denominator</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B27C1347-2331-4AEC-5304-274430A8AF9D}"/>
                  </a:ext>
                </a:extLst>
              </p:cNvPr>
              <p:cNvGraphicFramePr>
                <a:graphicFrameLocks noGrp="1"/>
              </p:cNvGraphicFramePr>
              <p:nvPr>
                <p:extLst>
                  <p:ext uri="{D42A27DB-BD31-4B8C-83A1-F6EECF244321}">
                    <p14:modId xmlns:p14="http://schemas.microsoft.com/office/powerpoint/2010/main" val="395098483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03817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5966FAF0-0FE0-5DD5-DD4A-3476ADFD2D3E}"/>
                  </a:ext>
                </a:extLst>
              </p:cNvPr>
              <p:cNvGraphicFramePr/>
              <p:nvPr>
                <p:extLst>
                  <p:ext uri="{D42A27DB-BD31-4B8C-83A1-F6EECF244321}">
                    <p14:modId xmlns:p14="http://schemas.microsoft.com/office/powerpoint/2010/main" val="1541448507"/>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Write as a single fraction in its simplest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𝑎</m:t>
                                  </m:r>
                                </m:num>
                                <m:den>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𝑏</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4</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𝑏</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num>
                                <m:den>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𝑎</m:t>
                                      </m:r>
                                    </m:e>
                                    <m:sup>
                                      <m:r>
                                        <a:rPr lang="en-GB" sz="2300" b="0" i="1" u="none" strike="noStrike" cap="none" smtClean="0">
                                          <a:solidFill>
                                            <a:schemeClr val="dk1"/>
                                          </a:solidFill>
                                          <a:latin typeface="Cambria Math" panose="02040503050406030204" pitchFamily="18" charset="0"/>
                                          <a:cs typeface="Times New Roman"/>
                                          <a:sym typeface="Times New Roman"/>
                                        </a:rPr>
                                        <m:t>5</m:t>
                                      </m:r>
                                    </m:sup>
                                  </m:sSup>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5966FAF0-0FE0-5DD5-DD4A-3476ADFD2D3E}"/>
                  </a:ext>
                </a:extLst>
              </p:cNvPr>
              <p:cNvGraphicFramePr/>
              <p:nvPr>
                <p:extLst>
                  <p:ext uri="{D42A27DB-BD31-4B8C-83A1-F6EECF244321}">
                    <p14:modId xmlns:p14="http://schemas.microsoft.com/office/powerpoint/2010/main" val="1541448507"/>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98C0A25E-B9B3-58F9-90F3-99A0C797132B}"/>
                  </a:ext>
                </a:extLst>
              </p:cNvPr>
              <p:cNvGraphicFramePr>
                <a:graphicFrameLocks noGrp="1"/>
              </p:cNvGraphicFramePr>
              <p:nvPr>
                <p:extLst>
                  <p:ext uri="{D42A27DB-BD31-4B8C-83A1-F6EECF244321}">
                    <p14:modId xmlns:p14="http://schemas.microsoft.com/office/powerpoint/2010/main" val="40668767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ar-AE" sz="1600" i="1" u="none" strike="noStrike" cap="none" smtClean="0">
                                      <a:solidFill>
                                        <a:schemeClr val="dk1"/>
                                      </a:solidFill>
                                      <a:latin typeface="Cambria Math" panose="02040503050406030204" pitchFamily="18" charset="0"/>
                                      <a:cs typeface="Times New Roman"/>
                                      <a:sym typeface="Times New Roman"/>
                                    </a:rPr>
                                  </m:ctrlPr>
                                </m:fPr>
                                <m:num>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4</m:t>
                                      </m:r>
                                      <m:r>
                                        <a:rPr lang="en-US" sz="1600" b="0" i="1" u="none" strike="noStrike" cap="none" smtClean="0">
                                          <a:solidFill>
                                            <a:schemeClr val="dk1"/>
                                          </a:solidFill>
                                          <a:latin typeface="Cambria Math" panose="02040503050406030204" pitchFamily="18" charset="0"/>
                                          <a:cs typeface="Times New Roman"/>
                                          <a:sym typeface="Times New Roman"/>
                                        </a:rPr>
                                        <m:t>𝑎𝑏</m:t>
                                      </m:r>
                                    </m:e>
                                    <m:sup>
                                      <m:r>
                                        <a:rPr lang="en-US" sz="1600" b="0" i="1" u="none" strike="noStrike" cap="none" smtClean="0">
                                          <a:solidFill>
                                            <a:schemeClr val="dk1"/>
                                          </a:solidFill>
                                          <a:latin typeface="Cambria Math" panose="02040503050406030204" pitchFamily="18" charset="0"/>
                                          <a:cs typeface="Times New Roman"/>
                                          <a:sym typeface="Times New Roman"/>
                                        </a:rPr>
                                        <m:t>3</m:t>
                                      </m:r>
                                    </m:sup>
                                  </m:sSup>
                                </m:num>
                                <m:den>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2</m:t>
                                      </m:r>
                                      <m:r>
                                        <a:rPr lang="en-US" sz="1600" b="0" i="1" u="none" strike="noStrike" cap="none" smtClean="0">
                                          <a:solidFill>
                                            <a:schemeClr val="dk1"/>
                                          </a:solidFill>
                                          <a:latin typeface="Cambria Math" panose="02040503050406030204" pitchFamily="18" charset="0"/>
                                          <a:cs typeface="Times New Roman"/>
                                          <a:sym typeface="Times New Roman"/>
                                        </a:rPr>
                                        <m:t>𝑎</m:t>
                                      </m:r>
                                    </m:e>
                                    <m:sup>
                                      <m:r>
                                        <a:rPr lang="en-US" sz="1600" b="0" i="1" u="none" strike="noStrike" cap="none" smtClean="0">
                                          <a:solidFill>
                                            <a:schemeClr val="dk1"/>
                                          </a:solidFill>
                                          <a:latin typeface="Cambria Math" panose="02040503050406030204" pitchFamily="18" charset="0"/>
                                          <a:cs typeface="Times New Roman"/>
                                          <a:sym typeface="Times New Roman"/>
                                        </a:rPr>
                                        <m:t>5</m:t>
                                      </m:r>
                                    </m:sup>
                                  </m:sSup>
                                  <m:r>
                                    <a:rPr lang="en-US" sz="1600" b="0" i="1" u="none" strike="noStrike" cap="none" smtClean="0">
                                      <a:solidFill>
                                        <a:schemeClr val="dk1"/>
                                      </a:solidFill>
                                      <a:latin typeface="Cambria Math" panose="02040503050406030204" pitchFamily="18" charset="0"/>
                                      <a:cs typeface="Times New Roman"/>
                                      <a:sym typeface="Times New Roman"/>
                                    </a:rPr>
                                    <m:t>𝑏</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i="1" u="none" strike="noStrike" cap="none" smtClean="0">
                                      <a:solidFill>
                                        <a:schemeClr val="tx1"/>
                                      </a:solidFill>
                                      <a:latin typeface="Cambria Math" panose="02040503050406030204" pitchFamily="18" charset="0"/>
                                      <a:cs typeface="Times New Roman"/>
                                      <a:sym typeface="Times New Roman"/>
                                    </a:rPr>
                                  </m:ctrlPr>
                                </m:fPr>
                                <m:num>
                                  <m:sSup>
                                    <m:sSupPr>
                                      <m:ctrlPr>
                                        <a:rPr lang="en-GB" sz="1600" i="1" u="none" strike="noStrike" cap="none" smtClean="0">
                                          <a:solidFill>
                                            <a:schemeClr val="tx1"/>
                                          </a:solidFill>
                                          <a:latin typeface="Cambria Math" panose="02040503050406030204" pitchFamily="18" charset="0"/>
                                          <a:cs typeface="Times New Roman"/>
                                          <a:sym typeface="Times New Roman"/>
                                        </a:rPr>
                                      </m:ctrlPr>
                                    </m:sSupPr>
                                    <m:e>
                                      <m:r>
                                        <a:rPr lang="en-US" sz="1600" b="0" i="1" u="none" strike="noStrike" cap="none" smtClean="0">
                                          <a:solidFill>
                                            <a:schemeClr val="tx1"/>
                                          </a:solidFill>
                                          <a:latin typeface="Cambria Math" panose="02040503050406030204" pitchFamily="18" charset="0"/>
                                          <a:cs typeface="Times New Roman"/>
                                          <a:sym typeface="Times New Roman"/>
                                        </a:rPr>
                                        <m:t>2</m:t>
                                      </m:r>
                                      <m:r>
                                        <a:rPr lang="en-US" sz="1600" b="0" i="1" u="none" strike="noStrike" cap="none" smtClean="0">
                                          <a:solidFill>
                                            <a:schemeClr val="tx1"/>
                                          </a:solidFill>
                                          <a:latin typeface="Cambria Math" panose="02040503050406030204" pitchFamily="18" charset="0"/>
                                          <a:cs typeface="Times New Roman"/>
                                          <a:sym typeface="Times New Roman"/>
                                        </a:rPr>
                                        <m:t>𝑎𝑏</m:t>
                                      </m:r>
                                    </m:e>
                                    <m:sup>
                                      <m:r>
                                        <a:rPr lang="en-US" sz="1600" b="0" i="1" u="none" strike="noStrike" cap="none" smtClean="0">
                                          <a:solidFill>
                                            <a:schemeClr val="tx1"/>
                                          </a:solidFill>
                                          <a:latin typeface="Cambria Math" panose="02040503050406030204" pitchFamily="18" charset="0"/>
                                          <a:cs typeface="Times New Roman"/>
                                          <a:sym typeface="Times New Roman"/>
                                        </a:rPr>
                                        <m:t>3</m:t>
                                      </m:r>
                                    </m:sup>
                                  </m:sSup>
                                </m:num>
                                <m:den>
                                  <m:sSup>
                                    <m:sSupPr>
                                      <m:ctrlPr>
                                        <a:rPr lang="en-GB" sz="1600" i="1" u="none" strike="noStrike" cap="none" smtClean="0">
                                          <a:solidFill>
                                            <a:schemeClr val="tx1"/>
                                          </a:solidFill>
                                          <a:latin typeface="Cambria Math" panose="02040503050406030204" pitchFamily="18" charset="0"/>
                                          <a:cs typeface="Times New Roman"/>
                                          <a:sym typeface="Times New Roman"/>
                                        </a:rPr>
                                      </m:ctrlPr>
                                    </m:sSupPr>
                                    <m:e>
                                      <m:r>
                                        <a:rPr lang="en-US" sz="1600" b="0" i="1" u="none" strike="noStrike" cap="none" smtClean="0">
                                          <a:solidFill>
                                            <a:schemeClr val="tx1"/>
                                          </a:solidFill>
                                          <a:latin typeface="Cambria Math" panose="02040503050406030204" pitchFamily="18" charset="0"/>
                                          <a:cs typeface="Times New Roman"/>
                                          <a:sym typeface="Times New Roman"/>
                                        </a:rPr>
                                        <m:t>𝑎</m:t>
                                      </m:r>
                                    </m:e>
                                    <m:sup>
                                      <m:r>
                                        <a:rPr lang="en-US" sz="1600" b="0" i="1" u="none" strike="noStrike" cap="none" smtClean="0">
                                          <a:solidFill>
                                            <a:schemeClr val="tx1"/>
                                          </a:solidFill>
                                          <a:latin typeface="Cambria Math" panose="02040503050406030204" pitchFamily="18" charset="0"/>
                                          <a:cs typeface="Times New Roman"/>
                                          <a:sym typeface="Times New Roman"/>
                                        </a:rPr>
                                        <m:t>5</m:t>
                                      </m:r>
                                    </m:sup>
                                  </m:sSup>
                                  <m:r>
                                    <a:rPr lang="en-US" sz="1600" b="0" i="1" u="none" strike="noStrike" cap="none" smtClean="0">
                                      <a:solidFill>
                                        <a:schemeClr val="tx1"/>
                                      </a:solidFill>
                                      <a:latin typeface="Cambria Math" panose="02040503050406030204" pitchFamily="18" charset="0"/>
                                      <a:cs typeface="Times New Roman"/>
                                      <a:sym typeface="Times New Roman"/>
                                    </a:rPr>
                                    <m:t>𝑏</m:t>
                                  </m:r>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latin typeface="Nunito" pitchFamily="2" charset="0"/>
                            </a:rPr>
                            <a:t>C) </a:t>
                          </a:r>
                          <a14:m>
                            <m:oMath xmlns:m="http://schemas.openxmlformats.org/officeDocument/2006/math">
                              <m:f>
                                <m:fPr>
                                  <m:ctrlPr>
                                    <a:rPr lang="ar-AE" sz="1600" i="1" u="none" strike="noStrike" cap="none" smtClean="0">
                                      <a:solidFill>
                                        <a:schemeClr val="dk1"/>
                                      </a:solidFill>
                                      <a:latin typeface="Cambria Math" panose="02040503050406030204" pitchFamily="18" charset="0"/>
                                      <a:cs typeface="Times New Roman"/>
                                      <a:sym typeface="Times New Roman"/>
                                    </a:rPr>
                                  </m:ctrlPr>
                                </m:fPr>
                                <m:num>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𝑏</m:t>
                                      </m:r>
                                    </m:e>
                                    <m:sup>
                                      <m:r>
                                        <a:rPr lang="en-US" sz="1600" b="0" i="1" u="none" strike="noStrike" cap="none" smtClean="0">
                                          <a:solidFill>
                                            <a:schemeClr val="dk1"/>
                                          </a:solidFill>
                                          <a:latin typeface="Cambria Math" panose="02040503050406030204" pitchFamily="18" charset="0"/>
                                          <a:cs typeface="Times New Roman"/>
                                          <a:sym typeface="Times New Roman"/>
                                        </a:rPr>
                                        <m:t>2</m:t>
                                      </m:r>
                                    </m:sup>
                                  </m:sSup>
                                </m:num>
                                <m:den>
                                  <m:sSup>
                                    <m:sSupPr>
                                      <m:ctrlPr>
                                        <a:rPr lang="ar-AE" sz="1600" i="1" u="none" strike="noStrike" cap="none" smtClean="0">
                                          <a:solidFill>
                                            <a:schemeClr val="dk1"/>
                                          </a:solidFill>
                                          <a:latin typeface="Cambria Math" panose="02040503050406030204" pitchFamily="18" charset="0"/>
                                          <a:cs typeface="Times New Roman"/>
                                          <a:sym typeface="Times New Roman"/>
                                        </a:rPr>
                                      </m:ctrlPr>
                                    </m:sSupPr>
                                    <m:e>
                                      <m:r>
                                        <a:rPr lang="en-US" sz="1600" b="0" i="1" u="none" strike="noStrike" cap="none" smtClean="0">
                                          <a:solidFill>
                                            <a:schemeClr val="dk1"/>
                                          </a:solidFill>
                                          <a:latin typeface="Cambria Math" panose="02040503050406030204" pitchFamily="18" charset="0"/>
                                          <a:cs typeface="Times New Roman"/>
                                          <a:sym typeface="Times New Roman"/>
                                        </a:rPr>
                                        <m:t>2</m:t>
                                      </m:r>
                                      <m:r>
                                        <a:rPr lang="en-US" sz="1600" b="0" i="1" u="none" strike="noStrike" cap="none" smtClean="0">
                                          <a:solidFill>
                                            <a:schemeClr val="dk1"/>
                                          </a:solidFill>
                                          <a:latin typeface="Cambria Math" panose="02040503050406030204" pitchFamily="18" charset="0"/>
                                          <a:cs typeface="Times New Roman"/>
                                          <a:sym typeface="Times New Roman"/>
                                        </a:rPr>
                                        <m:t>𝑎</m:t>
                                      </m:r>
                                    </m:e>
                                    <m:sup>
                                      <m:r>
                                        <a:rPr lang="en-US" sz="1600" b="0" i="1" u="none" strike="noStrike" cap="none" smtClean="0">
                                          <a:solidFill>
                                            <a:schemeClr val="dk1"/>
                                          </a:solidFill>
                                          <a:latin typeface="Cambria Math" panose="02040503050406030204" pitchFamily="18" charset="0"/>
                                          <a:cs typeface="Times New Roman"/>
                                          <a:sym typeface="Times New Roman"/>
                                        </a:rPr>
                                        <m:t>4</m:t>
                                      </m:r>
                                    </m:sup>
                                  </m:sSup>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ar-AE" sz="1600" i="1" u="none" strike="noStrike" cap="none" baseline="0" smtClean="0">
                                      <a:solidFill>
                                        <a:schemeClr val="tx1"/>
                                      </a:solidFill>
                                      <a:latin typeface="Cambria Math" panose="02040503050406030204" pitchFamily="18" charset="0"/>
                                      <a:sym typeface="Nunito"/>
                                    </a:rPr>
                                  </m:ctrlPr>
                                </m:fPr>
                                <m:num>
                                  <m:sSup>
                                    <m:sSupPr>
                                      <m:ctrlPr>
                                        <a:rPr lang="ar-AE" sz="1600" i="1" u="none" strike="noStrike" cap="none" baseline="0" smtClean="0">
                                          <a:solidFill>
                                            <a:schemeClr val="tx1"/>
                                          </a:solidFill>
                                          <a:latin typeface="Cambria Math" panose="02040503050406030204" pitchFamily="18" charset="0"/>
                                          <a:sym typeface="Nunito"/>
                                        </a:rPr>
                                      </m:ctrlPr>
                                    </m:sSupPr>
                                    <m:e>
                                      <m:r>
                                        <a:rPr lang="ar-AE" sz="1600" b="0" i="1" u="none" strike="noStrike" cap="none" baseline="0" smtClean="0">
                                          <a:solidFill>
                                            <a:schemeClr val="tx1"/>
                                          </a:solidFill>
                                          <a:latin typeface="Cambria Math" panose="02040503050406030204" pitchFamily="18" charset="0"/>
                                          <a:sym typeface="Nunito"/>
                                        </a:rPr>
                                        <m:t>2</m:t>
                                      </m:r>
                                      <m:r>
                                        <a:rPr lang="ar-AE" sz="1600" b="0" i="1" u="none" strike="noStrike" cap="none" baseline="0" smtClean="0">
                                          <a:solidFill>
                                            <a:schemeClr val="tx1"/>
                                          </a:solidFill>
                                          <a:latin typeface="Cambria Math" panose="02040503050406030204" pitchFamily="18" charset="0"/>
                                          <a:sym typeface="Nunito"/>
                                        </a:rPr>
                                        <m:t>𝑏</m:t>
                                      </m:r>
                                    </m:e>
                                    <m:sup>
                                      <m:r>
                                        <a:rPr lang="ar-AE" sz="1600" b="0" i="1" u="none" strike="noStrike" cap="none" baseline="0" smtClean="0">
                                          <a:solidFill>
                                            <a:schemeClr val="tx1"/>
                                          </a:solidFill>
                                          <a:latin typeface="Cambria Math" panose="02040503050406030204" pitchFamily="18" charset="0"/>
                                          <a:sym typeface="Nunito"/>
                                        </a:rPr>
                                        <m:t>2</m:t>
                                      </m:r>
                                    </m:sup>
                                  </m:sSup>
                                </m:num>
                                <m:den>
                                  <m:sSup>
                                    <m:sSupPr>
                                      <m:ctrlPr>
                                        <a:rPr lang="ar-AE" sz="1600" i="1" u="none" strike="noStrike" cap="none" baseline="0" smtClean="0">
                                          <a:solidFill>
                                            <a:schemeClr val="tx1"/>
                                          </a:solidFill>
                                          <a:latin typeface="Cambria Math" panose="02040503050406030204" pitchFamily="18" charset="0"/>
                                          <a:sym typeface="Nunito"/>
                                        </a:rPr>
                                      </m:ctrlPr>
                                    </m:sSupPr>
                                    <m:e>
                                      <m:r>
                                        <a:rPr lang="ar-AE" sz="1600" b="0" i="1" u="none" strike="noStrike" cap="none" baseline="0" smtClean="0">
                                          <a:solidFill>
                                            <a:schemeClr val="tx1"/>
                                          </a:solidFill>
                                          <a:latin typeface="Cambria Math" panose="02040503050406030204" pitchFamily="18" charset="0"/>
                                          <a:sym typeface="Nunito"/>
                                        </a:rPr>
                                        <m:t>𝑎</m:t>
                                      </m:r>
                                    </m:e>
                                    <m:sup>
                                      <m:r>
                                        <a:rPr lang="ar-AE" sz="1600" b="0" i="1" u="none" strike="noStrike" cap="none" baseline="0" smtClean="0">
                                          <a:solidFill>
                                            <a:schemeClr val="tx1"/>
                                          </a:solidFill>
                                          <a:latin typeface="Cambria Math" panose="02040503050406030204" pitchFamily="18" charset="0"/>
                                          <a:sym typeface="Nunito"/>
                                        </a:rPr>
                                        <m:t>4</m:t>
                                      </m:r>
                                    </m:sup>
                                  </m:sSup>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98C0A25E-B9B3-58F9-90F3-99A0C797132B}"/>
                  </a:ext>
                </a:extLst>
              </p:cNvPr>
              <p:cNvGraphicFramePr>
                <a:graphicFrameLocks noGrp="1"/>
              </p:cNvGraphicFramePr>
              <p:nvPr>
                <p:extLst>
                  <p:ext uri="{D42A27DB-BD31-4B8C-83A1-F6EECF244321}">
                    <p14:modId xmlns:p14="http://schemas.microsoft.com/office/powerpoint/2010/main" val="40668767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416089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32DB5348-F95B-1216-1856-1D5127961A07}"/>
                  </a:ext>
                </a:extLst>
              </p:cNvPr>
              <p:cNvGraphicFramePr/>
              <p:nvPr>
                <p:extLst>
                  <p:ext uri="{D42A27DB-BD31-4B8C-83A1-F6EECF244321}">
                    <p14:modId xmlns:p14="http://schemas.microsoft.com/office/powerpoint/2010/main" val="311962483"/>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Write as a single fraction in its simplest terms: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num>
                                <m:den>
                                  <m:r>
                                    <a:rPr lang="en-GB" sz="2300" b="0" i="1" u="none" strike="noStrike" cap="none" smtClean="0">
                                      <a:solidFill>
                                        <a:schemeClr val="dk1"/>
                                      </a:solidFill>
                                      <a:latin typeface="Cambria Math" panose="02040503050406030204" pitchFamily="18" charset="0"/>
                                      <a:cs typeface="Times New Roman"/>
                                      <a:sym typeface="Times New Roman"/>
                                    </a:rPr>
                                    <m:t>𝑚</m:t>
                                  </m:r>
                                </m:den>
                              </m:f>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𝑚</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32DB5348-F95B-1216-1856-1D5127961A07}"/>
                  </a:ext>
                </a:extLst>
              </p:cNvPr>
              <p:cNvGraphicFramePr/>
              <p:nvPr>
                <p:extLst>
                  <p:ext uri="{D42A27DB-BD31-4B8C-83A1-F6EECF244321}">
                    <p14:modId xmlns:p14="http://schemas.microsoft.com/office/powerpoint/2010/main" val="311962483"/>
                  </p:ext>
                </p:extLst>
              </p:nvPr>
            </p:nvGraphicFramePr>
            <p:xfrm>
              <a:off x="108043" y="862525"/>
              <a:ext cx="8737573" cy="1240595"/>
            </p:xfrm>
            <a:graphic>
              <a:graphicData uri="http://schemas.openxmlformats.org/drawingml/2006/table">
                <a:tbl>
                  <a:tblPr firstRow="1" bandRow="1">
                    <a:noFill/>
                    <a:tableStyleId>{A6BA4920-4505-4A8C-96F8-C5BF0228D626}</a:tableStyleId>
                  </a:tblPr>
                  <a:tblGrid>
                    <a:gridCol w="6346115">
                      <a:extLst>
                        <a:ext uri="{9D8B030D-6E8A-4147-A177-3AD203B41FA5}">
                          <a16:colId xmlns:a16="http://schemas.microsoft.com/office/drawing/2014/main" val="20000"/>
                        </a:ext>
                      </a:extLst>
                    </a:gridCol>
                    <a:gridCol w="239145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96" t="-980" r="-37908"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4523BBE0-2425-B362-22F3-E88B2950099E}"/>
                  </a:ext>
                </a:extLst>
              </p:cNvPr>
              <p:cNvGraphicFramePr>
                <a:graphicFrameLocks noGrp="1"/>
              </p:cNvGraphicFramePr>
              <p:nvPr>
                <p:extLst>
                  <p:ext uri="{D42A27DB-BD31-4B8C-83A1-F6EECF244321}">
                    <p14:modId xmlns:p14="http://schemas.microsoft.com/office/powerpoint/2010/main" val="17095877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latin typeface="Nunito" pitchFamily="2" charset="0"/>
                            </a:rPr>
                            <a:t>A) </a:t>
                          </a:r>
                          <a14:m>
                            <m:oMath xmlns:m="http://schemas.openxmlformats.org/officeDocument/2006/math">
                              <m:f>
                                <m:fPr>
                                  <m:ctrlPr>
                                    <a:rPr lang="en-GB" sz="1600" b="0" i="1" smtClean="0">
                                      <a:latin typeface="Cambria Math" panose="02040503050406030204" pitchFamily="18" charset="0"/>
                                    </a:rPr>
                                  </m:ctrlPr>
                                </m:fPr>
                                <m:num>
                                  <m:r>
                                    <a:rPr lang="en-GB" sz="1600" b="0" i="1" smtClean="0">
                                      <a:latin typeface="Cambria Math" panose="02040503050406030204" pitchFamily="18" charset="0"/>
                                    </a:rPr>
                                    <m:t>2</m:t>
                                  </m:r>
                                </m:num>
                                <m:den>
                                  <m:r>
                                    <a:rPr lang="en-GB" sz="1600" b="0" i="1" smtClean="0">
                                      <a:latin typeface="Cambria Math" panose="02040503050406030204" pitchFamily="18" charset="0"/>
                                    </a:rPr>
                                    <m:t>3</m:t>
                                  </m:r>
                                </m:den>
                              </m:f>
                            </m:oMath>
                          </a14:m>
                          <a:endParaRPr lang="en-GB" sz="1600" dirty="0">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i="1" u="none" strike="noStrike" cap="none" smtClean="0">
                                      <a:solidFill>
                                        <a:schemeClr val="tx1"/>
                                      </a:solidFill>
                                      <a:latin typeface="Cambria Math" panose="02040503050406030204" pitchFamily="18" charset="0"/>
                                      <a:cs typeface="Times New Roman"/>
                                      <a:sym typeface="Times New Roman"/>
                                    </a:rPr>
                                  </m:ctrlPr>
                                </m:fPr>
                                <m:num>
                                  <m:r>
                                    <a:rPr lang="en-GB" sz="1600" b="0" i="1" u="none" strike="noStrike" cap="none" smtClean="0">
                                      <a:solidFill>
                                        <a:schemeClr val="tx1"/>
                                      </a:solidFill>
                                      <a:latin typeface="Cambria Math" panose="02040503050406030204" pitchFamily="18" charset="0"/>
                                      <a:cs typeface="Times New Roman"/>
                                      <a:sym typeface="Times New Roman"/>
                                    </a:rPr>
                                    <m:t>2+</m:t>
                                  </m:r>
                                  <m:r>
                                    <a:rPr lang="en-GB" sz="1600" b="0" i="1" u="none" strike="noStrike" cap="none" smtClean="0">
                                      <a:solidFill>
                                        <a:schemeClr val="tx1"/>
                                      </a:solidFill>
                                      <a:latin typeface="Cambria Math" panose="02040503050406030204" pitchFamily="18" charset="0"/>
                                      <a:cs typeface="Times New Roman"/>
                                      <a:sym typeface="Times New Roman"/>
                                    </a:rPr>
                                    <m:t>𝑚</m:t>
                                  </m:r>
                                </m:num>
                                <m:den>
                                  <m:r>
                                    <a:rPr lang="en-GB" sz="1600" b="0" i="1" u="none" strike="noStrike" cap="none" smtClean="0">
                                      <a:solidFill>
                                        <a:schemeClr val="tx1"/>
                                      </a:solidFill>
                                      <a:latin typeface="Cambria Math" panose="02040503050406030204" pitchFamily="18" charset="0"/>
                                      <a:cs typeface="Times New Roman"/>
                                      <a:sym typeface="Times New Roman"/>
                                    </a:rPr>
                                    <m:t>3</m:t>
                                  </m:r>
                                  <m:r>
                                    <a:rPr lang="en-GB" sz="1600" b="0" i="1" u="none" strike="noStrike" cap="none" smtClean="0">
                                      <a:solidFill>
                                        <a:schemeClr val="tx1"/>
                                      </a:solidFill>
                                      <a:latin typeface="Cambria Math" panose="02040503050406030204" pitchFamily="18" charset="0"/>
                                      <a:cs typeface="Times New Roman"/>
                                      <a:sym typeface="Times New Roman"/>
                                    </a:rPr>
                                    <m:t>𝑚</m:t>
                                  </m:r>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6+</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𝑚</m:t>
                                      </m:r>
                                    </m:e>
                                    <m:sup>
                                      <m:r>
                                        <a:rPr lang="en-GB" sz="1600" b="0" i="1" smtClean="0">
                                          <a:solidFill>
                                            <a:schemeClr val="tx1"/>
                                          </a:solidFill>
                                          <a:latin typeface="Cambria Math" panose="02040503050406030204" pitchFamily="18" charset="0"/>
                                        </a:rPr>
                                        <m:t>2</m:t>
                                      </m:r>
                                    </m:sup>
                                  </m:sSup>
                                </m:num>
                                <m:den>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𝑚</m:t>
                                  </m:r>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f>
                                <m:fPr>
                                  <m:ctrlPr>
                                    <a:rPr lang="ar-AE" sz="160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2</m:t>
                                  </m:r>
                                  <m:r>
                                    <a:rPr lang="en-GB" sz="1600" b="0" i="1" u="none" strike="noStrike" cap="none" baseline="0" smtClean="0">
                                      <a:solidFill>
                                        <a:schemeClr val="tx1"/>
                                      </a:solidFill>
                                      <a:latin typeface="Cambria Math" panose="02040503050406030204" pitchFamily="18" charset="0"/>
                                      <a:sym typeface="Nunito"/>
                                    </a:rPr>
                                    <m:t>+</m:t>
                                  </m:r>
                                  <m:r>
                                    <a:rPr lang="en-GB" sz="1600" b="0" i="1" u="none" strike="noStrike" cap="none" baseline="0" smtClean="0">
                                      <a:solidFill>
                                        <a:schemeClr val="tx1"/>
                                      </a:solidFill>
                                      <a:latin typeface="Cambria Math" panose="02040503050406030204" pitchFamily="18" charset="0"/>
                                      <a:sym typeface="Nunito"/>
                                    </a:rPr>
                                    <m:t>𝑚</m:t>
                                  </m:r>
                                </m:num>
                                <m:den>
                                  <m:r>
                                    <a:rPr lang="en-GB" sz="1600" b="0" i="1" u="none" strike="noStrike" cap="none" baseline="0" smtClean="0">
                                      <a:solidFill>
                                        <a:schemeClr val="tx1"/>
                                      </a:solidFill>
                                      <a:latin typeface="Cambria Math" panose="02040503050406030204" pitchFamily="18" charset="0"/>
                                      <a:sym typeface="Nunito"/>
                                    </a:rPr>
                                    <m:t>3</m:t>
                                  </m:r>
                                  <m:r>
                                    <a:rPr lang="en-GB" sz="1600" b="0" i="1" u="none" strike="noStrike" cap="none" baseline="0" smtClean="0">
                                      <a:solidFill>
                                        <a:schemeClr val="tx1"/>
                                      </a:solidFill>
                                      <a:latin typeface="Cambria Math" panose="02040503050406030204" pitchFamily="18" charset="0"/>
                                      <a:sym typeface="Nunito"/>
                                    </a:rPr>
                                    <m:t>+</m:t>
                                  </m:r>
                                  <m:r>
                                    <a:rPr lang="en-GB" sz="1600" b="0" i="1" u="none" strike="noStrike" cap="none" baseline="0" smtClean="0">
                                      <a:solidFill>
                                        <a:schemeClr val="tx1"/>
                                      </a:solidFill>
                                      <a:latin typeface="Cambria Math" panose="02040503050406030204" pitchFamily="18" charset="0"/>
                                      <a:sym typeface="Nunito"/>
                                    </a:rPr>
                                    <m:t>𝑚</m:t>
                                  </m:r>
                                </m:den>
                              </m:f>
                            </m:oMath>
                          </a14:m>
                          <a:endParaRPr lang="en-GB" sz="16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4523BBE0-2425-B362-22F3-E88B2950099E}"/>
                  </a:ext>
                </a:extLst>
              </p:cNvPr>
              <p:cNvGraphicFramePr>
                <a:graphicFrameLocks noGrp="1"/>
              </p:cNvGraphicFramePr>
              <p:nvPr>
                <p:extLst>
                  <p:ext uri="{D42A27DB-BD31-4B8C-83A1-F6EECF244321}">
                    <p14:modId xmlns:p14="http://schemas.microsoft.com/office/powerpoint/2010/main" val="170958771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729833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13AB1792-8E75-07BC-5694-B57DFA91593E}"/>
                  </a:ext>
                </a:extLst>
              </p:cNvPr>
              <p:cNvGraphicFramePr/>
              <p:nvPr>
                <p:extLst>
                  <p:ext uri="{D42A27DB-BD31-4B8C-83A1-F6EECF244321}">
                    <p14:modId xmlns:p14="http://schemas.microsoft.com/office/powerpoint/2010/main" val="3449839915"/>
                  </p:ext>
                </p:extLst>
              </p:nvPr>
            </p:nvGraphicFramePr>
            <p:xfrm>
              <a:off x="108044" y="862525"/>
              <a:ext cx="7290284" cy="1240595"/>
            </p:xfrm>
            <a:graphic>
              <a:graphicData uri="http://schemas.openxmlformats.org/drawingml/2006/table">
                <a:tbl>
                  <a:tblPr firstRow="1" bandRow="1">
                    <a:noFill/>
                    <a:tableStyleId>{A6BA4920-4505-4A8C-96F8-C5BF0228D626}</a:tableStyleId>
                  </a:tblPr>
                  <a:tblGrid>
                    <a:gridCol w="5294946">
                      <a:extLst>
                        <a:ext uri="{9D8B030D-6E8A-4147-A177-3AD203B41FA5}">
                          <a16:colId xmlns:a16="http://schemas.microsoft.com/office/drawing/2014/main" val="20000"/>
                        </a:ext>
                      </a:extLst>
                    </a:gridCol>
                    <a:gridCol w="1995338">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21</m:t>
                                  </m:r>
                                </m:num>
                                <m:den>
                                  <m:r>
                                    <a:rPr lang="en-GB" sz="2300" b="0" i="1" u="none" strike="noStrike" cap="none" smtClean="0">
                                      <a:solidFill>
                                        <a:schemeClr val="dk1"/>
                                      </a:solidFill>
                                      <a:latin typeface="Cambria Math" panose="02040503050406030204" pitchFamily="18" charset="0"/>
                                      <a:cs typeface="Times New Roman"/>
                                      <a:sym typeface="Times New Roman"/>
                                    </a:rPr>
                                    <m:t>𝑥</m:t>
                                  </m:r>
                                </m:den>
                              </m:f>
                              <m:r>
                                <a:rPr lang="en-GB" sz="2300" b="0" i="1" u="none" strike="noStrike" cap="none" smtClean="0">
                                  <a:solidFill>
                                    <a:schemeClr val="dk1"/>
                                  </a:solidFill>
                                  <a:latin typeface="Cambria Math" panose="02040503050406030204" pitchFamily="18" charset="0"/>
                                  <a:cs typeface="Times New Roman"/>
                                  <a:sym typeface="Times New Roman"/>
                                </a:rPr>
                                <m:t>=3.5</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13AB1792-8E75-07BC-5694-B57DFA91593E}"/>
                  </a:ext>
                </a:extLst>
              </p:cNvPr>
              <p:cNvGraphicFramePr/>
              <p:nvPr>
                <p:extLst>
                  <p:ext uri="{D42A27DB-BD31-4B8C-83A1-F6EECF244321}">
                    <p14:modId xmlns:p14="http://schemas.microsoft.com/office/powerpoint/2010/main" val="3449839915"/>
                  </p:ext>
                </p:extLst>
              </p:nvPr>
            </p:nvGraphicFramePr>
            <p:xfrm>
              <a:off x="108044" y="862525"/>
              <a:ext cx="7290284" cy="1240595"/>
            </p:xfrm>
            <a:graphic>
              <a:graphicData uri="http://schemas.openxmlformats.org/drawingml/2006/table">
                <a:tbl>
                  <a:tblPr firstRow="1" bandRow="1">
                    <a:noFill/>
                    <a:tableStyleId>{A6BA4920-4505-4A8C-96F8-C5BF0228D626}</a:tableStyleId>
                  </a:tblPr>
                  <a:tblGrid>
                    <a:gridCol w="5294946">
                      <a:extLst>
                        <a:ext uri="{9D8B030D-6E8A-4147-A177-3AD203B41FA5}">
                          <a16:colId xmlns:a16="http://schemas.microsoft.com/office/drawing/2014/main" val="20000"/>
                        </a:ext>
                      </a:extLst>
                    </a:gridCol>
                    <a:gridCol w="1995338">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15" t="-980" r="-37975"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12FEA377-F916-C3AB-A0EB-927CA27CDFA4}"/>
                  </a:ext>
                </a:extLst>
              </p:cNvPr>
              <p:cNvGraphicFramePr>
                <a:graphicFrameLocks noGrp="1"/>
              </p:cNvGraphicFramePr>
              <p:nvPr>
                <p:extLst>
                  <p:ext uri="{D42A27DB-BD31-4B8C-83A1-F6EECF244321}">
                    <p14:modId xmlns:p14="http://schemas.microsoft.com/office/powerpoint/2010/main" val="19301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 </a:t>
                          </a:r>
                          <a:endParaRPr lang="en-GB" sz="12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=73.5</m:t>
                              </m:r>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6</m:t>
                                  </m:r>
                                </m:den>
                              </m:f>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=17.5</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12FEA377-F916-C3AB-A0EB-927CA27CDFA4}"/>
                  </a:ext>
                </a:extLst>
              </p:cNvPr>
              <p:cNvGraphicFramePr>
                <a:graphicFrameLocks noGrp="1"/>
              </p:cNvGraphicFramePr>
              <p:nvPr>
                <p:extLst>
                  <p:ext uri="{D42A27DB-BD31-4B8C-83A1-F6EECF244321}">
                    <p14:modId xmlns:p14="http://schemas.microsoft.com/office/powerpoint/2010/main" val="19301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035580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EA31701E-1AAF-4D53-1315-06AB7DEDEBD9}"/>
                  </a:ext>
                </a:extLst>
              </p:cNvPr>
              <p:cNvGraphicFramePr/>
              <p:nvPr>
                <p:extLst>
                  <p:ext uri="{D42A27DB-BD31-4B8C-83A1-F6EECF244321}">
                    <p14:modId xmlns:p14="http://schemas.microsoft.com/office/powerpoint/2010/main" val="21602575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num>
                                <m:den>
                                  <m:r>
                                    <a:rPr lang="en-GB" sz="2300" b="0" i="1" u="none" strike="noStrike" cap="none" smtClean="0">
                                      <a:solidFill>
                                        <a:schemeClr val="dk1"/>
                                      </a:solidFill>
                                      <a:latin typeface="Cambria Math" panose="02040503050406030204" pitchFamily="18" charset="0"/>
                                      <a:cs typeface="Times New Roman"/>
                                      <a:sym typeface="Times New Roman"/>
                                    </a:rPr>
                                    <m:t>5</m:t>
                                  </m:r>
                                </m:den>
                              </m:f>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EA31701E-1AAF-4D53-1315-06AB7DEDEBD9}"/>
                  </a:ext>
                </a:extLst>
              </p:cNvPr>
              <p:cNvGraphicFramePr/>
              <p:nvPr>
                <p:extLst>
                  <p:ext uri="{D42A27DB-BD31-4B8C-83A1-F6EECF244321}">
                    <p14:modId xmlns:p14="http://schemas.microsoft.com/office/powerpoint/2010/main" val="216025754"/>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DD3D4451-2850-50F0-169B-51808D88CF92}"/>
                  </a:ext>
                </a:extLst>
              </p:cNvPr>
              <p:cNvGraphicFramePr>
                <a:graphicFrameLocks noGrp="1"/>
              </p:cNvGraphicFramePr>
              <p:nvPr>
                <p:extLst>
                  <p:ext uri="{D42A27DB-BD31-4B8C-83A1-F6EECF244321}">
                    <p14:modId xmlns:p14="http://schemas.microsoft.com/office/powerpoint/2010/main" val="30288746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=48</m:t>
                              </m:r>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=24</m:t>
                              </m:r>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=8</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DD3D4451-2850-50F0-169B-51808D88CF92}"/>
                  </a:ext>
                </a:extLst>
              </p:cNvPr>
              <p:cNvGraphicFramePr>
                <a:graphicFrameLocks noGrp="1"/>
              </p:cNvGraphicFramePr>
              <p:nvPr>
                <p:extLst>
                  <p:ext uri="{D42A27DB-BD31-4B8C-83A1-F6EECF244321}">
                    <p14:modId xmlns:p14="http://schemas.microsoft.com/office/powerpoint/2010/main" val="30288746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68251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Algebraic Fractions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Google Shape;132;p5">
                <a:extLst>
                  <a:ext uri="{FF2B5EF4-FFF2-40B4-BE49-F238E27FC236}">
                    <a16:creationId xmlns:a16="http://schemas.microsoft.com/office/drawing/2014/main" id="{B5FB8E06-E03C-D451-08DE-82EF953E5FD8}"/>
                  </a:ext>
                </a:extLst>
              </p:cNvPr>
              <p:cNvGraphicFramePr/>
              <p:nvPr>
                <p:extLst>
                  <p:ext uri="{D42A27DB-BD31-4B8C-83A1-F6EECF244321}">
                    <p14:modId xmlns:p14="http://schemas.microsoft.com/office/powerpoint/2010/main" val="14574628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 </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32;p5">
                <a:extLst>
                  <a:ext uri="{FF2B5EF4-FFF2-40B4-BE49-F238E27FC236}">
                    <a16:creationId xmlns:a16="http://schemas.microsoft.com/office/drawing/2014/main" id="{B5FB8E06-E03C-D451-08DE-82EF953E5FD8}"/>
                  </a:ext>
                </a:extLst>
              </p:cNvPr>
              <p:cNvGraphicFramePr/>
              <p:nvPr>
                <p:extLst>
                  <p:ext uri="{D42A27DB-BD31-4B8C-83A1-F6EECF244321}">
                    <p14:modId xmlns:p14="http://schemas.microsoft.com/office/powerpoint/2010/main" val="145746285"/>
                  </p:ext>
                </p:extLst>
              </p:nvPr>
            </p:nvGraphicFramePr>
            <p:xfrm>
              <a:off x="108044" y="862525"/>
              <a:ext cx="5817083" cy="1240595"/>
            </p:xfrm>
            <a:graphic>
              <a:graphicData uri="http://schemas.openxmlformats.org/drawingml/2006/table">
                <a:tbl>
                  <a:tblPr firstRow="1" bandRow="1">
                    <a:noFill/>
                    <a:tableStyleId>{A6BA4920-4505-4A8C-96F8-C5BF0228D626}</a:tableStyleId>
                  </a:tblPr>
                  <a:tblGrid>
                    <a:gridCol w="4224958">
                      <a:extLst>
                        <a:ext uri="{9D8B030D-6E8A-4147-A177-3AD203B41FA5}">
                          <a16:colId xmlns:a16="http://schemas.microsoft.com/office/drawing/2014/main" val="20000"/>
                        </a:ext>
                      </a:extLst>
                    </a:gridCol>
                    <a:gridCol w="1592125">
                      <a:extLst>
                        <a:ext uri="{9D8B030D-6E8A-4147-A177-3AD203B41FA5}">
                          <a16:colId xmlns:a16="http://schemas.microsoft.com/office/drawing/2014/main" val="20002"/>
                        </a:ext>
                      </a:extLst>
                    </a:gridCol>
                  </a:tblGrid>
                  <a:tr h="124059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44" t="-980" r="-38040" b="-1471"/>
                          </a:stretch>
                        </a:blipFill>
                      </a:tcPr>
                    </a:tc>
                    <a:tc>
                      <a:txBody>
                        <a:bodyPr/>
                        <a:lstStyle/>
                        <a:p>
                          <a:pPr marL="0" marR="0" lvl="0" indent="0" algn="l" rtl="0">
                            <a:lnSpc>
                              <a:spcPct val="100000"/>
                            </a:lnSpc>
                            <a:spcBef>
                              <a:spcPts val="0"/>
                            </a:spcBef>
                            <a:spcAft>
                              <a:spcPts val="0"/>
                            </a:spcAft>
                            <a:buClr>
                              <a:srgbClr val="000000"/>
                            </a:buClr>
                            <a:buSzPts val="1800"/>
                            <a:buFont typeface="Calibri"/>
                            <a:buNone/>
                          </a:pPr>
                          <a:endParaRPr sz="1600" u="none" strike="noStrike" cap="none" dirty="0">
                            <a:solidFill>
                              <a:srgbClr val="000000"/>
                            </a:solidFill>
                            <a:latin typeface="Nunito Sans"/>
                            <a:ea typeface="Nunito Sans"/>
                            <a:cs typeface="Nunito Sans"/>
                            <a:sym typeface="Nunito Sans"/>
                          </a:endParaRPr>
                        </a:p>
                      </a:txBody>
                      <a:tcPr marL="91450" marR="91450" marT="45725" marB="45725">
                        <a:lnL w="12700" cap="flat" cmpd="sng" algn="ctr">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Table 2">
                <a:extLst>
                  <a:ext uri="{FF2B5EF4-FFF2-40B4-BE49-F238E27FC236}">
                    <a16:creationId xmlns:a16="http://schemas.microsoft.com/office/drawing/2014/main" id="{AB86D215-1C28-E5C0-8E2D-D9ECEB09C2C8}"/>
                  </a:ext>
                </a:extLst>
              </p:cNvPr>
              <p:cNvGraphicFramePr>
                <a:graphicFrameLocks noGrp="1"/>
              </p:cNvGraphicFramePr>
              <p:nvPr>
                <p:extLst>
                  <p:ext uri="{D42A27DB-BD31-4B8C-83A1-F6EECF244321}">
                    <p14:modId xmlns:p14="http://schemas.microsoft.com/office/powerpoint/2010/main" val="400484212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u="none" strike="noStrike" cap="none" smtClean="0">
                                  <a:solidFill>
                                    <a:schemeClr val="tx1"/>
                                  </a:solidFill>
                                  <a:latin typeface="Cambria Math" panose="02040503050406030204" pitchFamily="18" charset="0"/>
                                  <a:cs typeface="Times New Roman"/>
                                  <a:sym typeface="Times New Roman"/>
                                </a:rPr>
                                <m:t>𝑥</m:t>
                              </m:r>
                              <m:r>
                                <a:rPr lang="en-GB" sz="1600" b="0" i="1" u="none" strike="noStrike" cap="none" smtClean="0">
                                  <a:solidFill>
                                    <a:schemeClr val="tx1"/>
                                  </a:solidFill>
                                  <a:latin typeface="Cambria Math" panose="02040503050406030204" pitchFamily="18" charset="0"/>
                                  <a:cs typeface="Times New Roman"/>
                                  <a:sym typeface="Times New Roman"/>
                                </a:rPr>
                                <m:t>=−7</m:t>
                              </m:r>
                            </m:oMath>
                          </a14:m>
                          <a:endParaRPr lang="en-GB" sz="1600" dirty="0">
                            <a:solidFill>
                              <a:schemeClr val="tx1"/>
                            </a:solidFill>
                            <a:latin typeface="Nunito" pitchFamily="2" charset="0"/>
                          </a:endParaRPr>
                        </a:p>
                        <a:p>
                          <a:r>
                            <a:rPr lang="en-GB" sz="140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6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ar-AE" sz="1600" u="none" strike="noStrike" cap="none" baseline="0" dirty="0">
                              <a:solidFill>
                                <a:schemeClr val="tx1"/>
                              </a:solidFill>
                              <a:sym typeface="Nunito"/>
                            </a:rPr>
                            <a:t> </a:t>
                          </a:r>
                          <a14:m>
                            <m:oMath xmlns:m="http://schemas.openxmlformats.org/officeDocument/2006/math">
                              <m:r>
                                <a:rPr lang="en-GB" sz="1600" b="0" i="1" u="none" strike="noStrike" cap="none" baseline="0" smtClean="0">
                                  <a:solidFill>
                                    <a:schemeClr val="tx1"/>
                                  </a:solidFill>
                                  <a:latin typeface="Cambria Math" panose="02040503050406030204" pitchFamily="18" charset="0"/>
                                  <a:sym typeface="Nunito"/>
                                </a:rPr>
                                <m:t>𝑥</m:t>
                              </m:r>
                              <m:r>
                                <a:rPr lang="en-GB" sz="1600" b="0" i="1" u="none" strike="noStrike" cap="none" baseline="0" smtClean="0">
                                  <a:solidFill>
                                    <a:schemeClr val="tx1"/>
                                  </a:solidFill>
                                  <a:latin typeface="Cambria Math" panose="02040503050406030204" pitchFamily="18" charset="0"/>
                                  <a:sym typeface="Nunito"/>
                                </a:rPr>
                                <m:t>=</m:t>
                              </m:r>
                              <m:f>
                                <m:fPr>
                                  <m:ctrlPr>
                                    <a:rPr lang="en-GB" sz="1600" b="0" i="1" u="none" strike="noStrike" cap="none" baseline="0" smtClean="0">
                                      <a:solidFill>
                                        <a:schemeClr val="tx1"/>
                                      </a:solidFill>
                                      <a:latin typeface="Cambria Math" panose="02040503050406030204" pitchFamily="18" charset="0"/>
                                      <a:sym typeface="Nunito"/>
                                    </a:rPr>
                                  </m:ctrlPr>
                                </m:fPr>
                                <m:num>
                                  <m:r>
                                    <a:rPr lang="en-GB" sz="1600" b="0" i="1" u="none" strike="noStrike" cap="none" baseline="0" smtClean="0">
                                      <a:solidFill>
                                        <a:schemeClr val="tx1"/>
                                      </a:solidFill>
                                      <a:latin typeface="Cambria Math" panose="02040503050406030204" pitchFamily="18" charset="0"/>
                                      <a:sym typeface="Nunito"/>
                                    </a:rPr>
                                    <m:t>5</m:t>
                                  </m:r>
                                </m:num>
                                <m:den>
                                  <m:r>
                                    <a:rPr lang="en-GB" sz="1600" b="0" i="1" u="none" strike="noStrike" cap="none" baseline="0" smtClean="0">
                                      <a:solidFill>
                                        <a:schemeClr val="tx1"/>
                                      </a:solidFill>
                                      <a:latin typeface="Cambria Math" panose="02040503050406030204" pitchFamily="18" charset="0"/>
                                      <a:sym typeface="Nunito"/>
                                    </a:rPr>
                                    <m:t>2</m:t>
                                  </m:r>
                                </m:den>
                              </m:f>
                            </m:oMath>
                          </a14:m>
                          <a:endParaRPr lang="en-GB" sz="1600" b="0" u="none" strike="noStrike" cap="none" baseline="0" dirty="0">
                            <a:solidFill>
                              <a:schemeClr val="tx1"/>
                            </a:solidFill>
                            <a:sym typeface="Nuni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 </a:t>
                          </a:r>
                          <a:endParaRPr lang="en-GB" sz="12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3" name="Table 2">
                <a:extLst>
                  <a:ext uri="{FF2B5EF4-FFF2-40B4-BE49-F238E27FC236}">
                    <a16:creationId xmlns:a16="http://schemas.microsoft.com/office/drawing/2014/main" id="{AB86D215-1C28-E5C0-8E2D-D9ECEB09C2C8}"/>
                  </a:ext>
                </a:extLst>
              </p:cNvPr>
              <p:cNvGraphicFramePr>
                <a:graphicFrameLocks noGrp="1"/>
              </p:cNvGraphicFramePr>
              <p:nvPr>
                <p:extLst>
                  <p:ext uri="{D42A27DB-BD31-4B8C-83A1-F6EECF244321}">
                    <p14:modId xmlns:p14="http://schemas.microsoft.com/office/powerpoint/2010/main" val="400484212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94764873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2171</Words>
  <Application>Microsoft Office PowerPoint</Application>
  <PresentationFormat>On-screen Show (16:9)</PresentationFormat>
  <Paragraphs>481</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Nunito Sans</vt:lpstr>
      <vt:lpstr>Nunito</vt:lpstr>
      <vt:lpstr>Times New Roman</vt:lpstr>
      <vt:lpstr>Calibri</vt:lpstr>
      <vt:lpstr>Arial</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20</cp:revision>
  <dcterms:modified xsi:type="dcterms:W3CDTF">2023-02-22T15:09:28Z</dcterms:modified>
</cp:coreProperties>
</file>