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DE0AF74-A8D3-4838-AB78-167BCB73758D}">
  <a:tblStyle styleId="{7DE0AF74-A8D3-4838-AB78-167BCB73758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C6CF490-50EE-4C0C-AD26-8372F4A2CE21}"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E561162-09F3-408C-8247-99BDAA6B68D4}"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03ad8f9f68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103ad8f9f68_0_3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0a705c081f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10a705c081f_0_2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103ad8f9f68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g103ad8f9f68_0_4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0a705c081f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10a705c081f_0_3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103ad8f9f68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103ad8f9f68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3ad8f9f68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3ad8f9f68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03ad8f9f68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103ad8f9f68_0_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0a705c081f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10a705c081f_0_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03ad8f9f68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103ad8f9f68_0_2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0a705c081f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g10a705c081f_0_1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103ad8f9f68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g103ad8f9f68_0_3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0a705c081f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10a705c081f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7</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SUMMER TERM </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Year 7 | Fluent in Five | Summer Term </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{7DE0AF74-A8D3-4838-AB78-167BCB73758D}</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a:t>
            </a:r>
            <a:r>
              <a:rPr lang="en-GB" sz="1000">
                <a:solidFill>
                  <a:srgbClr val="2779F5"/>
                </a:solidFill>
                <a:latin typeface="Nunito Sans"/>
                <a:ea typeface="Nunito Sans"/>
                <a:cs typeface="Nunito Sans"/>
                <a:sym typeface="Nunito Sans"/>
              </a:rPr>
              <a:t>KS3 Year 7 | Fluent in Five | Summer Term </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{7DE0AF74-A8D3-4838-AB78-167BCB73758D}</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7.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7.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9.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5</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 4</a:t>
            </a:r>
            <a:endParaRPr b="1">
              <a:solidFill>
                <a:srgbClr val="FFFFFF"/>
              </a:solidFill>
              <a:latin typeface="Nunito Sans"/>
              <a:ea typeface="Nunito Sans"/>
              <a:cs typeface="Nunito Sans"/>
              <a:sym typeface="Nunito Sans"/>
            </a:endParaRPr>
          </a:p>
        </p:txBody>
      </p:sp>
      <p:graphicFrame>
        <p:nvGraphicFramePr>
          <p:cNvPr id="135" name="Google Shape;135;p24"/>
          <p:cNvGraphicFramePr/>
          <p:nvPr/>
        </p:nvGraphicFramePr>
        <p:xfrm>
          <a:off x="108044" y="862525"/>
          <a:ext cx="3000000" cy="3000000"/>
        </p:xfrm>
        <a:graphic>
          <a:graphicData uri="http://schemas.openxmlformats.org/drawingml/2006/table">
            <a:tbl>
              <a:tblPr bandRow="1" firstRow="1">
                <a:noFill/>
                <a:tableStyleId>{7E561162-09F3-408C-8247-99BDAA6B68D4}</a:tableStyleId>
              </a:tblPr>
              <a:tblGrid>
                <a:gridCol w="1546950"/>
                <a:gridCol w="1695225"/>
                <a:gridCol w="1042650"/>
                <a:gridCol w="1529400"/>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Work out the smaller amount when 42 is shared in the ratio 4:3</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the value of the 9 in 109073?</a:t>
                      </a:r>
                      <a:endParaRPr baseline="30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Eight pens cost £3.76. How much is it to buy twelve pens?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Given the area of this rectangle, what integer values could the sides be?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down the coordinates of points A and B.</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36" name="Google Shape;136;p24"/>
          <p:cNvPicPr preferRelativeResize="0"/>
          <p:nvPr/>
        </p:nvPicPr>
        <p:blipFill>
          <a:blip r:embed="rId3">
            <a:alphaModFix/>
          </a:blip>
          <a:stretch>
            <a:fillRect/>
          </a:stretch>
        </p:blipFill>
        <p:spPr>
          <a:xfrm>
            <a:off x="1131700" y="3071050"/>
            <a:ext cx="2548125" cy="1323075"/>
          </a:xfrm>
          <a:prstGeom prst="rect">
            <a:avLst/>
          </a:prstGeom>
          <a:noFill/>
          <a:ln>
            <a:noFill/>
          </a:ln>
        </p:spPr>
      </p:pic>
      <p:pic>
        <p:nvPicPr>
          <p:cNvPr id="137" name="Google Shape;137;p24"/>
          <p:cNvPicPr preferRelativeResize="0"/>
          <p:nvPr/>
        </p:nvPicPr>
        <p:blipFill>
          <a:blip r:embed="rId4">
            <a:alphaModFix/>
          </a:blip>
          <a:stretch>
            <a:fillRect/>
          </a:stretch>
        </p:blipFill>
        <p:spPr>
          <a:xfrm>
            <a:off x="6129900" y="2844925"/>
            <a:ext cx="1636875" cy="16368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 4</a:t>
            </a:r>
            <a:endParaRPr b="1">
              <a:solidFill>
                <a:srgbClr val="FFFFFF"/>
              </a:solidFill>
              <a:latin typeface="Nunito Sans"/>
              <a:ea typeface="Nunito Sans"/>
              <a:cs typeface="Nunito Sans"/>
              <a:sym typeface="Nunito Sans"/>
            </a:endParaRPr>
          </a:p>
        </p:txBody>
      </p:sp>
      <p:graphicFrame>
        <p:nvGraphicFramePr>
          <p:cNvPr id="143" name="Google Shape;143;p25"/>
          <p:cNvGraphicFramePr/>
          <p:nvPr/>
        </p:nvGraphicFramePr>
        <p:xfrm>
          <a:off x="108044" y="862525"/>
          <a:ext cx="3000000" cy="3000000"/>
        </p:xfrm>
        <a:graphic>
          <a:graphicData uri="http://schemas.openxmlformats.org/drawingml/2006/table">
            <a:tbl>
              <a:tblPr bandRow="1" firstRow="1">
                <a:noFill/>
                <a:tableStyleId>{7E561162-09F3-408C-8247-99BDAA6B68D4}</a:tableStyleId>
              </a:tblPr>
              <a:tblGrid>
                <a:gridCol w="1546950"/>
                <a:gridCol w="1695225"/>
                <a:gridCol w="1042650"/>
                <a:gridCol w="1529400"/>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Work out the smaller amount when 42 is shared in the ratio 4:3</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18</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the value of the 9 in 109073?</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9000   (nine thousand)</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Eight pens cost £3.76. How much is it to buy twelve pens?</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£5.64</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Given the area of this rectangle, what integer values could the sides be?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1cm and 56cm</a:t>
                      </a:r>
                      <a:endParaRPr b="1"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2cm and 28cm</a:t>
                      </a:r>
                      <a:endParaRPr b="1" sz="1600">
                        <a:solidFill>
                          <a:srgbClr val="00BC89"/>
                        </a:solidFill>
                        <a:latin typeface="Nunito Sans"/>
                        <a:ea typeface="Nunito Sans"/>
                        <a:cs typeface="Nunito Sans"/>
                        <a:sym typeface="Nunito Sans"/>
                      </a:endParaRPr>
                    </a:p>
                    <a:p>
                      <a:pPr indent="0" lvl="0" marL="0" rtl="0" algn="l">
                        <a:spcBef>
                          <a:spcPts val="0"/>
                        </a:spcBef>
                        <a:spcAft>
                          <a:spcPts val="0"/>
                        </a:spcAft>
                        <a:buNone/>
                      </a:pPr>
                      <a:r>
                        <a:rPr b="1" lang="en-GB" sz="1600">
                          <a:solidFill>
                            <a:srgbClr val="00BC89"/>
                          </a:solidFill>
                          <a:latin typeface="Nunito Sans"/>
                          <a:ea typeface="Nunito Sans"/>
                          <a:cs typeface="Nunito Sans"/>
                          <a:sym typeface="Nunito Sans"/>
                        </a:rPr>
                        <a:t>4cm and 14cm</a:t>
                      </a:r>
                      <a:endParaRPr b="1"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7cm and 8cm</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down the coordinates of points A and B.</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A(0, 3)</a:t>
                      </a:r>
                      <a:endParaRPr b="1"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B(3, -2)</a:t>
                      </a:r>
                      <a:endParaRPr b="1"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44" name="Google Shape;144;p25"/>
          <p:cNvPicPr preferRelativeResize="0"/>
          <p:nvPr/>
        </p:nvPicPr>
        <p:blipFill>
          <a:blip r:embed="rId3">
            <a:alphaModFix/>
          </a:blip>
          <a:stretch>
            <a:fillRect/>
          </a:stretch>
        </p:blipFill>
        <p:spPr>
          <a:xfrm>
            <a:off x="1655000" y="3342766"/>
            <a:ext cx="2024825" cy="1051359"/>
          </a:xfrm>
          <a:prstGeom prst="rect">
            <a:avLst/>
          </a:prstGeom>
          <a:noFill/>
          <a:ln>
            <a:noFill/>
          </a:ln>
        </p:spPr>
      </p:pic>
      <p:pic>
        <p:nvPicPr>
          <p:cNvPr id="145" name="Google Shape;145;p25"/>
          <p:cNvPicPr preferRelativeResize="0"/>
          <p:nvPr/>
        </p:nvPicPr>
        <p:blipFill>
          <a:blip r:embed="rId4">
            <a:alphaModFix/>
          </a:blip>
          <a:stretch>
            <a:fillRect/>
          </a:stretch>
        </p:blipFill>
        <p:spPr>
          <a:xfrm>
            <a:off x="6129900" y="2844925"/>
            <a:ext cx="1636875" cy="16368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 5</a:t>
            </a:r>
            <a:endParaRPr b="1">
              <a:solidFill>
                <a:srgbClr val="FFFFFF"/>
              </a:solidFill>
              <a:latin typeface="Nunito Sans"/>
              <a:ea typeface="Nunito Sans"/>
              <a:cs typeface="Nunito Sans"/>
              <a:sym typeface="Nunito Sans"/>
            </a:endParaRPr>
          </a:p>
        </p:txBody>
      </p:sp>
      <p:graphicFrame>
        <p:nvGraphicFramePr>
          <p:cNvPr id="151" name="Google Shape;151;p26"/>
          <p:cNvGraphicFramePr/>
          <p:nvPr/>
        </p:nvGraphicFramePr>
        <p:xfrm>
          <a:off x="108044" y="862525"/>
          <a:ext cx="3000000" cy="3000000"/>
        </p:xfrm>
        <a:graphic>
          <a:graphicData uri="http://schemas.openxmlformats.org/drawingml/2006/table">
            <a:tbl>
              <a:tblPr bandRow="1" firstRow="1">
                <a:noFill/>
                <a:tableStyleId>{7E561162-09F3-408C-8247-99BDAA6B68D4}</a:tableStyleId>
              </a:tblPr>
              <a:tblGrid>
                <a:gridCol w="1546950"/>
                <a:gridCol w="1695225"/>
                <a:gridCol w="1042650"/>
                <a:gridCol w="1529400"/>
                <a:gridCol w="3067850"/>
              </a:tblGrid>
              <a:tr h="132080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Work out the larger amount when £72 is shared in the ratio 2:7:1</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the value of the 3 in 29.031?</a:t>
                      </a:r>
                      <a:endParaRPr baseline="30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Five pairs of jeans cost £60.75. How much is it to buy two pairs of jeans?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Given the area of this rectangle, what integer values could the sides be?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Write down t</a:t>
                      </a:r>
                      <a:r>
                        <a:rPr lang="en-GB" sz="1600">
                          <a:latin typeface="Nunito Sans"/>
                          <a:ea typeface="Nunito Sans"/>
                          <a:cs typeface="Nunito Sans"/>
                          <a:sym typeface="Nunito Sans"/>
                        </a:rPr>
                        <a:t>he coordinates of points A and B.</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52" name="Google Shape;152;p26"/>
          <p:cNvPicPr preferRelativeResize="0"/>
          <p:nvPr/>
        </p:nvPicPr>
        <p:blipFill>
          <a:blip r:embed="rId3">
            <a:alphaModFix/>
          </a:blip>
          <a:stretch>
            <a:fillRect/>
          </a:stretch>
        </p:blipFill>
        <p:spPr>
          <a:xfrm>
            <a:off x="1332725" y="3061375"/>
            <a:ext cx="2666050" cy="1384300"/>
          </a:xfrm>
          <a:prstGeom prst="rect">
            <a:avLst/>
          </a:prstGeom>
          <a:noFill/>
          <a:ln>
            <a:noFill/>
          </a:ln>
        </p:spPr>
      </p:pic>
      <p:pic>
        <p:nvPicPr>
          <p:cNvPr id="153" name="Google Shape;153;p26"/>
          <p:cNvPicPr preferRelativeResize="0"/>
          <p:nvPr/>
        </p:nvPicPr>
        <p:blipFill>
          <a:blip r:embed="rId4">
            <a:alphaModFix/>
          </a:blip>
          <a:stretch>
            <a:fillRect/>
          </a:stretch>
        </p:blipFill>
        <p:spPr>
          <a:xfrm>
            <a:off x="5613950" y="2788225"/>
            <a:ext cx="2082113" cy="17890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 5</a:t>
            </a:r>
            <a:endParaRPr b="1">
              <a:solidFill>
                <a:srgbClr val="FFFFFF"/>
              </a:solidFill>
              <a:latin typeface="Nunito Sans"/>
              <a:ea typeface="Nunito Sans"/>
              <a:cs typeface="Nunito Sans"/>
              <a:sym typeface="Nunito Sans"/>
            </a:endParaRPr>
          </a:p>
        </p:txBody>
      </p:sp>
      <p:graphicFrame>
        <p:nvGraphicFramePr>
          <p:cNvPr id="159" name="Google Shape;159;p27"/>
          <p:cNvGraphicFramePr/>
          <p:nvPr/>
        </p:nvGraphicFramePr>
        <p:xfrm>
          <a:off x="108044" y="862525"/>
          <a:ext cx="3000000" cy="3000000"/>
        </p:xfrm>
        <a:graphic>
          <a:graphicData uri="http://schemas.openxmlformats.org/drawingml/2006/table">
            <a:tbl>
              <a:tblPr bandRow="1" firstRow="1">
                <a:noFill/>
                <a:tableStyleId>{7E561162-09F3-408C-8247-99BDAA6B68D4}</a:tableStyleId>
              </a:tblPr>
              <a:tblGrid>
                <a:gridCol w="1546950"/>
                <a:gridCol w="1695225"/>
                <a:gridCol w="1042650"/>
                <a:gridCol w="1529400"/>
                <a:gridCol w="3067850"/>
              </a:tblGrid>
              <a:tr h="132080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Work out the larger amount when £72 is shared in the ratio 2:7:1</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£50.40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the value of the 3 in 29.031?</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0.03    (three hundredths)</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Five pairs of jeans cost £60.75. How much is it to buy two pairs of jeans?   </a:t>
                      </a:r>
                      <a:r>
                        <a:rPr lang="en-GB" sz="1600">
                          <a:solidFill>
                            <a:srgbClr val="00BC89"/>
                          </a:solidFill>
                          <a:latin typeface="Nunito Sans"/>
                          <a:ea typeface="Nunito Sans"/>
                          <a:cs typeface="Nunito Sans"/>
                          <a:sym typeface="Nunito Sans"/>
                        </a:rPr>
                        <a:t>£24.30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Given the area of this rectangle, what integer values could the sides be?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1cm and 45cm</a:t>
                      </a:r>
                      <a:endParaRPr b="1"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3cm and 15cm</a:t>
                      </a:r>
                      <a:endParaRPr b="1"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5cm and 9cm</a:t>
                      </a:r>
                      <a:endParaRPr b="1"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Write down t</a:t>
                      </a:r>
                      <a:r>
                        <a:rPr lang="en-GB" sz="1600">
                          <a:latin typeface="Nunito Sans"/>
                          <a:ea typeface="Nunito Sans"/>
                          <a:cs typeface="Nunito Sans"/>
                          <a:sym typeface="Nunito Sans"/>
                        </a:rPr>
                        <a:t>he coordinates of points A and B.</a:t>
                      </a:r>
                      <a:endParaRPr sz="1600">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A(0, 0)</a:t>
                      </a:r>
                      <a:endParaRPr b="1"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B(1.5, -2)</a:t>
                      </a:r>
                      <a:endParaRPr b="1"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60" name="Google Shape;160;p27"/>
          <p:cNvPicPr preferRelativeResize="0"/>
          <p:nvPr/>
        </p:nvPicPr>
        <p:blipFill>
          <a:blip r:embed="rId3">
            <a:alphaModFix/>
          </a:blip>
          <a:stretch>
            <a:fillRect/>
          </a:stretch>
        </p:blipFill>
        <p:spPr>
          <a:xfrm>
            <a:off x="1908375" y="3360275"/>
            <a:ext cx="2090400" cy="1085400"/>
          </a:xfrm>
          <a:prstGeom prst="rect">
            <a:avLst/>
          </a:prstGeom>
          <a:noFill/>
          <a:ln>
            <a:noFill/>
          </a:ln>
        </p:spPr>
      </p:pic>
      <p:pic>
        <p:nvPicPr>
          <p:cNvPr id="161" name="Google Shape;161;p27"/>
          <p:cNvPicPr preferRelativeResize="0"/>
          <p:nvPr/>
        </p:nvPicPr>
        <p:blipFill>
          <a:blip r:embed="rId4">
            <a:alphaModFix/>
          </a:blip>
          <a:stretch>
            <a:fillRect/>
          </a:stretch>
        </p:blipFill>
        <p:spPr>
          <a:xfrm>
            <a:off x="5613950" y="2788225"/>
            <a:ext cx="2082113" cy="17890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a:t>
            </a:r>
            <a:endParaRPr b="1">
              <a:solidFill>
                <a:srgbClr val="FFFFFF"/>
              </a:solidFill>
              <a:latin typeface="Nunito Sans"/>
              <a:ea typeface="Nunito Sans"/>
              <a:cs typeface="Nunito Sans"/>
              <a:sym typeface="Nunito Sans"/>
            </a:endParaRPr>
          </a:p>
        </p:txBody>
      </p:sp>
      <p:graphicFrame>
        <p:nvGraphicFramePr>
          <p:cNvPr id="75" name="Google Shape;75;p16"/>
          <p:cNvGraphicFramePr/>
          <p:nvPr/>
        </p:nvGraphicFramePr>
        <p:xfrm>
          <a:off x="174000" y="829675"/>
          <a:ext cx="3000000" cy="3000000"/>
        </p:xfrm>
        <a:graphic>
          <a:graphicData uri="http://schemas.openxmlformats.org/drawingml/2006/table">
            <a:tbl>
              <a:tblPr>
                <a:noFill/>
                <a:tableStyleId>{2C6CF490-50EE-4C0C-AD26-8372F4A2CE21}</a:tableStyleId>
              </a:tblPr>
              <a:tblGrid>
                <a:gridCol w="88790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The topics here have been seen before in different ways. The repetition is for confidence, fluency and recognition of how to apply methods. If needed, students could have access to their books to look back at how they have previously attempted such questions.</a:t>
                      </a:r>
                      <a:endParaRPr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1: </a:t>
                      </a:r>
                      <a:r>
                        <a:rPr b="1" lang="en-GB" sz="1500">
                          <a:latin typeface="Nunito Sans"/>
                          <a:ea typeface="Nunito Sans"/>
                          <a:cs typeface="Nunito Sans"/>
                          <a:sym typeface="Nunito Sans"/>
                        </a:rPr>
                        <a:t>Using ratio </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2: </a:t>
                      </a:r>
                      <a:r>
                        <a:rPr b="1" lang="en-GB" sz="1500">
                          <a:solidFill>
                            <a:srgbClr val="000000"/>
                          </a:solidFill>
                          <a:latin typeface="Nunito Sans"/>
                          <a:ea typeface="Nunito Sans"/>
                          <a:cs typeface="Nunito Sans"/>
                          <a:sym typeface="Nunito Sans"/>
                        </a:rPr>
                        <a:t>Place value</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3: </a:t>
                      </a:r>
                      <a:r>
                        <a:rPr b="1" lang="en-GB" sz="1500">
                          <a:latin typeface="Nunito Sans"/>
                          <a:ea typeface="Nunito Sans"/>
                          <a:cs typeface="Nunito Sans"/>
                          <a:sym typeface="Nunito Sans"/>
                        </a:rPr>
                        <a:t>Multiplicative</a:t>
                      </a:r>
                      <a:r>
                        <a:rPr b="1" lang="en-GB" sz="1500">
                          <a:solidFill>
                            <a:srgbClr val="000000"/>
                          </a:solidFill>
                          <a:latin typeface="Nunito Sans"/>
                          <a:ea typeface="Nunito Sans"/>
                          <a:cs typeface="Nunito Sans"/>
                          <a:sym typeface="Nunito Sans"/>
                        </a:rPr>
                        <a:t> reasoning</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4: </a:t>
                      </a:r>
                      <a:r>
                        <a:rPr b="1" lang="en-GB" sz="1500">
                          <a:solidFill>
                            <a:srgbClr val="000000"/>
                          </a:solidFill>
                          <a:latin typeface="Nunito Sans"/>
                          <a:ea typeface="Nunito Sans"/>
                          <a:cs typeface="Nunito Sans"/>
                          <a:sym typeface="Nunito Sans"/>
                        </a:rPr>
                        <a:t>Using area</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5: </a:t>
                      </a:r>
                      <a:r>
                        <a:rPr b="1" lang="en-GB" sz="1500">
                          <a:latin typeface="Nunito Sans"/>
                          <a:ea typeface="Nunito Sans"/>
                          <a:cs typeface="Nunito Sans"/>
                          <a:sym typeface="Nunito Sans"/>
                        </a:rPr>
                        <a:t>Reading coordinates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{2C6CF490-50EE-4C0C-AD26-8372F4A2CE21}</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solidFill>
                            <a:schemeClr val="dk1"/>
                          </a:solidFill>
                          <a:latin typeface="Nunito Sans"/>
                          <a:ea typeface="Nunito Sans"/>
                          <a:cs typeface="Nunito Sans"/>
                          <a:sym typeface="Nunito Sans"/>
                        </a:rPr>
                        <a:t>Using ratio</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previously developed skills are you using when working with ratio?</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chemeClr val="dk1"/>
                          </a:solidFill>
                          <a:latin typeface="Nunito Sans"/>
                          <a:ea typeface="Nunito Sans"/>
                          <a:cs typeface="Nunito Sans"/>
                          <a:sym typeface="Nunito Sans"/>
                        </a:rPr>
                        <a:t>Place value</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Computer science uses a different base for place value; which one?</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Are there any other examples of place value systems you know?</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chemeClr val="dk1"/>
                          </a:solidFill>
                          <a:latin typeface="Nunito Sans"/>
                          <a:ea typeface="Nunito Sans"/>
                          <a:cs typeface="Nunito Sans"/>
                          <a:sym typeface="Nunito Sans"/>
                        </a:rPr>
                        <a:t>Multiplicative reasoning</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do we mean by multiplicative?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chemeClr val="dk1"/>
                          </a:solidFill>
                          <a:latin typeface="Nunito Sans"/>
                          <a:ea typeface="Nunito Sans"/>
                          <a:cs typeface="Nunito Sans"/>
                          <a:sym typeface="Nunito Sans"/>
                        </a:rPr>
                        <a:t>Using area</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In what ways does problem solving with area use aspects of geometry, numeracy and measurement?</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solidFill>
                            <a:schemeClr val="dk1"/>
                          </a:solidFill>
                          <a:latin typeface="Nunito Sans"/>
                          <a:ea typeface="Nunito Sans"/>
                          <a:cs typeface="Nunito Sans"/>
                          <a:sym typeface="Nunito Sans"/>
                        </a:rPr>
                        <a:t>Reading coordinates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does the order we consider coordinates matter?</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 1</a:t>
            </a:r>
            <a:endParaRPr b="1">
              <a:solidFill>
                <a:srgbClr val="FFFFFF"/>
              </a:solidFill>
              <a:latin typeface="Nunito Sans"/>
              <a:ea typeface="Nunito Sans"/>
              <a:cs typeface="Nunito Sans"/>
              <a:sym typeface="Nunito Sans"/>
            </a:endParaRPr>
          </a:p>
        </p:txBody>
      </p:sp>
      <p:graphicFrame>
        <p:nvGraphicFramePr>
          <p:cNvPr id="87" name="Google Shape;87;p18"/>
          <p:cNvGraphicFramePr/>
          <p:nvPr/>
        </p:nvGraphicFramePr>
        <p:xfrm>
          <a:off x="108044" y="862525"/>
          <a:ext cx="3000000" cy="3000000"/>
        </p:xfrm>
        <a:graphic>
          <a:graphicData uri="http://schemas.openxmlformats.org/drawingml/2006/table">
            <a:tbl>
              <a:tblPr bandRow="1" firstRow="1">
                <a:noFill/>
                <a:tableStyleId>{7E561162-09F3-408C-8247-99BDAA6B68D4}</a:tableStyleId>
              </a:tblPr>
              <a:tblGrid>
                <a:gridCol w="1546950"/>
                <a:gridCol w="1695225"/>
                <a:gridCol w="953100"/>
                <a:gridCol w="1618950"/>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Work out the larger amount when 54 is shared in the ratio 5:1</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What is the value of the 7 in 9072?</a:t>
                      </a:r>
                      <a:endParaRPr baseline="30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Three cans of coke cost £1.50. How much is it to buy five cans of coke?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Given the area of this </a:t>
                      </a:r>
                      <a:r>
                        <a:rPr lang="en-GB" sz="1600">
                          <a:latin typeface="Nunito Sans"/>
                          <a:ea typeface="Nunito Sans"/>
                          <a:cs typeface="Nunito Sans"/>
                          <a:sym typeface="Nunito Sans"/>
                        </a:rPr>
                        <a:t>rectangle</a:t>
                      </a:r>
                      <a:r>
                        <a:rPr lang="en-GB" sz="1600">
                          <a:solidFill>
                            <a:srgbClr val="000000"/>
                          </a:solidFill>
                          <a:latin typeface="Nunito Sans"/>
                          <a:ea typeface="Nunito Sans"/>
                          <a:cs typeface="Nunito Sans"/>
                          <a:sym typeface="Nunito Sans"/>
                        </a:rPr>
                        <a:t>, what in</a:t>
                      </a:r>
                      <a:r>
                        <a:rPr lang="en-GB" sz="1600">
                          <a:latin typeface="Nunito Sans"/>
                          <a:ea typeface="Nunito Sans"/>
                          <a:cs typeface="Nunito Sans"/>
                          <a:sym typeface="Nunito Sans"/>
                        </a:rPr>
                        <a:t>teger values could the sides be?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down the coordinates of points A and B.</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88" name="Google Shape;88;p18"/>
          <p:cNvPicPr preferRelativeResize="0"/>
          <p:nvPr/>
        </p:nvPicPr>
        <p:blipFill>
          <a:blip r:embed="rId3">
            <a:alphaModFix/>
          </a:blip>
          <a:stretch>
            <a:fillRect/>
          </a:stretch>
        </p:blipFill>
        <p:spPr>
          <a:xfrm>
            <a:off x="827100" y="3089250"/>
            <a:ext cx="2481625" cy="1343650"/>
          </a:xfrm>
          <a:prstGeom prst="rect">
            <a:avLst/>
          </a:prstGeom>
          <a:noFill/>
          <a:ln>
            <a:noFill/>
          </a:ln>
        </p:spPr>
      </p:pic>
      <p:pic>
        <p:nvPicPr>
          <p:cNvPr id="89" name="Google Shape;89;p18"/>
          <p:cNvPicPr preferRelativeResize="0"/>
          <p:nvPr/>
        </p:nvPicPr>
        <p:blipFill>
          <a:blip r:embed="rId4">
            <a:alphaModFix/>
          </a:blip>
          <a:stretch>
            <a:fillRect/>
          </a:stretch>
        </p:blipFill>
        <p:spPr>
          <a:xfrm>
            <a:off x="5696975" y="2958300"/>
            <a:ext cx="1954674" cy="15137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 1</a:t>
            </a:r>
            <a:endParaRPr b="1">
              <a:solidFill>
                <a:srgbClr val="FFFFFF"/>
              </a:solidFill>
              <a:latin typeface="Nunito Sans"/>
              <a:ea typeface="Nunito Sans"/>
              <a:cs typeface="Nunito Sans"/>
              <a:sym typeface="Nunito Sans"/>
            </a:endParaRPr>
          </a:p>
        </p:txBody>
      </p:sp>
      <p:graphicFrame>
        <p:nvGraphicFramePr>
          <p:cNvPr id="95" name="Google Shape;95;p19"/>
          <p:cNvGraphicFramePr/>
          <p:nvPr/>
        </p:nvGraphicFramePr>
        <p:xfrm>
          <a:off x="108044" y="862525"/>
          <a:ext cx="3000000" cy="3000000"/>
        </p:xfrm>
        <a:graphic>
          <a:graphicData uri="http://schemas.openxmlformats.org/drawingml/2006/table">
            <a:tbl>
              <a:tblPr bandRow="1" firstRow="1">
                <a:noFill/>
                <a:tableStyleId>{7E561162-09F3-408C-8247-99BDAA6B68D4}</a:tableStyleId>
              </a:tblPr>
              <a:tblGrid>
                <a:gridCol w="1546950"/>
                <a:gridCol w="1695225"/>
                <a:gridCol w="953100"/>
                <a:gridCol w="1618950"/>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Work out the larger amount when 54 is shared in the ratio 5:1</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45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What is the value of the 7 in 9072?</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70     (seventy)</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Three cans of coke cost £1.50. How much is it to buy five cans of coke?    </a:t>
                      </a:r>
                      <a:r>
                        <a:rPr lang="en-GB" sz="1600">
                          <a:solidFill>
                            <a:srgbClr val="00BC89"/>
                          </a:solidFill>
                          <a:latin typeface="Nunito Sans"/>
                          <a:ea typeface="Nunito Sans"/>
                          <a:cs typeface="Nunito Sans"/>
                          <a:sym typeface="Nunito Sans"/>
                        </a:rPr>
                        <a:t>£2.50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Given the area of this </a:t>
                      </a:r>
                      <a:r>
                        <a:rPr lang="en-GB" sz="1600">
                          <a:latin typeface="Nunito Sans"/>
                          <a:ea typeface="Nunito Sans"/>
                          <a:cs typeface="Nunito Sans"/>
                          <a:sym typeface="Nunito Sans"/>
                        </a:rPr>
                        <a:t>rectangle</a:t>
                      </a:r>
                      <a:r>
                        <a:rPr lang="en-GB" sz="1600">
                          <a:solidFill>
                            <a:srgbClr val="000000"/>
                          </a:solidFill>
                          <a:latin typeface="Nunito Sans"/>
                          <a:ea typeface="Nunito Sans"/>
                          <a:cs typeface="Nunito Sans"/>
                          <a:sym typeface="Nunito Sans"/>
                        </a:rPr>
                        <a:t>, what in</a:t>
                      </a:r>
                      <a:r>
                        <a:rPr lang="en-GB" sz="1600">
                          <a:latin typeface="Nunito Sans"/>
                          <a:ea typeface="Nunito Sans"/>
                          <a:cs typeface="Nunito Sans"/>
                          <a:sym typeface="Nunito Sans"/>
                        </a:rPr>
                        <a:t>teger values could the sides be?</a:t>
                      </a:r>
                      <a:endParaRPr sz="1600">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1cm and 12cm</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2cm and 6cm</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3cm and 4cm</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down the coordinates of points A and B.</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A(1, 3)</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B(-2, 1)</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96" name="Google Shape;96;p19"/>
          <p:cNvPicPr preferRelativeResize="0"/>
          <p:nvPr/>
        </p:nvPicPr>
        <p:blipFill>
          <a:blip r:embed="rId3">
            <a:alphaModFix/>
          </a:blip>
          <a:stretch>
            <a:fillRect/>
          </a:stretch>
        </p:blipFill>
        <p:spPr>
          <a:xfrm>
            <a:off x="1888775" y="3339650"/>
            <a:ext cx="1724050" cy="933475"/>
          </a:xfrm>
          <a:prstGeom prst="rect">
            <a:avLst/>
          </a:prstGeom>
          <a:noFill/>
          <a:ln>
            <a:noFill/>
          </a:ln>
        </p:spPr>
      </p:pic>
      <p:pic>
        <p:nvPicPr>
          <p:cNvPr id="97" name="Google Shape;97;p19"/>
          <p:cNvPicPr preferRelativeResize="0"/>
          <p:nvPr/>
        </p:nvPicPr>
        <p:blipFill>
          <a:blip r:embed="rId4">
            <a:alphaModFix/>
          </a:blip>
          <a:stretch>
            <a:fillRect/>
          </a:stretch>
        </p:blipFill>
        <p:spPr>
          <a:xfrm>
            <a:off x="5696975" y="2958300"/>
            <a:ext cx="1954674" cy="15137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 2</a:t>
            </a:r>
            <a:endParaRPr b="1">
              <a:solidFill>
                <a:srgbClr val="FFFFFF"/>
              </a:solidFill>
              <a:latin typeface="Nunito Sans"/>
              <a:ea typeface="Nunito Sans"/>
              <a:cs typeface="Nunito Sans"/>
              <a:sym typeface="Nunito Sans"/>
            </a:endParaRPr>
          </a:p>
        </p:txBody>
      </p:sp>
      <p:graphicFrame>
        <p:nvGraphicFramePr>
          <p:cNvPr id="103" name="Google Shape;103;p20"/>
          <p:cNvGraphicFramePr/>
          <p:nvPr/>
        </p:nvGraphicFramePr>
        <p:xfrm>
          <a:off x="108044" y="862525"/>
          <a:ext cx="3000000" cy="3000000"/>
        </p:xfrm>
        <a:graphic>
          <a:graphicData uri="http://schemas.openxmlformats.org/drawingml/2006/table">
            <a:tbl>
              <a:tblPr bandRow="1" firstRow="1">
                <a:noFill/>
                <a:tableStyleId>{7E561162-09F3-408C-8247-99BDAA6B68D4}</a:tableStyleId>
              </a:tblPr>
              <a:tblGrid>
                <a:gridCol w="1546950"/>
                <a:gridCol w="1695225"/>
                <a:gridCol w="927500"/>
                <a:gridCol w="1644550"/>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Work out the smaller amount when 123cm is shared in the ratio 2:1</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the value of the 8 in 24891?</a:t>
                      </a:r>
                      <a:endParaRPr baseline="30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Two bottles of water cost €2.40. How much is it to buy three bottles of water?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Given the area of this rectangle, what integer values could the sides be?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down the coordinates of points A and B.</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04" name="Google Shape;104;p20"/>
          <p:cNvPicPr preferRelativeResize="0"/>
          <p:nvPr/>
        </p:nvPicPr>
        <p:blipFill>
          <a:blip r:embed="rId3">
            <a:alphaModFix/>
          </a:blip>
          <a:stretch>
            <a:fillRect/>
          </a:stretch>
        </p:blipFill>
        <p:spPr>
          <a:xfrm>
            <a:off x="837400" y="3106788"/>
            <a:ext cx="2538325" cy="1374350"/>
          </a:xfrm>
          <a:prstGeom prst="rect">
            <a:avLst/>
          </a:prstGeom>
          <a:noFill/>
          <a:ln>
            <a:noFill/>
          </a:ln>
        </p:spPr>
      </p:pic>
      <p:pic>
        <p:nvPicPr>
          <p:cNvPr id="105" name="Google Shape;105;p20"/>
          <p:cNvPicPr preferRelativeResize="0"/>
          <p:nvPr/>
        </p:nvPicPr>
        <p:blipFill>
          <a:blip r:embed="rId4">
            <a:alphaModFix/>
          </a:blip>
          <a:stretch>
            <a:fillRect/>
          </a:stretch>
        </p:blipFill>
        <p:spPr>
          <a:xfrm>
            <a:off x="5765750" y="2940350"/>
            <a:ext cx="1727875" cy="156407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 2</a:t>
            </a:r>
            <a:endParaRPr b="1">
              <a:solidFill>
                <a:srgbClr val="FFFFFF"/>
              </a:solidFill>
              <a:latin typeface="Nunito Sans"/>
              <a:ea typeface="Nunito Sans"/>
              <a:cs typeface="Nunito Sans"/>
              <a:sym typeface="Nunito Sans"/>
            </a:endParaRPr>
          </a:p>
        </p:txBody>
      </p:sp>
      <p:graphicFrame>
        <p:nvGraphicFramePr>
          <p:cNvPr id="111" name="Google Shape;111;p21"/>
          <p:cNvGraphicFramePr/>
          <p:nvPr/>
        </p:nvGraphicFramePr>
        <p:xfrm>
          <a:off x="108044" y="862525"/>
          <a:ext cx="3000000" cy="3000000"/>
        </p:xfrm>
        <a:graphic>
          <a:graphicData uri="http://schemas.openxmlformats.org/drawingml/2006/table">
            <a:tbl>
              <a:tblPr bandRow="1" firstRow="1">
                <a:noFill/>
                <a:tableStyleId>{7E561162-09F3-408C-8247-99BDAA6B68D4}</a:tableStyleId>
              </a:tblPr>
              <a:tblGrid>
                <a:gridCol w="1546950"/>
                <a:gridCol w="1695225"/>
                <a:gridCol w="927500"/>
                <a:gridCol w="1644550"/>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Work out the smaller amount when 123cm is shared in the ratio 2:1</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41cm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the value of the 8 in 24891?</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800   (eight hundred)</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Two bottles of water cost €2.40. How much is it to buy three bottles of water?</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€3.60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Given the area of this rectangle, what integer values could the sides be?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1cm and 18cm</a:t>
                      </a:r>
                      <a:endParaRPr b="1"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2cm and 9cm</a:t>
                      </a:r>
                      <a:endParaRPr b="1"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3cm and 6cm</a:t>
                      </a:r>
                      <a:endParaRPr b="1"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down the coordinates of points A and B.</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A(-3, -4)</a:t>
                      </a:r>
                      <a:endParaRPr b="1"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B(2, 0)</a:t>
                      </a:r>
                      <a:endParaRPr b="1"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12" name="Google Shape;112;p21"/>
          <p:cNvPicPr preferRelativeResize="0"/>
          <p:nvPr/>
        </p:nvPicPr>
        <p:blipFill>
          <a:blip r:embed="rId3">
            <a:alphaModFix/>
          </a:blip>
          <a:stretch>
            <a:fillRect/>
          </a:stretch>
        </p:blipFill>
        <p:spPr>
          <a:xfrm>
            <a:off x="1759925" y="3314659"/>
            <a:ext cx="1770425" cy="958600"/>
          </a:xfrm>
          <a:prstGeom prst="rect">
            <a:avLst/>
          </a:prstGeom>
          <a:noFill/>
          <a:ln>
            <a:noFill/>
          </a:ln>
        </p:spPr>
      </p:pic>
      <p:pic>
        <p:nvPicPr>
          <p:cNvPr id="113" name="Google Shape;113;p21"/>
          <p:cNvPicPr preferRelativeResize="0"/>
          <p:nvPr/>
        </p:nvPicPr>
        <p:blipFill>
          <a:blip r:embed="rId4">
            <a:alphaModFix/>
          </a:blip>
          <a:stretch>
            <a:fillRect/>
          </a:stretch>
        </p:blipFill>
        <p:spPr>
          <a:xfrm>
            <a:off x="5765750" y="2940350"/>
            <a:ext cx="1727875" cy="156407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 3</a:t>
            </a:r>
            <a:endParaRPr b="1">
              <a:solidFill>
                <a:srgbClr val="FFFFFF"/>
              </a:solidFill>
              <a:latin typeface="Nunito Sans"/>
              <a:ea typeface="Nunito Sans"/>
              <a:cs typeface="Nunito Sans"/>
              <a:sym typeface="Nunito Sans"/>
            </a:endParaRPr>
          </a:p>
        </p:txBody>
      </p:sp>
      <p:graphicFrame>
        <p:nvGraphicFramePr>
          <p:cNvPr id="119" name="Google Shape;119;p22"/>
          <p:cNvGraphicFramePr/>
          <p:nvPr/>
        </p:nvGraphicFramePr>
        <p:xfrm>
          <a:off x="108044" y="862525"/>
          <a:ext cx="3000000" cy="3000000"/>
        </p:xfrm>
        <a:graphic>
          <a:graphicData uri="http://schemas.openxmlformats.org/drawingml/2006/table">
            <a:tbl>
              <a:tblPr bandRow="1" firstRow="1">
                <a:noFill/>
                <a:tableStyleId>{7E561162-09F3-408C-8247-99BDAA6B68D4}</a:tableStyleId>
              </a:tblPr>
              <a:tblGrid>
                <a:gridCol w="1546950"/>
                <a:gridCol w="1695225"/>
                <a:gridCol w="876325"/>
                <a:gridCol w="169572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Work out the larger amount when 75 is shared in the ratio 2:3</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the value of the 1 in 86.15?</a:t>
                      </a:r>
                      <a:endParaRPr baseline="30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Five bags of apples cost £6.25 How much is it to buy three bags of apples?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Given the area of this rectangle, what integer values could the sides be?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down the coordinates of points A and B.</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20" name="Google Shape;120;p22"/>
          <p:cNvPicPr preferRelativeResize="0"/>
          <p:nvPr/>
        </p:nvPicPr>
        <p:blipFill>
          <a:blip r:embed="rId3">
            <a:alphaModFix/>
          </a:blip>
          <a:stretch>
            <a:fillRect/>
          </a:stretch>
        </p:blipFill>
        <p:spPr>
          <a:xfrm>
            <a:off x="1357925" y="3134713"/>
            <a:ext cx="2435250" cy="1318525"/>
          </a:xfrm>
          <a:prstGeom prst="rect">
            <a:avLst/>
          </a:prstGeom>
          <a:noFill/>
          <a:ln>
            <a:noFill/>
          </a:ln>
        </p:spPr>
      </p:pic>
      <p:pic>
        <p:nvPicPr>
          <p:cNvPr id="121" name="Google Shape;121;p22"/>
          <p:cNvPicPr preferRelativeResize="0"/>
          <p:nvPr/>
        </p:nvPicPr>
        <p:blipFill>
          <a:blip r:embed="rId4">
            <a:alphaModFix/>
          </a:blip>
          <a:stretch>
            <a:fillRect/>
          </a:stretch>
        </p:blipFill>
        <p:spPr>
          <a:xfrm>
            <a:off x="5954675" y="2906750"/>
            <a:ext cx="1652375" cy="16523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Day 3</a:t>
            </a:r>
            <a:endParaRPr b="1">
              <a:solidFill>
                <a:srgbClr val="FFFFFF"/>
              </a:solidFill>
              <a:latin typeface="Nunito Sans"/>
              <a:ea typeface="Nunito Sans"/>
              <a:cs typeface="Nunito Sans"/>
              <a:sym typeface="Nunito Sans"/>
            </a:endParaRPr>
          </a:p>
        </p:txBody>
      </p:sp>
      <p:graphicFrame>
        <p:nvGraphicFramePr>
          <p:cNvPr id="127" name="Google Shape;127;p23"/>
          <p:cNvGraphicFramePr/>
          <p:nvPr/>
        </p:nvGraphicFramePr>
        <p:xfrm>
          <a:off x="108044" y="862525"/>
          <a:ext cx="3000000" cy="3000000"/>
        </p:xfrm>
        <a:graphic>
          <a:graphicData uri="http://schemas.openxmlformats.org/drawingml/2006/table">
            <a:tbl>
              <a:tblPr bandRow="1" firstRow="1">
                <a:noFill/>
                <a:tableStyleId>{7E561162-09F3-408C-8247-99BDAA6B68D4}</a:tableStyleId>
              </a:tblPr>
              <a:tblGrid>
                <a:gridCol w="1546950"/>
                <a:gridCol w="1695225"/>
                <a:gridCol w="876325"/>
                <a:gridCol w="169572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Work out the larger amount when 75 is shared in the ratio 2:3</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45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What is the value of the 1 in 86.15?</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0.1    (one tenth)</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Five bags of apples cost £6.25 How much is it to buy three bags of apples?   </a:t>
                      </a:r>
                      <a:r>
                        <a:rPr lang="en-GB" sz="1600">
                          <a:solidFill>
                            <a:srgbClr val="00BC89"/>
                          </a:solidFill>
                          <a:latin typeface="Nunito Sans"/>
                          <a:ea typeface="Nunito Sans"/>
                          <a:cs typeface="Nunito Sans"/>
                          <a:sym typeface="Nunito Sans"/>
                        </a:rPr>
                        <a:t>£3.75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Given the area of this rectangle, what integer values could the sides be?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1cm and 27cm</a:t>
                      </a:r>
                      <a:endParaRPr b="1"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3cm and 9cm</a:t>
                      </a:r>
                      <a:endParaRPr b="1"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down the coordinates of points A and B.</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A(0, -2)</a:t>
                      </a:r>
                      <a:endParaRPr b="1"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1" lang="en-GB" sz="1600">
                          <a:solidFill>
                            <a:srgbClr val="00BC89"/>
                          </a:solidFill>
                          <a:latin typeface="Nunito Sans"/>
                          <a:ea typeface="Nunito Sans"/>
                          <a:cs typeface="Nunito Sans"/>
                          <a:sym typeface="Nunito Sans"/>
                        </a:rPr>
                        <a:t>B(-2, 2)</a:t>
                      </a:r>
                      <a:endParaRPr b="1"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28" name="Google Shape;128;p23"/>
          <p:cNvPicPr preferRelativeResize="0"/>
          <p:nvPr/>
        </p:nvPicPr>
        <p:blipFill>
          <a:blip r:embed="rId3">
            <a:alphaModFix/>
          </a:blip>
          <a:stretch>
            <a:fillRect/>
          </a:stretch>
        </p:blipFill>
        <p:spPr>
          <a:xfrm>
            <a:off x="1796000" y="3328151"/>
            <a:ext cx="1992300" cy="1078677"/>
          </a:xfrm>
          <a:prstGeom prst="rect">
            <a:avLst/>
          </a:prstGeom>
          <a:noFill/>
          <a:ln>
            <a:noFill/>
          </a:ln>
        </p:spPr>
      </p:pic>
      <p:pic>
        <p:nvPicPr>
          <p:cNvPr id="129" name="Google Shape;129;p23"/>
          <p:cNvPicPr preferRelativeResize="0"/>
          <p:nvPr/>
        </p:nvPicPr>
        <p:blipFill>
          <a:blip r:embed="rId4">
            <a:alphaModFix/>
          </a:blip>
          <a:stretch>
            <a:fillRect/>
          </a:stretch>
        </p:blipFill>
        <p:spPr>
          <a:xfrm>
            <a:off x="5954675" y="2906750"/>
            <a:ext cx="1652375" cy="16523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