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C3FED2F-B97D-4417-B53D-DB88C300A33F}">
  <a:tblStyle styleId="{FC3FED2F-B97D-4417-B53D-DB88C300A33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0A56DE8-76EF-400C-9DC7-ECE1D44DE445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83C0E265-BA52-4F52-8BA8-1B5AFF02F5C4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03ad8f9f6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03ad8f9f68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0a08868080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10a08868080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03ad8f9f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103ad8f9f68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0a08868080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10a08868080_0_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3ad8f9f6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3ad8f9f6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ad8f9f6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3ad8f9f6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3ad8f9f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3ad8f9f68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a0886808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a08868080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3ad8f9f6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103ad8f9f68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a0886808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0a08868080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3ad8f9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3ad8f9f68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a08868080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10a08868080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| Fluent in Five | Summer Term 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{FC3FED2F-B97D-4417-B53D-DB88C300A33F}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| Fluent in Five | Summer Term 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{FC3FED2F-B97D-4417-B53D-DB88C300A33F}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5" name="Google Shape;19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490525"/>
                <a:gridCol w="14264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0.11 ÷ 0.2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      -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single product: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 + 2 + 2 + 2 + 2 + 2 + 2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 : 9 : 27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 to green circles.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96" name="Google Shape;19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275" y="3312675"/>
            <a:ext cx="3342925" cy="379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7" name="Google Shape;197;p24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198" name="Google Shape;198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9" name="Google Shape;199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0" name="Google Shape;200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1" name="Google Shape;201;p24"/>
          <p:cNvGrpSpPr/>
          <p:nvPr/>
        </p:nvGrpSpPr>
        <p:grpSpPr>
          <a:xfrm>
            <a:off x="1089016" y="1554275"/>
            <a:ext cx="235655" cy="481300"/>
            <a:chOff x="4963775" y="5368550"/>
            <a:chExt cx="294900" cy="481300"/>
          </a:xfrm>
        </p:grpSpPr>
        <p:cxnSp>
          <p:nvCxnSpPr>
            <p:cNvPr id="202" name="Google Shape;202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3" name="Google Shape;203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4" name="Google Shape;204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5" name="Google Shape;205;p24"/>
          <p:cNvGrpSpPr/>
          <p:nvPr/>
        </p:nvGrpSpPr>
        <p:grpSpPr>
          <a:xfrm>
            <a:off x="1530041" y="1554275"/>
            <a:ext cx="235655" cy="481300"/>
            <a:chOff x="4963775" y="5368550"/>
            <a:chExt cx="294900" cy="481300"/>
          </a:xfrm>
        </p:grpSpPr>
        <p:cxnSp>
          <p:nvCxnSpPr>
            <p:cNvPr id="206" name="Google Shape;206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7" name="Google Shape;207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8" name="Google Shape;208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09" name="Google Shape;20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4100" y="2824275"/>
            <a:ext cx="1762725" cy="171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5" name="Google Shape;215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490525"/>
                <a:gridCol w="14264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0.11 ÷ 0.2 =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+       -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single product: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 + 2 + 2 + 2 + 2 + 2 + 2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x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 : 9 : 27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3 : 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 to green circles.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: 2 : 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216" name="Google Shape;21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275" y="3312675"/>
            <a:ext cx="3342925" cy="37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5450" y="2860350"/>
            <a:ext cx="1773325" cy="172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8" name="Google Shape;218;p25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219" name="Google Shape;219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0" name="Google Shape;220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1" name="Google Shape;221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2" name="Google Shape;222;p25"/>
          <p:cNvGrpSpPr/>
          <p:nvPr/>
        </p:nvGrpSpPr>
        <p:grpSpPr>
          <a:xfrm>
            <a:off x="1089016" y="1554275"/>
            <a:ext cx="235655" cy="481300"/>
            <a:chOff x="4963775" y="5368550"/>
            <a:chExt cx="294900" cy="481300"/>
          </a:xfrm>
        </p:grpSpPr>
        <p:cxnSp>
          <p:nvCxnSpPr>
            <p:cNvPr id="223" name="Google Shape;22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4" name="Google Shape;224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5" name="Google Shape;225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6" name="Google Shape;226;p25"/>
          <p:cNvGrpSpPr/>
          <p:nvPr/>
        </p:nvGrpSpPr>
        <p:grpSpPr>
          <a:xfrm>
            <a:off x="1530041" y="1554275"/>
            <a:ext cx="235655" cy="481300"/>
            <a:chOff x="4963775" y="5368550"/>
            <a:chExt cx="294900" cy="481300"/>
          </a:xfrm>
        </p:grpSpPr>
        <p:cxnSp>
          <p:nvCxnSpPr>
            <p:cNvPr id="227" name="Google Shape;22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8" name="Google Shape;228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9" name="Google Shape;22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30" name="Google Shape;230;p25"/>
          <p:cNvGrpSpPr/>
          <p:nvPr/>
        </p:nvGrpSpPr>
        <p:grpSpPr>
          <a:xfrm>
            <a:off x="2003916" y="1554275"/>
            <a:ext cx="235655" cy="481300"/>
            <a:chOff x="4963775" y="5368550"/>
            <a:chExt cx="294900" cy="481300"/>
          </a:xfrm>
        </p:grpSpPr>
        <p:cxnSp>
          <p:nvCxnSpPr>
            <p:cNvPr id="231" name="Google Shape;23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2" name="Google Shape;23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3" name="Google Shape;233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39" name="Google Shape;23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985850"/>
                <a:gridCol w="19311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0.35 ÷ 0.07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x      ÷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the product of an integer using index notation: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7 + 7 + 7 + 7 + 7 + 7 + 7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35 : 21 : 14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 to green circles.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240" name="Google Shape;24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925" y="3113275"/>
            <a:ext cx="2279550" cy="138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1450" y="2865875"/>
            <a:ext cx="2200883" cy="1724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2" name="Google Shape;242;p26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243" name="Google Shape;243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4" name="Google Shape;244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5" name="Google Shape;245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6" name="Google Shape;246;p26"/>
          <p:cNvGrpSpPr/>
          <p:nvPr/>
        </p:nvGrpSpPr>
        <p:grpSpPr>
          <a:xfrm>
            <a:off x="1066641" y="1554275"/>
            <a:ext cx="235655" cy="481300"/>
            <a:chOff x="4963775" y="5368550"/>
            <a:chExt cx="294900" cy="481300"/>
          </a:xfrm>
        </p:grpSpPr>
        <p:cxnSp>
          <p:nvCxnSpPr>
            <p:cNvPr id="247" name="Google Shape;247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8" name="Google Shape;248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9" name="Google Shape;249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50" name="Google Shape;250;p26"/>
          <p:cNvGrpSpPr/>
          <p:nvPr/>
        </p:nvGrpSpPr>
        <p:grpSpPr>
          <a:xfrm>
            <a:off x="1512816" y="1554275"/>
            <a:ext cx="235655" cy="481300"/>
            <a:chOff x="4963775" y="5368550"/>
            <a:chExt cx="294900" cy="481300"/>
          </a:xfrm>
        </p:grpSpPr>
        <p:cxnSp>
          <p:nvCxnSpPr>
            <p:cNvPr id="251" name="Google Shape;25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2" name="Google Shape;252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3" name="Google Shape;253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9" name="Google Shape;25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985850"/>
                <a:gridCol w="19311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0.35 ÷ 0.07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÷     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the product of an integer using index notation: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7 + 7 + 7 + 7 + 7 + 7 + 7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35 : 21 : 14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: 3 :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 to green circles.      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: 5 : 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260" name="Google Shape;2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0925" y="3113275"/>
            <a:ext cx="2279550" cy="138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4125" y="2901925"/>
            <a:ext cx="2253600" cy="176532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2" name="Google Shape;262;p27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263" name="Google Shape;263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4" name="Google Shape;264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5" name="Google Shape;26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6" name="Google Shape;266;p27"/>
          <p:cNvGrpSpPr/>
          <p:nvPr/>
        </p:nvGrpSpPr>
        <p:grpSpPr>
          <a:xfrm>
            <a:off x="1066641" y="1554275"/>
            <a:ext cx="235655" cy="481300"/>
            <a:chOff x="4963775" y="5368550"/>
            <a:chExt cx="294900" cy="481300"/>
          </a:xfrm>
        </p:grpSpPr>
        <p:cxnSp>
          <p:nvCxnSpPr>
            <p:cNvPr id="267" name="Google Shape;26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8" name="Google Shape;268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9" name="Google Shape;26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0" name="Google Shape;270;p27"/>
          <p:cNvGrpSpPr/>
          <p:nvPr/>
        </p:nvGrpSpPr>
        <p:grpSpPr>
          <a:xfrm>
            <a:off x="1512816" y="1554275"/>
            <a:ext cx="235655" cy="481300"/>
            <a:chOff x="4963775" y="5368550"/>
            <a:chExt cx="294900" cy="481300"/>
          </a:xfrm>
        </p:grpSpPr>
        <p:cxnSp>
          <p:nvCxnSpPr>
            <p:cNvPr id="271" name="Google Shape;27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2" name="Google Shape;272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3" name="Google Shape;273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4" name="Google Shape;274;p27"/>
          <p:cNvGrpSpPr/>
          <p:nvPr/>
        </p:nvGrpSpPr>
        <p:grpSpPr>
          <a:xfrm>
            <a:off x="1983291" y="1554275"/>
            <a:ext cx="235655" cy="481300"/>
            <a:chOff x="4963775" y="5368550"/>
            <a:chExt cx="294900" cy="481300"/>
          </a:xfrm>
        </p:grpSpPr>
        <p:cxnSp>
          <p:nvCxnSpPr>
            <p:cNvPr id="275" name="Google Shape;27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6" name="Google Shape;27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7" name="Google Shape;27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{50A56DE8-76EF-400C-9DC7-ECE1D44DE445}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half term commences with a revisit of some previously seen material.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 looks at a concept that is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pervasive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helpful throughout a student’s mathematical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development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We see the introduction of ratio and some questions to start building the necessary skills that will arise this year and beyond.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 and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multiplication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methods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{50A56DE8-76EF-400C-9DC7-ECE1D44DE445}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 and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is arithmetic with decimals or fractions different to arithmetic with integers?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Understanding multiplication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it be useful to represent the same calculation in different ways?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ratio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smaller numbers always easier to work with?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does the order a ratio is written matter?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methods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has your confidence with column methods changed throughout the year?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426525"/>
                <a:gridCol w="14904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0.24 + 0.18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single product: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 + 3 + 3 + 3 + 3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the ratio in its simplest form: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10 : 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050" y="3156825"/>
            <a:ext cx="3260450" cy="44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0900" y="2829425"/>
            <a:ext cx="1677925" cy="16316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610053" y="1554275"/>
            <a:ext cx="235655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4" name="Google Shape;94;p18"/>
          <p:cNvGrpSpPr/>
          <p:nvPr/>
        </p:nvGrpSpPr>
        <p:grpSpPr>
          <a:xfrm>
            <a:off x="1068403" y="1554275"/>
            <a:ext cx="235655" cy="481300"/>
            <a:chOff x="4963775" y="5368550"/>
            <a:chExt cx="294900" cy="481300"/>
          </a:xfrm>
        </p:grpSpPr>
        <p:cxnSp>
          <p:nvCxnSpPr>
            <p:cNvPr id="95" name="Google Shape;95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6" name="Google Shape;96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7" name="Google Shape;97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3" name="Google Shape;10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426525"/>
                <a:gridCol w="14904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0.24 + 0.18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0.42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x     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as a single product: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 + 3 + 3 + 3 + 3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x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the ratio in its simplest form: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10 : 2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: 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: 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050" y="3156825"/>
            <a:ext cx="3260450" cy="44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3300" y="2808825"/>
            <a:ext cx="1725600" cy="167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9"/>
          <p:cNvGrpSpPr/>
          <p:nvPr/>
        </p:nvGrpSpPr>
        <p:grpSpPr>
          <a:xfrm>
            <a:off x="1502953" y="1549150"/>
            <a:ext cx="235655" cy="481300"/>
            <a:chOff x="4963775" y="5368550"/>
            <a:chExt cx="294900" cy="481300"/>
          </a:xfrm>
        </p:grpSpPr>
        <p:cxnSp>
          <p:nvCxnSpPr>
            <p:cNvPr id="107" name="Google Shape;10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8" name="Google Shape;108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9" name="Google Shape;109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0" name="Google Shape;110;p19"/>
          <p:cNvGrpSpPr/>
          <p:nvPr/>
        </p:nvGrpSpPr>
        <p:grpSpPr>
          <a:xfrm>
            <a:off x="610053" y="1554275"/>
            <a:ext cx="235655" cy="481300"/>
            <a:chOff x="4963775" y="5368550"/>
            <a:chExt cx="294900" cy="481300"/>
          </a:xfrm>
        </p:grpSpPr>
        <p:cxnSp>
          <p:nvCxnSpPr>
            <p:cNvPr id="111" name="Google Shape;11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2" name="Google Shape;112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3" name="Google Shape;11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4" name="Google Shape;114;p19"/>
          <p:cNvGrpSpPr/>
          <p:nvPr/>
        </p:nvGrpSpPr>
        <p:grpSpPr>
          <a:xfrm>
            <a:off x="1056491" y="1554275"/>
            <a:ext cx="235655" cy="481300"/>
            <a:chOff x="4963775" y="5368550"/>
            <a:chExt cx="294900" cy="481300"/>
          </a:xfrm>
        </p:grpSpPr>
        <p:cxnSp>
          <p:nvCxnSpPr>
            <p:cNvPr id="115" name="Google Shape;11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6" name="Google Shape;116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7" name="Google Shape;117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3" name="Google Shape;12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400925"/>
                <a:gridCol w="15160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2.25 - 1.57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single product: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+ a + a + a + a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4 : 20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blue circles to red circles.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24" name="Google Shape;124;p20"/>
          <p:cNvGrpSpPr/>
          <p:nvPr/>
        </p:nvGrpSpPr>
        <p:grpSpPr>
          <a:xfrm>
            <a:off x="1056491" y="1554275"/>
            <a:ext cx="235655" cy="481300"/>
            <a:chOff x="4963775" y="5368550"/>
            <a:chExt cx="294900" cy="481300"/>
          </a:xfrm>
        </p:grpSpPr>
        <p:cxnSp>
          <p:nvCxnSpPr>
            <p:cNvPr id="125" name="Google Shape;125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6" name="Google Shape;126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7" name="Google Shape;127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8" name="Google Shape;128;p20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129" name="Google Shape;129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0" name="Google Shape;130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1" name="Google Shape;131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32" name="Google Shape;13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470875" y="3338575"/>
            <a:ext cx="3593850" cy="3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225" y="3035600"/>
            <a:ext cx="1867600" cy="136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9" name="Google Shape;13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400925"/>
                <a:gridCol w="15160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2.25 - 1.57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-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single product: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a + a + a + a + a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4 : 20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blue circles to red circles.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: 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140" name="Google Shape;140;p21"/>
          <p:cNvGrpSpPr/>
          <p:nvPr/>
        </p:nvGrpSpPr>
        <p:grpSpPr>
          <a:xfrm>
            <a:off x="1056491" y="1554275"/>
            <a:ext cx="235655" cy="481300"/>
            <a:chOff x="4963775" y="5368550"/>
            <a:chExt cx="294900" cy="481300"/>
          </a:xfrm>
        </p:grpSpPr>
        <p:cxnSp>
          <p:nvCxnSpPr>
            <p:cNvPr id="141" name="Google Shape;14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2" name="Google Shape;14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3" name="Google Shape;143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4" name="Google Shape;144;p21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145" name="Google Shape;145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6" name="Google Shape;146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7" name="Google Shape;147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8" name="Google Shape;148;p21"/>
          <p:cNvGrpSpPr/>
          <p:nvPr/>
        </p:nvGrpSpPr>
        <p:grpSpPr>
          <a:xfrm>
            <a:off x="1539428" y="1554275"/>
            <a:ext cx="235655" cy="481300"/>
            <a:chOff x="4963775" y="5368550"/>
            <a:chExt cx="294900" cy="481300"/>
          </a:xfrm>
        </p:grpSpPr>
        <p:cxnSp>
          <p:nvCxnSpPr>
            <p:cNvPr id="149" name="Google Shape;149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0" name="Google Shape;150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1" name="Google Shape;151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470875" y="3338575"/>
            <a:ext cx="3593850" cy="3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6825" y="3010075"/>
            <a:ext cx="1937725" cy="141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349750"/>
                <a:gridCol w="15672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1.2 x  0.8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single product: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 + 4 + 4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18 : 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0" name="Google Shape;16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725" y="3025275"/>
            <a:ext cx="2114300" cy="128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5050" y="2906750"/>
            <a:ext cx="1667350" cy="1621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2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163" name="Google Shape;16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6" name="Google Shape;166;p22"/>
          <p:cNvGrpSpPr/>
          <p:nvPr/>
        </p:nvGrpSpPr>
        <p:grpSpPr>
          <a:xfrm>
            <a:off x="1040991" y="1554275"/>
            <a:ext cx="235655" cy="481300"/>
            <a:chOff x="4963775" y="5368550"/>
            <a:chExt cx="294900" cy="481300"/>
          </a:xfrm>
        </p:grpSpPr>
        <p:cxnSp>
          <p:nvCxnSpPr>
            <p:cNvPr id="167" name="Google Shape;16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8" name="Google Shape;168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9" name="Google Shape;169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5" name="Google Shape;17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{83C0E265-BA52-4F52-8BA8-1B5AFF02F5C4}</a:tableStyleId>
              </a:tblPr>
              <a:tblGrid>
                <a:gridCol w="1546950"/>
                <a:gridCol w="1349750"/>
                <a:gridCol w="1567250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1.2 x  0.8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0.96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-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 single product: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4 + 4 + 4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form: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18 : 8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: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circles to blue circles.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: 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Perform the calculation below.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76" name="Google Shape;17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8725" y="3025275"/>
            <a:ext cx="2114300" cy="128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9900" y="2875825"/>
            <a:ext cx="1699125" cy="1652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oogle Shape;178;p23"/>
          <p:cNvGrpSpPr/>
          <p:nvPr/>
        </p:nvGrpSpPr>
        <p:grpSpPr>
          <a:xfrm>
            <a:off x="620466" y="1554275"/>
            <a:ext cx="235655" cy="481300"/>
            <a:chOff x="4963775" y="5368550"/>
            <a:chExt cx="294900" cy="481300"/>
          </a:xfrm>
        </p:grpSpPr>
        <p:cxnSp>
          <p:nvCxnSpPr>
            <p:cNvPr id="179" name="Google Shape;17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0" name="Google Shape;180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1" name="Google Shape;181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2" name="Google Shape;182;p23"/>
          <p:cNvGrpSpPr/>
          <p:nvPr/>
        </p:nvGrpSpPr>
        <p:grpSpPr>
          <a:xfrm>
            <a:off x="1040991" y="1554275"/>
            <a:ext cx="235655" cy="481300"/>
            <a:chOff x="4963775" y="5368550"/>
            <a:chExt cx="294900" cy="481300"/>
          </a:xfrm>
        </p:grpSpPr>
        <p:cxnSp>
          <p:nvCxnSpPr>
            <p:cNvPr id="183" name="Google Shape;18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4" name="Google Shape;18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5" name="Google Shape;18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6" name="Google Shape;186;p23"/>
          <p:cNvGrpSpPr/>
          <p:nvPr/>
        </p:nvGrpSpPr>
        <p:grpSpPr>
          <a:xfrm>
            <a:off x="1539428" y="1554275"/>
            <a:ext cx="235655" cy="481300"/>
            <a:chOff x="4963775" y="5368550"/>
            <a:chExt cx="294900" cy="481300"/>
          </a:xfrm>
        </p:grpSpPr>
        <p:cxnSp>
          <p:nvCxnSpPr>
            <p:cNvPr id="187" name="Google Shape;18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19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