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5AD83D0-C98E-42B4-B64D-963C0A799C8B}">
  <a:tblStyle styleId="{65AD83D0-C98E-42B4-B64D-963C0A799C8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A80B20A-8356-42B6-81C4-E0A18B523E52}"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73E725A-BEF2-4A7C-9643-76FC29026D8E}"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03ad8f9f68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103ad8f9f68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0b6eb6c726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10b6eb6c726_0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3ad8f9f68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3ad8f9f68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0b6eb6c726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10b6eb6c726_0_5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03ad8f9f68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03ad8f9f68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3ad8f9f68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3ad8f9f6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3ad8f9f68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3ad8f9f68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0b6eb6c72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10b6eb6c726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03ad8f9f6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03ad8f9f68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0b6eb6c726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10b6eb6c726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03ad8f9f68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103ad8f9f68_0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10b6eb6c726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10b6eb6c726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7</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7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{65AD83D0-C98E-42B4-B64D-963C0A799C8B}</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7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{65AD83D0-C98E-42B4-B64D-963C0A799C8B}</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41" name="Google Shape;141;p24"/>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528850"/>
                <a:gridCol w="10432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89</a:t>
                      </a:r>
                      <a:r>
                        <a:rPr b="0" lang="en-GB" sz="1600">
                          <a:solidFill>
                            <a:schemeClr val="dk1"/>
                          </a:solidFill>
                          <a:latin typeface="Nunito Sans"/>
                          <a:ea typeface="Nunito Sans"/>
                          <a:cs typeface="Nunito Sans"/>
                          <a:sym typeface="Nunito Sans"/>
                        </a:rPr>
                        <a:t> +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108</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- 65 = 239</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 </a:t>
                      </a:r>
                      <a:br>
                        <a:rPr b="0" lang="en-GB" sz="1600">
                          <a:solidFill>
                            <a:schemeClr val="dk1"/>
                          </a:solidFill>
                          <a:latin typeface="Nunito Sans"/>
                          <a:ea typeface="Nunito Sans"/>
                          <a:cs typeface="Nunito Sans"/>
                          <a:sym typeface="Nunito Sans"/>
                        </a:rPr>
                      </a:br>
                      <a:r>
                        <a:rPr b="0" lang="en-GB" sz="1600">
                          <a:solidFill>
                            <a:schemeClr val="dk1"/>
                          </a:solidFill>
                          <a:latin typeface="Nunito Sans"/>
                          <a:ea typeface="Nunito Sans"/>
                          <a:cs typeface="Nunito Sans"/>
                          <a:sym typeface="Nunito Sans"/>
                        </a:rPr>
                        <a:t>6x + 24</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&lt;, &gt; or = to make the statement true: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√400          3</a:t>
                      </a:r>
                      <a:r>
                        <a:rPr b="0" baseline="30000" lang="en-GB" sz="1600">
                          <a:solidFill>
                            <a:schemeClr val="dk1"/>
                          </a:solidFill>
                          <a:latin typeface="Nunito Sans"/>
                          <a:ea typeface="Nunito Sans"/>
                          <a:cs typeface="Nunito Sans"/>
                          <a:sym typeface="Nunito Sans"/>
                        </a:rPr>
                        <a:t>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De</a:t>
                      </a:r>
                      <a:r>
                        <a:rPr lang="en-GB" sz="1600">
                          <a:latin typeface="Nunito Sans"/>
                          <a:ea typeface="Nunito Sans"/>
                          <a:cs typeface="Nunito Sans"/>
                          <a:sym typeface="Nunito Sans"/>
                        </a:rPr>
                        <a:t>termine whether rectangle G’ is an enlargement of rectangle G.</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Describe the translation that takes ABC to DEF.</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2" name="Google Shape;142;p24"/>
          <p:cNvSpPr/>
          <p:nvPr/>
        </p:nvSpPr>
        <p:spPr>
          <a:xfrm>
            <a:off x="6832400"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3" name="Google Shape;143;p24"/>
          <p:cNvPicPr preferRelativeResize="0"/>
          <p:nvPr/>
        </p:nvPicPr>
        <p:blipFill>
          <a:blip r:embed="rId3">
            <a:alphaModFix/>
          </a:blip>
          <a:stretch>
            <a:fillRect/>
          </a:stretch>
        </p:blipFill>
        <p:spPr>
          <a:xfrm>
            <a:off x="338625" y="3267471"/>
            <a:ext cx="3805324" cy="992975"/>
          </a:xfrm>
          <a:prstGeom prst="rect">
            <a:avLst/>
          </a:prstGeom>
          <a:noFill/>
          <a:ln>
            <a:noFill/>
          </a:ln>
        </p:spPr>
      </p:pic>
      <p:pic>
        <p:nvPicPr>
          <p:cNvPr id="144" name="Google Shape;144;p24"/>
          <p:cNvPicPr preferRelativeResize="0"/>
          <p:nvPr/>
        </p:nvPicPr>
        <p:blipFill>
          <a:blip r:embed="rId4">
            <a:alphaModFix/>
          </a:blip>
          <a:stretch>
            <a:fillRect/>
          </a:stretch>
        </p:blipFill>
        <p:spPr>
          <a:xfrm>
            <a:off x="6103525" y="2963575"/>
            <a:ext cx="1905299" cy="15276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50" name="Google Shape;150;p25"/>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528850"/>
                <a:gridCol w="10432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89 + </a:t>
                      </a:r>
                      <a:r>
                        <a:rPr lang="en-GB" sz="1600" u="sng">
                          <a:solidFill>
                            <a:srgbClr val="00BC89"/>
                          </a:solidFill>
                          <a:latin typeface="Nunito Sans"/>
                          <a:ea typeface="Nunito Sans"/>
                          <a:cs typeface="Nunito Sans"/>
                          <a:sym typeface="Nunito Sans"/>
                        </a:rPr>
                        <a:t>1</a:t>
                      </a:r>
                      <a:r>
                        <a:rPr lang="en-GB" sz="1600" u="sng">
                          <a:solidFill>
                            <a:srgbClr val="00BC89"/>
                          </a:solidFill>
                          <a:latin typeface="Nunito Sans"/>
                          <a:ea typeface="Nunito Sans"/>
                          <a:cs typeface="Nunito Sans"/>
                          <a:sym typeface="Nunito Sans"/>
                        </a:rPr>
                        <a:t>9</a:t>
                      </a:r>
                      <a:r>
                        <a:rPr b="0" lang="en-GB" sz="1600">
                          <a:solidFill>
                            <a:schemeClr val="dk1"/>
                          </a:solidFill>
                          <a:latin typeface="Nunito Sans"/>
                          <a:ea typeface="Nunito Sans"/>
                          <a:cs typeface="Nunito Sans"/>
                          <a:sym typeface="Nunito Sans"/>
                        </a:rPr>
                        <a:t> = 108</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u="sng">
                          <a:solidFill>
                            <a:srgbClr val="00BC89"/>
                          </a:solidFill>
                          <a:latin typeface="Nunito Sans"/>
                          <a:ea typeface="Nunito Sans"/>
                          <a:cs typeface="Nunito Sans"/>
                          <a:sym typeface="Nunito Sans"/>
                        </a:rPr>
                        <a:t>304</a:t>
                      </a:r>
                      <a:r>
                        <a:rPr b="0" lang="en-GB" sz="1600">
                          <a:solidFill>
                            <a:schemeClr val="dk1"/>
                          </a:solidFill>
                          <a:latin typeface="Nunito Sans"/>
                          <a:ea typeface="Nunito Sans"/>
                          <a:cs typeface="Nunito Sans"/>
                          <a:sym typeface="Nunito Sans"/>
                        </a:rPr>
                        <a:t> - 65 = 239</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r>
                        <a:rPr b="0" lang="en-GB" sz="1600">
                          <a:solidFill>
                            <a:schemeClr val="dk1"/>
                          </a:solidFill>
                          <a:latin typeface="Nunito Sans"/>
                          <a:ea typeface="Nunito Sans"/>
                          <a:cs typeface="Nunito Sans"/>
                          <a:sym typeface="Nunito Sans"/>
                        </a:rPr>
                        <a:t> </a:t>
                      </a:r>
                      <a:br>
                        <a:rPr b="0" lang="en-GB" sz="1600">
                          <a:solidFill>
                            <a:schemeClr val="dk1"/>
                          </a:solidFill>
                          <a:latin typeface="Nunito Sans"/>
                          <a:ea typeface="Nunito Sans"/>
                          <a:cs typeface="Nunito Sans"/>
                          <a:sym typeface="Nunito Sans"/>
                        </a:rPr>
                      </a:br>
                      <a:r>
                        <a:rPr b="0" lang="en-GB" sz="1600">
                          <a:solidFill>
                            <a:schemeClr val="dk1"/>
                          </a:solidFill>
                          <a:latin typeface="Nunito Sans"/>
                          <a:ea typeface="Nunito Sans"/>
                          <a:cs typeface="Nunito Sans"/>
                          <a:sym typeface="Nunito Sans"/>
                        </a:rPr>
                        <a:t>6x + 24</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6(x + 4)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&lt;, &gt; or = to make the statement true: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√400          3</a:t>
                      </a:r>
                      <a:r>
                        <a:rPr b="0" baseline="30000" lang="en-GB" sz="1600">
                          <a:solidFill>
                            <a:schemeClr val="dk1"/>
                          </a:solidFill>
                          <a:latin typeface="Nunito Sans"/>
                          <a:ea typeface="Nunito Sans"/>
                          <a:cs typeface="Nunito Sans"/>
                          <a:sym typeface="Nunito Sans"/>
                        </a:rPr>
                        <a:t>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rgbClr val="000000"/>
                          </a:solidFill>
                          <a:latin typeface="Nunito Sans"/>
                          <a:ea typeface="Nunito Sans"/>
                          <a:cs typeface="Nunito Sans"/>
                          <a:sym typeface="Nunito Sans"/>
                        </a:rPr>
                        <a:t>De</a:t>
                      </a:r>
                      <a:r>
                        <a:rPr lang="en-GB" sz="1600">
                          <a:latin typeface="Nunito Sans"/>
                          <a:ea typeface="Nunito Sans"/>
                          <a:cs typeface="Nunito Sans"/>
                          <a:sym typeface="Nunito Sans"/>
                        </a:rPr>
                        <a:t>termine whether rectangle G’ is an enlargement of rectangle G.</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No, inconsistent multipliers for length and width</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Describe the translation that takes ABC to DEF.      </a:t>
                      </a:r>
                      <a:r>
                        <a:rPr b="1" lang="en-GB" sz="1600">
                          <a:solidFill>
                            <a:srgbClr val="00BC89"/>
                          </a:solidFill>
                          <a:latin typeface="Nunito Sans"/>
                          <a:ea typeface="Nunito Sans"/>
                          <a:cs typeface="Nunito Sans"/>
                          <a:sym typeface="Nunito Sans"/>
                        </a:rPr>
                        <a:t>down 4</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1" name="Google Shape;151;p25"/>
          <p:cNvSpPr/>
          <p:nvPr/>
        </p:nvSpPr>
        <p:spPr>
          <a:xfrm>
            <a:off x="6832400"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00BC89"/>
                </a:solidFill>
              </a:rPr>
              <a:t>&lt;</a:t>
            </a:r>
            <a:endParaRPr b="1">
              <a:solidFill>
                <a:srgbClr val="00BC89"/>
              </a:solidFill>
            </a:endParaRPr>
          </a:p>
        </p:txBody>
      </p:sp>
      <p:pic>
        <p:nvPicPr>
          <p:cNvPr id="152" name="Google Shape;152;p25"/>
          <p:cNvPicPr preferRelativeResize="0"/>
          <p:nvPr/>
        </p:nvPicPr>
        <p:blipFill>
          <a:blip r:embed="rId3">
            <a:alphaModFix/>
          </a:blip>
          <a:stretch>
            <a:fillRect/>
          </a:stretch>
        </p:blipFill>
        <p:spPr>
          <a:xfrm>
            <a:off x="361875" y="3354646"/>
            <a:ext cx="3805324" cy="992975"/>
          </a:xfrm>
          <a:prstGeom prst="rect">
            <a:avLst/>
          </a:prstGeom>
          <a:noFill/>
          <a:ln>
            <a:noFill/>
          </a:ln>
        </p:spPr>
      </p:pic>
      <p:pic>
        <p:nvPicPr>
          <p:cNvPr id="153" name="Google Shape;153;p25"/>
          <p:cNvPicPr preferRelativeResize="0"/>
          <p:nvPr/>
        </p:nvPicPr>
        <p:blipFill>
          <a:blip r:embed="rId4">
            <a:alphaModFix/>
          </a:blip>
          <a:stretch>
            <a:fillRect/>
          </a:stretch>
        </p:blipFill>
        <p:spPr>
          <a:xfrm>
            <a:off x="6109325" y="3052425"/>
            <a:ext cx="1905299" cy="1527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59" name="Google Shape;159;p26"/>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34</a:t>
                      </a:r>
                      <a:r>
                        <a:rPr b="0" lang="en-GB" sz="1600">
                          <a:solidFill>
                            <a:schemeClr val="dk1"/>
                          </a:solidFill>
                          <a:latin typeface="Nunito Sans"/>
                          <a:ea typeface="Nunito Sans"/>
                          <a:cs typeface="Nunito Sans"/>
                          <a:sym typeface="Nunito Sans"/>
                        </a:rPr>
                        <a:t> +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103</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- 87 = 75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Factorise 4x - 10</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&lt;, &gt; or = to make the statement true: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√256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The diagram represents an enlargement</a:t>
                      </a:r>
                      <a:r>
                        <a:rPr lang="en-GB" sz="1600">
                          <a:latin typeface="Nunito Sans"/>
                          <a:ea typeface="Nunito Sans"/>
                          <a:cs typeface="Nunito Sans"/>
                          <a:sym typeface="Nunito Sans"/>
                        </a:rPr>
                        <a:t>. What is the length of 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Des</a:t>
                      </a:r>
                      <a:r>
                        <a:rPr lang="en-GB" sz="1600">
                          <a:latin typeface="Nunito Sans"/>
                          <a:ea typeface="Nunito Sans"/>
                          <a:cs typeface="Nunito Sans"/>
                          <a:sym typeface="Nunito Sans"/>
                        </a:rPr>
                        <a:t>cribe the translation that takes ABC to DEF.</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0" name="Google Shape;160;p26"/>
          <p:cNvSpPr/>
          <p:nvPr/>
        </p:nvSpPr>
        <p:spPr>
          <a:xfrm>
            <a:off x="6832400"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1" name="Google Shape;161;p26"/>
          <p:cNvPicPr preferRelativeResize="0"/>
          <p:nvPr/>
        </p:nvPicPr>
        <p:blipFill>
          <a:blip r:embed="rId3">
            <a:alphaModFix/>
          </a:blip>
          <a:stretch>
            <a:fillRect/>
          </a:stretch>
        </p:blipFill>
        <p:spPr>
          <a:xfrm>
            <a:off x="283196" y="3214221"/>
            <a:ext cx="3658950" cy="1108225"/>
          </a:xfrm>
          <a:prstGeom prst="rect">
            <a:avLst/>
          </a:prstGeom>
          <a:noFill/>
          <a:ln>
            <a:noFill/>
          </a:ln>
        </p:spPr>
      </p:pic>
      <p:pic>
        <p:nvPicPr>
          <p:cNvPr id="162" name="Google Shape;162;p26"/>
          <p:cNvPicPr preferRelativeResize="0"/>
          <p:nvPr/>
        </p:nvPicPr>
        <p:blipFill>
          <a:blip r:embed="rId4">
            <a:alphaModFix/>
          </a:blip>
          <a:stretch>
            <a:fillRect/>
          </a:stretch>
        </p:blipFill>
        <p:spPr>
          <a:xfrm>
            <a:off x="5601775" y="2992813"/>
            <a:ext cx="2430325" cy="15510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68" name="Google Shape;168;p27"/>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34 + </a:t>
                      </a:r>
                      <a:r>
                        <a:rPr lang="en-GB" sz="1600" u="sng">
                          <a:solidFill>
                            <a:srgbClr val="00BC89"/>
                          </a:solidFill>
                          <a:latin typeface="Nunito Sans"/>
                          <a:ea typeface="Nunito Sans"/>
                          <a:cs typeface="Nunito Sans"/>
                          <a:sym typeface="Nunito Sans"/>
                        </a:rPr>
                        <a:t>69</a:t>
                      </a:r>
                      <a:r>
                        <a:rPr b="0" lang="en-GB" sz="1600">
                          <a:solidFill>
                            <a:schemeClr val="dk1"/>
                          </a:solidFill>
                          <a:latin typeface="Nunito Sans"/>
                          <a:ea typeface="Nunito Sans"/>
                          <a:cs typeface="Nunito Sans"/>
                          <a:sym typeface="Nunito Sans"/>
                        </a:rPr>
                        <a:t> = 103</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u="sng">
                          <a:solidFill>
                            <a:srgbClr val="00BC89"/>
                          </a:solidFill>
                          <a:latin typeface="Nunito Sans"/>
                          <a:ea typeface="Nunito Sans"/>
                          <a:cs typeface="Nunito Sans"/>
                          <a:sym typeface="Nunito Sans"/>
                        </a:rPr>
                        <a:t>162</a:t>
                      </a:r>
                      <a:r>
                        <a:rPr b="0" lang="en-GB" sz="1600">
                          <a:solidFill>
                            <a:schemeClr val="dk1"/>
                          </a:solidFill>
                          <a:latin typeface="Nunito Sans"/>
                          <a:ea typeface="Nunito Sans"/>
                          <a:cs typeface="Nunito Sans"/>
                          <a:sym typeface="Nunito Sans"/>
                        </a:rPr>
                        <a:t> - 87 = 75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Factorise 4x - 10</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2(2x -5)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&lt;, &gt; or = to make the statement true: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√256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The diagram represents an enlargement</a:t>
                      </a:r>
                      <a:r>
                        <a:rPr lang="en-GB" sz="1600">
                          <a:latin typeface="Nunito Sans"/>
                          <a:ea typeface="Nunito Sans"/>
                          <a:cs typeface="Nunito Sans"/>
                          <a:sym typeface="Nunito Sans"/>
                        </a:rPr>
                        <a:t>. What is the length of d?    </a:t>
                      </a:r>
                      <a:r>
                        <a:rPr b="1" lang="en-GB" sz="1600">
                          <a:solidFill>
                            <a:srgbClr val="00BC89"/>
                          </a:solidFill>
                          <a:latin typeface="Nunito Sans"/>
                          <a:ea typeface="Nunito Sans"/>
                          <a:cs typeface="Nunito Sans"/>
                          <a:sym typeface="Nunito Sans"/>
                        </a:rPr>
                        <a:t>5m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Des</a:t>
                      </a:r>
                      <a:r>
                        <a:rPr lang="en-GB" sz="1600">
                          <a:latin typeface="Nunito Sans"/>
                          <a:ea typeface="Nunito Sans"/>
                          <a:cs typeface="Nunito Sans"/>
                          <a:sym typeface="Nunito Sans"/>
                        </a:rPr>
                        <a:t>cribe the translation that takes ABC to DEF.        </a:t>
                      </a:r>
                      <a:r>
                        <a:rPr b="1" lang="en-GB" sz="1600">
                          <a:solidFill>
                            <a:srgbClr val="00BC89"/>
                          </a:solidFill>
                          <a:latin typeface="Nunito Sans"/>
                          <a:ea typeface="Nunito Sans"/>
                          <a:cs typeface="Nunito Sans"/>
                          <a:sym typeface="Nunito Sans"/>
                        </a:rPr>
                        <a:t>left 5, down 3</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9" name="Google Shape;169;p27"/>
          <p:cNvSpPr/>
          <p:nvPr/>
        </p:nvSpPr>
        <p:spPr>
          <a:xfrm>
            <a:off x="6832400"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00BC89"/>
                </a:solidFill>
              </a:rPr>
              <a:t>=</a:t>
            </a:r>
            <a:endParaRPr b="1">
              <a:solidFill>
                <a:srgbClr val="00BC89"/>
              </a:solidFill>
            </a:endParaRPr>
          </a:p>
        </p:txBody>
      </p:sp>
      <p:pic>
        <p:nvPicPr>
          <p:cNvPr id="170" name="Google Shape;170;p27"/>
          <p:cNvPicPr preferRelativeResize="0"/>
          <p:nvPr/>
        </p:nvPicPr>
        <p:blipFill>
          <a:blip r:embed="rId3">
            <a:alphaModFix/>
          </a:blip>
          <a:stretch>
            <a:fillRect/>
          </a:stretch>
        </p:blipFill>
        <p:spPr>
          <a:xfrm>
            <a:off x="283196" y="3214221"/>
            <a:ext cx="3658950" cy="1108225"/>
          </a:xfrm>
          <a:prstGeom prst="rect">
            <a:avLst/>
          </a:prstGeom>
          <a:noFill/>
          <a:ln>
            <a:noFill/>
          </a:ln>
        </p:spPr>
      </p:pic>
      <p:pic>
        <p:nvPicPr>
          <p:cNvPr id="171" name="Google Shape;171;p27"/>
          <p:cNvPicPr preferRelativeResize="0"/>
          <p:nvPr/>
        </p:nvPicPr>
        <p:blipFill>
          <a:blip r:embed="rId4">
            <a:alphaModFix/>
          </a:blip>
          <a:stretch>
            <a:fillRect/>
          </a:stretch>
        </p:blipFill>
        <p:spPr>
          <a:xfrm>
            <a:off x="5601775" y="2992813"/>
            <a:ext cx="2430325" cy="15510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{DA80B20A-8356-42B6-81C4-E0A18B523E52}</a:tableStyleId>
              </a:tblPr>
              <a:tblGrid>
                <a:gridCol w="88790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Again with the end of the year in sight we revisit some useful topics. Questions 4 and 5, as with last week, are from recently seen topics and could be used as interesting discussion points. This could be in terms of the mathematics involved, but also in terms of applications to video games and modern animation techniques.</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Mental methods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Factorising</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Powers and roots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Scale factors of </a:t>
                      </a:r>
                      <a:r>
                        <a:rPr b="1" lang="en-GB" sz="1500">
                          <a:latin typeface="Nunito Sans"/>
                          <a:ea typeface="Nunito Sans"/>
                          <a:cs typeface="Nunito Sans"/>
                          <a:sym typeface="Nunito Sans"/>
                        </a:rPr>
                        <a:t>enlargement</a:t>
                      </a:r>
                      <a:r>
                        <a:rPr b="1" lang="en-GB" sz="1500">
                          <a:solidFill>
                            <a:srgbClr val="000000"/>
                          </a:solidFill>
                          <a:latin typeface="Nunito Sans"/>
                          <a:ea typeface="Nunito Sans"/>
                          <a:cs typeface="Nunito Sans"/>
                          <a:sym typeface="Nunito Sans"/>
                        </a:rPr>
                        <a:t> </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Describing translations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{DA80B20A-8356-42B6-81C4-E0A18B523E52}</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Mental methods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would you describe your thought process to others when doing mental calculations?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Factorising</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skills do you rely on when factorising an algebraic expression?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Powers and roots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comparing numbers written in index notation different to comparing integers or decimals?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Scale factors of enlargement </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skills are you using when working with scale factors?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Describing translations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do you need to include when describing a translation?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71</a:t>
                      </a:r>
                      <a:r>
                        <a:rPr b="0" lang="en-GB" sz="1600">
                          <a:solidFill>
                            <a:schemeClr val="dk1"/>
                          </a:solidFill>
                          <a:latin typeface="Nunito Sans"/>
                          <a:ea typeface="Nunito Sans"/>
                          <a:cs typeface="Nunito Sans"/>
                          <a:sym typeface="Nunito Sans"/>
                        </a:rPr>
                        <a:t> +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100</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- 33 = 167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Factorise 5x - 25</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Use &lt;, &gt; or = to make the </a:t>
                      </a:r>
                      <a:r>
                        <a:rPr b="0" lang="en-GB" sz="1600">
                          <a:solidFill>
                            <a:srgbClr val="000000"/>
                          </a:solidFill>
                          <a:latin typeface="Nunito Sans"/>
                          <a:ea typeface="Nunito Sans"/>
                          <a:cs typeface="Nunito Sans"/>
                          <a:sym typeface="Nunito Sans"/>
                        </a:rPr>
                        <a:t>statement</a:t>
                      </a:r>
                      <a:r>
                        <a:rPr b="0" lang="en-GB" sz="1600">
                          <a:solidFill>
                            <a:srgbClr val="000000"/>
                          </a:solidFill>
                          <a:latin typeface="Nunito Sans"/>
                          <a:ea typeface="Nunito Sans"/>
                          <a:cs typeface="Nunito Sans"/>
                          <a:sym typeface="Nunito Sans"/>
                        </a:rPr>
                        <a:t> true: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2</a:t>
                      </a:r>
                      <a:r>
                        <a:rPr b="0" baseline="30000" lang="en-GB" sz="1600">
                          <a:solidFill>
                            <a:srgbClr val="000000"/>
                          </a:solidFill>
                          <a:latin typeface="Nunito Sans"/>
                          <a:ea typeface="Nunito Sans"/>
                          <a:cs typeface="Nunito Sans"/>
                          <a:sym typeface="Nunito Sans"/>
                        </a:rPr>
                        <a:t>3</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scale factor of enlargement of </a:t>
                      </a:r>
                      <a:r>
                        <a:rPr lang="en-GB" sz="1600">
                          <a:latin typeface="Nunito Sans"/>
                          <a:ea typeface="Nunito Sans"/>
                          <a:cs typeface="Nunito Sans"/>
                          <a:sym typeface="Nunito Sans"/>
                        </a:rPr>
                        <a:t>square</a:t>
                      </a:r>
                      <a:r>
                        <a:rPr lang="en-GB" sz="1600">
                          <a:solidFill>
                            <a:srgbClr val="000000"/>
                          </a:solidFill>
                          <a:latin typeface="Nunito Sans"/>
                          <a:ea typeface="Nunito Sans"/>
                          <a:cs typeface="Nunito Sans"/>
                          <a:sym typeface="Nunito Sans"/>
                        </a:rPr>
                        <a:t> </a:t>
                      </a:r>
                      <a:r>
                        <a:rPr b="1" lang="en-GB" sz="1600">
                          <a:solidFill>
                            <a:srgbClr val="000000"/>
                          </a:solidFill>
                          <a:latin typeface="Nunito Sans"/>
                          <a:ea typeface="Nunito Sans"/>
                          <a:cs typeface="Nunito Sans"/>
                          <a:sym typeface="Nunito Sans"/>
                        </a:rPr>
                        <a:t>A</a:t>
                      </a:r>
                      <a:r>
                        <a:rPr lang="en-GB" sz="1600">
                          <a:solidFill>
                            <a:srgbClr val="000000"/>
                          </a:solidFill>
                          <a:latin typeface="Nunito Sans"/>
                          <a:ea typeface="Nunito Sans"/>
                          <a:cs typeface="Nunito Sans"/>
                          <a:sym typeface="Nunito Sans"/>
                        </a:rPr>
                        <a:t> to </a:t>
                      </a:r>
                      <a:r>
                        <a:rPr b="1" lang="en-GB" sz="1600">
                          <a:solidFill>
                            <a:srgbClr val="000000"/>
                          </a:solidFill>
                          <a:latin typeface="Nunito Sans"/>
                          <a:ea typeface="Nunito Sans"/>
                          <a:cs typeface="Nunito Sans"/>
                          <a:sym typeface="Nunito Sans"/>
                        </a:rPr>
                        <a:t>A</a:t>
                      </a:r>
                      <a:r>
                        <a:rPr b="1" lang="en-GB" sz="1600">
                          <a:latin typeface="Nunito Sans"/>
                          <a:ea typeface="Nunito Sans"/>
                          <a:cs typeface="Nunito Sans"/>
                          <a:sym typeface="Nunito Sans"/>
                        </a:rPr>
                        <a:t>’</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Describe the translation that takes ABC to DEF.</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8" name="Google Shape;88;p18"/>
          <p:cNvSpPr/>
          <p:nvPr/>
        </p:nvSpPr>
        <p:spPr>
          <a:xfrm>
            <a:off x="6832400"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9" name="Google Shape;89;p18"/>
          <p:cNvPicPr preferRelativeResize="0"/>
          <p:nvPr/>
        </p:nvPicPr>
        <p:blipFill>
          <a:blip r:embed="rId3">
            <a:alphaModFix/>
          </a:blip>
          <a:stretch>
            <a:fillRect/>
          </a:stretch>
        </p:blipFill>
        <p:spPr>
          <a:xfrm>
            <a:off x="472071" y="3100121"/>
            <a:ext cx="3212725" cy="1363600"/>
          </a:xfrm>
          <a:prstGeom prst="rect">
            <a:avLst/>
          </a:prstGeom>
          <a:noFill/>
          <a:ln>
            <a:noFill/>
          </a:ln>
        </p:spPr>
      </p:pic>
      <p:pic>
        <p:nvPicPr>
          <p:cNvPr id="90" name="Google Shape;90;p18"/>
          <p:cNvPicPr preferRelativeResize="0"/>
          <p:nvPr/>
        </p:nvPicPr>
        <p:blipFill>
          <a:blip r:embed="rId4">
            <a:alphaModFix/>
          </a:blip>
          <a:stretch>
            <a:fillRect/>
          </a:stretch>
        </p:blipFill>
        <p:spPr>
          <a:xfrm>
            <a:off x="5646825" y="2932663"/>
            <a:ext cx="2528925" cy="16985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96" name="Google Shape;96;p19"/>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71 + </a:t>
                      </a:r>
                      <a:r>
                        <a:rPr lang="en-GB" sz="1600" u="sng">
                          <a:solidFill>
                            <a:srgbClr val="00BC89"/>
                          </a:solidFill>
                          <a:latin typeface="Nunito Sans"/>
                          <a:ea typeface="Nunito Sans"/>
                          <a:cs typeface="Nunito Sans"/>
                          <a:sym typeface="Nunito Sans"/>
                        </a:rPr>
                        <a:t>29</a:t>
                      </a:r>
                      <a:r>
                        <a:rPr b="0" lang="en-GB" sz="1600">
                          <a:solidFill>
                            <a:srgbClr val="00BC89"/>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100</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u="sng">
                          <a:solidFill>
                            <a:srgbClr val="00BC89"/>
                          </a:solidFill>
                          <a:latin typeface="Nunito Sans"/>
                          <a:ea typeface="Nunito Sans"/>
                          <a:cs typeface="Nunito Sans"/>
                          <a:sym typeface="Nunito Sans"/>
                        </a:rPr>
                        <a:t>200</a:t>
                      </a:r>
                      <a:r>
                        <a:rPr b="0" lang="en-GB" sz="1600">
                          <a:solidFill>
                            <a:schemeClr val="dk1"/>
                          </a:solidFill>
                          <a:latin typeface="Nunito Sans"/>
                          <a:ea typeface="Nunito Sans"/>
                          <a:cs typeface="Nunito Sans"/>
                          <a:sym typeface="Nunito Sans"/>
                        </a:rPr>
                        <a:t> - 33 = 167</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Factorise 5x - 25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5(x - 5)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Use &lt;, &gt; or = to make the statement true:</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2</a:t>
                      </a:r>
                      <a:r>
                        <a:rPr b="0" baseline="30000" lang="en-GB" sz="1600">
                          <a:solidFill>
                            <a:srgbClr val="000000"/>
                          </a:solidFill>
                          <a:latin typeface="Nunito Sans"/>
                          <a:ea typeface="Nunito Sans"/>
                          <a:cs typeface="Nunito Sans"/>
                          <a:sym typeface="Nunito Sans"/>
                        </a:rPr>
                        <a:t>3</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What is the scale factor of enlargement of </a:t>
                      </a:r>
                      <a:r>
                        <a:rPr lang="en-GB" sz="1600">
                          <a:latin typeface="Nunito Sans"/>
                          <a:ea typeface="Nunito Sans"/>
                          <a:cs typeface="Nunito Sans"/>
                          <a:sym typeface="Nunito Sans"/>
                        </a:rPr>
                        <a:t>square</a:t>
                      </a:r>
                      <a:r>
                        <a:rPr lang="en-GB" sz="1600">
                          <a:solidFill>
                            <a:srgbClr val="000000"/>
                          </a:solidFill>
                          <a:latin typeface="Nunito Sans"/>
                          <a:ea typeface="Nunito Sans"/>
                          <a:cs typeface="Nunito Sans"/>
                          <a:sym typeface="Nunito Sans"/>
                        </a:rPr>
                        <a:t> </a:t>
                      </a:r>
                      <a:r>
                        <a:rPr b="1" lang="en-GB" sz="1600">
                          <a:solidFill>
                            <a:srgbClr val="000000"/>
                          </a:solidFill>
                          <a:latin typeface="Nunito Sans"/>
                          <a:ea typeface="Nunito Sans"/>
                          <a:cs typeface="Nunito Sans"/>
                          <a:sym typeface="Nunito Sans"/>
                        </a:rPr>
                        <a:t>A</a:t>
                      </a:r>
                      <a:r>
                        <a:rPr lang="en-GB" sz="1600">
                          <a:solidFill>
                            <a:srgbClr val="000000"/>
                          </a:solidFill>
                          <a:latin typeface="Nunito Sans"/>
                          <a:ea typeface="Nunito Sans"/>
                          <a:cs typeface="Nunito Sans"/>
                          <a:sym typeface="Nunito Sans"/>
                        </a:rPr>
                        <a:t> to </a:t>
                      </a:r>
                      <a:r>
                        <a:rPr b="1" lang="en-GB" sz="1600">
                          <a:solidFill>
                            <a:srgbClr val="000000"/>
                          </a:solidFill>
                          <a:latin typeface="Nunito Sans"/>
                          <a:ea typeface="Nunito Sans"/>
                          <a:cs typeface="Nunito Sans"/>
                          <a:sym typeface="Nunito Sans"/>
                        </a:rPr>
                        <a:t>A</a:t>
                      </a:r>
                      <a:r>
                        <a:rPr b="1" lang="en-GB" sz="1600">
                          <a:latin typeface="Nunito Sans"/>
                          <a:ea typeface="Nunito Sans"/>
                          <a:cs typeface="Nunito Sans"/>
                          <a:sym typeface="Nunito Sans"/>
                        </a:rPr>
                        <a:t>’</a:t>
                      </a:r>
                      <a:r>
                        <a:rPr lang="en-GB" sz="1600">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3</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Describe the translation that takes ABC to DEF.   </a:t>
                      </a:r>
                      <a:r>
                        <a:rPr b="1" lang="en-GB" sz="1600">
                          <a:solidFill>
                            <a:srgbClr val="00BC89"/>
                          </a:solidFill>
                          <a:latin typeface="Nunito Sans"/>
                          <a:ea typeface="Nunito Sans"/>
                          <a:cs typeface="Nunito Sans"/>
                          <a:sym typeface="Nunito Sans"/>
                        </a:rPr>
                        <a:t>4 to the right, 2 up</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7" name="Google Shape;97;p19"/>
          <p:cNvSpPr/>
          <p:nvPr/>
        </p:nvSpPr>
        <p:spPr>
          <a:xfrm>
            <a:off x="6832400"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rgbClr val="00BC89"/>
                </a:solidFill>
              </a:rPr>
              <a:t>&gt;</a:t>
            </a:r>
            <a:endParaRPr b="1">
              <a:solidFill>
                <a:srgbClr val="00BC89"/>
              </a:solidFill>
            </a:endParaRPr>
          </a:p>
        </p:txBody>
      </p:sp>
      <p:pic>
        <p:nvPicPr>
          <p:cNvPr id="98" name="Google Shape;98;p19"/>
          <p:cNvPicPr preferRelativeResize="0"/>
          <p:nvPr/>
        </p:nvPicPr>
        <p:blipFill>
          <a:blip r:embed="rId3">
            <a:alphaModFix/>
          </a:blip>
          <a:stretch>
            <a:fillRect/>
          </a:stretch>
        </p:blipFill>
        <p:spPr>
          <a:xfrm>
            <a:off x="472071" y="3100121"/>
            <a:ext cx="3212725" cy="1363600"/>
          </a:xfrm>
          <a:prstGeom prst="rect">
            <a:avLst/>
          </a:prstGeom>
          <a:noFill/>
          <a:ln>
            <a:noFill/>
          </a:ln>
        </p:spPr>
      </p:pic>
      <p:pic>
        <p:nvPicPr>
          <p:cNvPr id="99" name="Google Shape;99;p19"/>
          <p:cNvPicPr preferRelativeResize="0"/>
          <p:nvPr/>
        </p:nvPicPr>
        <p:blipFill>
          <a:blip r:embed="rId4">
            <a:alphaModFix/>
          </a:blip>
          <a:stretch>
            <a:fillRect/>
          </a:stretch>
        </p:blipFill>
        <p:spPr>
          <a:xfrm>
            <a:off x="5658450" y="2984963"/>
            <a:ext cx="2528925" cy="16985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105" name="Google Shape;105;p20"/>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93</a:t>
                      </a:r>
                      <a:r>
                        <a:rPr b="0" lang="en-GB" sz="1600">
                          <a:solidFill>
                            <a:schemeClr val="dk1"/>
                          </a:solidFill>
                          <a:latin typeface="Nunito Sans"/>
                          <a:ea typeface="Nunito Sans"/>
                          <a:cs typeface="Nunito Sans"/>
                          <a:sym typeface="Nunito Sans"/>
                        </a:rPr>
                        <a:t> +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150</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- 131 = 205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r>
                        <a:rPr b="0" lang="en-GB" sz="1600">
                          <a:solidFill>
                            <a:schemeClr val="dk1"/>
                          </a:solidFill>
                          <a:latin typeface="Nunito Sans"/>
                          <a:ea typeface="Nunito Sans"/>
                          <a:cs typeface="Nunito Sans"/>
                          <a:sym typeface="Nunito Sans"/>
                        </a:rPr>
                        <a:t> 9x - 27</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&lt;, &gt; or = to make the statement true: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2</a:t>
                      </a:r>
                      <a:r>
                        <a:rPr b="0" baseline="30000" lang="en-GB" sz="1600">
                          <a:solidFill>
                            <a:schemeClr val="dk1"/>
                          </a:solidFill>
                          <a:latin typeface="Nunito Sans"/>
                          <a:ea typeface="Nunito Sans"/>
                          <a:cs typeface="Nunito Sans"/>
                          <a:sym typeface="Nunito Sans"/>
                        </a:rPr>
                        <a:t>4</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Given the radii, w</a:t>
                      </a:r>
                      <a:r>
                        <a:rPr lang="en-GB" sz="1600">
                          <a:latin typeface="Nunito Sans"/>
                          <a:ea typeface="Nunito Sans"/>
                          <a:cs typeface="Nunito Sans"/>
                          <a:sym typeface="Nunito Sans"/>
                        </a:rPr>
                        <a:t>hat is the scale factor of enlargement from the smaller circle to larger circle?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Describe the translation that takes ABC to DEF.</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6" name="Google Shape;106;p20"/>
          <p:cNvSpPr/>
          <p:nvPr/>
        </p:nvSpPr>
        <p:spPr>
          <a:xfrm>
            <a:off x="6832400"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7" name="Google Shape;107;p20"/>
          <p:cNvPicPr preferRelativeResize="0"/>
          <p:nvPr/>
        </p:nvPicPr>
        <p:blipFill>
          <a:blip r:embed="rId3">
            <a:alphaModFix/>
          </a:blip>
          <a:stretch>
            <a:fillRect/>
          </a:stretch>
        </p:blipFill>
        <p:spPr>
          <a:xfrm>
            <a:off x="1053950" y="3164425"/>
            <a:ext cx="2741275" cy="1358625"/>
          </a:xfrm>
          <a:prstGeom prst="rect">
            <a:avLst/>
          </a:prstGeom>
          <a:noFill/>
          <a:ln>
            <a:noFill/>
          </a:ln>
        </p:spPr>
      </p:pic>
      <p:pic>
        <p:nvPicPr>
          <p:cNvPr id="108" name="Google Shape;108;p20"/>
          <p:cNvPicPr preferRelativeResize="0"/>
          <p:nvPr/>
        </p:nvPicPr>
        <p:blipFill>
          <a:blip r:embed="rId4">
            <a:alphaModFix/>
          </a:blip>
          <a:stretch>
            <a:fillRect/>
          </a:stretch>
        </p:blipFill>
        <p:spPr>
          <a:xfrm>
            <a:off x="5475525" y="2921875"/>
            <a:ext cx="2684425" cy="14852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114" name="Google Shape;114;p21"/>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93 + </a:t>
                      </a:r>
                      <a:r>
                        <a:rPr lang="en-GB" sz="1600" u="sng">
                          <a:solidFill>
                            <a:srgbClr val="00BC89"/>
                          </a:solidFill>
                          <a:latin typeface="Nunito Sans"/>
                          <a:ea typeface="Nunito Sans"/>
                          <a:cs typeface="Nunito Sans"/>
                          <a:sym typeface="Nunito Sans"/>
                        </a:rPr>
                        <a:t>57</a:t>
                      </a:r>
                      <a:r>
                        <a:rPr b="0" lang="en-GB" sz="1600">
                          <a:solidFill>
                            <a:srgbClr val="00BC89"/>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150</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u="sng">
                          <a:solidFill>
                            <a:srgbClr val="00BC89"/>
                          </a:solidFill>
                          <a:latin typeface="Nunito Sans"/>
                          <a:ea typeface="Nunito Sans"/>
                          <a:cs typeface="Nunito Sans"/>
                          <a:sym typeface="Nunito Sans"/>
                        </a:rPr>
                        <a:t>336</a:t>
                      </a:r>
                      <a:r>
                        <a:rPr b="0" lang="en-GB" sz="1600">
                          <a:solidFill>
                            <a:schemeClr val="dk1"/>
                          </a:solidFill>
                          <a:latin typeface="Nunito Sans"/>
                          <a:ea typeface="Nunito Sans"/>
                          <a:cs typeface="Nunito Sans"/>
                          <a:sym typeface="Nunito Sans"/>
                        </a:rPr>
                        <a:t> - 131 = 205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 9x - 27</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9(x - 3)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&lt;, &gt; or = to make the statement true: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2</a:t>
                      </a:r>
                      <a:r>
                        <a:rPr b="0" baseline="30000" lang="en-GB" sz="1600">
                          <a:solidFill>
                            <a:schemeClr val="dk1"/>
                          </a:solidFill>
                          <a:latin typeface="Nunito Sans"/>
                          <a:ea typeface="Nunito Sans"/>
                          <a:cs typeface="Nunito Sans"/>
                          <a:sym typeface="Nunito Sans"/>
                        </a:rPr>
                        <a:t>4</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Given the radii, w</a:t>
                      </a:r>
                      <a:r>
                        <a:rPr lang="en-GB" sz="1600">
                          <a:latin typeface="Nunito Sans"/>
                          <a:ea typeface="Nunito Sans"/>
                          <a:cs typeface="Nunito Sans"/>
                          <a:sym typeface="Nunito Sans"/>
                        </a:rPr>
                        <a:t>hat is the scale factor of enlargement from the smaller circle to larger circle?   </a:t>
                      </a:r>
                      <a:r>
                        <a:rPr b="1" lang="en-GB" sz="1600">
                          <a:solidFill>
                            <a:srgbClr val="00BC89"/>
                          </a:solidFill>
                          <a:latin typeface="Nunito Sans"/>
                          <a:ea typeface="Nunito Sans"/>
                          <a:cs typeface="Nunito Sans"/>
                          <a:sym typeface="Nunito Sans"/>
                        </a:rPr>
                        <a:t>1.5</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Describe the translation that takes ABC to DEF.        </a:t>
                      </a:r>
                      <a:r>
                        <a:rPr b="1" lang="en-GB" sz="1600">
                          <a:solidFill>
                            <a:srgbClr val="00BC89"/>
                          </a:solidFill>
                          <a:latin typeface="Nunito Sans"/>
                          <a:ea typeface="Nunito Sans"/>
                          <a:cs typeface="Nunito Sans"/>
                          <a:sym typeface="Nunito Sans"/>
                        </a:rPr>
                        <a:t>5 to the right</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5" name="Google Shape;115;p21"/>
          <p:cNvSpPr/>
          <p:nvPr/>
        </p:nvSpPr>
        <p:spPr>
          <a:xfrm>
            <a:off x="6832400"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00BC89"/>
                </a:solidFill>
              </a:rPr>
              <a:t>=</a:t>
            </a:r>
            <a:endParaRPr b="1">
              <a:solidFill>
                <a:srgbClr val="00BC89"/>
              </a:solidFill>
            </a:endParaRPr>
          </a:p>
        </p:txBody>
      </p:sp>
      <p:pic>
        <p:nvPicPr>
          <p:cNvPr id="116" name="Google Shape;116;p21"/>
          <p:cNvPicPr preferRelativeResize="0"/>
          <p:nvPr/>
        </p:nvPicPr>
        <p:blipFill>
          <a:blip r:embed="rId3">
            <a:alphaModFix/>
          </a:blip>
          <a:stretch>
            <a:fillRect/>
          </a:stretch>
        </p:blipFill>
        <p:spPr>
          <a:xfrm>
            <a:off x="1053950" y="3164425"/>
            <a:ext cx="2741275" cy="1358625"/>
          </a:xfrm>
          <a:prstGeom prst="rect">
            <a:avLst/>
          </a:prstGeom>
          <a:noFill/>
          <a:ln>
            <a:noFill/>
          </a:ln>
        </p:spPr>
      </p:pic>
      <p:pic>
        <p:nvPicPr>
          <p:cNvPr id="117" name="Google Shape;117;p21"/>
          <p:cNvPicPr preferRelativeResize="0"/>
          <p:nvPr/>
        </p:nvPicPr>
        <p:blipFill>
          <a:blip r:embed="rId4">
            <a:alphaModFix/>
          </a:blip>
          <a:stretch>
            <a:fillRect/>
          </a:stretch>
        </p:blipFill>
        <p:spPr>
          <a:xfrm>
            <a:off x="5475525" y="3037825"/>
            <a:ext cx="2684425" cy="14852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23" name="Google Shape;123;p22"/>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+ 58 = 182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87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 88</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 </a:t>
                      </a:r>
                      <a:br>
                        <a:rPr b="0" lang="en-GB" sz="1600">
                          <a:solidFill>
                            <a:schemeClr val="dk1"/>
                          </a:solidFill>
                          <a:latin typeface="Nunito Sans"/>
                          <a:ea typeface="Nunito Sans"/>
                          <a:cs typeface="Nunito Sans"/>
                          <a:sym typeface="Nunito Sans"/>
                        </a:rPr>
                      </a:br>
                      <a:r>
                        <a:rPr b="0" lang="en-GB" sz="1600">
                          <a:solidFill>
                            <a:schemeClr val="dk1"/>
                          </a:solidFill>
                          <a:latin typeface="Nunito Sans"/>
                          <a:ea typeface="Nunito Sans"/>
                          <a:cs typeface="Nunito Sans"/>
                          <a:sym typeface="Nunito Sans"/>
                        </a:rPr>
                        <a:t>10x + 25y</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&lt;, &gt; or = to make the statement true: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a:t>
                      </a:r>
                      <a:r>
                        <a:rPr b="0" baseline="30000" lang="en-GB" sz="1600">
                          <a:solidFill>
                            <a:schemeClr val="dk1"/>
                          </a:solidFill>
                          <a:latin typeface="Nunito Sans"/>
                          <a:ea typeface="Nunito Sans"/>
                          <a:cs typeface="Nunito Sans"/>
                          <a:sym typeface="Nunito Sans"/>
                        </a:rPr>
                        <a:t>4</a:t>
                      </a:r>
                      <a:r>
                        <a:rPr b="0" lang="en-GB" sz="1600">
                          <a:solidFill>
                            <a:schemeClr val="dk1"/>
                          </a:solidFill>
                          <a:latin typeface="Nunito Sans"/>
                          <a:ea typeface="Nunito Sans"/>
                          <a:cs typeface="Nunito Sans"/>
                          <a:sym typeface="Nunito Sans"/>
                        </a:rPr>
                        <a:t>          4</a:t>
                      </a:r>
                      <a:r>
                        <a:rPr b="0" baseline="30000" lang="en-GB" sz="1600">
                          <a:solidFill>
                            <a:schemeClr val="dk1"/>
                          </a:solidFill>
                          <a:latin typeface="Nunito Sans"/>
                          <a:ea typeface="Nunito Sans"/>
                          <a:cs typeface="Nunito Sans"/>
                          <a:sym typeface="Nunito Sans"/>
                        </a:rPr>
                        <a:t>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 a reason why triangle B is not an enlargement o</a:t>
                      </a:r>
                      <a:r>
                        <a:rPr lang="en-GB" sz="1600">
                          <a:latin typeface="Nunito Sans"/>
                          <a:ea typeface="Nunito Sans"/>
                          <a:cs typeface="Nunito Sans"/>
                          <a:sym typeface="Nunito Sans"/>
                        </a:rPr>
                        <a:t>f triangle A</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Describe the translation that takes ABC to DEF.</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4" name="Google Shape;124;p22"/>
          <p:cNvSpPr/>
          <p:nvPr/>
        </p:nvSpPr>
        <p:spPr>
          <a:xfrm>
            <a:off x="6832400"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5" name="Google Shape;125;p22"/>
          <p:cNvPicPr preferRelativeResize="0"/>
          <p:nvPr/>
        </p:nvPicPr>
        <p:blipFill>
          <a:blip r:embed="rId3">
            <a:alphaModFix/>
          </a:blip>
          <a:stretch>
            <a:fillRect/>
          </a:stretch>
        </p:blipFill>
        <p:spPr>
          <a:xfrm>
            <a:off x="394275" y="3266550"/>
            <a:ext cx="3511375" cy="1019850"/>
          </a:xfrm>
          <a:prstGeom prst="rect">
            <a:avLst/>
          </a:prstGeom>
          <a:noFill/>
          <a:ln>
            <a:noFill/>
          </a:ln>
        </p:spPr>
      </p:pic>
      <p:pic>
        <p:nvPicPr>
          <p:cNvPr id="126" name="Google Shape;126;p22"/>
          <p:cNvPicPr preferRelativeResize="0"/>
          <p:nvPr/>
        </p:nvPicPr>
        <p:blipFill>
          <a:blip r:embed="rId4">
            <a:alphaModFix/>
          </a:blip>
          <a:stretch>
            <a:fillRect/>
          </a:stretch>
        </p:blipFill>
        <p:spPr>
          <a:xfrm>
            <a:off x="5609500" y="2882975"/>
            <a:ext cx="2697500" cy="16403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12</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32" name="Google Shape;132;p23"/>
          <p:cNvGraphicFramePr/>
          <p:nvPr/>
        </p:nvGraphicFramePr>
        <p:xfrm>
          <a:off x="108044" y="862525"/>
          <a:ext cx="3000000" cy="3000000"/>
        </p:xfrm>
        <a:graphic>
          <a:graphicData uri="http://schemas.openxmlformats.org/drawingml/2006/table">
            <a:tbl>
              <a:tblPr bandRow="1" firstRow="1">
                <a:noFill/>
                <a:tableStyleId>{B73E725A-BEF2-4A7C-9643-76FC29026D8E}</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Fill in the missing numbers: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u="sng">
                          <a:solidFill>
                            <a:srgbClr val="00BC89"/>
                          </a:solidFill>
                          <a:latin typeface="Nunito Sans"/>
                          <a:ea typeface="Nunito Sans"/>
                          <a:cs typeface="Nunito Sans"/>
                          <a:sym typeface="Nunito Sans"/>
                        </a:rPr>
                        <a:t>124</a:t>
                      </a:r>
                      <a:r>
                        <a:rPr b="0" lang="en-GB" sz="1600">
                          <a:solidFill>
                            <a:schemeClr val="dk1"/>
                          </a:solidFill>
                          <a:latin typeface="Nunito Sans"/>
                          <a:ea typeface="Nunito Sans"/>
                          <a:cs typeface="Nunito Sans"/>
                          <a:sym typeface="Nunito Sans"/>
                        </a:rPr>
                        <a:t> + 58 = 182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87 - </a:t>
                      </a:r>
                      <a:r>
                        <a:rPr lang="en-GB" sz="1600" u="sng">
                          <a:solidFill>
                            <a:srgbClr val="00BC89"/>
                          </a:solidFill>
                          <a:latin typeface="Nunito Sans"/>
                          <a:ea typeface="Nunito Sans"/>
                          <a:cs typeface="Nunito Sans"/>
                          <a:sym typeface="Nunito Sans"/>
                        </a:rPr>
                        <a:t>-1</a:t>
                      </a:r>
                      <a:r>
                        <a:rPr b="0" lang="en-GB" sz="1600">
                          <a:solidFill>
                            <a:srgbClr val="00BC89"/>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88</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Fully factorise</a:t>
                      </a:r>
                      <a:r>
                        <a:rPr b="0" lang="en-GB" sz="1600">
                          <a:solidFill>
                            <a:schemeClr val="dk1"/>
                          </a:solidFill>
                          <a:latin typeface="Nunito Sans"/>
                          <a:ea typeface="Nunito Sans"/>
                          <a:cs typeface="Nunito Sans"/>
                          <a:sym typeface="Nunito Sans"/>
                        </a:rPr>
                        <a:t> </a:t>
                      </a:r>
                      <a:br>
                        <a:rPr b="0" lang="en-GB" sz="1600">
                          <a:solidFill>
                            <a:schemeClr val="dk1"/>
                          </a:solidFill>
                          <a:latin typeface="Nunito Sans"/>
                          <a:ea typeface="Nunito Sans"/>
                          <a:cs typeface="Nunito Sans"/>
                          <a:sym typeface="Nunito Sans"/>
                        </a:rPr>
                      </a:br>
                      <a:r>
                        <a:rPr b="0" lang="en-GB" sz="1600">
                          <a:solidFill>
                            <a:schemeClr val="dk1"/>
                          </a:solidFill>
                          <a:latin typeface="Nunito Sans"/>
                          <a:ea typeface="Nunito Sans"/>
                          <a:cs typeface="Nunito Sans"/>
                          <a:sym typeface="Nunito Sans"/>
                        </a:rPr>
                        <a:t>10x + 25y</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5(2x + 5y)</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&lt;, &gt; or = to make the statement true: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a:t>
                      </a:r>
                      <a:r>
                        <a:rPr b="0" baseline="30000" lang="en-GB" sz="1600">
                          <a:solidFill>
                            <a:schemeClr val="dk1"/>
                          </a:solidFill>
                          <a:latin typeface="Nunito Sans"/>
                          <a:ea typeface="Nunito Sans"/>
                          <a:cs typeface="Nunito Sans"/>
                          <a:sym typeface="Nunito Sans"/>
                        </a:rPr>
                        <a:t>4</a:t>
                      </a:r>
                      <a:r>
                        <a:rPr b="0" lang="en-GB" sz="1600">
                          <a:solidFill>
                            <a:schemeClr val="dk1"/>
                          </a:solidFill>
                          <a:latin typeface="Nunito Sans"/>
                          <a:ea typeface="Nunito Sans"/>
                          <a:cs typeface="Nunito Sans"/>
                          <a:sym typeface="Nunito Sans"/>
                        </a:rPr>
                        <a:t>          4</a:t>
                      </a:r>
                      <a:r>
                        <a:rPr b="0" baseline="30000" lang="en-GB" sz="1600">
                          <a:solidFill>
                            <a:schemeClr val="dk1"/>
                          </a:solidFill>
                          <a:latin typeface="Nunito Sans"/>
                          <a:ea typeface="Nunito Sans"/>
                          <a:cs typeface="Nunito Sans"/>
                          <a:sym typeface="Nunito Sans"/>
                        </a:rPr>
                        <a:t>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 a reason why triangle B is not an enlargement o</a:t>
                      </a:r>
                      <a:r>
                        <a:rPr lang="en-GB" sz="1600">
                          <a:latin typeface="Nunito Sans"/>
                          <a:ea typeface="Nunito Sans"/>
                          <a:cs typeface="Nunito Sans"/>
                          <a:sym typeface="Nunito Sans"/>
                        </a:rPr>
                        <a:t>f triangle A</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The same multiplier has not been used for all three sides</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Describe the translation that takes ABC to DEF. </a:t>
                      </a:r>
                      <a:r>
                        <a:rPr lang="en-GB" sz="1600">
                          <a:solidFill>
                            <a:srgbClr val="00BC89"/>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4 right, 2 down</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3" name="Google Shape;133;p23"/>
          <p:cNvSpPr/>
          <p:nvPr/>
        </p:nvSpPr>
        <p:spPr>
          <a:xfrm>
            <a:off x="6844025" y="1612150"/>
            <a:ext cx="332700" cy="3582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00BC89"/>
                </a:solidFill>
              </a:rPr>
              <a:t>&gt;</a:t>
            </a:r>
            <a:endParaRPr b="1">
              <a:solidFill>
                <a:srgbClr val="00BC89"/>
              </a:solidFill>
            </a:endParaRPr>
          </a:p>
        </p:txBody>
      </p:sp>
      <p:pic>
        <p:nvPicPr>
          <p:cNvPr id="134" name="Google Shape;134;p23"/>
          <p:cNvPicPr preferRelativeResize="0"/>
          <p:nvPr/>
        </p:nvPicPr>
        <p:blipFill>
          <a:blip r:embed="rId3">
            <a:alphaModFix/>
          </a:blip>
          <a:stretch>
            <a:fillRect/>
          </a:stretch>
        </p:blipFill>
        <p:spPr>
          <a:xfrm>
            <a:off x="411725" y="3493225"/>
            <a:ext cx="3511375" cy="1019850"/>
          </a:xfrm>
          <a:prstGeom prst="rect">
            <a:avLst/>
          </a:prstGeom>
          <a:noFill/>
          <a:ln>
            <a:noFill/>
          </a:ln>
        </p:spPr>
      </p:pic>
      <p:pic>
        <p:nvPicPr>
          <p:cNvPr id="135" name="Google Shape;135;p23"/>
          <p:cNvPicPr preferRelativeResize="0"/>
          <p:nvPr/>
        </p:nvPicPr>
        <p:blipFill>
          <a:blip r:embed="rId4">
            <a:alphaModFix/>
          </a:blip>
          <a:stretch>
            <a:fillRect/>
          </a:stretch>
        </p:blipFill>
        <p:spPr>
          <a:xfrm>
            <a:off x="5650000" y="3075425"/>
            <a:ext cx="2591301" cy="1575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