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655FE7F-F09E-49A1-ACB9-7B803A78ADBB}">
  <a:tblStyle styleId="{8655FE7F-F09E-49A1-ACB9-7B803A78ADB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643F50B-5039-4D21-9445-9C6DC19FDC20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EFB09A2-A45F-4341-85E0-AEF876A42468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03ad8f9f6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103ad8f9f68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0a739c9f23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10a739c9f23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03ad8f9f6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103ad8f9f68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0a739c9f23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10a739c9f23_0_1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3ad8f9f6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3ad8f9f6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3ad8f9f6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3ad8f9f6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3ad8f9f6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3ad8f9f68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a739c9f23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10a739c9f23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3ad8f9f6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3ad8f9f68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a739c9f23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0a739c9f23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03ad8f9f6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03ad8f9f68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0a739c9f23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10a739c9f23_0_9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7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{8655FE7F-F09E-49A1-ACB9-7B803A78ADBB}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7 | Fluent in Five | Summer Term 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{8655FE7F-F09E-49A1-ACB9-7B803A78ADBB}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1" name="Google Shape;211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Share 54cm in the ratio 1:2:3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8ab - 4a + 5a - 2ab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squares to circles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2" name="Google Shape;212;p24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3" name="Google Shape;213;p24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4" name="Google Shape;214;p24"/>
          <p:cNvSpPr txBox="1"/>
          <p:nvPr/>
        </p:nvSpPr>
        <p:spPr>
          <a:xfrm>
            <a:off x="6841500" y="1673850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5" name="Google Shape;215;p24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16" name="Google Shape;216;p24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7" name="Google Shape;21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725" y="3102600"/>
            <a:ext cx="3091024" cy="1272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8" name="Google Shape;218;p24"/>
          <p:cNvGrpSpPr/>
          <p:nvPr/>
        </p:nvGrpSpPr>
        <p:grpSpPr>
          <a:xfrm>
            <a:off x="6896478" y="1369050"/>
            <a:ext cx="235655" cy="481300"/>
            <a:chOff x="4963775" y="5368550"/>
            <a:chExt cx="294900" cy="481300"/>
          </a:xfrm>
        </p:grpSpPr>
        <p:cxnSp>
          <p:nvCxnSpPr>
            <p:cNvPr id="219" name="Google Shape;219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0" name="Google Shape;220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1" name="Google Shape;221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22" name="Google Shape;22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0100" y="3102600"/>
            <a:ext cx="2838450" cy="1409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3" name="Google Shape;223;p24"/>
          <p:cNvGrpSpPr/>
          <p:nvPr/>
        </p:nvGrpSpPr>
        <p:grpSpPr>
          <a:xfrm>
            <a:off x="5585203" y="2331100"/>
            <a:ext cx="235655" cy="481300"/>
            <a:chOff x="4963775" y="5368550"/>
            <a:chExt cx="294900" cy="481300"/>
          </a:xfrm>
        </p:grpSpPr>
        <p:cxnSp>
          <p:nvCxnSpPr>
            <p:cNvPr id="224" name="Google Shape;224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5" name="Google Shape;225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6" name="Google Shape;226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32" name="Google Shape;23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Share 54cm in the ratio 1:2:3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9cm, 18cm and 27cm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8ab - 4a + 5a - 2ab      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6ab + 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squares to circles in its simplest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orm. 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: 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        of this rectangle.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 boxes shaded, eg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33" name="Google Shape;233;p25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34" name="Google Shape;234;p25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35" name="Google Shape;235;p25"/>
          <p:cNvSpPr txBox="1"/>
          <p:nvPr/>
        </p:nvSpPr>
        <p:spPr>
          <a:xfrm>
            <a:off x="6841500" y="1673850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36" name="Google Shape;236;p25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37" name="Google Shape;237;p25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38" name="Google Shape;23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725" y="3102600"/>
            <a:ext cx="3091024" cy="1272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9" name="Google Shape;239;p25"/>
          <p:cNvGrpSpPr/>
          <p:nvPr/>
        </p:nvGrpSpPr>
        <p:grpSpPr>
          <a:xfrm>
            <a:off x="6896478" y="1369050"/>
            <a:ext cx="235655" cy="481300"/>
            <a:chOff x="4963775" y="5368550"/>
            <a:chExt cx="294900" cy="481300"/>
          </a:xfrm>
        </p:grpSpPr>
        <p:cxnSp>
          <p:nvCxnSpPr>
            <p:cNvPr id="240" name="Google Shape;240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1" name="Google Shape;241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2" name="Google Shape;242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43" name="Google Shape;24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5025" y="3286550"/>
            <a:ext cx="2491200" cy="1237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4" name="Google Shape;244;p25"/>
          <p:cNvGrpSpPr/>
          <p:nvPr/>
        </p:nvGrpSpPr>
        <p:grpSpPr>
          <a:xfrm>
            <a:off x="5585203" y="2331100"/>
            <a:ext cx="235655" cy="481300"/>
            <a:chOff x="4963775" y="5368550"/>
            <a:chExt cx="294900" cy="481300"/>
          </a:xfrm>
        </p:grpSpPr>
        <p:cxnSp>
          <p:nvCxnSpPr>
            <p:cNvPr id="245" name="Google Shape;24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6" name="Google Shape;246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7" name="Google Shape;247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3" name="Google Shape;253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Share £110 in the ratio 2:3:5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4n - 9n + 5n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green to blue to red.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       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54" name="Google Shape;254;p26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5" name="Google Shape;255;p26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6" name="Google Shape;256;p26"/>
          <p:cNvSpPr txBox="1"/>
          <p:nvPr/>
        </p:nvSpPr>
        <p:spPr>
          <a:xfrm>
            <a:off x="6841500" y="1673850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7" name="Google Shape;257;p26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8" name="Google Shape;258;p26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59" name="Google Shape;259;p26"/>
          <p:cNvGrpSpPr/>
          <p:nvPr/>
        </p:nvGrpSpPr>
        <p:grpSpPr>
          <a:xfrm>
            <a:off x="6896478" y="1369050"/>
            <a:ext cx="235655" cy="481300"/>
            <a:chOff x="4963775" y="5368550"/>
            <a:chExt cx="294900" cy="481300"/>
          </a:xfrm>
        </p:grpSpPr>
        <p:cxnSp>
          <p:nvCxnSpPr>
            <p:cNvPr id="260" name="Google Shape;260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1" name="Google Shape;261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2" name="Google Shape;262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63" name="Google Shape;26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175" y="2865525"/>
            <a:ext cx="3692200" cy="151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1075" y="3087150"/>
            <a:ext cx="2612300" cy="12717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5" name="Google Shape;265;p26"/>
          <p:cNvGrpSpPr/>
          <p:nvPr/>
        </p:nvGrpSpPr>
        <p:grpSpPr>
          <a:xfrm>
            <a:off x="5585203" y="2331100"/>
            <a:ext cx="235655" cy="481300"/>
            <a:chOff x="4963775" y="5368550"/>
            <a:chExt cx="294900" cy="481300"/>
          </a:xfrm>
        </p:grpSpPr>
        <p:cxnSp>
          <p:nvCxnSpPr>
            <p:cNvPr id="266" name="Google Shape;266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7" name="Google Shape;267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8" name="Google Shape;268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74" name="Google Shape;274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Share £110 in the ratio 2:3:5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£22, £33 and £55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4n - 9n + 5n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green to blue to red.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: 3 : 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        of this rectangle.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 boxes shaded, eg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75" name="Google Shape;275;p27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76" name="Google Shape;276;p27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77" name="Google Shape;277;p27"/>
          <p:cNvSpPr txBox="1"/>
          <p:nvPr/>
        </p:nvSpPr>
        <p:spPr>
          <a:xfrm>
            <a:off x="6841500" y="1673850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78" name="Google Shape;278;p27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79" name="Google Shape;279;p27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80" name="Google Shape;280;p27"/>
          <p:cNvGrpSpPr/>
          <p:nvPr/>
        </p:nvGrpSpPr>
        <p:grpSpPr>
          <a:xfrm>
            <a:off x="6896478" y="1369050"/>
            <a:ext cx="235655" cy="481300"/>
            <a:chOff x="4963775" y="5368550"/>
            <a:chExt cx="294900" cy="481300"/>
          </a:xfrm>
        </p:grpSpPr>
        <p:cxnSp>
          <p:nvCxnSpPr>
            <p:cNvPr id="281" name="Google Shape;28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2" name="Google Shape;282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3" name="Google Shape;283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84" name="Google Shape;28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175" y="2865525"/>
            <a:ext cx="3692200" cy="151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7925" y="3285050"/>
            <a:ext cx="2586800" cy="1259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6" name="Google Shape;286;p27"/>
          <p:cNvGrpSpPr/>
          <p:nvPr/>
        </p:nvGrpSpPr>
        <p:grpSpPr>
          <a:xfrm>
            <a:off x="5585203" y="2331100"/>
            <a:ext cx="235655" cy="481300"/>
            <a:chOff x="4963775" y="5368550"/>
            <a:chExt cx="294900" cy="481300"/>
          </a:xfrm>
        </p:grpSpPr>
        <p:cxnSp>
          <p:nvCxnSpPr>
            <p:cNvPr id="287" name="Google Shape;287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8" name="Google Shape;288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89" name="Google Shape;28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{C643F50B-5039-4D21-9445-9C6DC19FDC20}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some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procedural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type questions (questions 1 and 2), and some concept based questions. Being fluent in the underlying concepts allows students to attempt a broader range of problems in the future. Spending some time discussing these ideas before or after attempting the questions can lead to a deeper understanding and a love of problem solving.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Ratios of amounts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Collecting like terms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reciprocals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Representing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{C643F50B-5039-4D21-9445-9C6DC19FDC20}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Ratios of amounts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essential to calculate every part of a ratio?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Collecting like terms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has your confidence changed in dealing with algebra this year?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reciprocals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define a reciprocal?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can reciprocals be used in our working out?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ratio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the order we write the ratio important?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Representing fractions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conditions have to be met for the boxes in these diagrams to be useful?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Share £35 in the ratio 1:4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3a + 5a - 2a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Fill in the missing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the ratio of squares to circles.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Shade      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9" name="Google Shape;89;p18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0" name="Google Shape;90;p18"/>
          <p:cNvSpPr txBox="1"/>
          <p:nvPr/>
        </p:nvSpPr>
        <p:spPr>
          <a:xfrm>
            <a:off x="6841500" y="1673850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u="sng">
                <a:latin typeface="Nunito Sans"/>
                <a:ea typeface="Nunito Sans"/>
                <a:cs typeface="Nunito Sans"/>
                <a:sym typeface="Nunito Sans"/>
              </a:rPr>
              <a:t>   </a:t>
            </a:r>
            <a:endParaRPr sz="1600" u="sng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1" name="Google Shape;91;p18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2" name="Google Shape;92;p18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775" y="3009700"/>
            <a:ext cx="3041275" cy="12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8850" y="3201650"/>
            <a:ext cx="2622326" cy="113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Google Shape;95;p18"/>
          <p:cNvGrpSpPr/>
          <p:nvPr/>
        </p:nvGrpSpPr>
        <p:grpSpPr>
          <a:xfrm>
            <a:off x="5557703" y="2368575"/>
            <a:ext cx="235655" cy="481300"/>
            <a:chOff x="4963775" y="5368550"/>
            <a:chExt cx="294900" cy="481300"/>
          </a:xfrm>
        </p:grpSpPr>
        <p:cxnSp>
          <p:nvCxnSpPr>
            <p:cNvPr id="96" name="Google Shape;96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7" name="Google Shape;97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8" name="Google Shape;98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9" name="Google Shape;99;p18"/>
          <p:cNvGrpSpPr/>
          <p:nvPr/>
        </p:nvGrpSpPr>
        <p:grpSpPr>
          <a:xfrm>
            <a:off x="6824553" y="1369050"/>
            <a:ext cx="290630" cy="481300"/>
            <a:chOff x="4894979" y="5368550"/>
            <a:chExt cx="363696" cy="481300"/>
          </a:xfrm>
        </p:grpSpPr>
        <p:cxnSp>
          <p:nvCxnSpPr>
            <p:cNvPr id="100" name="Google Shape;100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1" name="Google Shape;101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2" name="Google Shape;102;p18"/>
            <p:cNvSpPr txBox="1"/>
            <p:nvPr/>
          </p:nvSpPr>
          <p:spPr>
            <a:xfrm>
              <a:off x="4894979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8" name="Google Shape;108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Share £35 in the ratio 1:4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£7 and £28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3a + 5a - 2a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6a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Fill in the missing number: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the ratio of squares to circles.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: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Shade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this rectangle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boxes shaded, eg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9" name="Google Shape;109;p19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6841500" y="1673850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3</a:t>
            </a:r>
            <a:r>
              <a:rPr b="1" lang="en-GB" sz="1600" u="sng">
                <a:latin typeface="Nunito Sans"/>
                <a:ea typeface="Nunito Sans"/>
                <a:cs typeface="Nunito Sans"/>
                <a:sym typeface="Nunito Sans"/>
              </a:rPr>
              <a:t> </a:t>
            </a:r>
            <a:r>
              <a:rPr lang="en-GB" sz="1600" u="sng">
                <a:latin typeface="Nunito Sans"/>
                <a:ea typeface="Nunito Sans"/>
                <a:cs typeface="Nunito Sans"/>
                <a:sym typeface="Nunito Sans"/>
              </a:rPr>
              <a:t>  </a:t>
            </a:r>
            <a:endParaRPr sz="1600" u="sng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2" name="Google Shape;112;p19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3" name="Google Shape;113;p19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4" name="Google Shape;11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775" y="3009700"/>
            <a:ext cx="3041275" cy="12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4025" y="3272050"/>
            <a:ext cx="2611975" cy="113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6" name="Google Shape;116;p19"/>
          <p:cNvGrpSpPr/>
          <p:nvPr/>
        </p:nvGrpSpPr>
        <p:grpSpPr>
          <a:xfrm>
            <a:off x="5557703" y="2368575"/>
            <a:ext cx="235655" cy="481300"/>
            <a:chOff x="4963775" y="5368550"/>
            <a:chExt cx="294900" cy="481300"/>
          </a:xfrm>
        </p:grpSpPr>
        <p:cxnSp>
          <p:nvCxnSpPr>
            <p:cNvPr id="117" name="Google Shape;11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8" name="Google Shape;118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9" name="Google Shape;119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0" name="Google Shape;120;p19"/>
          <p:cNvGrpSpPr/>
          <p:nvPr/>
        </p:nvGrpSpPr>
        <p:grpSpPr>
          <a:xfrm>
            <a:off x="6824553" y="1369050"/>
            <a:ext cx="290630" cy="481300"/>
            <a:chOff x="4894979" y="5368550"/>
            <a:chExt cx="363696" cy="481300"/>
          </a:xfrm>
        </p:grpSpPr>
        <p:cxnSp>
          <p:nvCxnSpPr>
            <p:cNvPr id="121" name="Google Shape;12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2" name="Google Shape;122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3" name="Google Shape;123;p19"/>
            <p:cNvSpPr txBox="1"/>
            <p:nvPr/>
          </p:nvSpPr>
          <p:spPr>
            <a:xfrm>
              <a:off x="4894979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9" name="Google Shape;129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Share 21kg in the ratio 3:4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2c + 4d - c - 3d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squares to circles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      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0" name="Google Shape;130;p20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6841500" y="1154925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2" name="Google Shape;132;p20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3" name="Google Shape;133;p20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4" name="Google Shape;134;p20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5" name="Google Shape;13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50" y="3041438"/>
            <a:ext cx="3328975" cy="136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1475" y="3099375"/>
            <a:ext cx="2582625" cy="1312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" name="Google Shape;137;p20"/>
          <p:cNvGrpSpPr/>
          <p:nvPr/>
        </p:nvGrpSpPr>
        <p:grpSpPr>
          <a:xfrm>
            <a:off x="5557703" y="2368575"/>
            <a:ext cx="235655" cy="481300"/>
            <a:chOff x="4963775" y="5368550"/>
            <a:chExt cx="294900" cy="481300"/>
          </a:xfrm>
        </p:grpSpPr>
        <p:cxnSp>
          <p:nvCxnSpPr>
            <p:cNvPr id="138" name="Google Shape;138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9" name="Google Shape;139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0" name="Google Shape;140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1" name="Google Shape;141;p20"/>
          <p:cNvGrpSpPr/>
          <p:nvPr/>
        </p:nvGrpSpPr>
        <p:grpSpPr>
          <a:xfrm>
            <a:off x="6879528" y="1399950"/>
            <a:ext cx="235655" cy="481300"/>
            <a:chOff x="4963775" y="5368550"/>
            <a:chExt cx="294900" cy="481300"/>
          </a:xfrm>
        </p:grpSpPr>
        <p:cxnSp>
          <p:nvCxnSpPr>
            <p:cNvPr id="142" name="Google Shape;142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3" name="Google Shape;143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4" name="Google Shape;144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0" name="Google Shape;15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Share 21kg in the ratio 3:4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9kg and 12kg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2c + 4d - c - 3d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c + d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squares to circles in its simplest form. 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       of this rectangle.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boxes shaded, eg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1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2" name="Google Shape;152;p21"/>
          <p:cNvSpPr txBox="1"/>
          <p:nvPr/>
        </p:nvSpPr>
        <p:spPr>
          <a:xfrm>
            <a:off x="6841500" y="1154925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3" name="Google Shape;153;p21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6" name="Google Shape;15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50" y="3041438"/>
            <a:ext cx="3328975" cy="1369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7" name="Google Shape;157;p21"/>
          <p:cNvGrpSpPr/>
          <p:nvPr/>
        </p:nvGrpSpPr>
        <p:grpSpPr>
          <a:xfrm>
            <a:off x="5557703" y="2368575"/>
            <a:ext cx="235655" cy="481300"/>
            <a:chOff x="4963775" y="5368550"/>
            <a:chExt cx="294900" cy="481300"/>
          </a:xfrm>
        </p:grpSpPr>
        <p:cxnSp>
          <p:nvCxnSpPr>
            <p:cNvPr id="158" name="Google Shape;15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9" name="Google Shape;15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0" name="Google Shape;160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61" name="Google Shape;16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6625" y="3316123"/>
            <a:ext cx="2253600" cy="114487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21"/>
          <p:cNvGrpSpPr/>
          <p:nvPr/>
        </p:nvGrpSpPr>
        <p:grpSpPr>
          <a:xfrm>
            <a:off x="6879528" y="1399950"/>
            <a:ext cx="235655" cy="481300"/>
            <a:chOff x="4963775" y="5368550"/>
            <a:chExt cx="294900" cy="481300"/>
          </a:xfrm>
        </p:grpSpPr>
        <p:cxnSp>
          <p:nvCxnSpPr>
            <p:cNvPr id="163" name="Google Shape;16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1" name="Google Shape;17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Share £36 in the ratio 3:1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2x + 5 - 2 + x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squares to circles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2" name="Google Shape;172;p22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7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4" name="Google Shape;174;p22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6" name="Google Shape;17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000" y="3054625"/>
            <a:ext cx="3198818" cy="132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6050" y="2905825"/>
            <a:ext cx="2442500" cy="1478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8" name="Google Shape;178;p22"/>
          <p:cNvGrpSpPr/>
          <p:nvPr/>
        </p:nvGrpSpPr>
        <p:grpSpPr>
          <a:xfrm>
            <a:off x="6896478" y="1369050"/>
            <a:ext cx="235655" cy="481300"/>
            <a:chOff x="4963775" y="5368550"/>
            <a:chExt cx="294900" cy="481300"/>
          </a:xfrm>
        </p:grpSpPr>
        <p:cxnSp>
          <p:nvCxnSpPr>
            <p:cNvPr id="179" name="Google Shape;17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0" name="Google Shape;180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1" name="Google Shape;181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2" name="Google Shape;182;p22"/>
          <p:cNvGrpSpPr/>
          <p:nvPr/>
        </p:nvGrpSpPr>
        <p:grpSpPr>
          <a:xfrm>
            <a:off x="5585203" y="2331100"/>
            <a:ext cx="235655" cy="481300"/>
            <a:chOff x="4963775" y="5368550"/>
            <a:chExt cx="294900" cy="481300"/>
          </a:xfrm>
        </p:grpSpPr>
        <p:cxnSp>
          <p:nvCxnSpPr>
            <p:cNvPr id="183" name="Google Shape;18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4" name="Google Shape;184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5" name="Google Shape;185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3,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1" name="Google Shape;191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{5EFB09A2-A45F-4341-85E0-AEF876A42468}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Share £36 in the ratio 3:1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£27 and £9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2x + 5 - 2 + x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3x + 3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squares to circles in its simplest form.   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rectangle.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boxes 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shaded, eg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2" name="Google Shape;192;p23"/>
          <p:cNvSpPr txBox="1"/>
          <p:nvPr/>
        </p:nvSpPr>
        <p:spPr>
          <a:xfrm>
            <a:off x="63462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7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93" name="Google Shape;193;p23"/>
          <p:cNvSpPr txBox="1"/>
          <p:nvPr/>
        </p:nvSpPr>
        <p:spPr>
          <a:xfrm>
            <a:off x="6574500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x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7336800" y="1369050"/>
            <a:ext cx="3456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95" name="Google Shape;195;p23"/>
          <p:cNvSpPr txBox="1"/>
          <p:nvPr/>
        </p:nvSpPr>
        <p:spPr>
          <a:xfrm>
            <a:off x="7115175" y="1369050"/>
            <a:ext cx="345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=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6" name="Google Shape;19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000" y="3054625"/>
            <a:ext cx="3198818" cy="1329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7" name="Google Shape;197;p23"/>
          <p:cNvGrpSpPr/>
          <p:nvPr/>
        </p:nvGrpSpPr>
        <p:grpSpPr>
          <a:xfrm>
            <a:off x="6896478" y="1369050"/>
            <a:ext cx="235655" cy="481300"/>
            <a:chOff x="4963775" y="5368550"/>
            <a:chExt cx="294900" cy="481300"/>
          </a:xfrm>
        </p:grpSpPr>
        <p:cxnSp>
          <p:nvCxnSpPr>
            <p:cNvPr id="198" name="Google Shape;198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9" name="Google Shape;19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0" name="Google Shape;20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1" name="Google Shape;201;p23"/>
          <p:cNvGrpSpPr/>
          <p:nvPr/>
        </p:nvGrpSpPr>
        <p:grpSpPr>
          <a:xfrm>
            <a:off x="5585203" y="2331100"/>
            <a:ext cx="235655" cy="481300"/>
            <a:chOff x="4963775" y="5368550"/>
            <a:chExt cx="294900" cy="481300"/>
          </a:xfrm>
        </p:grpSpPr>
        <p:cxnSp>
          <p:nvCxnSpPr>
            <p:cNvPr id="202" name="Google Shape;202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3" name="Google Shape;20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4" name="Google Shape;204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05" name="Google Shape;20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7850" y="2980769"/>
            <a:ext cx="2253600" cy="1364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