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3819130-9B7E-461D-98C5-FBA3151CCC42}">
  <a:tblStyle styleId="{13819130-9B7E-461D-98C5-FBA3151CCC4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DA8238B-3E64-4247-9789-BDDD12A96990}"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18BE34F-BA61-4874-B5F5-8844253792EA}"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03ad8f9f68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g103ad8f9f68_0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08c1a64890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g108c1a64890_0_3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03ad8f9f68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g103ad8f9f68_0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108c1a64890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g108c1a64890_0_3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03ad8f9f68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03ad8f9f68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3ad8f9f68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3ad8f9f68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3ad8f9f68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03ad8f9f68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08c1a6489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108c1a64890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03ad8f9f6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g103ad8f9f68_0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08c1a6489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108c1a64890_0_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03ad8f9f68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03ad8f9f68_0_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8c1a6489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8c1a64890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7</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7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{13819130-9B7E-461D-98C5-FBA3151CCC42}</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7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{13819130-9B7E-461D-98C5-FBA3151CCC42}</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7.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5.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10</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46" name="Google Shape;146;p24"/>
          <p:cNvGraphicFramePr/>
          <p:nvPr/>
        </p:nvGraphicFramePr>
        <p:xfrm>
          <a:off x="108044" y="862525"/>
          <a:ext cx="3000000" cy="3000000"/>
        </p:xfrm>
        <a:graphic>
          <a:graphicData uri="http://schemas.openxmlformats.org/drawingml/2006/table">
            <a:tbl>
              <a:tblPr bandRow="1" firstRow="1">
                <a:noFill/>
                <a:tableStyleId>{118BE34F-BA61-4874-B5F5-8844253792EA}</a:tableStyleId>
              </a:tblPr>
              <a:tblGrid>
                <a:gridCol w="1546950"/>
                <a:gridCol w="1439325"/>
                <a:gridCol w="1887150"/>
                <a:gridCol w="94080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Express 72 as a product of primes using index notation.</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Circle the multiple(s) of 8.</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34,    44,    74,    94,    104</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the translation, “right 5” as a column vector.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Rotate the triangle 180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about point O</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This regular heptagon has a perimeter of 56</a:t>
                      </a:r>
                      <a:r>
                        <a:rPr lang="en-GB" sz="1600">
                          <a:latin typeface="Nunito Sans"/>
                          <a:ea typeface="Nunito Sans"/>
                          <a:cs typeface="Nunito Sans"/>
                          <a:sym typeface="Nunito Sans"/>
                        </a:rPr>
                        <a:t>cm. What is the length of one side?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7" name="Google Shape;147;p24"/>
          <p:cNvPicPr preferRelativeResize="0"/>
          <p:nvPr/>
        </p:nvPicPr>
        <p:blipFill>
          <a:blip r:embed="rId3">
            <a:alphaModFix/>
          </a:blip>
          <a:stretch>
            <a:fillRect/>
          </a:stretch>
        </p:blipFill>
        <p:spPr>
          <a:xfrm>
            <a:off x="939025" y="2925350"/>
            <a:ext cx="2373825" cy="1545225"/>
          </a:xfrm>
          <a:prstGeom prst="rect">
            <a:avLst/>
          </a:prstGeom>
          <a:noFill/>
          <a:ln>
            <a:noFill/>
          </a:ln>
        </p:spPr>
      </p:pic>
      <p:pic>
        <p:nvPicPr>
          <p:cNvPr id="148" name="Google Shape;148;p24"/>
          <p:cNvPicPr preferRelativeResize="0"/>
          <p:nvPr/>
        </p:nvPicPr>
        <p:blipFill>
          <a:blip r:embed="rId4">
            <a:alphaModFix/>
          </a:blip>
          <a:stretch>
            <a:fillRect/>
          </a:stretch>
        </p:blipFill>
        <p:spPr>
          <a:xfrm>
            <a:off x="6013600" y="3043725"/>
            <a:ext cx="1884800" cy="16355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54" name="Google Shape;154;p25"/>
          <p:cNvGraphicFramePr/>
          <p:nvPr/>
        </p:nvGraphicFramePr>
        <p:xfrm>
          <a:off x="108044" y="862525"/>
          <a:ext cx="3000000" cy="3000000"/>
        </p:xfrm>
        <a:graphic>
          <a:graphicData uri="http://schemas.openxmlformats.org/drawingml/2006/table">
            <a:tbl>
              <a:tblPr bandRow="1" firstRow="1">
                <a:noFill/>
                <a:tableStyleId>{118BE34F-BA61-4874-B5F5-8844253792EA}</a:tableStyleId>
              </a:tblPr>
              <a:tblGrid>
                <a:gridCol w="1546950"/>
                <a:gridCol w="1439325"/>
                <a:gridCol w="1887150"/>
                <a:gridCol w="94080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Express 72 as a product of primes using index notation.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2</a:t>
                      </a:r>
                      <a:r>
                        <a:rPr baseline="30000" lang="en-GB" sz="1600">
                          <a:solidFill>
                            <a:srgbClr val="00BC89"/>
                          </a:solidFill>
                          <a:latin typeface="Nunito Sans"/>
                          <a:ea typeface="Nunito Sans"/>
                          <a:cs typeface="Nunito Sans"/>
                          <a:sym typeface="Nunito Sans"/>
                        </a:rPr>
                        <a:t>3</a:t>
                      </a:r>
                      <a:r>
                        <a:rPr lang="en-GB" sz="1600">
                          <a:solidFill>
                            <a:srgbClr val="00BC89"/>
                          </a:solidFill>
                          <a:latin typeface="Nunito Sans"/>
                          <a:ea typeface="Nunito Sans"/>
                          <a:cs typeface="Nunito Sans"/>
                          <a:sym typeface="Nunito Sans"/>
                        </a:rPr>
                        <a:t> x 3</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Circle the multiple(s) of 8.</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34,    44,    74,    94,    104</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the translation, “right 5” as a column vector.</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 5</a:t>
                      </a:r>
                      <a:endParaRPr b="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                  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Rotate the triangl</a:t>
                      </a:r>
                      <a:r>
                        <a:rPr lang="en-GB" sz="1600">
                          <a:solidFill>
                            <a:schemeClr val="dk1"/>
                          </a:solidFill>
                          <a:latin typeface="Nunito Sans"/>
                          <a:ea typeface="Nunito Sans"/>
                          <a:cs typeface="Nunito Sans"/>
                          <a:sym typeface="Nunito Sans"/>
                        </a:rPr>
                        <a:t>e</a:t>
                      </a:r>
                      <a:r>
                        <a:rPr lang="en-GB" sz="1600">
                          <a:solidFill>
                            <a:schemeClr val="dk1"/>
                          </a:solidFill>
                          <a:latin typeface="Nunito Sans"/>
                          <a:ea typeface="Nunito Sans"/>
                          <a:cs typeface="Nunito Sans"/>
                          <a:sym typeface="Nunito Sans"/>
                        </a:rPr>
                        <a:t> 180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about point O</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This regular heptagon has a perimeter of 56</a:t>
                      </a:r>
                      <a:r>
                        <a:rPr lang="en-GB" sz="1600">
                          <a:latin typeface="Nunito Sans"/>
                          <a:ea typeface="Nunito Sans"/>
                          <a:cs typeface="Nunito Sans"/>
                          <a:sym typeface="Nunito Sans"/>
                        </a:rPr>
                        <a:t>cm. What is the length of one side?</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8cm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5" name="Google Shape;155;p25"/>
          <p:cNvSpPr/>
          <p:nvPr/>
        </p:nvSpPr>
        <p:spPr>
          <a:xfrm>
            <a:off x="5284250" y="1369050"/>
            <a:ext cx="498900" cy="307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5"/>
          <p:cNvSpPr/>
          <p:nvPr/>
        </p:nvSpPr>
        <p:spPr>
          <a:xfrm>
            <a:off x="6883600" y="1369050"/>
            <a:ext cx="243000" cy="5247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7" name="Google Shape;157;p25"/>
          <p:cNvPicPr preferRelativeResize="0"/>
          <p:nvPr/>
        </p:nvPicPr>
        <p:blipFill>
          <a:blip r:embed="rId3">
            <a:alphaModFix/>
          </a:blip>
          <a:stretch>
            <a:fillRect/>
          </a:stretch>
        </p:blipFill>
        <p:spPr>
          <a:xfrm>
            <a:off x="6013600" y="3043725"/>
            <a:ext cx="1884800" cy="1635575"/>
          </a:xfrm>
          <a:prstGeom prst="rect">
            <a:avLst/>
          </a:prstGeom>
          <a:noFill/>
          <a:ln>
            <a:noFill/>
          </a:ln>
        </p:spPr>
      </p:pic>
      <p:pic>
        <p:nvPicPr>
          <p:cNvPr id="158" name="Google Shape;158;p25"/>
          <p:cNvPicPr preferRelativeResize="0"/>
          <p:nvPr/>
        </p:nvPicPr>
        <p:blipFill>
          <a:blip r:embed="rId4">
            <a:alphaModFix/>
          </a:blip>
          <a:stretch>
            <a:fillRect/>
          </a:stretch>
        </p:blipFill>
        <p:spPr>
          <a:xfrm>
            <a:off x="875100" y="2945650"/>
            <a:ext cx="2431925" cy="15830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164" name="Google Shape;164;p26"/>
          <p:cNvGraphicFramePr/>
          <p:nvPr/>
        </p:nvGraphicFramePr>
        <p:xfrm>
          <a:off x="108044" y="862525"/>
          <a:ext cx="3000000" cy="3000000"/>
        </p:xfrm>
        <a:graphic>
          <a:graphicData uri="http://schemas.openxmlformats.org/drawingml/2006/table">
            <a:tbl>
              <a:tblPr bandRow="1" firstRow="1">
                <a:noFill/>
                <a:tableStyleId>{118BE34F-BA61-4874-B5F5-8844253792EA}</a:tableStyleId>
              </a:tblPr>
              <a:tblGrid>
                <a:gridCol w="1546950"/>
                <a:gridCol w="1439325"/>
                <a:gridCol w="1720775"/>
                <a:gridCol w="11071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Express 210 as a product of primes.</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Circle the multiple(s) of 7.</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17,    28,    64,    84,    111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the translation, “left 2, down 1” as a column vector.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Rotate the triangle 180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about point O</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a:t>
                      </a:r>
                      <a:r>
                        <a:rPr lang="en-GB" sz="1600">
                          <a:latin typeface="Nunito Sans"/>
                          <a:ea typeface="Nunito Sans"/>
                          <a:cs typeface="Nunito Sans"/>
                          <a:sym typeface="Nunito Sans"/>
                        </a:rPr>
                        <a:t>e side lengths of this rectangle are integers? List the possible dimensions of the rectangle.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65" name="Google Shape;165;p26"/>
          <p:cNvPicPr preferRelativeResize="0"/>
          <p:nvPr/>
        </p:nvPicPr>
        <p:blipFill>
          <a:blip r:embed="rId3">
            <a:alphaModFix/>
          </a:blip>
          <a:stretch>
            <a:fillRect/>
          </a:stretch>
        </p:blipFill>
        <p:spPr>
          <a:xfrm>
            <a:off x="797125" y="2860175"/>
            <a:ext cx="2620350" cy="1636050"/>
          </a:xfrm>
          <a:prstGeom prst="rect">
            <a:avLst/>
          </a:prstGeom>
          <a:noFill/>
          <a:ln>
            <a:noFill/>
          </a:ln>
        </p:spPr>
      </p:pic>
      <p:pic>
        <p:nvPicPr>
          <p:cNvPr id="166" name="Google Shape;166;p26"/>
          <p:cNvPicPr preferRelativeResize="0"/>
          <p:nvPr/>
        </p:nvPicPr>
        <p:blipFill>
          <a:blip r:embed="rId4">
            <a:alphaModFix/>
          </a:blip>
          <a:stretch>
            <a:fillRect/>
          </a:stretch>
        </p:blipFill>
        <p:spPr>
          <a:xfrm>
            <a:off x="5588675" y="3341325"/>
            <a:ext cx="2507325" cy="11549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172" name="Google Shape;172;p27"/>
          <p:cNvGraphicFramePr/>
          <p:nvPr/>
        </p:nvGraphicFramePr>
        <p:xfrm>
          <a:off x="108044" y="862525"/>
          <a:ext cx="3000000" cy="3000000"/>
        </p:xfrm>
        <a:graphic>
          <a:graphicData uri="http://schemas.openxmlformats.org/drawingml/2006/table">
            <a:tbl>
              <a:tblPr bandRow="1" firstRow="1">
                <a:noFill/>
                <a:tableStyleId>{118BE34F-BA61-4874-B5F5-8844253792EA}</a:tableStyleId>
              </a:tblPr>
              <a:tblGrid>
                <a:gridCol w="1546950"/>
                <a:gridCol w="1439325"/>
                <a:gridCol w="1720775"/>
                <a:gridCol w="11071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Express 210 as a product of primes.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2 x 3 x 5 x 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Circle the multiple(s) of 7.</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17,    28,    64,    84,    111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the translation, “left 2, down 1” as a column vector.</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-2</a:t>
                      </a:r>
                      <a:endParaRPr b="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                       -1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Rotate the triangle 180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about point O</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a:t>
                      </a:r>
                      <a:r>
                        <a:rPr lang="en-GB" sz="1600">
                          <a:latin typeface="Nunito Sans"/>
                          <a:ea typeface="Nunito Sans"/>
                          <a:cs typeface="Nunito Sans"/>
                          <a:sym typeface="Nunito Sans"/>
                        </a:rPr>
                        <a:t>e side lengths of this rectangle are integers? List the possible dimensions of the rectangle.</a:t>
                      </a:r>
                      <a:endParaRPr sz="1600">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1cm x 32cm</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2cm x 16cm</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4cm x 8cm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3" name="Google Shape;173;p27"/>
          <p:cNvSpPr/>
          <p:nvPr/>
        </p:nvSpPr>
        <p:spPr>
          <a:xfrm>
            <a:off x="3812850" y="1394625"/>
            <a:ext cx="371100" cy="307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7"/>
          <p:cNvSpPr/>
          <p:nvPr/>
        </p:nvSpPr>
        <p:spPr>
          <a:xfrm>
            <a:off x="4815100" y="1394625"/>
            <a:ext cx="371100" cy="307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27"/>
          <p:cNvSpPr/>
          <p:nvPr/>
        </p:nvSpPr>
        <p:spPr>
          <a:xfrm>
            <a:off x="7152275" y="1458600"/>
            <a:ext cx="307200" cy="4605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6" name="Google Shape;176;p27"/>
          <p:cNvPicPr preferRelativeResize="0"/>
          <p:nvPr/>
        </p:nvPicPr>
        <p:blipFill>
          <a:blip r:embed="rId3">
            <a:alphaModFix/>
          </a:blip>
          <a:stretch>
            <a:fillRect/>
          </a:stretch>
        </p:blipFill>
        <p:spPr>
          <a:xfrm>
            <a:off x="6245425" y="3451750"/>
            <a:ext cx="2507325" cy="1154900"/>
          </a:xfrm>
          <a:prstGeom prst="rect">
            <a:avLst/>
          </a:prstGeom>
          <a:noFill/>
          <a:ln>
            <a:noFill/>
          </a:ln>
        </p:spPr>
      </p:pic>
      <p:pic>
        <p:nvPicPr>
          <p:cNvPr id="177" name="Google Shape;177;p27"/>
          <p:cNvPicPr preferRelativeResize="0"/>
          <p:nvPr/>
        </p:nvPicPr>
        <p:blipFill>
          <a:blip r:embed="rId4">
            <a:alphaModFix/>
          </a:blip>
          <a:stretch>
            <a:fillRect/>
          </a:stretch>
        </p:blipFill>
        <p:spPr>
          <a:xfrm>
            <a:off x="779675" y="2880500"/>
            <a:ext cx="2550600" cy="1592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10</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{7DA8238B-3E64-4247-9789-BDDD12A96990}</a:tableStyleId>
              </a:tblPr>
              <a:tblGrid>
                <a:gridCol w="88790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Students may find question 3 more challenging with respect to the notation involved in writing vectors; talking through how this works and clearing up problems early on is a good idea. Question 4 may require the use of mirrors or tracing paper to help students to visualise their answers. The different ways to remember the difference between perimeter and area should be explored as part of question 5.</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Product of primes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Recognising multiples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solidFill>
                            <a:srgbClr val="000000"/>
                          </a:solidFill>
                          <a:latin typeface="Nunito Sans"/>
                          <a:ea typeface="Nunito Sans"/>
                          <a:cs typeface="Nunito Sans"/>
                          <a:sym typeface="Nunito Sans"/>
                        </a:rPr>
                        <a:t>Writing a translation as a vector</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latin typeface="Nunito Sans"/>
                          <a:ea typeface="Nunito Sans"/>
                          <a:cs typeface="Nunito Sans"/>
                          <a:sym typeface="Nunito Sans"/>
                        </a:rPr>
                        <a:t>R</a:t>
                      </a:r>
                      <a:r>
                        <a:rPr b="1" lang="en-GB" sz="1500">
                          <a:solidFill>
                            <a:srgbClr val="000000"/>
                          </a:solidFill>
                          <a:latin typeface="Nunito Sans"/>
                          <a:ea typeface="Nunito Sans"/>
                          <a:cs typeface="Nunito Sans"/>
                          <a:sym typeface="Nunito Sans"/>
                        </a:rPr>
                        <a:t>otation</a:t>
                      </a:r>
                      <a:r>
                        <a:rPr b="1" lang="en-GB" sz="1500">
                          <a:latin typeface="Nunito Sans"/>
                          <a:ea typeface="Nunito Sans"/>
                          <a:cs typeface="Nunito Sans"/>
                          <a:sym typeface="Nunito Sans"/>
                        </a:rPr>
                        <a:t> about a point</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Area and perimeter</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endParaRPr b="1">
              <a:solidFill>
                <a:schemeClr val="lt1"/>
              </a:solidFill>
              <a:latin typeface="Nunito Sans"/>
              <a:ea typeface="Nunito Sans"/>
              <a:cs typeface="Nunito Sans"/>
              <a:sym typeface="Nunito Sans"/>
            </a:endParaRPr>
          </a:p>
          <a:p>
            <a:pPr indent="0" lvl="0" marL="0" rtl="0" algn="l">
              <a:spcBef>
                <a:spcPts val="0"/>
              </a:spcBef>
              <a:spcAft>
                <a:spcPts val="0"/>
              </a:spcAft>
              <a:buNone/>
            </a:pPr>
            <a:r>
              <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{7DA8238B-3E64-4247-9789-BDDD12A96990}</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Product of primes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many primes are there?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Recognising multiples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there any divisibility rules you could use to check multiples?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Writing a translation as a vector</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vector notation useful?</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Rotation about a point</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Describe your method for performing a rotation.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Area and perimeter</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you remember the difference between area and perimeter?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{118BE34F-BA61-4874-B5F5-8844253792EA}</a:tableStyleId>
              </a:tblPr>
              <a:tblGrid>
                <a:gridCol w="1546950"/>
                <a:gridCol w="1439325"/>
                <a:gridCol w="1695200"/>
                <a:gridCol w="113275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Express 42 as a product of primes.</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Circle the multiple(s) of 4.</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14,    24,    34,    44,    52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the translation, “right 2, up 3” as a column vector.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Rotate the triangle 90</a:t>
                      </a:r>
                      <a:r>
                        <a:rPr baseline="30000" lang="en-GB" sz="1600">
                          <a:solidFill>
                            <a:srgbClr val="000000"/>
                          </a:solidFill>
                          <a:latin typeface="Nunito Sans"/>
                          <a:ea typeface="Nunito Sans"/>
                          <a:cs typeface="Nunito Sans"/>
                          <a:sym typeface="Nunito Sans"/>
                        </a:rPr>
                        <a:t>o</a:t>
                      </a:r>
                      <a:r>
                        <a:rPr lang="en-GB" sz="1600">
                          <a:solidFill>
                            <a:srgbClr val="000000"/>
                          </a:solidFill>
                          <a:latin typeface="Nunito Sans"/>
                          <a:ea typeface="Nunito Sans"/>
                          <a:cs typeface="Nunito Sans"/>
                          <a:sym typeface="Nunito Sans"/>
                        </a:rPr>
                        <a:t> clockwise about point O</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What is the perimeter of this rectangle?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88" name="Google Shape;88;p18"/>
          <p:cNvPicPr preferRelativeResize="0"/>
          <p:nvPr/>
        </p:nvPicPr>
        <p:blipFill>
          <a:blip r:embed="rId3">
            <a:alphaModFix/>
          </a:blip>
          <a:stretch>
            <a:fillRect/>
          </a:stretch>
        </p:blipFill>
        <p:spPr>
          <a:xfrm>
            <a:off x="1175075" y="2904425"/>
            <a:ext cx="1868850" cy="1498450"/>
          </a:xfrm>
          <a:prstGeom prst="rect">
            <a:avLst/>
          </a:prstGeom>
          <a:noFill/>
          <a:ln>
            <a:noFill/>
          </a:ln>
        </p:spPr>
      </p:pic>
      <p:pic>
        <p:nvPicPr>
          <p:cNvPr id="89" name="Google Shape;89;p18"/>
          <p:cNvPicPr preferRelativeResize="0"/>
          <p:nvPr/>
        </p:nvPicPr>
        <p:blipFill>
          <a:blip r:embed="rId4">
            <a:alphaModFix/>
          </a:blip>
          <a:stretch>
            <a:fillRect/>
          </a:stretch>
        </p:blipFill>
        <p:spPr>
          <a:xfrm>
            <a:off x="5368871" y="2985771"/>
            <a:ext cx="3425838" cy="1196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{118BE34F-BA61-4874-B5F5-8844253792EA}</a:tableStyleId>
              </a:tblPr>
              <a:tblGrid>
                <a:gridCol w="1546950"/>
                <a:gridCol w="1439325"/>
                <a:gridCol w="1695200"/>
                <a:gridCol w="113275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Express 42 as a product of primes.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2 x 3 x 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Circle the multiple(s) of 4.</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14,    24,    34,    </a:t>
                      </a:r>
                      <a:r>
                        <a:rPr b="0" lang="en-GB" sz="1600">
                          <a:solidFill>
                            <a:schemeClr val="dk1"/>
                          </a:solidFill>
                          <a:latin typeface="Nunito Sans"/>
                          <a:ea typeface="Nunito Sans"/>
                          <a:cs typeface="Nunito Sans"/>
                          <a:sym typeface="Nunito Sans"/>
                        </a:rPr>
                        <a:t>44</a:t>
                      </a:r>
                      <a:r>
                        <a:rPr b="0" lang="en-GB" sz="1600">
                          <a:solidFill>
                            <a:schemeClr val="dk1"/>
                          </a:solidFill>
                          <a:latin typeface="Nunito Sans"/>
                          <a:ea typeface="Nunito Sans"/>
                          <a:cs typeface="Nunito Sans"/>
                          <a:sym typeface="Nunito Sans"/>
                        </a:rPr>
                        <a:t>,    52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the translation, “right 2, up 3” as a column vector.</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       2</a:t>
                      </a:r>
                      <a:endParaRPr b="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Rotate the triangle 90</a:t>
                      </a:r>
                      <a:r>
                        <a:rPr baseline="30000" lang="en-GB" sz="1600">
                          <a:solidFill>
                            <a:srgbClr val="000000"/>
                          </a:solidFill>
                          <a:latin typeface="Nunito Sans"/>
                          <a:ea typeface="Nunito Sans"/>
                          <a:cs typeface="Nunito Sans"/>
                          <a:sym typeface="Nunito Sans"/>
                        </a:rPr>
                        <a:t>o</a:t>
                      </a:r>
                      <a:r>
                        <a:rPr lang="en-GB" sz="1600">
                          <a:solidFill>
                            <a:srgbClr val="000000"/>
                          </a:solidFill>
                          <a:latin typeface="Nunito Sans"/>
                          <a:ea typeface="Nunito Sans"/>
                          <a:cs typeface="Nunito Sans"/>
                          <a:sym typeface="Nunito Sans"/>
                        </a:rPr>
                        <a:t> clockwise about point O</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What is the perimeter of this rectangle?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1" lang="en-GB" sz="1600">
                          <a:solidFill>
                            <a:srgbClr val="00BC89"/>
                          </a:solidFill>
                          <a:latin typeface="Nunito Sans"/>
                          <a:ea typeface="Nunito Sans"/>
                          <a:cs typeface="Nunito Sans"/>
                          <a:sym typeface="Nunito Sans"/>
                        </a:rPr>
                        <a:t>10a + 16</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6" name="Google Shape;96;p19"/>
          <p:cNvSpPr/>
          <p:nvPr/>
        </p:nvSpPr>
        <p:spPr>
          <a:xfrm>
            <a:off x="3812850" y="1369050"/>
            <a:ext cx="383700" cy="3198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9"/>
          <p:cNvSpPr/>
          <p:nvPr/>
        </p:nvSpPr>
        <p:spPr>
          <a:xfrm>
            <a:off x="5295900" y="1369050"/>
            <a:ext cx="383700" cy="3198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9"/>
          <p:cNvSpPr/>
          <p:nvPr/>
        </p:nvSpPr>
        <p:spPr>
          <a:xfrm>
            <a:off x="7010375" y="1398175"/>
            <a:ext cx="217500" cy="4863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9"/>
          <p:cNvSpPr/>
          <p:nvPr/>
        </p:nvSpPr>
        <p:spPr>
          <a:xfrm>
            <a:off x="4789525" y="1369050"/>
            <a:ext cx="383700" cy="3198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0" name="Google Shape;100;p19"/>
          <p:cNvPicPr preferRelativeResize="0"/>
          <p:nvPr/>
        </p:nvPicPr>
        <p:blipFill>
          <a:blip r:embed="rId3">
            <a:alphaModFix/>
          </a:blip>
          <a:stretch>
            <a:fillRect/>
          </a:stretch>
        </p:blipFill>
        <p:spPr>
          <a:xfrm>
            <a:off x="5368871" y="2985771"/>
            <a:ext cx="3425838" cy="1196225"/>
          </a:xfrm>
          <a:prstGeom prst="rect">
            <a:avLst/>
          </a:prstGeom>
          <a:noFill/>
          <a:ln>
            <a:noFill/>
          </a:ln>
        </p:spPr>
      </p:pic>
      <p:pic>
        <p:nvPicPr>
          <p:cNvPr id="101" name="Google Shape;101;p19"/>
          <p:cNvPicPr preferRelativeResize="0"/>
          <p:nvPr/>
        </p:nvPicPr>
        <p:blipFill>
          <a:blip r:embed="rId4">
            <a:alphaModFix/>
          </a:blip>
          <a:stretch>
            <a:fillRect/>
          </a:stretch>
        </p:blipFill>
        <p:spPr>
          <a:xfrm>
            <a:off x="1424975" y="2985774"/>
            <a:ext cx="1789075" cy="1434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graphicFrame>
        <p:nvGraphicFramePr>
          <p:cNvPr id="107" name="Google Shape;107;p20"/>
          <p:cNvGraphicFramePr/>
          <p:nvPr/>
        </p:nvGraphicFramePr>
        <p:xfrm>
          <a:off x="108044" y="862525"/>
          <a:ext cx="3000000" cy="3000000"/>
        </p:xfrm>
        <a:graphic>
          <a:graphicData uri="http://schemas.openxmlformats.org/drawingml/2006/table">
            <a:tbl>
              <a:tblPr bandRow="1" firstRow="1">
                <a:noFill/>
                <a:tableStyleId>{118BE34F-BA61-4874-B5F5-8844253792EA}</a:tableStyleId>
              </a:tblPr>
              <a:tblGrid>
                <a:gridCol w="1546950"/>
                <a:gridCol w="1426550"/>
                <a:gridCol w="1784725"/>
                <a:gridCol w="105600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Express 70 as a product of primes.</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Circle the multiple(s) of 3.</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43,    54,    73,    84,    105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the translation, “left 1, up 4” as a column vector.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Rotate the triangle 180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about point O</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area of this square is 36cm</a:t>
                      </a:r>
                      <a:r>
                        <a:rPr baseline="30000" lang="en-GB" sz="1600">
                          <a:solidFill>
                            <a:srgbClr val="000000"/>
                          </a:solidFill>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 What is the perimeter of the square?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8" name="Google Shape;108;p20"/>
          <p:cNvPicPr preferRelativeResize="0"/>
          <p:nvPr/>
        </p:nvPicPr>
        <p:blipFill>
          <a:blip r:embed="rId3">
            <a:alphaModFix/>
          </a:blip>
          <a:stretch>
            <a:fillRect/>
          </a:stretch>
        </p:blipFill>
        <p:spPr>
          <a:xfrm>
            <a:off x="1279500" y="2970150"/>
            <a:ext cx="1944200" cy="1500100"/>
          </a:xfrm>
          <a:prstGeom prst="rect">
            <a:avLst/>
          </a:prstGeom>
          <a:noFill/>
          <a:ln>
            <a:noFill/>
          </a:ln>
        </p:spPr>
      </p:pic>
      <p:pic>
        <p:nvPicPr>
          <p:cNvPr id="109" name="Google Shape;109;p20"/>
          <p:cNvPicPr preferRelativeResize="0"/>
          <p:nvPr/>
        </p:nvPicPr>
        <p:blipFill>
          <a:blip r:embed="rId4">
            <a:alphaModFix/>
          </a:blip>
          <a:stretch>
            <a:fillRect/>
          </a:stretch>
        </p:blipFill>
        <p:spPr>
          <a:xfrm>
            <a:off x="5922275" y="3051525"/>
            <a:ext cx="1690150" cy="15711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graphicFrame>
        <p:nvGraphicFramePr>
          <p:cNvPr id="115" name="Google Shape;115;p21"/>
          <p:cNvGraphicFramePr/>
          <p:nvPr/>
        </p:nvGraphicFramePr>
        <p:xfrm>
          <a:off x="108044" y="862525"/>
          <a:ext cx="3000000" cy="3000000"/>
        </p:xfrm>
        <a:graphic>
          <a:graphicData uri="http://schemas.openxmlformats.org/drawingml/2006/table">
            <a:tbl>
              <a:tblPr bandRow="1" firstRow="1">
                <a:noFill/>
                <a:tableStyleId>{118BE34F-BA61-4874-B5F5-8844253792EA}</a:tableStyleId>
              </a:tblPr>
              <a:tblGrid>
                <a:gridCol w="1546950"/>
                <a:gridCol w="1426550"/>
                <a:gridCol w="1784725"/>
                <a:gridCol w="105600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Express 70 as a product of primes.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2 x 5 x 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Circle the multiple(s) of 3.</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43,    54,    73,    84,    105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the translation, “left 1, up 4” as a column vector.</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-1</a:t>
                      </a:r>
                      <a:endParaRPr b="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                    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Rotate the triangle 180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about point O</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area of this square is 36cm</a:t>
                      </a:r>
                      <a:r>
                        <a:rPr baseline="30000" lang="en-GB" sz="1600">
                          <a:solidFill>
                            <a:srgbClr val="000000"/>
                          </a:solidFill>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 What is the perimeter of the square?     </a:t>
                      </a:r>
                      <a:r>
                        <a:rPr b="1" lang="en-GB" sz="1600">
                          <a:solidFill>
                            <a:srgbClr val="00BC89"/>
                          </a:solidFill>
                          <a:latin typeface="Nunito Sans"/>
                          <a:ea typeface="Nunito Sans"/>
                          <a:cs typeface="Nunito Sans"/>
                          <a:sym typeface="Nunito Sans"/>
                        </a:rPr>
                        <a:t>24cm</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6" name="Google Shape;116;p21"/>
          <p:cNvSpPr/>
          <p:nvPr/>
        </p:nvSpPr>
        <p:spPr>
          <a:xfrm>
            <a:off x="3800050" y="1314300"/>
            <a:ext cx="4095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1"/>
          <p:cNvSpPr/>
          <p:nvPr/>
        </p:nvSpPr>
        <p:spPr>
          <a:xfrm>
            <a:off x="5296950" y="1314300"/>
            <a:ext cx="5181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1"/>
          <p:cNvSpPr/>
          <p:nvPr/>
        </p:nvSpPr>
        <p:spPr>
          <a:xfrm>
            <a:off x="4782975" y="1314300"/>
            <a:ext cx="409500" cy="4002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1"/>
          <p:cNvSpPr/>
          <p:nvPr/>
        </p:nvSpPr>
        <p:spPr>
          <a:xfrm>
            <a:off x="6960350" y="1420225"/>
            <a:ext cx="281400" cy="5118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b="1"/>
          </a:p>
        </p:txBody>
      </p:sp>
      <p:pic>
        <p:nvPicPr>
          <p:cNvPr id="120" name="Google Shape;120;p21"/>
          <p:cNvPicPr preferRelativeResize="0"/>
          <p:nvPr/>
        </p:nvPicPr>
        <p:blipFill>
          <a:blip r:embed="rId3">
            <a:alphaModFix/>
          </a:blip>
          <a:stretch>
            <a:fillRect/>
          </a:stretch>
        </p:blipFill>
        <p:spPr>
          <a:xfrm>
            <a:off x="5922275" y="3051525"/>
            <a:ext cx="1690150" cy="1571125"/>
          </a:xfrm>
          <a:prstGeom prst="rect">
            <a:avLst/>
          </a:prstGeom>
          <a:noFill/>
          <a:ln>
            <a:noFill/>
          </a:ln>
        </p:spPr>
      </p:pic>
      <p:pic>
        <p:nvPicPr>
          <p:cNvPr id="121" name="Google Shape;121;p21"/>
          <p:cNvPicPr preferRelativeResize="0"/>
          <p:nvPr/>
        </p:nvPicPr>
        <p:blipFill>
          <a:blip r:embed="rId4">
            <a:alphaModFix/>
          </a:blip>
          <a:stretch>
            <a:fillRect/>
          </a:stretch>
        </p:blipFill>
        <p:spPr>
          <a:xfrm>
            <a:off x="1134200" y="2896725"/>
            <a:ext cx="2114700" cy="16316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27" name="Google Shape;127;p22"/>
          <p:cNvGraphicFramePr/>
          <p:nvPr/>
        </p:nvGraphicFramePr>
        <p:xfrm>
          <a:off x="108044" y="862525"/>
          <a:ext cx="3000000" cy="3000000"/>
        </p:xfrm>
        <a:graphic>
          <a:graphicData uri="http://schemas.openxmlformats.org/drawingml/2006/table">
            <a:tbl>
              <a:tblPr bandRow="1" firstRow="1">
                <a:noFill/>
                <a:tableStyleId>{118BE34F-BA61-4874-B5F5-8844253792EA}</a:tableStyleId>
              </a:tblPr>
              <a:tblGrid>
                <a:gridCol w="1546950"/>
                <a:gridCol w="1362550"/>
                <a:gridCol w="1835925"/>
                <a:gridCol w="106880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Express 54 as a product of primes using index notation.</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Circle the multiple(s) of 6.</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16,    44,    54,    84,    106</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the translation, “down 1” as a column vector.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Rotate the triangle 90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anti-clockwise about point O</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a:t>
                      </a:r>
                      <a:r>
                        <a:rPr lang="en-GB" sz="1600">
                          <a:latin typeface="Nunito Sans"/>
                          <a:ea typeface="Nunito Sans"/>
                          <a:cs typeface="Nunito Sans"/>
                          <a:sym typeface="Nunito Sans"/>
                        </a:rPr>
                        <a:t>perimeter</a:t>
                      </a:r>
                      <a:r>
                        <a:rPr lang="en-GB" sz="1600">
                          <a:solidFill>
                            <a:srgbClr val="000000"/>
                          </a:solidFill>
                          <a:latin typeface="Nunito Sans"/>
                          <a:ea typeface="Nunito Sans"/>
                          <a:cs typeface="Nunito Sans"/>
                          <a:sym typeface="Nunito Sans"/>
                        </a:rPr>
                        <a:t> of this triang</a:t>
                      </a:r>
                      <a:r>
                        <a:rPr lang="en-GB" sz="1600">
                          <a:latin typeface="Nunito Sans"/>
                          <a:ea typeface="Nunito Sans"/>
                          <a:cs typeface="Nunito Sans"/>
                          <a:sym typeface="Nunito Sans"/>
                        </a:rPr>
                        <a:t>le is 60cm. How long is the base?</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8" name="Google Shape;128;p22"/>
          <p:cNvPicPr preferRelativeResize="0"/>
          <p:nvPr/>
        </p:nvPicPr>
        <p:blipFill>
          <a:blip r:embed="rId3">
            <a:alphaModFix/>
          </a:blip>
          <a:stretch>
            <a:fillRect/>
          </a:stretch>
        </p:blipFill>
        <p:spPr>
          <a:xfrm>
            <a:off x="1285325" y="2997325"/>
            <a:ext cx="2103075" cy="1473225"/>
          </a:xfrm>
          <a:prstGeom prst="rect">
            <a:avLst/>
          </a:prstGeom>
          <a:noFill/>
          <a:ln>
            <a:noFill/>
          </a:ln>
        </p:spPr>
      </p:pic>
      <p:pic>
        <p:nvPicPr>
          <p:cNvPr id="129" name="Google Shape;129;p22"/>
          <p:cNvPicPr preferRelativeResize="0"/>
          <p:nvPr/>
        </p:nvPicPr>
        <p:blipFill>
          <a:blip r:embed="rId4">
            <a:alphaModFix/>
          </a:blip>
          <a:stretch>
            <a:fillRect/>
          </a:stretch>
        </p:blipFill>
        <p:spPr>
          <a:xfrm>
            <a:off x="5463647" y="3117422"/>
            <a:ext cx="2818350" cy="1353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a:t>
            </a:r>
            <a:r>
              <a:rPr b="1" lang="en-GB">
                <a:solidFill>
                  <a:schemeClr val="lt1"/>
                </a:solidFill>
                <a:latin typeface="Nunito Sans"/>
                <a:ea typeface="Nunito Sans"/>
                <a:cs typeface="Nunito Sans"/>
                <a:sym typeface="Nunito Sans"/>
              </a:rPr>
              <a:t>10</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35" name="Google Shape;135;p23"/>
          <p:cNvGraphicFramePr/>
          <p:nvPr/>
        </p:nvGraphicFramePr>
        <p:xfrm>
          <a:off x="108044" y="862525"/>
          <a:ext cx="3000000" cy="3000000"/>
        </p:xfrm>
        <a:graphic>
          <a:graphicData uri="http://schemas.openxmlformats.org/drawingml/2006/table">
            <a:tbl>
              <a:tblPr bandRow="1" firstRow="1">
                <a:noFill/>
                <a:tableStyleId>{118BE34F-BA61-4874-B5F5-8844253792EA}</a:tableStyleId>
              </a:tblPr>
              <a:tblGrid>
                <a:gridCol w="1546950"/>
                <a:gridCol w="1362550"/>
                <a:gridCol w="1835925"/>
                <a:gridCol w="1068800"/>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Express 54 as a product of primes using index notation.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2 x 3</a:t>
                      </a:r>
                      <a:r>
                        <a:rPr baseline="30000" lang="en-GB" sz="1600">
                          <a:solidFill>
                            <a:srgbClr val="00BC89"/>
                          </a:solidFill>
                          <a:latin typeface="Nunito Sans"/>
                          <a:ea typeface="Nunito Sans"/>
                          <a:cs typeface="Nunito Sans"/>
                          <a:sym typeface="Nunito Sans"/>
                        </a:rPr>
                        <a:t>3</a:t>
                      </a:r>
                      <a:endParaRPr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Circle the multiple(s) of 6.</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16,    44,    54,    84,    106</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the translation, “down 1” as a column vector.</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 0</a:t>
                      </a:r>
                      <a:endParaRPr b="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                -1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Rotate the triangle 90</a:t>
                      </a:r>
                      <a:r>
                        <a:rPr baseline="30000" lang="en-GB" sz="1600">
                          <a:solidFill>
                            <a:schemeClr val="dk1"/>
                          </a:solidFill>
                          <a:latin typeface="Nunito Sans"/>
                          <a:ea typeface="Nunito Sans"/>
                          <a:cs typeface="Nunito Sans"/>
                          <a:sym typeface="Nunito Sans"/>
                        </a:rPr>
                        <a:t>o</a:t>
                      </a:r>
                      <a:r>
                        <a:rPr lang="en-GB" sz="1600">
                          <a:solidFill>
                            <a:schemeClr val="dk1"/>
                          </a:solidFill>
                          <a:latin typeface="Nunito Sans"/>
                          <a:ea typeface="Nunito Sans"/>
                          <a:cs typeface="Nunito Sans"/>
                          <a:sym typeface="Nunito Sans"/>
                        </a:rPr>
                        <a:t> anti-clockwise about point O</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a:t>
                      </a:r>
                      <a:r>
                        <a:rPr lang="en-GB" sz="1600">
                          <a:latin typeface="Nunito Sans"/>
                          <a:ea typeface="Nunito Sans"/>
                          <a:cs typeface="Nunito Sans"/>
                          <a:sym typeface="Nunito Sans"/>
                        </a:rPr>
                        <a:t>perimeter</a:t>
                      </a:r>
                      <a:r>
                        <a:rPr lang="en-GB" sz="1600">
                          <a:solidFill>
                            <a:srgbClr val="000000"/>
                          </a:solidFill>
                          <a:latin typeface="Nunito Sans"/>
                          <a:ea typeface="Nunito Sans"/>
                          <a:cs typeface="Nunito Sans"/>
                          <a:sym typeface="Nunito Sans"/>
                        </a:rPr>
                        <a:t> of this triang</a:t>
                      </a:r>
                      <a:r>
                        <a:rPr lang="en-GB" sz="1600">
                          <a:latin typeface="Nunito Sans"/>
                          <a:ea typeface="Nunito Sans"/>
                          <a:cs typeface="Nunito Sans"/>
                          <a:sym typeface="Nunito Sans"/>
                        </a:rPr>
                        <a:t>le is 60cm. How long is the base?       </a:t>
                      </a:r>
                      <a:r>
                        <a:rPr b="1" lang="en-GB" sz="1600">
                          <a:solidFill>
                            <a:srgbClr val="00BC89"/>
                          </a:solidFill>
                          <a:latin typeface="Nunito Sans"/>
                          <a:ea typeface="Nunito Sans"/>
                          <a:cs typeface="Nunito Sans"/>
                          <a:sym typeface="Nunito Sans"/>
                        </a:rPr>
                        <a:t>24cm</a:t>
                      </a:r>
                      <a:endParaRPr b="1"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6" name="Google Shape;136;p23"/>
          <p:cNvSpPr/>
          <p:nvPr/>
        </p:nvSpPr>
        <p:spPr>
          <a:xfrm>
            <a:off x="4222275" y="1394625"/>
            <a:ext cx="396600" cy="2943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3"/>
          <p:cNvSpPr/>
          <p:nvPr/>
        </p:nvSpPr>
        <p:spPr>
          <a:xfrm>
            <a:off x="4707325" y="1394625"/>
            <a:ext cx="396600" cy="2943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3"/>
          <p:cNvSpPr/>
          <p:nvPr/>
        </p:nvSpPr>
        <p:spPr>
          <a:xfrm>
            <a:off x="6794025" y="1394625"/>
            <a:ext cx="307200" cy="511800"/>
          </a:xfrm>
          <a:prstGeom prst="bracketPair">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9" name="Google Shape;139;p23"/>
          <p:cNvPicPr preferRelativeResize="0"/>
          <p:nvPr/>
        </p:nvPicPr>
        <p:blipFill>
          <a:blip r:embed="rId3">
            <a:alphaModFix/>
          </a:blip>
          <a:stretch>
            <a:fillRect/>
          </a:stretch>
        </p:blipFill>
        <p:spPr>
          <a:xfrm>
            <a:off x="1250450" y="2882350"/>
            <a:ext cx="2533877" cy="1775000"/>
          </a:xfrm>
          <a:prstGeom prst="rect">
            <a:avLst/>
          </a:prstGeom>
          <a:noFill/>
          <a:ln>
            <a:noFill/>
          </a:ln>
        </p:spPr>
      </p:pic>
      <p:pic>
        <p:nvPicPr>
          <p:cNvPr id="140" name="Google Shape;140;p23"/>
          <p:cNvPicPr preferRelativeResize="0"/>
          <p:nvPr/>
        </p:nvPicPr>
        <p:blipFill>
          <a:blip r:embed="rId4">
            <a:alphaModFix/>
          </a:blip>
          <a:stretch>
            <a:fillRect/>
          </a:stretch>
        </p:blipFill>
        <p:spPr>
          <a:xfrm>
            <a:off x="5463647" y="3117422"/>
            <a:ext cx="2818350" cy="13531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