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Lst>
  <p:sldSz cy="5143500" cx="9144000"/>
  <p:notesSz cx="6858000" cy="9144000"/>
  <p:embeddedFontLst>
    <p:embeddedFont>
      <p:font typeface="Nunito Sans"/>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F3E9E878-7F48-40F8-89EB-EF87F5657146}">
  <a:tblStyle styleId="{F3E9E878-7F48-40F8-89EB-EF87F5657146}"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C7B7712B-1703-4FCE-8C32-D7DB57758F76}" styleName="Table_1">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64632150-CDC6-42C5-95B4-A164469F297D}" styleName="Table_2">
    <a:wholeTbl>
      <a:tcTxStyle b="off" i="off">
        <a:font>
          <a:latin typeface="Calibri"/>
          <a:ea typeface="Calibri"/>
          <a:cs typeface="Calibri"/>
        </a:font>
        <a:srgbClr val="000000"/>
      </a:tcTxStyle>
      <a:tcStyle>
        <a:tcBdr>
          <a:left>
            <a:ln cap="flat" cmpd="sng" w="12700">
              <a:solidFill>
                <a:srgbClr val="FFFFFF"/>
              </a:solidFill>
              <a:prstDash val="solid"/>
              <a:round/>
              <a:headEnd len="sm" w="sm" type="none"/>
              <a:tailEnd len="sm" w="sm" type="none"/>
            </a:ln>
          </a:left>
          <a:right>
            <a:ln cap="flat" cmpd="sng" w="12700">
              <a:solidFill>
                <a:srgbClr val="FFFFFF"/>
              </a:solidFill>
              <a:prstDash val="solid"/>
              <a:round/>
              <a:headEnd len="sm" w="sm" type="none"/>
              <a:tailEnd len="sm" w="sm" type="none"/>
            </a:ln>
          </a:right>
          <a:top>
            <a:ln cap="flat" cmpd="sng" w="12700">
              <a:solidFill>
                <a:srgbClr val="FFFFFF"/>
              </a:solidFill>
              <a:prstDash val="solid"/>
              <a:round/>
              <a:headEnd len="sm" w="sm" type="none"/>
              <a:tailEnd len="sm" w="sm" type="none"/>
            </a:ln>
          </a:top>
          <a:bottom>
            <a:ln cap="flat" cmpd="sng" w="12700">
              <a:solidFill>
                <a:srgbClr val="FFFFFF"/>
              </a:solidFill>
              <a:prstDash val="solid"/>
              <a:round/>
              <a:headEnd len="sm" w="sm" type="none"/>
              <a:tailEnd len="sm" w="sm" type="none"/>
            </a:ln>
          </a:bottom>
          <a:insideH>
            <a:ln cap="flat" cmpd="sng" w="12700">
              <a:solidFill>
                <a:srgbClr val="FFFFFF"/>
              </a:solidFill>
              <a:prstDash val="solid"/>
              <a:round/>
              <a:headEnd len="sm" w="sm" type="none"/>
              <a:tailEnd len="sm" w="sm" type="none"/>
            </a:ln>
          </a:insideH>
          <a:insideV>
            <a:ln cap="flat" cmpd="sng" w="12700">
              <a:solidFill>
                <a:srgbClr val="FFFFFF"/>
              </a:solidFill>
              <a:prstDash val="solid"/>
              <a:round/>
              <a:headEnd len="sm" w="sm" type="none"/>
              <a:tailEnd len="sm" w="sm" type="none"/>
            </a:ln>
          </a:insideV>
        </a:tcBdr>
        <a:fill>
          <a:solidFill>
            <a:srgbClr val="E8EBF5"/>
          </a:solidFill>
        </a:fill>
      </a:tcStyle>
    </a:wholeTbl>
    <a:band1H>
      <a:tcTxStyle/>
      <a:tcStyle>
        <a:fill>
          <a:solidFill>
            <a:srgbClr val="CDD4EA"/>
          </a:solidFill>
        </a:fill>
      </a:tcStyle>
    </a:band1H>
    <a:band2H>
      <a:tcTxStyle/>
    </a:band2H>
    <a:band1V>
      <a:tcTxStyle/>
      <a:tcStyle>
        <a:fill>
          <a:solidFill>
            <a:srgbClr val="CDD4EA"/>
          </a:solidFill>
        </a:fill>
      </a:tcStyle>
    </a:band1V>
    <a:band2V>
      <a:tcTxStyle/>
    </a:band2V>
    <a:lastCol>
      <a:tcTxStyle b="on" i="off">
        <a:font>
          <a:latin typeface="Calibri"/>
          <a:ea typeface="Calibri"/>
          <a:cs typeface="Calibri"/>
        </a:font>
        <a:srgbClr val="FFFFFF"/>
      </a:tcTxStyle>
      <a:tcStyle>
        <a:fill>
          <a:solidFill>
            <a:srgbClr val="4472C4"/>
          </a:solidFill>
        </a:fill>
      </a:tcStyle>
    </a:lastCol>
    <a:firstCol>
      <a:tcTxStyle b="on" i="off">
        <a:font>
          <a:latin typeface="Calibri"/>
          <a:ea typeface="Calibri"/>
          <a:cs typeface="Calibri"/>
        </a:font>
        <a:srgbClr val="FFFFFF"/>
      </a:tcTxStyle>
      <a:tcStyle>
        <a:fill>
          <a:solidFill>
            <a:srgbClr val="4472C4"/>
          </a:solidFill>
        </a:fill>
      </a:tcStyle>
    </a:firstCol>
    <a:lastRow>
      <a:tcTxStyle b="on" i="off">
        <a:font>
          <a:latin typeface="Calibri"/>
          <a:ea typeface="Calibri"/>
          <a:cs typeface="Calibri"/>
        </a:font>
        <a:srgbClr val="FFFFFF"/>
      </a:tcTxStyle>
      <a:tcStyle>
        <a:tcBdr>
          <a:top>
            <a:ln cap="flat" cmpd="sng" w="38100">
              <a:solidFill>
                <a:srgbClr val="FFFFFF"/>
              </a:solidFill>
              <a:prstDash val="solid"/>
              <a:round/>
              <a:headEnd len="sm" w="sm" type="none"/>
              <a:tailEnd len="sm" w="sm" type="none"/>
            </a:ln>
          </a:top>
        </a:tcBdr>
        <a:fill>
          <a:solidFill>
            <a:srgbClr val="4472C4"/>
          </a:solidFill>
        </a:fill>
      </a:tcStyle>
    </a:lastRow>
    <a:seCell>
      <a:tcTxStyle/>
    </a:seCell>
    <a:swCell>
      <a:tcTxStyle/>
    </a:swCell>
    <a:firstRow>
      <a:tcTxStyle b="on" i="off">
        <a:font>
          <a:latin typeface="Calibri"/>
          <a:ea typeface="Calibri"/>
          <a:cs typeface="Calibri"/>
        </a:font>
        <a:srgbClr val="FFFFFF"/>
      </a:tcTxStyle>
      <a:tcStyle>
        <a:tcBdr>
          <a:bottom>
            <a:ln cap="flat" cmpd="sng" w="38100">
              <a:solidFill>
                <a:srgbClr val="FFFFFF"/>
              </a:solidFill>
              <a:prstDash val="solid"/>
              <a:round/>
              <a:headEnd len="sm" w="sm" type="none"/>
              <a:tailEnd len="sm" w="sm" type="none"/>
            </a:ln>
          </a:bottom>
        </a:tcBdr>
        <a:fill>
          <a:solidFill>
            <a:srgbClr val="4472C4"/>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NunitoSans-regular.fntdata"/><Relationship Id="rId11" Type="http://schemas.openxmlformats.org/officeDocument/2006/relationships/slide" Target="slides/slide5.xml"/><Relationship Id="rId22" Type="http://schemas.openxmlformats.org/officeDocument/2006/relationships/font" Target="fonts/NunitoSans-italic.fntdata"/><Relationship Id="rId10" Type="http://schemas.openxmlformats.org/officeDocument/2006/relationships/slide" Target="slides/slide4.xml"/><Relationship Id="rId21" Type="http://schemas.openxmlformats.org/officeDocument/2006/relationships/font" Target="fonts/NunitoSans-bold.fntdata"/><Relationship Id="rId13" Type="http://schemas.openxmlformats.org/officeDocument/2006/relationships/slide" Target="slides/slide7.xml"/><Relationship Id="rId12" Type="http://schemas.openxmlformats.org/officeDocument/2006/relationships/slide" Target="slides/slide6.xml"/><Relationship Id="rId23" Type="http://schemas.openxmlformats.org/officeDocument/2006/relationships/font" Target="fonts/NunitoSans-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5" Type="http://schemas.openxmlformats.org/officeDocument/2006/relationships/slideMaster" Target="slideMasters/slideMaster1.xml"/><Relationship Id="rId19" Type="http://schemas.openxmlformats.org/officeDocument/2006/relationships/slide" Target="slides/slide13.xml"/><Relationship Id="rId6" Type="http://schemas.openxmlformats.org/officeDocument/2006/relationships/notesMaster" Target="notesMasters/notesMaster1.xml"/><Relationship Id="rId18" Type="http://schemas.openxmlformats.org/officeDocument/2006/relationships/slide" Target="slides/slide12.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d9c7bf38d3_0_1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gd9c7bf38d3_0_11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g103ad8f9f68_0_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6" name="Google Shape;136;g103ad8f9f68_0_3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g10b93cbaf0d_0_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4" name="Google Shape;144;g10b93cbaf0d_0_2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g103ad8f9f68_0_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2" name="Google Shape;152;g103ad8f9f68_0_4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g10b93cbaf0d_0_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0" name="Google Shape;160;g10b93cbaf0d_0_3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103ad8f9f68_0_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103ad8f9f68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103ad8f9f68_0_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103ad8f9f68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103ad8f9f68_0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4" name="Google Shape;84;g103ad8f9f68_0_2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10b93cbaf0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2" name="Google Shape;92;g10b93cbaf0d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103ad8f9f68_0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0" name="Google Shape;100;g103ad8f9f68_0_2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10b93cbaf0d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8" name="Google Shape;108;g10b93cbaf0d_0_1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g103ad8f9f68_0_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0" name="Google Shape;120;g103ad8f9f68_0_3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g10b93cbaf0d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8" name="Google Shape;128;g10b93cbaf0d_0_2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7.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
        <p:nvSpPr>
          <p:cNvPr id="11" name="Google Shape;11;p2"/>
          <p:cNvSpPr/>
          <p:nvPr/>
        </p:nvSpPr>
        <p:spPr>
          <a:xfrm>
            <a:off x="0" y="150"/>
            <a:ext cx="9144000" cy="51435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txBox="1"/>
          <p:nvPr/>
        </p:nvSpPr>
        <p:spPr>
          <a:xfrm>
            <a:off x="-150" y="2390000"/>
            <a:ext cx="9144000" cy="790800"/>
          </a:xfrm>
          <a:prstGeom prst="rect">
            <a:avLst/>
          </a:prstGeom>
          <a:noFill/>
          <a:ln>
            <a:noFill/>
          </a:ln>
        </p:spPr>
        <p:txBody>
          <a:bodyPr anchorCtr="0" anchor="b" bIns="34275" lIns="68575" spcFirstLastPara="1" rIns="68575" wrap="square" tIns="34275">
            <a:normAutofit/>
          </a:bodyPr>
          <a:lstStyle/>
          <a:p>
            <a:pPr indent="0" lvl="0" marL="0" rtl="0" algn="ctr">
              <a:lnSpc>
                <a:spcPct val="90000"/>
              </a:lnSpc>
              <a:spcBef>
                <a:spcPts val="0"/>
              </a:spcBef>
              <a:spcAft>
                <a:spcPts val="0"/>
              </a:spcAft>
              <a:buClr>
                <a:schemeClr val="dk1"/>
              </a:buClr>
              <a:buSzPts val="4500"/>
              <a:buFont typeface="Calibri"/>
              <a:buNone/>
            </a:pPr>
            <a:r>
              <a:rPr b="1" lang="en-GB" sz="5000">
                <a:solidFill>
                  <a:srgbClr val="FFFFFF"/>
                </a:solidFill>
                <a:latin typeface="Nunito Sans"/>
                <a:ea typeface="Nunito Sans"/>
                <a:cs typeface="Nunito Sans"/>
                <a:sym typeface="Nunito Sans"/>
              </a:rPr>
              <a:t>Fluent in Five</a:t>
            </a:r>
            <a:endParaRPr b="1" sz="5000">
              <a:solidFill>
                <a:srgbClr val="FFFFFF"/>
              </a:solidFill>
              <a:latin typeface="Nunito Sans"/>
              <a:ea typeface="Nunito Sans"/>
              <a:cs typeface="Nunito Sans"/>
              <a:sym typeface="Nunito Sans"/>
            </a:endParaRPr>
          </a:p>
        </p:txBody>
      </p:sp>
      <p:sp>
        <p:nvSpPr>
          <p:cNvPr id="13" name="Google Shape;13;p2"/>
          <p:cNvSpPr txBox="1"/>
          <p:nvPr/>
        </p:nvSpPr>
        <p:spPr>
          <a:xfrm>
            <a:off x="0" y="3380300"/>
            <a:ext cx="9144000" cy="594600"/>
          </a:xfrm>
          <a:prstGeom prst="rect">
            <a:avLst/>
          </a:prstGeom>
          <a:noFill/>
          <a:ln>
            <a:noFill/>
          </a:ln>
        </p:spPr>
        <p:txBody>
          <a:bodyPr anchorCtr="0" anchor="t" bIns="34275" lIns="68575" spcFirstLastPara="1" rIns="68575" wrap="square" tIns="34275">
            <a:normAutofit fontScale="55000" lnSpcReduction="20000"/>
          </a:bodyPr>
          <a:lstStyle/>
          <a:p>
            <a:pPr indent="0" lvl="0" marL="0" rtl="0" algn="ctr">
              <a:lnSpc>
                <a:spcPct val="90000"/>
              </a:lnSpc>
              <a:spcBef>
                <a:spcPts val="0"/>
              </a:spcBef>
              <a:spcAft>
                <a:spcPts val="0"/>
              </a:spcAft>
              <a:buClr>
                <a:schemeClr val="dk1"/>
              </a:buClr>
              <a:buSzPct val="62068"/>
              <a:buNone/>
            </a:pPr>
            <a:r>
              <a:rPr lang="en-GB" sz="2900">
                <a:solidFill>
                  <a:srgbClr val="FFFFFF"/>
                </a:solidFill>
                <a:latin typeface="Nunito Sans"/>
                <a:ea typeface="Nunito Sans"/>
                <a:cs typeface="Nunito Sans"/>
                <a:sym typeface="Nunito Sans"/>
              </a:rPr>
              <a:t>KS3 YEAR 7</a:t>
            </a:r>
            <a:endParaRPr sz="2900">
              <a:solidFill>
                <a:srgbClr val="FFFFFF"/>
              </a:solidFill>
              <a:latin typeface="Nunito Sans"/>
              <a:ea typeface="Nunito Sans"/>
              <a:cs typeface="Nunito Sans"/>
              <a:sym typeface="Nunito Sans"/>
            </a:endParaRPr>
          </a:p>
          <a:p>
            <a:pPr indent="0" lvl="0" marL="0" rtl="0" algn="ctr">
              <a:lnSpc>
                <a:spcPct val="90000"/>
              </a:lnSpc>
              <a:spcBef>
                <a:spcPts val="0"/>
              </a:spcBef>
              <a:spcAft>
                <a:spcPts val="0"/>
              </a:spcAft>
              <a:buClr>
                <a:schemeClr val="dk1"/>
              </a:buClr>
              <a:buSzPct val="62068"/>
              <a:buNone/>
            </a:pPr>
            <a:r>
              <a:t/>
            </a:r>
            <a:endParaRPr sz="2900">
              <a:solidFill>
                <a:srgbClr val="FFFFFF"/>
              </a:solidFill>
              <a:latin typeface="Nunito Sans"/>
              <a:ea typeface="Nunito Sans"/>
              <a:cs typeface="Nunito Sans"/>
              <a:sym typeface="Nunito Sans"/>
            </a:endParaRPr>
          </a:p>
          <a:p>
            <a:pPr indent="0" lvl="0" marL="0" rtl="0" algn="ctr">
              <a:lnSpc>
                <a:spcPct val="90000"/>
              </a:lnSpc>
              <a:spcBef>
                <a:spcPts val="0"/>
              </a:spcBef>
              <a:spcAft>
                <a:spcPts val="0"/>
              </a:spcAft>
              <a:buClr>
                <a:schemeClr val="dk1"/>
              </a:buClr>
              <a:buSzPct val="62068"/>
              <a:buNone/>
            </a:pPr>
            <a:r>
              <a:rPr lang="en-GB" sz="2900">
                <a:solidFill>
                  <a:schemeClr val="lt1"/>
                </a:solidFill>
                <a:latin typeface="Nunito Sans"/>
                <a:ea typeface="Nunito Sans"/>
                <a:cs typeface="Nunito Sans"/>
                <a:sym typeface="Nunito Sans"/>
              </a:rPr>
              <a:t>SUMMER TERM </a:t>
            </a:r>
            <a:endParaRPr>
              <a:solidFill>
                <a:srgbClr val="FFFFFF"/>
              </a:solidFill>
              <a:latin typeface="Nunito Sans"/>
              <a:ea typeface="Nunito Sans"/>
              <a:cs typeface="Nunito Sans"/>
              <a:sym typeface="Nunito Sans"/>
            </a:endParaRPr>
          </a:p>
        </p:txBody>
      </p:sp>
      <p:sp>
        <p:nvSpPr>
          <p:cNvPr id="14" name="Google Shape;14;p2"/>
          <p:cNvSpPr/>
          <p:nvPr/>
        </p:nvSpPr>
        <p:spPr>
          <a:xfrm>
            <a:off x="3762450" y="571400"/>
            <a:ext cx="1619100" cy="16191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5" name="Google Shape;15;p2"/>
          <p:cNvPicPr preferRelativeResize="0"/>
          <p:nvPr/>
        </p:nvPicPr>
        <p:blipFill>
          <a:blip r:embed="rId2">
            <a:alphaModFix/>
          </a:blip>
          <a:stretch>
            <a:fillRect/>
          </a:stretch>
        </p:blipFill>
        <p:spPr>
          <a:xfrm>
            <a:off x="4066175" y="934944"/>
            <a:ext cx="1011651" cy="89200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0" name="Shape 50"/>
        <p:cNvGrpSpPr/>
        <p:nvPr/>
      </p:nvGrpSpPr>
      <p:grpSpPr>
        <a:xfrm>
          <a:off x="0" y="0"/>
          <a:ext cx="0" cy="0"/>
          <a:chOff x="0" y="0"/>
          <a:chExt cx="0" cy="0"/>
        </a:xfrm>
      </p:grpSpPr>
      <p:sp>
        <p:nvSpPr>
          <p:cNvPr id="51" name="Google Shape;51;p11"/>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52" name="Google Shape;52;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3" name="Shape 53"/>
        <p:cNvGrpSpPr/>
        <p:nvPr/>
      </p:nvGrpSpPr>
      <p:grpSpPr>
        <a:xfrm>
          <a:off x="0" y="0"/>
          <a:ext cx="0" cy="0"/>
          <a:chOff x="0" y="0"/>
          <a:chExt cx="0" cy="0"/>
        </a:xfrm>
      </p:grpSpPr>
      <p:sp>
        <p:nvSpPr>
          <p:cNvPr id="54" name="Google Shape;54;p12"/>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55" name="Google Shape;55;p12"/>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6" name="Google Shape;56;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7" name="Shape 57"/>
        <p:cNvGrpSpPr/>
        <p:nvPr/>
      </p:nvGrpSpPr>
      <p:grpSpPr>
        <a:xfrm>
          <a:off x="0" y="0"/>
          <a:ext cx="0" cy="0"/>
          <a:chOff x="0" y="0"/>
          <a:chExt cx="0" cy="0"/>
        </a:xfrm>
      </p:grpSpPr>
      <p:sp>
        <p:nvSpPr>
          <p:cNvPr id="58" name="Google Shape;58;p1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59" name="Shape 59"/>
        <p:cNvGrpSpPr/>
        <p:nvPr/>
      </p:nvGrpSpPr>
      <p:grpSpPr>
        <a:xfrm>
          <a:off x="0" y="0"/>
          <a:ext cx="0" cy="0"/>
          <a:chOff x="0" y="0"/>
          <a:chExt cx="0" cy="0"/>
        </a:xfrm>
      </p:grpSpPr>
      <p:sp>
        <p:nvSpPr>
          <p:cNvPr id="60" name="Google Shape;60;p1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chemeClr val="dk1"/>
              </a:buClr>
              <a:buSzPts val="1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1" name="Google Shape;61;p14"/>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17500" lvl="0" marL="457200" rtl="0" algn="l">
              <a:lnSpc>
                <a:spcPct val="90000"/>
              </a:lnSpc>
              <a:spcBef>
                <a:spcPts val="800"/>
              </a:spcBef>
              <a:spcAft>
                <a:spcPts val="0"/>
              </a:spcAft>
              <a:buClr>
                <a:schemeClr val="dk1"/>
              </a:buClr>
              <a:buSzPts val="1400"/>
              <a:buChar char="●"/>
              <a:defRPr/>
            </a:lvl1pPr>
            <a:lvl2pPr indent="-317500" lvl="1" marL="914400" rtl="0" algn="l">
              <a:lnSpc>
                <a:spcPct val="90000"/>
              </a:lnSpc>
              <a:spcBef>
                <a:spcPts val="1200"/>
              </a:spcBef>
              <a:spcAft>
                <a:spcPts val="0"/>
              </a:spcAft>
              <a:buClr>
                <a:schemeClr val="dk1"/>
              </a:buClr>
              <a:buSzPts val="1400"/>
              <a:buChar char="○"/>
              <a:defRPr/>
            </a:lvl2pPr>
            <a:lvl3pPr indent="-317500" lvl="2" marL="1371600" rtl="0" algn="l">
              <a:lnSpc>
                <a:spcPct val="90000"/>
              </a:lnSpc>
              <a:spcBef>
                <a:spcPts val="1200"/>
              </a:spcBef>
              <a:spcAft>
                <a:spcPts val="0"/>
              </a:spcAft>
              <a:buClr>
                <a:schemeClr val="dk1"/>
              </a:buClr>
              <a:buSzPts val="1400"/>
              <a:buChar char="■"/>
              <a:defRPr/>
            </a:lvl3pPr>
            <a:lvl4pPr indent="-317500" lvl="3" marL="1828800" rtl="0" algn="l">
              <a:lnSpc>
                <a:spcPct val="90000"/>
              </a:lnSpc>
              <a:spcBef>
                <a:spcPts val="1200"/>
              </a:spcBef>
              <a:spcAft>
                <a:spcPts val="0"/>
              </a:spcAft>
              <a:buClr>
                <a:schemeClr val="dk1"/>
              </a:buClr>
              <a:buSzPts val="1400"/>
              <a:buChar char="●"/>
              <a:defRPr/>
            </a:lvl4pPr>
            <a:lvl5pPr indent="-317500" lvl="4" marL="2286000" rtl="0" algn="l">
              <a:lnSpc>
                <a:spcPct val="90000"/>
              </a:lnSpc>
              <a:spcBef>
                <a:spcPts val="1200"/>
              </a:spcBef>
              <a:spcAft>
                <a:spcPts val="0"/>
              </a:spcAft>
              <a:buClr>
                <a:schemeClr val="dk1"/>
              </a:buClr>
              <a:buSzPts val="1400"/>
              <a:buChar char="○"/>
              <a:defRPr/>
            </a:lvl5pPr>
            <a:lvl6pPr indent="-317500" lvl="5" marL="2743200" rtl="0" algn="l">
              <a:lnSpc>
                <a:spcPct val="90000"/>
              </a:lnSpc>
              <a:spcBef>
                <a:spcPts val="1200"/>
              </a:spcBef>
              <a:spcAft>
                <a:spcPts val="0"/>
              </a:spcAft>
              <a:buClr>
                <a:schemeClr val="dk1"/>
              </a:buClr>
              <a:buSzPts val="1400"/>
              <a:buChar char="■"/>
              <a:defRPr/>
            </a:lvl6pPr>
            <a:lvl7pPr indent="-317500" lvl="6" marL="3200400" rtl="0" algn="l">
              <a:lnSpc>
                <a:spcPct val="90000"/>
              </a:lnSpc>
              <a:spcBef>
                <a:spcPts val="1200"/>
              </a:spcBef>
              <a:spcAft>
                <a:spcPts val="0"/>
              </a:spcAft>
              <a:buClr>
                <a:schemeClr val="dk1"/>
              </a:buClr>
              <a:buSzPts val="1400"/>
              <a:buChar char="●"/>
              <a:defRPr/>
            </a:lvl7pPr>
            <a:lvl8pPr indent="-317500" lvl="7" marL="3657600" rtl="0" algn="l">
              <a:lnSpc>
                <a:spcPct val="90000"/>
              </a:lnSpc>
              <a:spcBef>
                <a:spcPts val="1200"/>
              </a:spcBef>
              <a:spcAft>
                <a:spcPts val="0"/>
              </a:spcAft>
              <a:buClr>
                <a:schemeClr val="dk1"/>
              </a:buClr>
              <a:buSzPts val="1400"/>
              <a:buChar char="○"/>
              <a:defRPr/>
            </a:lvl8pPr>
            <a:lvl9pPr indent="-317500" lvl="8" marL="4114800" rtl="0" algn="l">
              <a:lnSpc>
                <a:spcPct val="90000"/>
              </a:lnSpc>
              <a:spcBef>
                <a:spcPts val="1200"/>
              </a:spcBef>
              <a:spcAft>
                <a:spcPts val="1200"/>
              </a:spcAft>
              <a:buClr>
                <a:schemeClr val="dk1"/>
              </a:buClr>
              <a:buSzPts val="1400"/>
              <a:buChar char="■"/>
              <a:defRPr/>
            </a:lvl9pPr>
          </a:lstStyle>
          <a:p/>
        </p:txBody>
      </p:sp>
      <p:sp>
        <p:nvSpPr>
          <p:cNvPr id="62" name="Google Shape;62;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3" name="Google Shape;63;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4" name="Google Shape;64;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6" name="Shape 16"/>
        <p:cNvGrpSpPr/>
        <p:nvPr/>
      </p:nvGrpSpPr>
      <p:grpSpPr>
        <a:xfrm>
          <a:off x="0" y="0"/>
          <a:ext cx="0" cy="0"/>
          <a:chOff x="0" y="0"/>
          <a:chExt cx="0" cy="0"/>
        </a:xfrm>
      </p:grpSpPr>
      <p:sp>
        <p:nvSpPr>
          <p:cNvPr id="17" name="Google Shape;17;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8" name="Google Shape;18;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9" name="Shape 19"/>
        <p:cNvGrpSpPr/>
        <p:nvPr/>
      </p:nvGrpSpPr>
      <p:grpSpPr>
        <a:xfrm>
          <a:off x="0" y="0"/>
          <a:ext cx="0" cy="0"/>
          <a:chOff x="0" y="0"/>
          <a:chExt cx="0" cy="0"/>
        </a:xfrm>
      </p:grpSpPr>
      <p:sp>
        <p:nvSpPr>
          <p:cNvPr id="20" name="Google Shape;20;p4"/>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000">
                <a:solidFill>
                  <a:srgbClr val="2779F5"/>
                </a:solidFill>
                <a:latin typeface="Nunito Sans"/>
                <a:ea typeface="Nunito Sans"/>
                <a:cs typeface="Nunito Sans"/>
                <a:sym typeface="Nunito Sans"/>
              </a:rPr>
              <a:t>  KS3 Year 7 | Fluent in Five | Summer Term </a:t>
            </a:r>
            <a:endParaRPr sz="1200"/>
          </a:p>
        </p:txBody>
      </p:sp>
      <p:graphicFrame>
        <p:nvGraphicFramePr>
          <p:cNvPr id="21" name="Google Shape;21;p4"/>
          <p:cNvGraphicFramePr/>
          <p:nvPr/>
        </p:nvGraphicFramePr>
        <p:xfrm>
          <a:off x="0" y="369300"/>
          <a:ext cx="3000000" cy="3000000"/>
        </p:xfrm>
        <a:graphic>
          <a:graphicData uri="http://schemas.openxmlformats.org/drawingml/2006/table">
            <a:tbl>
              <a:tblPr>
                <a:noFill/>
                <a:tableStyleId>{F3E9E878-7F48-40F8-89EB-EF87F5657146}</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pic>
        <p:nvPicPr>
          <p:cNvPr id="22" name="Google Shape;22;p4"/>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1">
  <p:cSld name="TITLE_AND_BODY_1">
    <p:spTree>
      <p:nvGrpSpPr>
        <p:cNvPr id="23" name="Shape 23"/>
        <p:cNvGrpSpPr/>
        <p:nvPr/>
      </p:nvGrpSpPr>
      <p:grpSpPr>
        <a:xfrm>
          <a:off x="0" y="0"/>
          <a:ext cx="0" cy="0"/>
          <a:chOff x="0" y="0"/>
          <a:chExt cx="0" cy="0"/>
        </a:xfrm>
      </p:grpSpPr>
      <p:sp>
        <p:nvSpPr>
          <p:cNvPr id="24" name="Google Shape;24;p5"/>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000">
                <a:solidFill>
                  <a:srgbClr val="2779F5"/>
                </a:solidFill>
                <a:latin typeface="Nunito Sans"/>
                <a:ea typeface="Nunito Sans"/>
                <a:cs typeface="Nunito Sans"/>
                <a:sym typeface="Nunito Sans"/>
              </a:rPr>
              <a:t>  KS3 Year 7 | Fluent in Five | Summer Term </a:t>
            </a:r>
            <a:endParaRPr sz="1200"/>
          </a:p>
        </p:txBody>
      </p:sp>
      <p:graphicFrame>
        <p:nvGraphicFramePr>
          <p:cNvPr id="25" name="Google Shape;25;p5"/>
          <p:cNvGraphicFramePr/>
          <p:nvPr/>
        </p:nvGraphicFramePr>
        <p:xfrm>
          <a:off x="0" y="369300"/>
          <a:ext cx="3000000" cy="3000000"/>
        </p:xfrm>
        <a:graphic>
          <a:graphicData uri="http://schemas.openxmlformats.org/drawingml/2006/table">
            <a:tbl>
              <a:tblPr>
                <a:noFill/>
                <a:tableStyleId>{F3E9E878-7F48-40F8-89EB-EF87F5657146}</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sp>
        <p:nvSpPr>
          <p:cNvPr id="26" name="Google Shape;26;p5"/>
          <p:cNvSpPr/>
          <p:nvPr/>
        </p:nvSpPr>
        <p:spPr>
          <a:xfrm>
            <a:off x="0" y="4863725"/>
            <a:ext cx="9144000" cy="2799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5"/>
          <p:cNvSpPr txBox="1"/>
          <p:nvPr/>
        </p:nvSpPr>
        <p:spPr>
          <a:xfrm>
            <a:off x="2023325" y="4842125"/>
            <a:ext cx="73800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900">
                <a:solidFill>
                  <a:srgbClr val="FFFFFF"/>
                </a:solidFill>
                <a:latin typeface="Nunito Sans"/>
                <a:ea typeface="Nunito Sans"/>
                <a:cs typeface="Nunito Sans"/>
                <a:sym typeface="Nunito Sans"/>
              </a:rPr>
              <a:t>   thirdspacelearning.com </a:t>
            </a:r>
            <a:r>
              <a:rPr lang="en-GB" sz="900">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a:solidFill>
                <a:srgbClr val="FFFFFF"/>
              </a:solidFill>
              <a:latin typeface="Nunito Sans"/>
              <a:ea typeface="Nunito Sans"/>
              <a:cs typeface="Nunito Sans"/>
              <a:sym typeface="Nunito Sans"/>
            </a:endParaRPr>
          </a:p>
        </p:txBody>
      </p:sp>
      <p:pic>
        <p:nvPicPr>
          <p:cNvPr id="28" name="Google Shape;28;p5"/>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9" name="Shape 29"/>
        <p:cNvGrpSpPr/>
        <p:nvPr/>
      </p:nvGrpSpPr>
      <p:grpSpPr>
        <a:xfrm>
          <a:off x="0" y="0"/>
          <a:ext cx="0" cy="0"/>
          <a:chOff x="0" y="0"/>
          <a:chExt cx="0" cy="0"/>
        </a:xfrm>
      </p:grpSpPr>
      <p:sp>
        <p:nvSpPr>
          <p:cNvPr id="30" name="Google Shape;30;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1" name="Google Shape;31;p6"/>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2" name="Google Shape;32;p6"/>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3" name="Google Shape;33;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4" name="Shape 34"/>
        <p:cNvGrpSpPr/>
        <p:nvPr/>
      </p:nvGrpSpPr>
      <p:grpSpPr>
        <a:xfrm>
          <a:off x="0" y="0"/>
          <a:ext cx="0" cy="0"/>
          <a:chOff x="0" y="0"/>
          <a:chExt cx="0" cy="0"/>
        </a:xfrm>
      </p:grpSpPr>
      <p:sp>
        <p:nvSpPr>
          <p:cNvPr id="35" name="Google Shape;35;p7"/>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6" name="Google Shape;36;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7" name="Shape 37"/>
        <p:cNvGrpSpPr/>
        <p:nvPr/>
      </p:nvGrpSpPr>
      <p:grpSpPr>
        <a:xfrm>
          <a:off x="0" y="0"/>
          <a:ext cx="0" cy="0"/>
          <a:chOff x="0" y="0"/>
          <a:chExt cx="0" cy="0"/>
        </a:xfrm>
      </p:grpSpPr>
      <p:sp>
        <p:nvSpPr>
          <p:cNvPr id="38" name="Google Shape;38;p8"/>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9" name="Google Shape;39;p8"/>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0" name="Google Shape;40;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41" name="Shape 41"/>
        <p:cNvGrpSpPr/>
        <p:nvPr/>
      </p:nvGrpSpPr>
      <p:grpSpPr>
        <a:xfrm>
          <a:off x="0" y="0"/>
          <a:ext cx="0" cy="0"/>
          <a:chOff x="0" y="0"/>
          <a:chExt cx="0" cy="0"/>
        </a:xfrm>
      </p:grpSpPr>
      <p:sp>
        <p:nvSpPr>
          <p:cNvPr id="42" name="Google Shape;42;p9"/>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43" name="Google Shape;43;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4" name="Shape 44"/>
        <p:cNvGrpSpPr/>
        <p:nvPr/>
      </p:nvGrpSpPr>
      <p:grpSpPr>
        <a:xfrm>
          <a:off x="0" y="0"/>
          <a:ext cx="0" cy="0"/>
          <a:chOff x="0" y="0"/>
          <a:chExt cx="0" cy="0"/>
        </a:xfrm>
      </p:grpSpPr>
      <p:sp>
        <p:nvSpPr>
          <p:cNvPr id="45" name="Google Shape;45;p10"/>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 name="Google Shape;46;p10"/>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7" name="Google Shape;47;p10"/>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8" name="Google Shape;48;p10"/>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9" name="Google Shape;49;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4.png"/><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10.png"/><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12.png"/><Relationship Id="rId4" Type="http://schemas.openxmlformats.org/officeDocument/2006/relationships/image" Target="../media/image2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image" Target="../media/image20.png"/><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9.png"/><Relationship Id="rId4" Type="http://schemas.openxmlformats.org/officeDocument/2006/relationships/image" Target="../media/image2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2.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13.pn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11.png"/><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5.png"/><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15"/>
          <p:cNvSpPr txBox="1"/>
          <p:nvPr/>
        </p:nvSpPr>
        <p:spPr>
          <a:xfrm>
            <a:off x="2027625" y="4158150"/>
            <a:ext cx="6815100" cy="7233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b="1" lang="en-GB" sz="3500">
                <a:solidFill>
                  <a:srgbClr val="FFFFFF"/>
                </a:solidFill>
                <a:latin typeface="Nunito Sans"/>
                <a:ea typeface="Nunito Sans"/>
                <a:cs typeface="Nunito Sans"/>
                <a:sym typeface="Nunito Sans"/>
              </a:rPr>
              <a:t>Week 2</a:t>
            </a:r>
            <a:endParaRPr b="1" sz="3500">
              <a:solidFill>
                <a:srgbClr val="FFFFFF"/>
              </a:solidFill>
              <a:latin typeface="Nunito Sans"/>
              <a:ea typeface="Nunito Sans"/>
              <a:cs typeface="Nunito Sans"/>
              <a:sym typeface="Nunito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 name="Shape 137"/>
        <p:cNvGrpSpPr/>
        <p:nvPr/>
      </p:nvGrpSpPr>
      <p:grpSpPr>
        <a:xfrm>
          <a:off x="0" y="0"/>
          <a:ext cx="0" cy="0"/>
          <a:chOff x="0" y="0"/>
          <a:chExt cx="0" cy="0"/>
        </a:xfrm>
      </p:grpSpPr>
      <p:sp>
        <p:nvSpPr>
          <p:cNvPr id="138" name="Google Shape;138;p24"/>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2, Day 4</a:t>
            </a:r>
            <a:endParaRPr b="1">
              <a:solidFill>
                <a:srgbClr val="FFFFFF"/>
              </a:solidFill>
              <a:latin typeface="Nunito Sans"/>
              <a:ea typeface="Nunito Sans"/>
              <a:cs typeface="Nunito Sans"/>
              <a:sym typeface="Nunito Sans"/>
            </a:endParaRPr>
          </a:p>
        </p:txBody>
      </p:sp>
      <p:graphicFrame>
        <p:nvGraphicFramePr>
          <p:cNvPr id="139" name="Google Shape;139;p24"/>
          <p:cNvGraphicFramePr/>
          <p:nvPr/>
        </p:nvGraphicFramePr>
        <p:xfrm>
          <a:off x="108044" y="862525"/>
          <a:ext cx="3000000" cy="3000000"/>
        </p:xfrm>
        <a:graphic>
          <a:graphicData uri="http://schemas.openxmlformats.org/drawingml/2006/table">
            <a:tbl>
              <a:tblPr bandRow="1" firstRow="1">
                <a:noFill/>
                <a:tableStyleId>{64632150-CDC6-42C5-95B4-A164469F297D}</a:tableStyleId>
              </a:tblPr>
              <a:tblGrid>
                <a:gridCol w="1546950"/>
                <a:gridCol w="1400950"/>
                <a:gridCol w="1516050"/>
                <a:gridCol w="1350275"/>
                <a:gridCol w="3067850"/>
              </a:tblGrid>
              <a:tr h="14231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a:t>
                      </a:r>
                      <a:r>
                        <a:rPr b="0" lang="en-GB" sz="1600">
                          <a:solidFill>
                            <a:schemeClr val="dk1"/>
                          </a:solidFill>
                          <a:latin typeface="Nunito Sans"/>
                          <a:ea typeface="Nunito Sans"/>
                          <a:cs typeface="Nunito Sans"/>
                          <a:sym typeface="Nunito Sans"/>
                        </a:rPr>
                        <a:t>List the first five multiples of 8.</a:t>
                      </a:r>
                      <a:endParaRPr baseline="3000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Write using words:</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rPr b="0" lang="en-GB" sz="1600">
                          <a:solidFill>
                            <a:schemeClr val="dk1"/>
                          </a:solidFill>
                          <a:latin typeface="Nunito Sans"/>
                          <a:ea typeface="Nunito Sans"/>
                          <a:cs typeface="Nunito Sans"/>
                          <a:sym typeface="Nunito Sans"/>
                        </a:rPr>
                        <a:t>       6060</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Write an algebraic expression that means “an odd number”.</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Find the missing number in this ratio table.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Indicate black to shaded to unshaded for the ratio 2:3:5</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pic>
        <p:nvPicPr>
          <p:cNvPr id="140" name="Google Shape;140;p24"/>
          <p:cNvPicPr preferRelativeResize="0"/>
          <p:nvPr/>
        </p:nvPicPr>
        <p:blipFill>
          <a:blip r:embed="rId3">
            <a:alphaModFix/>
          </a:blip>
          <a:stretch>
            <a:fillRect/>
          </a:stretch>
        </p:blipFill>
        <p:spPr>
          <a:xfrm>
            <a:off x="5305700" y="3107475"/>
            <a:ext cx="2651775" cy="1425175"/>
          </a:xfrm>
          <a:prstGeom prst="rect">
            <a:avLst/>
          </a:prstGeom>
          <a:noFill/>
          <a:ln>
            <a:noFill/>
          </a:ln>
        </p:spPr>
      </p:pic>
      <p:pic>
        <p:nvPicPr>
          <p:cNvPr id="141" name="Google Shape;141;p24"/>
          <p:cNvPicPr preferRelativeResize="0"/>
          <p:nvPr/>
        </p:nvPicPr>
        <p:blipFill>
          <a:blip r:embed="rId4">
            <a:alphaModFix/>
          </a:blip>
          <a:stretch>
            <a:fillRect/>
          </a:stretch>
        </p:blipFill>
        <p:spPr>
          <a:xfrm>
            <a:off x="976775" y="3017550"/>
            <a:ext cx="1889909" cy="142517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 name="Shape 145"/>
        <p:cNvGrpSpPr/>
        <p:nvPr/>
      </p:nvGrpSpPr>
      <p:grpSpPr>
        <a:xfrm>
          <a:off x="0" y="0"/>
          <a:ext cx="0" cy="0"/>
          <a:chOff x="0" y="0"/>
          <a:chExt cx="0" cy="0"/>
        </a:xfrm>
      </p:grpSpPr>
      <p:sp>
        <p:nvSpPr>
          <p:cNvPr id="146" name="Google Shape;146;p25"/>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2, Day 4</a:t>
            </a:r>
            <a:endParaRPr b="1">
              <a:solidFill>
                <a:srgbClr val="FFFFFF"/>
              </a:solidFill>
              <a:latin typeface="Nunito Sans"/>
              <a:ea typeface="Nunito Sans"/>
              <a:cs typeface="Nunito Sans"/>
              <a:sym typeface="Nunito Sans"/>
            </a:endParaRPr>
          </a:p>
        </p:txBody>
      </p:sp>
      <p:graphicFrame>
        <p:nvGraphicFramePr>
          <p:cNvPr id="147" name="Google Shape;147;p25"/>
          <p:cNvGraphicFramePr/>
          <p:nvPr/>
        </p:nvGraphicFramePr>
        <p:xfrm>
          <a:off x="108044" y="862525"/>
          <a:ext cx="3000000" cy="3000000"/>
        </p:xfrm>
        <a:graphic>
          <a:graphicData uri="http://schemas.openxmlformats.org/drawingml/2006/table">
            <a:tbl>
              <a:tblPr bandRow="1" firstRow="1">
                <a:noFill/>
                <a:tableStyleId>{64632150-CDC6-42C5-95B4-A164469F297D}</a:tableStyleId>
              </a:tblPr>
              <a:tblGrid>
                <a:gridCol w="1546950"/>
                <a:gridCol w="1400950"/>
                <a:gridCol w="1516050"/>
                <a:gridCol w="1350275"/>
                <a:gridCol w="3067850"/>
              </a:tblGrid>
              <a:tr h="14231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List the first five multiples of 8.</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rgbClr val="00BC89"/>
                          </a:solidFill>
                          <a:latin typeface="Nunito Sans"/>
                          <a:ea typeface="Nunito Sans"/>
                          <a:cs typeface="Nunito Sans"/>
                          <a:sym typeface="Nunito Sans"/>
                        </a:rPr>
                        <a:t>8, 16, 24, 32, 40</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Write using words:</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rPr b="0" lang="en-GB" sz="1600">
                          <a:solidFill>
                            <a:schemeClr val="dk1"/>
                          </a:solidFill>
                          <a:latin typeface="Nunito Sans"/>
                          <a:ea typeface="Nunito Sans"/>
                          <a:cs typeface="Nunito Sans"/>
                          <a:sym typeface="Nunito Sans"/>
                        </a:rPr>
                        <a:t>       6060</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rPr lang="en-GB" sz="1600">
                          <a:solidFill>
                            <a:srgbClr val="00BC89"/>
                          </a:solidFill>
                          <a:latin typeface="Nunito Sans"/>
                          <a:ea typeface="Nunito Sans"/>
                          <a:cs typeface="Nunito Sans"/>
                          <a:sym typeface="Nunito Sans"/>
                        </a:rPr>
                        <a:t>Six thousand and sixty</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Write an algebraic expression that means “an odd number”.</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chemeClr val="dk1"/>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  </a:t>
                      </a:r>
                      <a:r>
                        <a:rPr lang="en-GB" sz="1600">
                          <a:solidFill>
                            <a:schemeClr val="dk1"/>
                          </a:solidFill>
                          <a:latin typeface="Nunito Sans"/>
                          <a:ea typeface="Nunito Sans"/>
                          <a:cs typeface="Nunito Sans"/>
                          <a:sym typeface="Nunito Sans"/>
                        </a:rPr>
                        <a:t> </a:t>
                      </a:r>
                      <a:r>
                        <a:rPr lang="en-GB" sz="1600">
                          <a:solidFill>
                            <a:srgbClr val="00BC89"/>
                          </a:solidFill>
                          <a:latin typeface="Nunito Sans"/>
                          <a:ea typeface="Nunito Sans"/>
                          <a:cs typeface="Nunito Sans"/>
                          <a:sym typeface="Nunito Sans"/>
                        </a:rPr>
                        <a:t>2n - 1</a:t>
                      </a:r>
                      <a:endParaRPr sz="1600">
                        <a:solidFill>
                          <a:srgbClr val="00BC89"/>
                        </a:solidFill>
                        <a:latin typeface="Nunito Sans"/>
                        <a:ea typeface="Nunito Sans"/>
                        <a:cs typeface="Nunito Sans"/>
                        <a:sym typeface="Nunito Sans"/>
                      </a:endParaRPr>
                    </a:p>
                    <a:p>
                      <a:pPr indent="0" lvl="0" marL="0" marR="0" rtl="0" algn="l">
                        <a:spcBef>
                          <a:spcPts val="0"/>
                        </a:spcBef>
                        <a:spcAft>
                          <a:spcPts val="0"/>
                        </a:spcAft>
                        <a:buNone/>
                      </a:pPr>
                      <a:r>
                        <a:rPr lang="en-GB" sz="1200">
                          <a:solidFill>
                            <a:srgbClr val="00BC89"/>
                          </a:solidFill>
                          <a:highlight>
                            <a:srgbClr val="FFFFFF"/>
                          </a:highlight>
                          <a:latin typeface="Nunito Sans"/>
                          <a:ea typeface="Nunito Sans"/>
                          <a:cs typeface="Nunito Sans"/>
                          <a:sym typeface="Nunito Sans"/>
                        </a:rPr>
                        <a:t>(Any letter can be used although 'n' is the standard letter used)</a:t>
                      </a:r>
                      <a:endParaRPr sz="12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Find the missing number in this ratio table.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Indicate black to shaded to unshaded for the ratio 2:3:5</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1" lang="en-GB" sz="1600">
                          <a:solidFill>
                            <a:srgbClr val="00BC89"/>
                          </a:solidFill>
                          <a:latin typeface="Nunito Sans"/>
                          <a:ea typeface="Nunito Sans"/>
                          <a:cs typeface="Nunito Sans"/>
                          <a:sym typeface="Nunito Sans"/>
                        </a:rPr>
                        <a:t>4 black</a:t>
                      </a:r>
                      <a:endParaRPr b="1" sz="1600">
                        <a:solidFill>
                          <a:srgbClr val="00BC89"/>
                        </a:solidFill>
                        <a:latin typeface="Nunito Sans"/>
                        <a:ea typeface="Nunito Sans"/>
                        <a:cs typeface="Nunito Sans"/>
                        <a:sym typeface="Nunito Sans"/>
                      </a:endParaRPr>
                    </a:p>
                    <a:p>
                      <a:pPr indent="0" lvl="0" marL="0" marR="0" rtl="0" algn="l">
                        <a:spcBef>
                          <a:spcPts val="0"/>
                        </a:spcBef>
                        <a:spcAft>
                          <a:spcPts val="0"/>
                        </a:spcAft>
                        <a:buNone/>
                      </a:pPr>
                      <a:r>
                        <a:rPr b="1" lang="en-GB" sz="1600">
                          <a:solidFill>
                            <a:srgbClr val="00BC89"/>
                          </a:solidFill>
                          <a:latin typeface="Nunito Sans"/>
                          <a:ea typeface="Nunito Sans"/>
                          <a:cs typeface="Nunito Sans"/>
                          <a:sym typeface="Nunito Sans"/>
                        </a:rPr>
                        <a:t>6 shaded</a:t>
                      </a:r>
                      <a:endParaRPr b="1" sz="1600">
                        <a:solidFill>
                          <a:srgbClr val="00BC89"/>
                        </a:solidFill>
                        <a:latin typeface="Nunito Sans"/>
                        <a:ea typeface="Nunito Sans"/>
                        <a:cs typeface="Nunito Sans"/>
                        <a:sym typeface="Nunito Sans"/>
                      </a:endParaRPr>
                    </a:p>
                    <a:p>
                      <a:pPr indent="0" lvl="0" marL="0" marR="0" rtl="0" algn="l">
                        <a:spcBef>
                          <a:spcPts val="0"/>
                        </a:spcBef>
                        <a:spcAft>
                          <a:spcPts val="0"/>
                        </a:spcAft>
                        <a:buNone/>
                      </a:pPr>
                      <a:r>
                        <a:rPr b="1" lang="en-GB" sz="1600">
                          <a:solidFill>
                            <a:srgbClr val="00BC89"/>
                          </a:solidFill>
                          <a:latin typeface="Nunito Sans"/>
                          <a:ea typeface="Nunito Sans"/>
                          <a:cs typeface="Nunito Sans"/>
                          <a:sym typeface="Nunito Sans"/>
                        </a:rPr>
                        <a:t>10 unshaded</a:t>
                      </a:r>
                      <a:endParaRPr b="1" sz="1600">
                        <a:solidFill>
                          <a:srgbClr val="00BC89"/>
                        </a:solidFill>
                        <a:latin typeface="Nunito Sans"/>
                        <a:ea typeface="Nunito Sans"/>
                        <a:cs typeface="Nunito Sans"/>
                        <a:sym typeface="Nunito Sans"/>
                      </a:endParaRPr>
                    </a:p>
                    <a:p>
                      <a:pPr indent="0" lvl="0" marL="0" marR="0" rtl="0" algn="l">
                        <a:spcBef>
                          <a:spcPts val="0"/>
                        </a:spcBef>
                        <a:spcAft>
                          <a:spcPts val="0"/>
                        </a:spcAft>
                        <a:buNone/>
                      </a:pPr>
                      <a:r>
                        <a:rPr b="1" lang="en-GB" sz="1600">
                          <a:solidFill>
                            <a:srgbClr val="00BC89"/>
                          </a:solidFill>
                          <a:latin typeface="Nunito Sans"/>
                          <a:ea typeface="Nunito Sans"/>
                          <a:cs typeface="Nunito Sans"/>
                          <a:sym typeface="Nunito Sans"/>
                        </a:rPr>
                        <a:t>See example</a:t>
                      </a:r>
                      <a:endParaRPr b="1"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pic>
        <p:nvPicPr>
          <p:cNvPr id="148" name="Google Shape;148;p25"/>
          <p:cNvPicPr preferRelativeResize="0"/>
          <p:nvPr/>
        </p:nvPicPr>
        <p:blipFill>
          <a:blip r:embed="rId3">
            <a:alphaModFix/>
          </a:blip>
          <a:stretch>
            <a:fillRect/>
          </a:stretch>
        </p:blipFill>
        <p:spPr>
          <a:xfrm>
            <a:off x="1115925" y="2875620"/>
            <a:ext cx="1893625" cy="1427979"/>
          </a:xfrm>
          <a:prstGeom prst="rect">
            <a:avLst/>
          </a:prstGeom>
          <a:noFill/>
          <a:ln>
            <a:noFill/>
          </a:ln>
        </p:spPr>
      </p:pic>
      <p:pic>
        <p:nvPicPr>
          <p:cNvPr id="149" name="Google Shape;149;p25"/>
          <p:cNvPicPr preferRelativeResize="0"/>
          <p:nvPr/>
        </p:nvPicPr>
        <p:blipFill>
          <a:blip r:embed="rId4">
            <a:alphaModFix/>
          </a:blip>
          <a:stretch>
            <a:fillRect/>
          </a:stretch>
        </p:blipFill>
        <p:spPr>
          <a:xfrm>
            <a:off x="6192150" y="3018725"/>
            <a:ext cx="2538400" cy="136425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3" name="Shape 153"/>
        <p:cNvGrpSpPr/>
        <p:nvPr/>
      </p:nvGrpSpPr>
      <p:grpSpPr>
        <a:xfrm>
          <a:off x="0" y="0"/>
          <a:ext cx="0" cy="0"/>
          <a:chOff x="0" y="0"/>
          <a:chExt cx="0" cy="0"/>
        </a:xfrm>
      </p:grpSpPr>
      <p:sp>
        <p:nvSpPr>
          <p:cNvPr id="154" name="Google Shape;154;p2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2, Day 5</a:t>
            </a:r>
            <a:endParaRPr b="1">
              <a:solidFill>
                <a:srgbClr val="FFFFFF"/>
              </a:solidFill>
              <a:latin typeface="Nunito Sans"/>
              <a:ea typeface="Nunito Sans"/>
              <a:cs typeface="Nunito Sans"/>
              <a:sym typeface="Nunito Sans"/>
            </a:endParaRPr>
          </a:p>
        </p:txBody>
      </p:sp>
      <p:graphicFrame>
        <p:nvGraphicFramePr>
          <p:cNvPr id="155" name="Google Shape;155;p26"/>
          <p:cNvGraphicFramePr/>
          <p:nvPr/>
        </p:nvGraphicFramePr>
        <p:xfrm>
          <a:off x="108044" y="862525"/>
          <a:ext cx="3000000" cy="3000000"/>
        </p:xfrm>
        <a:graphic>
          <a:graphicData uri="http://schemas.openxmlformats.org/drawingml/2006/table">
            <a:tbl>
              <a:tblPr bandRow="1" firstRow="1">
                <a:noFill/>
                <a:tableStyleId>{64632150-CDC6-42C5-95B4-A164469F297D}</a:tableStyleId>
              </a:tblPr>
              <a:tblGrid>
                <a:gridCol w="1546950"/>
                <a:gridCol w="991500"/>
                <a:gridCol w="1925500"/>
                <a:gridCol w="1350275"/>
                <a:gridCol w="3067850"/>
              </a:tblGrid>
              <a:tr h="14231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a:t>
                      </a:r>
                      <a:r>
                        <a:rPr b="0" lang="en-GB" sz="1600">
                          <a:solidFill>
                            <a:schemeClr val="dk1"/>
                          </a:solidFill>
                          <a:latin typeface="Nunito Sans"/>
                          <a:ea typeface="Nunito Sans"/>
                          <a:cs typeface="Nunito Sans"/>
                          <a:sym typeface="Nunito Sans"/>
                        </a:rPr>
                        <a:t>List the first five multiples of 19.</a:t>
                      </a:r>
                      <a:endParaRPr baseline="3000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Write using figures:</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rPr b="0" lang="en-GB" sz="1600">
                          <a:solidFill>
                            <a:schemeClr val="dk1"/>
                          </a:solidFill>
                          <a:latin typeface="Nunito Sans"/>
                          <a:ea typeface="Nunito Sans"/>
                          <a:cs typeface="Nunito Sans"/>
                          <a:sym typeface="Nunito Sans"/>
                        </a:rPr>
                        <a:t>       sixteen thousand and eleven</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Write an algebraic expression that means “five plus a number  all multiplied by two”.</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Find the missing number in this ratio table.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Indicate black to shaded to unshaded for the ratio 1:2:3</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pic>
        <p:nvPicPr>
          <p:cNvPr id="156" name="Google Shape;156;p26"/>
          <p:cNvPicPr preferRelativeResize="0"/>
          <p:nvPr/>
        </p:nvPicPr>
        <p:blipFill>
          <a:blip r:embed="rId3">
            <a:alphaModFix/>
          </a:blip>
          <a:stretch>
            <a:fillRect/>
          </a:stretch>
        </p:blipFill>
        <p:spPr>
          <a:xfrm>
            <a:off x="1270350" y="3051050"/>
            <a:ext cx="1679750" cy="1185700"/>
          </a:xfrm>
          <a:prstGeom prst="rect">
            <a:avLst/>
          </a:prstGeom>
          <a:noFill/>
          <a:ln>
            <a:noFill/>
          </a:ln>
        </p:spPr>
      </p:pic>
      <p:pic>
        <p:nvPicPr>
          <p:cNvPr id="157" name="Google Shape;157;p26"/>
          <p:cNvPicPr preferRelativeResize="0"/>
          <p:nvPr/>
        </p:nvPicPr>
        <p:blipFill>
          <a:blip r:embed="rId4">
            <a:alphaModFix/>
          </a:blip>
          <a:stretch>
            <a:fillRect/>
          </a:stretch>
        </p:blipFill>
        <p:spPr>
          <a:xfrm>
            <a:off x="5101875" y="3224850"/>
            <a:ext cx="3381300" cy="91150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27"/>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2, Day 5</a:t>
            </a:r>
            <a:endParaRPr b="1">
              <a:solidFill>
                <a:srgbClr val="FFFFFF"/>
              </a:solidFill>
              <a:latin typeface="Nunito Sans"/>
              <a:ea typeface="Nunito Sans"/>
              <a:cs typeface="Nunito Sans"/>
              <a:sym typeface="Nunito Sans"/>
            </a:endParaRPr>
          </a:p>
        </p:txBody>
      </p:sp>
      <p:graphicFrame>
        <p:nvGraphicFramePr>
          <p:cNvPr id="163" name="Google Shape;163;p27"/>
          <p:cNvGraphicFramePr/>
          <p:nvPr/>
        </p:nvGraphicFramePr>
        <p:xfrm>
          <a:off x="108044" y="862525"/>
          <a:ext cx="3000000" cy="3000000"/>
        </p:xfrm>
        <a:graphic>
          <a:graphicData uri="http://schemas.openxmlformats.org/drawingml/2006/table">
            <a:tbl>
              <a:tblPr bandRow="1" firstRow="1">
                <a:noFill/>
                <a:tableStyleId>{64632150-CDC6-42C5-95B4-A164469F297D}</a:tableStyleId>
              </a:tblPr>
              <a:tblGrid>
                <a:gridCol w="1546950"/>
                <a:gridCol w="991500"/>
                <a:gridCol w="1925500"/>
                <a:gridCol w="1350275"/>
                <a:gridCol w="3067850"/>
              </a:tblGrid>
              <a:tr h="15864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List the first five multiples of 19.</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rgbClr val="00BC89"/>
                          </a:solidFill>
                          <a:latin typeface="Nunito Sans"/>
                          <a:ea typeface="Nunito Sans"/>
                          <a:cs typeface="Nunito Sans"/>
                          <a:sym typeface="Nunito Sans"/>
                        </a:rPr>
                        <a:t>19, 38, 57, 76, 95</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Write using figures:</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rPr b="0" lang="en-GB" sz="1600">
                          <a:solidFill>
                            <a:schemeClr val="dk1"/>
                          </a:solidFill>
                          <a:latin typeface="Nunito Sans"/>
                          <a:ea typeface="Nunito Sans"/>
                          <a:cs typeface="Nunito Sans"/>
                          <a:sym typeface="Nunito Sans"/>
                        </a:rPr>
                        <a:t>       sixteen thousand and eleven</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rPr b="0" lang="en-GB" sz="1600">
                          <a:solidFill>
                            <a:schemeClr val="dk1"/>
                          </a:solidFill>
                          <a:latin typeface="Nunito Sans"/>
                          <a:ea typeface="Nunito Sans"/>
                          <a:cs typeface="Nunito Sans"/>
                          <a:sym typeface="Nunito Sans"/>
                        </a:rPr>
                        <a:t>                   </a:t>
                      </a:r>
                      <a:r>
                        <a:rPr lang="en-GB" sz="1600">
                          <a:solidFill>
                            <a:srgbClr val="00BC89"/>
                          </a:solidFill>
                          <a:latin typeface="Nunito Sans"/>
                          <a:ea typeface="Nunito Sans"/>
                          <a:cs typeface="Nunito Sans"/>
                          <a:sym typeface="Nunito Sans"/>
                        </a:rPr>
                        <a:t>16011</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Write an algebraic expression that means “five plus a number  all multiplied by two”.</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chemeClr val="dk1"/>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         </a:t>
                      </a:r>
                      <a:r>
                        <a:rPr lang="en-GB" sz="1600">
                          <a:solidFill>
                            <a:srgbClr val="00BC89"/>
                          </a:solidFill>
                          <a:latin typeface="Nunito Sans"/>
                          <a:ea typeface="Nunito Sans"/>
                          <a:cs typeface="Nunito Sans"/>
                          <a:sym typeface="Nunito Sans"/>
                        </a:rPr>
                        <a:t>2(5 + n)</a:t>
                      </a:r>
                      <a:endParaRPr sz="1600">
                        <a:solidFill>
                          <a:srgbClr val="00BC89"/>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200">
                          <a:solidFill>
                            <a:srgbClr val="00BC89"/>
                          </a:solidFill>
                          <a:highlight>
                            <a:srgbClr val="FFFFFF"/>
                          </a:highlight>
                          <a:latin typeface="Nunito Sans"/>
                          <a:ea typeface="Nunito Sans"/>
                          <a:cs typeface="Nunito Sans"/>
                          <a:sym typeface="Nunito Sans"/>
                        </a:rPr>
                        <a:t>(Any letter can be used although 'n' is the standard letter used)</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25625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Find the missing number in this ratio table.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Indicate black to shaded to unshaded for the ratio 1:2:3</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1" lang="en-GB" sz="1600">
                          <a:solidFill>
                            <a:srgbClr val="00BC89"/>
                          </a:solidFill>
                          <a:latin typeface="Nunito Sans"/>
                          <a:ea typeface="Nunito Sans"/>
                          <a:cs typeface="Nunito Sans"/>
                          <a:sym typeface="Nunito Sans"/>
                        </a:rPr>
                        <a:t>2 black, 4 shaded, 6 unshaded, eg</a:t>
                      </a:r>
                      <a:endParaRPr b="1"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pic>
        <p:nvPicPr>
          <p:cNvPr id="164" name="Google Shape;164;p27"/>
          <p:cNvPicPr preferRelativeResize="0"/>
          <p:nvPr/>
        </p:nvPicPr>
        <p:blipFill>
          <a:blip r:embed="rId3">
            <a:alphaModFix/>
          </a:blip>
          <a:stretch>
            <a:fillRect/>
          </a:stretch>
        </p:blipFill>
        <p:spPr>
          <a:xfrm>
            <a:off x="1239425" y="3165075"/>
            <a:ext cx="1744600" cy="1231475"/>
          </a:xfrm>
          <a:prstGeom prst="rect">
            <a:avLst/>
          </a:prstGeom>
          <a:noFill/>
          <a:ln>
            <a:noFill/>
          </a:ln>
        </p:spPr>
      </p:pic>
      <p:pic>
        <p:nvPicPr>
          <p:cNvPr id="165" name="Google Shape;165;p27"/>
          <p:cNvPicPr preferRelativeResize="0"/>
          <p:nvPr/>
        </p:nvPicPr>
        <p:blipFill>
          <a:blip r:embed="rId4">
            <a:alphaModFix/>
          </a:blip>
          <a:stretch>
            <a:fillRect/>
          </a:stretch>
        </p:blipFill>
        <p:spPr>
          <a:xfrm>
            <a:off x="5076125" y="3567800"/>
            <a:ext cx="3370975" cy="9087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sp>
        <p:nvSpPr>
          <p:cNvPr id="74" name="Google Shape;74;p1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2</a:t>
            </a:r>
            <a:endParaRPr b="1">
              <a:solidFill>
                <a:srgbClr val="FFFFFF"/>
              </a:solidFill>
              <a:latin typeface="Nunito Sans"/>
              <a:ea typeface="Nunito Sans"/>
              <a:cs typeface="Nunito Sans"/>
              <a:sym typeface="Nunito Sans"/>
            </a:endParaRPr>
          </a:p>
        </p:txBody>
      </p:sp>
      <p:graphicFrame>
        <p:nvGraphicFramePr>
          <p:cNvPr id="75" name="Google Shape;75;p16"/>
          <p:cNvGraphicFramePr/>
          <p:nvPr/>
        </p:nvGraphicFramePr>
        <p:xfrm>
          <a:off x="174000" y="829675"/>
          <a:ext cx="3000000" cy="3000000"/>
        </p:xfrm>
        <a:graphic>
          <a:graphicData uri="http://schemas.openxmlformats.org/drawingml/2006/table">
            <a:tbl>
              <a:tblPr>
                <a:noFill/>
                <a:tableStyleId>{C7B7712B-1703-4FCE-8C32-D7DB57758F76}</a:tableStyleId>
              </a:tblPr>
              <a:tblGrid>
                <a:gridCol w="8879000"/>
              </a:tblGrid>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This week in a nutshell:</a:t>
                      </a:r>
                      <a:endParaRPr sz="1500">
                        <a:latin typeface="Nunito Sans"/>
                        <a:ea typeface="Nunito Sans"/>
                        <a:cs typeface="Nunito Sans"/>
                        <a:sym typeface="Nunito Sans"/>
                      </a:endParaRPr>
                    </a:p>
                    <a:p>
                      <a:pPr indent="0" lvl="0" marL="0" rtl="0" algn="l">
                        <a:lnSpc>
                          <a:spcPct val="115000"/>
                        </a:lnSpc>
                        <a:spcBef>
                          <a:spcPts val="0"/>
                        </a:spcBef>
                        <a:spcAft>
                          <a:spcPts val="0"/>
                        </a:spcAft>
                        <a:buNone/>
                      </a:pPr>
                      <a:r>
                        <a:rPr lang="en-GB" sz="1500">
                          <a:latin typeface="Nunito Sans"/>
                          <a:ea typeface="Nunito Sans"/>
                          <a:cs typeface="Nunito Sans"/>
                          <a:sym typeface="Nunito Sans"/>
                        </a:rPr>
                        <a:t>As well as previously seen topics, here we have some visual strategies for working with ratio and multiplicative relationships. Students should be encouraged to explore these methods beyond simply being diagramatic aids; they are conceptually advantageous, promoting understanding and </a:t>
                      </a:r>
                      <a:r>
                        <a:rPr lang="en-GB" sz="1500">
                          <a:latin typeface="Nunito Sans"/>
                          <a:ea typeface="Nunito Sans"/>
                          <a:cs typeface="Nunito Sans"/>
                          <a:sym typeface="Nunito Sans"/>
                        </a:rPr>
                        <a:t>developing</a:t>
                      </a:r>
                      <a:r>
                        <a:rPr lang="en-GB" sz="1500">
                          <a:latin typeface="Nunito Sans"/>
                          <a:ea typeface="Nunito Sans"/>
                          <a:cs typeface="Nunito Sans"/>
                          <a:sym typeface="Nunito Sans"/>
                        </a:rPr>
                        <a:t> methods that will eventually become mental processes.</a:t>
                      </a:r>
                      <a:endParaRPr sz="1500">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Question 1: </a:t>
                      </a:r>
                      <a:r>
                        <a:rPr b="1" lang="en-GB" sz="1500">
                          <a:latin typeface="Nunito Sans"/>
                          <a:ea typeface="Nunito Sans"/>
                          <a:cs typeface="Nunito Sans"/>
                          <a:sym typeface="Nunito Sans"/>
                        </a:rPr>
                        <a:t>Listing multiples</a:t>
                      </a:r>
                      <a:endParaRPr b="1" sz="1500">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27025">
                <a:tc>
                  <a:txBody>
                    <a:bodyPr/>
                    <a:lstStyle/>
                    <a:p>
                      <a:pPr indent="0" lvl="0" marL="0" rtl="0" algn="l">
                        <a:lnSpc>
                          <a:spcPct val="115000"/>
                        </a:lnSpc>
                        <a:spcBef>
                          <a:spcPts val="0"/>
                        </a:spcBef>
                        <a:spcAft>
                          <a:spcPts val="0"/>
                        </a:spcAft>
                        <a:buNone/>
                      </a:pPr>
                      <a:r>
                        <a:rPr lang="en-GB" sz="1500">
                          <a:solidFill>
                            <a:srgbClr val="000000"/>
                          </a:solidFill>
                          <a:latin typeface="Nunito Sans"/>
                          <a:ea typeface="Nunito Sans"/>
                          <a:cs typeface="Nunito Sans"/>
                          <a:sym typeface="Nunito Sans"/>
                        </a:rPr>
                        <a:t>Question 2: </a:t>
                      </a:r>
                      <a:r>
                        <a:rPr b="1" lang="en-GB" sz="1500">
                          <a:solidFill>
                            <a:srgbClr val="000000"/>
                          </a:solidFill>
                          <a:latin typeface="Nunito Sans"/>
                          <a:ea typeface="Nunito Sans"/>
                          <a:cs typeface="Nunito Sans"/>
                          <a:sym typeface="Nunito Sans"/>
                        </a:rPr>
                        <a:t>Words and numbers</a:t>
                      </a:r>
                      <a:endParaRPr b="1" sz="1500">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FFFFFF"/>
                    </a:solidFill>
                  </a:tcPr>
                </a:tc>
              </a:tr>
              <a:tr h="408575">
                <a:tc>
                  <a:txBody>
                    <a:bodyPr/>
                    <a:lstStyle/>
                    <a:p>
                      <a:pPr indent="0" lvl="0" marL="0" rtl="0" algn="l">
                        <a:lnSpc>
                          <a:spcPct val="115000"/>
                        </a:lnSpc>
                        <a:spcBef>
                          <a:spcPts val="0"/>
                        </a:spcBef>
                        <a:spcAft>
                          <a:spcPts val="0"/>
                        </a:spcAft>
                        <a:buNone/>
                      </a:pPr>
                      <a:r>
                        <a:rPr lang="en-GB" sz="1500">
                          <a:solidFill>
                            <a:srgbClr val="000000"/>
                          </a:solidFill>
                          <a:latin typeface="Nunito Sans"/>
                          <a:ea typeface="Nunito Sans"/>
                          <a:cs typeface="Nunito Sans"/>
                          <a:sym typeface="Nunito Sans"/>
                        </a:rPr>
                        <a:t>Question 3: </a:t>
                      </a:r>
                      <a:r>
                        <a:rPr b="1" lang="en-GB" sz="1500">
                          <a:solidFill>
                            <a:srgbClr val="000000"/>
                          </a:solidFill>
                          <a:latin typeface="Nunito Sans"/>
                          <a:ea typeface="Nunito Sans"/>
                          <a:cs typeface="Nunito Sans"/>
                          <a:sym typeface="Nunito Sans"/>
                        </a:rPr>
                        <a:t>Writing expressions</a:t>
                      </a:r>
                      <a:endParaRPr b="1" sz="1500">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solidFill>
                            <a:srgbClr val="000000"/>
                          </a:solidFill>
                          <a:latin typeface="Nunito Sans"/>
                          <a:ea typeface="Nunito Sans"/>
                          <a:cs typeface="Nunito Sans"/>
                          <a:sym typeface="Nunito Sans"/>
                        </a:rPr>
                        <a:t>Question 4: </a:t>
                      </a:r>
                      <a:r>
                        <a:rPr b="1" lang="en-GB" sz="1500">
                          <a:solidFill>
                            <a:srgbClr val="000000"/>
                          </a:solidFill>
                          <a:latin typeface="Nunito Sans"/>
                          <a:ea typeface="Nunito Sans"/>
                          <a:cs typeface="Nunito Sans"/>
                          <a:sym typeface="Nunito Sans"/>
                        </a:rPr>
                        <a:t>Ratio tables</a:t>
                      </a:r>
                      <a:endParaRPr b="1" sz="1500">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39722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Question 5: </a:t>
                      </a:r>
                      <a:r>
                        <a:rPr b="1" lang="en-GB" sz="1500">
                          <a:latin typeface="Nunito Sans"/>
                          <a:ea typeface="Nunito Sans"/>
                          <a:cs typeface="Nunito Sans"/>
                          <a:sym typeface="Nunito Sans"/>
                        </a:rPr>
                        <a:t>Visualising ratio</a:t>
                      </a:r>
                      <a:endParaRPr b="1" sz="1500">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p17"/>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2</a:t>
            </a:r>
            <a:endParaRPr b="1">
              <a:solidFill>
                <a:srgbClr val="FFFFFF"/>
              </a:solidFill>
              <a:latin typeface="Nunito Sans"/>
              <a:ea typeface="Nunito Sans"/>
              <a:cs typeface="Nunito Sans"/>
              <a:sym typeface="Nunito Sans"/>
            </a:endParaRPr>
          </a:p>
        </p:txBody>
      </p:sp>
      <p:graphicFrame>
        <p:nvGraphicFramePr>
          <p:cNvPr id="81" name="Google Shape;81;p17"/>
          <p:cNvGraphicFramePr/>
          <p:nvPr/>
        </p:nvGraphicFramePr>
        <p:xfrm>
          <a:off x="174000" y="829675"/>
          <a:ext cx="3000000" cy="3000000"/>
        </p:xfrm>
        <a:graphic>
          <a:graphicData uri="http://schemas.openxmlformats.org/drawingml/2006/table">
            <a:tbl>
              <a:tblPr>
                <a:noFill/>
                <a:tableStyleId>{C7B7712B-1703-4FCE-8C32-D7DB57758F76}</a:tableStyleId>
              </a:tblPr>
              <a:tblGrid>
                <a:gridCol w="8853400"/>
              </a:tblGrid>
              <a:tr h="408575">
                <a:tc>
                  <a:txBody>
                    <a:bodyPr/>
                    <a:lstStyle/>
                    <a:p>
                      <a:pPr indent="0" lvl="0" marL="0" rtl="0" algn="l">
                        <a:lnSpc>
                          <a:spcPct val="115000"/>
                        </a:lnSpc>
                        <a:spcBef>
                          <a:spcPts val="0"/>
                        </a:spcBef>
                        <a:spcAft>
                          <a:spcPts val="0"/>
                        </a:spcAft>
                        <a:buClr>
                          <a:schemeClr val="dk1"/>
                        </a:buClr>
                        <a:buSzPts val="1100"/>
                        <a:buFont typeface="Arial"/>
                        <a:buNone/>
                      </a:pPr>
                      <a:r>
                        <a:rPr lang="en-GB">
                          <a:solidFill>
                            <a:schemeClr val="dk1"/>
                          </a:solidFill>
                          <a:latin typeface="Nunito Sans"/>
                          <a:ea typeface="Nunito Sans"/>
                          <a:cs typeface="Nunito Sans"/>
                          <a:sym typeface="Nunito Sans"/>
                        </a:rPr>
                        <a:t>Ideas for discussion this week include:</a:t>
                      </a:r>
                      <a:endParaRPr>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Question 1: </a:t>
                      </a:r>
                      <a:r>
                        <a:rPr b="1" lang="en-GB">
                          <a:solidFill>
                            <a:schemeClr val="dk1"/>
                          </a:solidFill>
                          <a:latin typeface="Nunito Sans"/>
                          <a:ea typeface="Nunito Sans"/>
                          <a:cs typeface="Nunito Sans"/>
                          <a:sym typeface="Nunito Sans"/>
                        </a:rPr>
                        <a:t>Listing multiples</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How important is listing as a mathematical skill? Why?</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2702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2: </a:t>
                      </a:r>
                      <a:r>
                        <a:rPr b="1" lang="en-GB">
                          <a:solidFill>
                            <a:schemeClr val="dk1"/>
                          </a:solidFill>
                          <a:latin typeface="Nunito Sans"/>
                          <a:ea typeface="Nunito Sans"/>
                          <a:cs typeface="Nunito Sans"/>
                          <a:sym typeface="Nunito Sans"/>
                        </a:rPr>
                        <a:t>Words and numbers</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Do you know the words for numbers in any other languages?</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FFFFFF"/>
                    </a:solidFill>
                  </a:tcPr>
                </a:tc>
              </a:tr>
              <a:tr h="40857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3: </a:t>
                      </a:r>
                      <a:r>
                        <a:rPr b="1" lang="en-GB">
                          <a:solidFill>
                            <a:schemeClr val="dk1"/>
                          </a:solidFill>
                          <a:latin typeface="Nunito Sans"/>
                          <a:ea typeface="Nunito Sans"/>
                          <a:cs typeface="Nunito Sans"/>
                          <a:sym typeface="Nunito Sans"/>
                        </a:rPr>
                        <a:t>Writing expressions</a:t>
                      </a:r>
                      <a:endParaRPr b="1">
                        <a:solidFill>
                          <a:srgbClr val="2779F5"/>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Is </a:t>
                      </a:r>
                      <a:r>
                        <a:rPr b="1" lang="en-GB">
                          <a:solidFill>
                            <a:srgbClr val="2779F5"/>
                          </a:solidFill>
                          <a:latin typeface="Nunito Sans"/>
                          <a:ea typeface="Nunito Sans"/>
                          <a:cs typeface="Nunito Sans"/>
                          <a:sym typeface="Nunito Sans"/>
                        </a:rPr>
                        <a:t>algebra</a:t>
                      </a:r>
                      <a:r>
                        <a:rPr b="1" lang="en-GB">
                          <a:solidFill>
                            <a:srgbClr val="2779F5"/>
                          </a:solidFill>
                          <a:latin typeface="Nunito Sans"/>
                          <a:ea typeface="Nunito Sans"/>
                          <a:cs typeface="Nunito Sans"/>
                          <a:sym typeface="Nunito Sans"/>
                        </a:rPr>
                        <a:t> the “language of maths”?</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4: </a:t>
                      </a:r>
                      <a:r>
                        <a:rPr b="1" lang="en-GB">
                          <a:solidFill>
                            <a:srgbClr val="000000"/>
                          </a:solidFill>
                          <a:latin typeface="Nunito Sans"/>
                          <a:ea typeface="Nunito Sans"/>
                          <a:cs typeface="Nunito Sans"/>
                          <a:sym typeface="Nunito Sans"/>
                        </a:rPr>
                        <a:t>Ratio tables</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How can the numbers in a ratio table help with calculations?</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397225">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Question 5: </a:t>
                      </a:r>
                      <a:r>
                        <a:rPr b="1" lang="en-GB">
                          <a:solidFill>
                            <a:schemeClr val="dk1"/>
                          </a:solidFill>
                          <a:latin typeface="Nunito Sans"/>
                          <a:ea typeface="Nunito Sans"/>
                          <a:cs typeface="Nunito Sans"/>
                          <a:sym typeface="Nunito Sans"/>
                        </a:rPr>
                        <a:t>Visualising ratio</a:t>
                      </a:r>
                      <a:endParaRPr b="1">
                        <a:solidFill>
                          <a:schemeClr val="dk1"/>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Are there any mathematical ideas that cannot be represented visually?</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sp>
        <p:nvSpPr>
          <p:cNvPr id="86" name="Google Shape;86;p18"/>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2, Day 1</a:t>
            </a:r>
            <a:endParaRPr b="1">
              <a:solidFill>
                <a:srgbClr val="FFFFFF"/>
              </a:solidFill>
              <a:latin typeface="Nunito Sans"/>
              <a:ea typeface="Nunito Sans"/>
              <a:cs typeface="Nunito Sans"/>
              <a:sym typeface="Nunito Sans"/>
            </a:endParaRPr>
          </a:p>
        </p:txBody>
      </p:sp>
      <p:graphicFrame>
        <p:nvGraphicFramePr>
          <p:cNvPr id="87" name="Google Shape;87;p18"/>
          <p:cNvGraphicFramePr/>
          <p:nvPr/>
        </p:nvGraphicFramePr>
        <p:xfrm>
          <a:off x="108044" y="862525"/>
          <a:ext cx="3000000" cy="3000000"/>
        </p:xfrm>
        <a:graphic>
          <a:graphicData uri="http://schemas.openxmlformats.org/drawingml/2006/table">
            <a:tbl>
              <a:tblPr bandRow="1" firstRow="1">
                <a:noFill/>
                <a:tableStyleId>{64632150-CDC6-42C5-95B4-A164469F297D}</a:tableStyleId>
              </a:tblPr>
              <a:tblGrid>
                <a:gridCol w="1546950"/>
                <a:gridCol w="1298575"/>
                <a:gridCol w="1618425"/>
                <a:gridCol w="1350275"/>
                <a:gridCol w="3067850"/>
              </a:tblGrid>
              <a:tr h="14231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List the first five multiples    of 7.</a:t>
                      </a:r>
                      <a:endParaRPr baseline="3000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Write using words:</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rPr b="0" lang="en-GB" sz="1600">
                          <a:solidFill>
                            <a:schemeClr val="dk1"/>
                          </a:solidFill>
                          <a:latin typeface="Nunito Sans"/>
                          <a:ea typeface="Nunito Sans"/>
                          <a:cs typeface="Nunito Sans"/>
                          <a:sym typeface="Nunito Sans"/>
                        </a:rPr>
                        <a:t>       315</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Write an algebraic expression that means “a number multiplied by seven”.</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latin typeface="Nunito Sans"/>
                          <a:ea typeface="Nunito Sans"/>
                          <a:cs typeface="Nunito Sans"/>
                          <a:sym typeface="Nunito Sans"/>
                        </a:rPr>
                        <a:t>Find the missing </a:t>
                      </a:r>
                      <a:r>
                        <a:rPr lang="en-GB" sz="1600">
                          <a:solidFill>
                            <a:srgbClr val="000000"/>
                          </a:solidFill>
                          <a:latin typeface="Nunito Sans"/>
                          <a:ea typeface="Nunito Sans"/>
                          <a:cs typeface="Nunito Sans"/>
                          <a:sym typeface="Nunito Sans"/>
                        </a:rPr>
                        <a:t>number in this ratio tab</a:t>
                      </a:r>
                      <a:r>
                        <a:rPr lang="en-GB" sz="1600">
                          <a:latin typeface="Nunito Sans"/>
                          <a:ea typeface="Nunito Sans"/>
                          <a:cs typeface="Nunito Sans"/>
                          <a:sym typeface="Nunito Sans"/>
                        </a:rPr>
                        <a:t>le.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latin typeface="Nunito Sans"/>
                          <a:ea typeface="Nunito Sans"/>
                          <a:cs typeface="Nunito Sans"/>
                          <a:sym typeface="Nunito Sans"/>
                        </a:rPr>
                        <a:t>Indicate shaded to unshaded for the ratio 3:7</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pic>
        <p:nvPicPr>
          <p:cNvPr id="88" name="Google Shape;88;p18"/>
          <p:cNvPicPr preferRelativeResize="0"/>
          <p:nvPr/>
        </p:nvPicPr>
        <p:blipFill>
          <a:blip r:embed="rId3">
            <a:alphaModFix/>
          </a:blip>
          <a:stretch>
            <a:fillRect/>
          </a:stretch>
        </p:blipFill>
        <p:spPr>
          <a:xfrm>
            <a:off x="1026800" y="2906750"/>
            <a:ext cx="1789350" cy="1333250"/>
          </a:xfrm>
          <a:prstGeom prst="rect">
            <a:avLst/>
          </a:prstGeom>
          <a:noFill/>
          <a:ln>
            <a:noFill/>
          </a:ln>
        </p:spPr>
      </p:pic>
      <p:pic>
        <p:nvPicPr>
          <p:cNvPr id="89" name="Google Shape;89;p18"/>
          <p:cNvPicPr preferRelativeResize="0"/>
          <p:nvPr/>
        </p:nvPicPr>
        <p:blipFill>
          <a:blip r:embed="rId4">
            <a:alphaModFix/>
          </a:blip>
          <a:stretch>
            <a:fillRect/>
          </a:stretch>
        </p:blipFill>
        <p:spPr>
          <a:xfrm>
            <a:off x="4892900" y="3373275"/>
            <a:ext cx="3776875" cy="4002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sp>
        <p:nvSpPr>
          <p:cNvPr id="94" name="Google Shape;94;p19"/>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2, Day 1</a:t>
            </a:r>
            <a:endParaRPr b="1">
              <a:solidFill>
                <a:srgbClr val="FFFFFF"/>
              </a:solidFill>
              <a:latin typeface="Nunito Sans"/>
              <a:ea typeface="Nunito Sans"/>
              <a:cs typeface="Nunito Sans"/>
              <a:sym typeface="Nunito Sans"/>
            </a:endParaRPr>
          </a:p>
        </p:txBody>
      </p:sp>
      <p:graphicFrame>
        <p:nvGraphicFramePr>
          <p:cNvPr id="95" name="Google Shape;95;p19"/>
          <p:cNvGraphicFramePr/>
          <p:nvPr/>
        </p:nvGraphicFramePr>
        <p:xfrm>
          <a:off x="108044" y="862525"/>
          <a:ext cx="3000000" cy="3000000"/>
        </p:xfrm>
        <a:graphic>
          <a:graphicData uri="http://schemas.openxmlformats.org/drawingml/2006/table">
            <a:tbl>
              <a:tblPr bandRow="1" firstRow="1">
                <a:noFill/>
                <a:tableStyleId>{64632150-CDC6-42C5-95B4-A164469F297D}</a:tableStyleId>
              </a:tblPr>
              <a:tblGrid>
                <a:gridCol w="1546950"/>
                <a:gridCol w="1298575"/>
                <a:gridCol w="1618425"/>
                <a:gridCol w="1350275"/>
                <a:gridCol w="3067850"/>
              </a:tblGrid>
              <a:tr h="14231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List the first five multiples of 7.</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rgbClr val="00BC89"/>
                          </a:solidFill>
                          <a:latin typeface="Nunito Sans"/>
                          <a:ea typeface="Nunito Sans"/>
                          <a:cs typeface="Nunito Sans"/>
                          <a:sym typeface="Nunito Sans"/>
                        </a:rPr>
                        <a:t>7, 14, 21, 28, 35</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Write using words:</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rPr b="0" lang="en-GB" sz="1600">
                          <a:solidFill>
                            <a:schemeClr val="dk1"/>
                          </a:solidFill>
                          <a:latin typeface="Nunito Sans"/>
                          <a:ea typeface="Nunito Sans"/>
                          <a:cs typeface="Nunito Sans"/>
                          <a:sym typeface="Nunito Sans"/>
                        </a:rPr>
                        <a:t>       315</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rPr lang="en-GB" sz="1600">
                          <a:solidFill>
                            <a:srgbClr val="00BC89"/>
                          </a:solidFill>
                          <a:latin typeface="Nunito Sans"/>
                          <a:ea typeface="Nunito Sans"/>
                          <a:cs typeface="Nunito Sans"/>
                          <a:sym typeface="Nunito Sans"/>
                        </a:rPr>
                        <a:t>three hundred and fifteen</a:t>
                      </a:r>
                      <a:r>
                        <a:rPr b="0" lang="en-GB" sz="1600">
                          <a:solidFill>
                            <a:srgbClr val="00BC89"/>
                          </a:solidFill>
                          <a:latin typeface="Nunito Sans"/>
                          <a:ea typeface="Nunito Sans"/>
                          <a:cs typeface="Nunito Sans"/>
                          <a:sym typeface="Nunito Sans"/>
                        </a:rPr>
                        <a:t> </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Write an algebraic expression that means “a number multiplied by seven”.</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      </a:t>
                      </a:r>
                      <a:r>
                        <a:rPr lang="en-GB" sz="1600">
                          <a:solidFill>
                            <a:srgbClr val="00BC89"/>
                          </a:solidFill>
                          <a:latin typeface="Nunito Sans"/>
                          <a:ea typeface="Nunito Sans"/>
                          <a:cs typeface="Nunito Sans"/>
                          <a:sym typeface="Nunito Sans"/>
                        </a:rPr>
                        <a:t>7n </a:t>
                      </a:r>
                      <a:endParaRPr sz="1600">
                        <a:solidFill>
                          <a:srgbClr val="00BC89"/>
                        </a:solidFill>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BC89"/>
                          </a:solidFill>
                          <a:latin typeface="Nunito Sans"/>
                          <a:ea typeface="Nunito Sans"/>
                          <a:cs typeface="Nunito Sans"/>
                          <a:sym typeface="Nunito Sans"/>
                        </a:rPr>
                        <a:t>(a different letter could be used)</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39695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latin typeface="Nunito Sans"/>
                          <a:ea typeface="Nunito Sans"/>
                          <a:cs typeface="Nunito Sans"/>
                          <a:sym typeface="Nunito Sans"/>
                        </a:rPr>
                        <a:t>Find the missing </a:t>
                      </a:r>
                      <a:r>
                        <a:rPr lang="en-GB" sz="1600">
                          <a:solidFill>
                            <a:srgbClr val="000000"/>
                          </a:solidFill>
                          <a:latin typeface="Nunito Sans"/>
                          <a:ea typeface="Nunito Sans"/>
                          <a:cs typeface="Nunito Sans"/>
                          <a:sym typeface="Nunito Sans"/>
                        </a:rPr>
                        <a:t>number in this ratio tab</a:t>
                      </a:r>
                      <a:r>
                        <a:rPr lang="en-GB" sz="1600">
                          <a:latin typeface="Nunito Sans"/>
                          <a:ea typeface="Nunito Sans"/>
                          <a:cs typeface="Nunito Sans"/>
                          <a:sym typeface="Nunito Sans"/>
                        </a:rPr>
                        <a:t>le.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latin typeface="Nunito Sans"/>
                          <a:ea typeface="Nunito Sans"/>
                          <a:cs typeface="Nunito Sans"/>
                          <a:sym typeface="Nunito Sans"/>
                        </a:rPr>
                        <a:t>Indicate shaded to unshaded for the ratio 3:7</a:t>
                      </a:r>
                      <a:endParaRPr sz="1600">
                        <a:latin typeface="Nunito Sans"/>
                        <a:ea typeface="Nunito Sans"/>
                        <a:cs typeface="Nunito Sans"/>
                        <a:sym typeface="Nunito Sans"/>
                      </a:endParaRPr>
                    </a:p>
                    <a:p>
                      <a:pPr indent="0" lvl="0" marL="0" marR="0" rtl="0" algn="l">
                        <a:spcBef>
                          <a:spcPts val="0"/>
                        </a:spcBef>
                        <a:spcAft>
                          <a:spcPts val="0"/>
                        </a:spcAft>
                        <a:buNone/>
                      </a:pPr>
                      <a:r>
                        <a:rPr b="1" lang="en-GB" sz="1600">
                          <a:solidFill>
                            <a:srgbClr val="00BC89"/>
                          </a:solidFill>
                          <a:latin typeface="Nunito Sans"/>
                          <a:ea typeface="Nunito Sans"/>
                          <a:cs typeface="Nunito Sans"/>
                          <a:sym typeface="Nunito Sans"/>
                        </a:rPr>
                        <a:t>3 boxes shaded, eg</a:t>
                      </a:r>
                      <a:endParaRPr b="1"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pic>
        <p:nvPicPr>
          <p:cNvPr id="96" name="Google Shape;96;p19"/>
          <p:cNvPicPr preferRelativeResize="0"/>
          <p:nvPr/>
        </p:nvPicPr>
        <p:blipFill>
          <a:blip r:embed="rId3">
            <a:alphaModFix/>
          </a:blip>
          <a:stretch>
            <a:fillRect/>
          </a:stretch>
        </p:blipFill>
        <p:spPr>
          <a:xfrm>
            <a:off x="908275" y="3075092"/>
            <a:ext cx="1884075" cy="1403821"/>
          </a:xfrm>
          <a:prstGeom prst="rect">
            <a:avLst/>
          </a:prstGeom>
          <a:noFill/>
          <a:ln>
            <a:noFill/>
          </a:ln>
        </p:spPr>
      </p:pic>
      <p:pic>
        <p:nvPicPr>
          <p:cNvPr id="97" name="Google Shape;97;p19"/>
          <p:cNvPicPr preferRelativeResize="0"/>
          <p:nvPr/>
        </p:nvPicPr>
        <p:blipFill>
          <a:blip r:embed="rId4">
            <a:alphaModFix/>
          </a:blip>
          <a:stretch>
            <a:fillRect/>
          </a:stretch>
        </p:blipFill>
        <p:spPr>
          <a:xfrm>
            <a:off x="4800125" y="3566025"/>
            <a:ext cx="3981976" cy="42195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 name="Shape 101"/>
        <p:cNvGrpSpPr/>
        <p:nvPr/>
      </p:nvGrpSpPr>
      <p:grpSpPr>
        <a:xfrm>
          <a:off x="0" y="0"/>
          <a:ext cx="0" cy="0"/>
          <a:chOff x="0" y="0"/>
          <a:chExt cx="0" cy="0"/>
        </a:xfrm>
      </p:grpSpPr>
      <p:sp>
        <p:nvSpPr>
          <p:cNvPr id="102" name="Google Shape;102;p20"/>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2, Day 2</a:t>
            </a:r>
            <a:endParaRPr b="1">
              <a:solidFill>
                <a:srgbClr val="FFFFFF"/>
              </a:solidFill>
              <a:latin typeface="Nunito Sans"/>
              <a:ea typeface="Nunito Sans"/>
              <a:cs typeface="Nunito Sans"/>
              <a:sym typeface="Nunito Sans"/>
            </a:endParaRPr>
          </a:p>
        </p:txBody>
      </p:sp>
      <p:graphicFrame>
        <p:nvGraphicFramePr>
          <p:cNvPr id="103" name="Google Shape;103;p20"/>
          <p:cNvGraphicFramePr/>
          <p:nvPr/>
        </p:nvGraphicFramePr>
        <p:xfrm>
          <a:off x="108044" y="862525"/>
          <a:ext cx="3000000" cy="3000000"/>
        </p:xfrm>
        <a:graphic>
          <a:graphicData uri="http://schemas.openxmlformats.org/drawingml/2006/table">
            <a:tbl>
              <a:tblPr bandRow="1" firstRow="1">
                <a:noFill/>
                <a:tableStyleId>{64632150-CDC6-42C5-95B4-A164469F297D}</a:tableStyleId>
              </a:tblPr>
              <a:tblGrid>
                <a:gridCol w="1546950"/>
                <a:gridCol w="1106650"/>
                <a:gridCol w="1810350"/>
                <a:gridCol w="1491025"/>
                <a:gridCol w="2927100"/>
              </a:tblGrid>
              <a:tr h="14231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a:t>
                      </a:r>
                      <a:r>
                        <a:rPr b="0" lang="en-GB" sz="1600">
                          <a:solidFill>
                            <a:schemeClr val="dk1"/>
                          </a:solidFill>
                          <a:latin typeface="Nunito Sans"/>
                          <a:ea typeface="Nunito Sans"/>
                          <a:cs typeface="Nunito Sans"/>
                          <a:sym typeface="Nunito Sans"/>
                        </a:rPr>
                        <a:t>List the first five multiples of 9.</a:t>
                      </a:r>
                      <a:endParaRPr baseline="3000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Write using figures:</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rPr b="0" lang="en-GB" sz="1600">
                          <a:solidFill>
                            <a:schemeClr val="dk1"/>
                          </a:solidFill>
                          <a:latin typeface="Nunito Sans"/>
                          <a:ea typeface="Nunito Sans"/>
                          <a:cs typeface="Nunito Sans"/>
                          <a:sym typeface="Nunito Sans"/>
                        </a:rPr>
                        <a:t>  eight hundred and seventy one</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Write an algebraic expression that means “six divided by a number”.</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Find the missing number in this ratio table.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Indicate shaded to unshaded for the ratio 2:3</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pic>
        <p:nvPicPr>
          <p:cNvPr id="104" name="Google Shape;104;p20"/>
          <p:cNvPicPr preferRelativeResize="0"/>
          <p:nvPr/>
        </p:nvPicPr>
        <p:blipFill>
          <a:blip r:embed="rId3">
            <a:alphaModFix/>
          </a:blip>
          <a:stretch>
            <a:fillRect/>
          </a:stretch>
        </p:blipFill>
        <p:spPr>
          <a:xfrm>
            <a:off x="5463825" y="3118050"/>
            <a:ext cx="2839875" cy="1360775"/>
          </a:xfrm>
          <a:prstGeom prst="rect">
            <a:avLst/>
          </a:prstGeom>
          <a:noFill/>
          <a:ln>
            <a:noFill/>
          </a:ln>
        </p:spPr>
      </p:pic>
      <p:pic>
        <p:nvPicPr>
          <p:cNvPr id="105" name="Google Shape;105;p20"/>
          <p:cNvPicPr preferRelativeResize="0"/>
          <p:nvPr/>
        </p:nvPicPr>
        <p:blipFill>
          <a:blip r:embed="rId4">
            <a:alphaModFix/>
          </a:blip>
          <a:stretch>
            <a:fillRect/>
          </a:stretch>
        </p:blipFill>
        <p:spPr>
          <a:xfrm>
            <a:off x="1249950" y="2907750"/>
            <a:ext cx="1857825" cy="140097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 name="Shape 109"/>
        <p:cNvGrpSpPr/>
        <p:nvPr/>
      </p:nvGrpSpPr>
      <p:grpSpPr>
        <a:xfrm>
          <a:off x="0" y="0"/>
          <a:ext cx="0" cy="0"/>
          <a:chOff x="0" y="0"/>
          <a:chExt cx="0" cy="0"/>
        </a:xfrm>
      </p:grpSpPr>
      <p:sp>
        <p:nvSpPr>
          <p:cNvPr id="110" name="Google Shape;110;p21"/>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2, Day 2</a:t>
            </a:r>
            <a:endParaRPr b="1">
              <a:solidFill>
                <a:srgbClr val="FFFFFF"/>
              </a:solidFill>
              <a:latin typeface="Nunito Sans"/>
              <a:ea typeface="Nunito Sans"/>
              <a:cs typeface="Nunito Sans"/>
              <a:sym typeface="Nunito Sans"/>
            </a:endParaRPr>
          </a:p>
        </p:txBody>
      </p:sp>
      <p:graphicFrame>
        <p:nvGraphicFramePr>
          <p:cNvPr id="111" name="Google Shape;111;p21"/>
          <p:cNvGraphicFramePr/>
          <p:nvPr/>
        </p:nvGraphicFramePr>
        <p:xfrm>
          <a:off x="108044" y="862525"/>
          <a:ext cx="3000000" cy="3000000"/>
        </p:xfrm>
        <a:graphic>
          <a:graphicData uri="http://schemas.openxmlformats.org/drawingml/2006/table">
            <a:tbl>
              <a:tblPr bandRow="1" firstRow="1">
                <a:noFill/>
                <a:tableStyleId>{64632150-CDC6-42C5-95B4-A164469F297D}</a:tableStyleId>
              </a:tblPr>
              <a:tblGrid>
                <a:gridCol w="1546950"/>
                <a:gridCol w="1106650"/>
                <a:gridCol w="1810350"/>
                <a:gridCol w="1491025"/>
                <a:gridCol w="2927100"/>
              </a:tblGrid>
              <a:tr h="14231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List the first five multiples of 9.</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rgbClr val="00BC89"/>
                          </a:solidFill>
                          <a:latin typeface="Nunito Sans"/>
                          <a:ea typeface="Nunito Sans"/>
                          <a:cs typeface="Nunito Sans"/>
                          <a:sym typeface="Nunito Sans"/>
                        </a:rPr>
                        <a:t>9, 18, 27, 36, 45</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Write using figures:</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rPr b="0" lang="en-GB" sz="1600">
                          <a:solidFill>
                            <a:schemeClr val="dk1"/>
                          </a:solidFill>
                          <a:latin typeface="Nunito Sans"/>
                          <a:ea typeface="Nunito Sans"/>
                          <a:cs typeface="Nunito Sans"/>
                          <a:sym typeface="Nunito Sans"/>
                        </a:rPr>
                        <a:t>  eight hundred and seventy one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rPr b="0" lang="en-GB" sz="1600">
                          <a:solidFill>
                            <a:schemeClr val="dk1"/>
                          </a:solidFill>
                          <a:latin typeface="Nunito Sans"/>
                          <a:ea typeface="Nunito Sans"/>
                          <a:cs typeface="Nunito Sans"/>
                          <a:sym typeface="Nunito Sans"/>
                        </a:rPr>
                        <a:t>                </a:t>
                      </a:r>
                      <a:r>
                        <a:rPr lang="en-GB" sz="1600">
                          <a:solidFill>
                            <a:srgbClr val="00BC89"/>
                          </a:solidFill>
                          <a:latin typeface="Nunito Sans"/>
                          <a:ea typeface="Nunito Sans"/>
                          <a:cs typeface="Nunito Sans"/>
                          <a:sym typeface="Nunito Sans"/>
                        </a:rPr>
                        <a:t>871</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Write an algebraic expression that means “six divided by a number”.</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chemeClr val="dk1"/>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 </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Find the missing number in this ratio table.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Indicate shaded to unshaded for the ratio 2:3</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1" lang="en-GB" sz="1600">
                          <a:solidFill>
                            <a:srgbClr val="00BC89"/>
                          </a:solidFill>
                          <a:latin typeface="Nunito Sans"/>
                          <a:ea typeface="Nunito Sans"/>
                          <a:cs typeface="Nunito Sans"/>
                          <a:sym typeface="Nunito Sans"/>
                        </a:rPr>
                        <a:t>6 boxes shaded, eg</a:t>
                      </a:r>
                      <a:endParaRPr b="1"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grpSp>
        <p:nvGrpSpPr>
          <p:cNvPr id="112" name="Google Shape;112;p21"/>
          <p:cNvGrpSpPr/>
          <p:nvPr/>
        </p:nvGrpSpPr>
        <p:grpSpPr>
          <a:xfrm>
            <a:off x="7002078" y="1662525"/>
            <a:ext cx="235655" cy="481300"/>
            <a:chOff x="4963775" y="5368550"/>
            <a:chExt cx="294900" cy="481300"/>
          </a:xfrm>
        </p:grpSpPr>
        <p:cxnSp>
          <p:nvCxnSpPr>
            <p:cNvPr id="113" name="Google Shape;113;p21"/>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114" name="Google Shape;114;p21"/>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solidFill>
                    <a:srgbClr val="00BC89"/>
                  </a:solidFill>
                  <a:latin typeface="Nunito Sans"/>
                  <a:ea typeface="Nunito Sans"/>
                  <a:cs typeface="Nunito Sans"/>
                  <a:sym typeface="Nunito Sans"/>
                </a:rPr>
                <a:t>n</a:t>
              </a:r>
              <a:endParaRPr b="1">
                <a:solidFill>
                  <a:srgbClr val="00BC89"/>
                </a:solidFill>
                <a:latin typeface="Nunito Sans"/>
                <a:ea typeface="Nunito Sans"/>
                <a:cs typeface="Nunito Sans"/>
                <a:sym typeface="Nunito Sans"/>
              </a:endParaRPr>
            </a:p>
          </p:txBody>
        </p:sp>
        <p:sp>
          <p:nvSpPr>
            <p:cNvPr id="115" name="Google Shape;115;p21"/>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GB">
                  <a:solidFill>
                    <a:srgbClr val="00BC89"/>
                  </a:solidFill>
                  <a:latin typeface="Nunito Sans"/>
                  <a:ea typeface="Nunito Sans"/>
                  <a:cs typeface="Nunito Sans"/>
                  <a:sym typeface="Nunito Sans"/>
                </a:rPr>
                <a:t>6</a:t>
              </a:r>
              <a:endParaRPr b="1">
                <a:solidFill>
                  <a:srgbClr val="00BC89"/>
                </a:solidFill>
                <a:latin typeface="Nunito Sans"/>
                <a:ea typeface="Nunito Sans"/>
                <a:cs typeface="Nunito Sans"/>
                <a:sym typeface="Nunito Sans"/>
              </a:endParaRPr>
            </a:p>
          </p:txBody>
        </p:sp>
      </p:grpSp>
      <p:pic>
        <p:nvPicPr>
          <p:cNvPr id="116" name="Google Shape;116;p21"/>
          <p:cNvPicPr preferRelativeResize="0"/>
          <p:nvPr/>
        </p:nvPicPr>
        <p:blipFill>
          <a:blip r:embed="rId3">
            <a:alphaModFix/>
          </a:blip>
          <a:stretch>
            <a:fillRect/>
          </a:stretch>
        </p:blipFill>
        <p:spPr>
          <a:xfrm>
            <a:off x="1048950" y="2881000"/>
            <a:ext cx="2002700" cy="1510225"/>
          </a:xfrm>
          <a:prstGeom prst="rect">
            <a:avLst/>
          </a:prstGeom>
          <a:noFill/>
          <a:ln>
            <a:noFill/>
          </a:ln>
        </p:spPr>
      </p:pic>
      <p:pic>
        <p:nvPicPr>
          <p:cNvPr id="117" name="Google Shape;117;p21"/>
          <p:cNvPicPr preferRelativeResize="0"/>
          <p:nvPr/>
        </p:nvPicPr>
        <p:blipFill>
          <a:blip r:embed="rId4">
            <a:alphaModFix/>
          </a:blip>
          <a:stretch>
            <a:fillRect/>
          </a:stretch>
        </p:blipFill>
        <p:spPr>
          <a:xfrm>
            <a:off x="5443225" y="3268150"/>
            <a:ext cx="2601875" cy="124672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1" name="Shape 121"/>
        <p:cNvGrpSpPr/>
        <p:nvPr/>
      </p:nvGrpSpPr>
      <p:grpSpPr>
        <a:xfrm>
          <a:off x="0" y="0"/>
          <a:ext cx="0" cy="0"/>
          <a:chOff x="0" y="0"/>
          <a:chExt cx="0" cy="0"/>
        </a:xfrm>
      </p:grpSpPr>
      <p:sp>
        <p:nvSpPr>
          <p:cNvPr id="122" name="Google Shape;122;p22"/>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2, Day 3</a:t>
            </a:r>
            <a:endParaRPr b="1">
              <a:solidFill>
                <a:srgbClr val="FFFFFF"/>
              </a:solidFill>
              <a:latin typeface="Nunito Sans"/>
              <a:ea typeface="Nunito Sans"/>
              <a:cs typeface="Nunito Sans"/>
              <a:sym typeface="Nunito Sans"/>
            </a:endParaRPr>
          </a:p>
        </p:txBody>
      </p:sp>
      <p:graphicFrame>
        <p:nvGraphicFramePr>
          <p:cNvPr id="123" name="Google Shape;123;p22"/>
          <p:cNvGraphicFramePr/>
          <p:nvPr/>
        </p:nvGraphicFramePr>
        <p:xfrm>
          <a:off x="108044" y="862525"/>
          <a:ext cx="3000000" cy="3000000"/>
        </p:xfrm>
        <a:graphic>
          <a:graphicData uri="http://schemas.openxmlformats.org/drawingml/2006/table">
            <a:tbl>
              <a:tblPr bandRow="1" firstRow="1">
                <a:noFill/>
                <a:tableStyleId>{64632150-CDC6-42C5-95B4-A164469F297D}</a:tableStyleId>
              </a:tblPr>
              <a:tblGrid>
                <a:gridCol w="1546950"/>
                <a:gridCol w="1695225"/>
                <a:gridCol w="1221775"/>
                <a:gridCol w="1350275"/>
                <a:gridCol w="3067850"/>
              </a:tblGrid>
              <a:tr h="14231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a:t>
                      </a:r>
                      <a:r>
                        <a:rPr b="0" lang="en-GB" sz="1600">
                          <a:solidFill>
                            <a:schemeClr val="dk1"/>
                          </a:solidFill>
                          <a:latin typeface="Nunito Sans"/>
                          <a:ea typeface="Nunito Sans"/>
                          <a:cs typeface="Nunito Sans"/>
                          <a:sym typeface="Nunito Sans"/>
                        </a:rPr>
                        <a:t>List the first five multiples of 15.</a:t>
                      </a:r>
                      <a:endParaRPr baseline="3000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Write using words:</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rPr b="0" lang="en-GB" sz="1600">
                          <a:solidFill>
                            <a:schemeClr val="dk1"/>
                          </a:solidFill>
                          <a:latin typeface="Nunito Sans"/>
                          <a:ea typeface="Nunito Sans"/>
                          <a:cs typeface="Nunito Sans"/>
                          <a:sym typeface="Nunito Sans"/>
                        </a:rPr>
                        <a:t>       5012</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Write an algebraic expression that means “the sum of two different numbers”.</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Find the missing number in this ratio table.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Indicate shaded to unshaded for the ratio 1:3</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pic>
        <p:nvPicPr>
          <p:cNvPr id="124" name="Google Shape;124;p22"/>
          <p:cNvPicPr preferRelativeResize="0"/>
          <p:nvPr/>
        </p:nvPicPr>
        <p:blipFill>
          <a:blip r:embed="rId3">
            <a:alphaModFix/>
          </a:blip>
          <a:stretch>
            <a:fillRect/>
          </a:stretch>
        </p:blipFill>
        <p:spPr>
          <a:xfrm>
            <a:off x="1028300" y="2886125"/>
            <a:ext cx="1948000" cy="1468975"/>
          </a:xfrm>
          <a:prstGeom prst="rect">
            <a:avLst/>
          </a:prstGeom>
          <a:noFill/>
          <a:ln>
            <a:noFill/>
          </a:ln>
        </p:spPr>
      </p:pic>
      <p:pic>
        <p:nvPicPr>
          <p:cNvPr id="125" name="Google Shape;125;p22"/>
          <p:cNvPicPr preferRelativeResize="0"/>
          <p:nvPr/>
        </p:nvPicPr>
        <p:blipFill>
          <a:blip r:embed="rId4">
            <a:alphaModFix/>
          </a:blip>
          <a:stretch>
            <a:fillRect/>
          </a:stretch>
        </p:blipFill>
        <p:spPr>
          <a:xfrm>
            <a:off x="5599000" y="3000250"/>
            <a:ext cx="2544025" cy="15198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sp>
        <p:nvSpPr>
          <p:cNvPr id="130" name="Google Shape;130;p23"/>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2, Day 3</a:t>
            </a:r>
            <a:endParaRPr b="1">
              <a:solidFill>
                <a:srgbClr val="FFFFFF"/>
              </a:solidFill>
              <a:latin typeface="Nunito Sans"/>
              <a:ea typeface="Nunito Sans"/>
              <a:cs typeface="Nunito Sans"/>
              <a:sym typeface="Nunito Sans"/>
            </a:endParaRPr>
          </a:p>
        </p:txBody>
      </p:sp>
      <p:graphicFrame>
        <p:nvGraphicFramePr>
          <p:cNvPr id="131" name="Google Shape;131;p23"/>
          <p:cNvGraphicFramePr/>
          <p:nvPr/>
        </p:nvGraphicFramePr>
        <p:xfrm>
          <a:off x="108044" y="862525"/>
          <a:ext cx="3000000" cy="3000000"/>
        </p:xfrm>
        <a:graphic>
          <a:graphicData uri="http://schemas.openxmlformats.org/drawingml/2006/table">
            <a:tbl>
              <a:tblPr bandRow="1" firstRow="1">
                <a:noFill/>
                <a:tableStyleId>{64632150-CDC6-42C5-95B4-A164469F297D}</a:tableStyleId>
              </a:tblPr>
              <a:tblGrid>
                <a:gridCol w="1546950"/>
                <a:gridCol w="1695225"/>
                <a:gridCol w="1221775"/>
                <a:gridCol w="1350275"/>
                <a:gridCol w="3067850"/>
              </a:tblGrid>
              <a:tr h="14231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List the first five multiples of 15.</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rgbClr val="00BC89"/>
                          </a:solidFill>
                          <a:latin typeface="Nunito Sans"/>
                          <a:ea typeface="Nunito Sans"/>
                          <a:cs typeface="Nunito Sans"/>
                          <a:sym typeface="Nunito Sans"/>
                        </a:rPr>
                        <a:t>15, 30, 45, 60, 75</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Write using words:</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rPr b="0" lang="en-GB" sz="1600">
                          <a:solidFill>
                            <a:schemeClr val="dk1"/>
                          </a:solidFill>
                          <a:latin typeface="Nunito Sans"/>
                          <a:ea typeface="Nunito Sans"/>
                          <a:cs typeface="Nunito Sans"/>
                          <a:sym typeface="Nunito Sans"/>
                        </a:rPr>
                        <a:t>       5012</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rPr lang="en-GB" sz="1600">
                          <a:solidFill>
                            <a:srgbClr val="00BC89"/>
                          </a:solidFill>
                          <a:latin typeface="Nunito Sans"/>
                          <a:ea typeface="Nunito Sans"/>
                          <a:cs typeface="Nunito Sans"/>
                          <a:sym typeface="Nunito Sans"/>
                        </a:rPr>
                        <a:t>Five thousand and twelve</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Write an algebraic expression that means “the sum of two different numbers”.</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chemeClr val="dk1"/>
                          </a:solidFill>
                          <a:latin typeface="Nunito Sans"/>
                          <a:ea typeface="Nunito Sans"/>
                          <a:cs typeface="Nunito Sans"/>
                          <a:sym typeface="Nunito Sans"/>
                        </a:rPr>
                        <a:t>      </a:t>
                      </a:r>
                      <a:r>
                        <a:rPr lang="en-GB" sz="1600">
                          <a:solidFill>
                            <a:schemeClr val="dk1"/>
                          </a:solidFill>
                          <a:latin typeface="Nunito Sans"/>
                          <a:ea typeface="Nunito Sans"/>
                          <a:cs typeface="Nunito Sans"/>
                          <a:sym typeface="Nunito Sans"/>
                        </a:rPr>
                        <a:t>    </a:t>
                      </a:r>
                      <a:r>
                        <a:rPr lang="en-GB" sz="1600">
                          <a:solidFill>
                            <a:srgbClr val="00BC89"/>
                          </a:solidFill>
                          <a:latin typeface="Nunito Sans"/>
                          <a:ea typeface="Nunito Sans"/>
                          <a:cs typeface="Nunito Sans"/>
                          <a:sym typeface="Nunito Sans"/>
                        </a:rPr>
                        <a:t>m</a:t>
                      </a:r>
                      <a:r>
                        <a:rPr lang="en-GB" sz="1600">
                          <a:solidFill>
                            <a:srgbClr val="00BC89"/>
                          </a:solidFill>
                          <a:latin typeface="Nunito Sans"/>
                          <a:ea typeface="Nunito Sans"/>
                          <a:cs typeface="Nunito Sans"/>
                          <a:sym typeface="Nunito Sans"/>
                        </a:rPr>
                        <a:t> + n</a:t>
                      </a:r>
                      <a:endParaRPr sz="1600">
                        <a:solidFill>
                          <a:srgbClr val="00BC89"/>
                        </a:solidFill>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BC89"/>
                          </a:solidFill>
                          <a:latin typeface="Nunito Sans"/>
                          <a:ea typeface="Nunito Sans"/>
                          <a:cs typeface="Nunito Sans"/>
                          <a:sym typeface="Nunito Sans"/>
                        </a:rPr>
                        <a:t>(the letters must be </a:t>
                      </a:r>
                      <a:r>
                        <a:rPr lang="en-GB" sz="1600">
                          <a:solidFill>
                            <a:srgbClr val="00BC89"/>
                          </a:solidFill>
                          <a:latin typeface="Nunito Sans"/>
                          <a:ea typeface="Nunito Sans"/>
                          <a:cs typeface="Nunito Sans"/>
                          <a:sym typeface="Nunito Sans"/>
                        </a:rPr>
                        <a:t>different</a:t>
                      </a:r>
                      <a:r>
                        <a:rPr lang="en-GB" sz="1600">
                          <a:solidFill>
                            <a:srgbClr val="00BC89"/>
                          </a:solidFill>
                          <a:latin typeface="Nunito Sans"/>
                          <a:ea typeface="Nunito Sans"/>
                          <a:cs typeface="Nunito Sans"/>
                          <a:sym typeface="Nunito Sans"/>
                        </a:rPr>
                        <a:t> but any letters can be used)</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366025">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Find the missing number in this ratio table.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Indicate shaded to unshaded for the ratio 1:3</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1" lang="en-GB" sz="1600">
                          <a:solidFill>
                            <a:srgbClr val="00BC89"/>
                          </a:solidFill>
                          <a:latin typeface="Nunito Sans"/>
                          <a:ea typeface="Nunito Sans"/>
                          <a:cs typeface="Nunito Sans"/>
                          <a:sym typeface="Nunito Sans"/>
                        </a:rPr>
                        <a:t>3 boxes shaded, E.g.</a:t>
                      </a:r>
                      <a:endParaRPr b="1"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pic>
        <p:nvPicPr>
          <p:cNvPr id="132" name="Google Shape;132;p23"/>
          <p:cNvPicPr preferRelativeResize="0"/>
          <p:nvPr/>
        </p:nvPicPr>
        <p:blipFill>
          <a:blip r:embed="rId3">
            <a:alphaModFix/>
          </a:blip>
          <a:stretch>
            <a:fillRect/>
          </a:stretch>
        </p:blipFill>
        <p:spPr>
          <a:xfrm>
            <a:off x="1038625" y="3009075"/>
            <a:ext cx="1976350" cy="1490350"/>
          </a:xfrm>
          <a:prstGeom prst="rect">
            <a:avLst/>
          </a:prstGeom>
          <a:noFill/>
          <a:ln>
            <a:noFill/>
          </a:ln>
        </p:spPr>
      </p:pic>
      <p:pic>
        <p:nvPicPr>
          <p:cNvPr id="133" name="Google Shape;133;p23"/>
          <p:cNvPicPr preferRelativeResize="0"/>
          <p:nvPr/>
        </p:nvPicPr>
        <p:blipFill>
          <a:blip r:embed="rId4">
            <a:alphaModFix/>
          </a:blip>
          <a:stretch>
            <a:fillRect/>
          </a:stretch>
        </p:blipFill>
        <p:spPr>
          <a:xfrm>
            <a:off x="5897925" y="3357750"/>
            <a:ext cx="2075000" cy="12396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