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F41C9E-EEC9-4347-8426-D4FCC97648A5}">
  <a:tblStyle styleId="{72F41C9E-EEC9-4347-8426-D4FCC97648A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9176FDF-168A-4CC7-969A-CD54FACFCB1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6365383-BD41-43DD-AD9B-288EF80B61C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196bb9dcc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d196bb9dcc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d196bb9dcc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d196bb9dcc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d196bb9d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d196bb9dc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d196bb9dc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d196bb9dcc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d196bb9dc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d196bb9dcc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 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{72F41C9E-EEC9-4347-8426-D4FCC97648A5}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Summer Term 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{72F41C9E-EEC9-4347-8426-D4FCC97648A5}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02" name="Google Shape;202;p24"/>
          <p:cNvGraphicFramePr/>
          <p:nvPr/>
        </p:nvGraphicFramePr>
        <p:xfrm>
          <a:off x="130956" y="798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99100"/>
                <a:gridCol w="311902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a(2 + 2a - b)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Subtract 65 from 312.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dark blue circles are needed so that the ratio of dark blue to light blue is 1:1?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3" name="Google Shape;203;p24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4" name="Google Shape;204;p24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5" name="Google Shape;205;p24"/>
          <p:cNvSpPr/>
          <p:nvPr/>
        </p:nvSpPr>
        <p:spPr>
          <a:xfrm>
            <a:off x="7020950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6" name="Google Shape;206;p24"/>
          <p:cNvSpPr/>
          <p:nvPr/>
        </p:nvSpPr>
        <p:spPr>
          <a:xfrm>
            <a:off x="7640975" y="1739075"/>
            <a:ext cx="586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100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7" name="Google Shape;207;p24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8" name="Google Shape;208;p24"/>
          <p:cNvSpPr/>
          <p:nvPr/>
        </p:nvSpPr>
        <p:spPr>
          <a:xfrm>
            <a:off x="7640975" y="1279475"/>
            <a:ext cx="4581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09" name="Google Shape;209;p24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210" name="Google Shape;210;p24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211" name="Google Shape;211;p24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24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24"/>
          <p:cNvCxnSpPr/>
          <p:nvPr/>
        </p:nvCxnSpPr>
        <p:spPr>
          <a:xfrm>
            <a:off x="7714925" y="1676125"/>
            <a:ext cx="499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14" name="Google Shape;21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050" y="2984132"/>
            <a:ext cx="1930400" cy="164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9825" y="3138675"/>
            <a:ext cx="2574950" cy="142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21" name="Google Shape;221;p25"/>
          <p:cNvGraphicFramePr/>
          <p:nvPr/>
        </p:nvGraphicFramePr>
        <p:xfrm>
          <a:off x="130956" y="8044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99100"/>
                <a:gridCol w="311902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a(2 + 2a - b)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2a + 2a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ab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Subtract 65 from 312.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4:5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dark blue circles are needed so that the ratio of dark blue to light blue is 1:1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22" name="Google Shape;222;p25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265925" y="1739075"/>
            <a:ext cx="4581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20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6963050" y="1739075"/>
            <a:ext cx="4581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50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7640975" y="1739075"/>
            <a:ext cx="5862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100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7640975" y="1279475"/>
            <a:ext cx="4581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28" name="Google Shape;228;p25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229" name="Google Shape;229;p25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230" name="Google Shape;230;p25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1" name="Google Shape;231;p25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2" name="Google Shape;232;p25"/>
          <p:cNvCxnSpPr/>
          <p:nvPr/>
        </p:nvCxnSpPr>
        <p:spPr>
          <a:xfrm>
            <a:off x="7714925" y="1676125"/>
            <a:ext cx="499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33" name="Google Shape;23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050" y="2984132"/>
            <a:ext cx="1930400" cy="1644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8700" y="3209525"/>
            <a:ext cx="2425425" cy="133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40" name="Google Shape;240;p26"/>
          <p:cNvGraphicFramePr/>
          <p:nvPr/>
        </p:nvGraphicFramePr>
        <p:xfrm>
          <a:off x="130969" y="79277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86300"/>
                <a:gridCol w="3131825"/>
              </a:tblGrid>
              <a:tr h="14754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2m(3 - 2m)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total of 45, 72 and 119.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 in its simplest form.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dark blue circles must be removed so that the ratio of dark blue to light blue is 2:1?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1" name="Google Shape;241;p26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9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3" name="Google Shape;243;p26"/>
          <p:cNvSpPr/>
          <p:nvPr/>
        </p:nvSpPr>
        <p:spPr>
          <a:xfrm>
            <a:off x="6953450" y="1739075"/>
            <a:ext cx="486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27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4" name="Google Shape;244;p26"/>
          <p:cNvSpPr/>
          <p:nvPr/>
        </p:nvSpPr>
        <p:spPr>
          <a:xfrm>
            <a:off x="770847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5" name="Google Shape;245;p26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6" name="Google Shape;246;p26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8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47" name="Google Shape;247;p26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248" name="Google Shape;248;p26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249" name="Google Shape;249;p26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0" name="Google Shape;250;p26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51" name="Google Shape;251;p26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52" name="Google Shape;2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00" y="2842300"/>
            <a:ext cx="3059375" cy="174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3350" y="3162591"/>
            <a:ext cx="2253600" cy="1273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9" name="Google Shape;259;p27"/>
          <p:cNvGraphicFramePr/>
          <p:nvPr/>
        </p:nvGraphicFramePr>
        <p:xfrm>
          <a:off x="130956" y="7928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86300"/>
                <a:gridCol w="313182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2m(3 - 2m)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6m -4m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total of 45, 72 and 119.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4:9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dark blue circles must be removed so that the ratio of dark blue to light blue is 2:1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60" name="Google Shape;260;p27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1" name="Google Shape;261;p27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9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2" name="Google Shape;262;p27"/>
          <p:cNvSpPr/>
          <p:nvPr/>
        </p:nvSpPr>
        <p:spPr>
          <a:xfrm>
            <a:off x="6953450" y="1739075"/>
            <a:ext cx="486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27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3" name="Google Shape;263;p27"/>
          <p:cNvSpPr/>
          <p:nvPr/>
        </p:nvSpPr>
        <p:spPr>
          <a:xfrm>
            <a:off x="7621775" y="1739075"/>
            <a:ext cx="4869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36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4" name="Google Shape;264;p27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6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5" name="Google Shape;265;p27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8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66" name="Google Shape;266;p27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267" name="Google Shape;267;p27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268" name="Google Shape;268;p27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69" name="Google Shape;269;p27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27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71" name="Google Shape;2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100" y="2842300"/>
            <a:ext cx="3059375" cy="174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1775" y="3201250"/>
            <a:ext cx="2185175" cy="123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{D9176FDF-168A-4CC7-969A-CD54FACFCB13}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1-3 should be familiar to students. Questions 4 and 5 may require a little extra time and thought; they can be attempted in more than one way (and it is worth talking about the different methods available). Using the diagrams effectively is a great skill to develop. Being fluent in these visual representations of ratio is highly beneficial.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arithmet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ic (worded)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relationships and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Manipulating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{D9176FDF-168A-4CC7-969A-CD54FACFCB13}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the expansion of a bracket have more than one possible answer?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Integer arithmetic (worded)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whole numbers are called integers?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fractions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fractions are equivalent to ½?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relationships and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feature of a graph does the ratio we have found relate to?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Manipulating ratio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we need to manipulate a ratio?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20450"/>
                <a:gridCol w="1296550"/>
                <a:gridCol w="1183950"/>
                <a:gridCol w="323417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3(x + 7)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the product of 14 and 27.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many extra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dark blue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circles are needed so that the ratio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dark blue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light blue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2:1?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9" name="Google Shape;89;p18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0" name="Google Shape;90;p18"/>
          <p:cNvSpPr/>
          <p:nvPr/>
        </p:nvSpPr>
        <p:spPr>
          <a:xfrm>
            <a:off x="7020950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6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1" name="Google Shape;91;p18"/>
          <p:cNvSpPr/>
          <p:nvPr/>
        </p:nvSpPr>
        <p:spPr>
          <a:xfrm>
            <a:off x="770847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3" name="Google Shape;93;p18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96" name="Google Shape;96;p18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Google Shape;97;p18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Google Shape;98;p18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2949" y="3005000"/>
            <a:ext cx="1841501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7350" y="3348525"/>
            <a:ext cx="2293625" cy="119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6" name="Google Shape;106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20450"/>
                <a:gridCol w="1296550"/>
                <a:gridCol w="1183950"/>
                <a:gridCol w="323417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3(x + 7)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3x + 21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the product of 14 and 27.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3:4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dark blue circles are needed so that the ratio of dark blue to light blue is 2:1?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7" name="Google Shape;107;p19"/>
          <p:cNvSpPr txBox="1"/>
          <p:nvPr/>
        </p:nvSpPr>
        <p:spPr>
          <a:xfrm rot="-5400000">
            <a:off x="1640950" y="3360288"/>
            <a:ext cx="98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</a:t>
            </a:r>
            <a:endParaRPr/>
          </a:p>
        </p:txBody>
      </p:sp>
      <p:sp>
        <p:nvSpPr>
          <p:cNvPr id="108" name="Google Shape;108;p19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9" name="Google Shape;109;p19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0" name="Google Shape;110;p19"/>
          <p:cNvSpPr/>
          <p:nvPr/>
        </p:nvSpPr>
        <p:spPr>
          <a:xfrm>
            <a:off x="7020950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6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1" name="Google Shape;111;p19"/>
          <p:cNvSpPr/>
          <p:nvPr/>
        </p:nvSpPr>
        <p:spPr>
          <a:xfrm>
            <a:off x="7663650" y="1739075"/>
            <a:ext cx="4449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115" name="Google Shape;115;p19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116" name="Google Shape;116;p19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7" name="Google Shape;117;p19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9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9" name="Google Shape;11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2949" y="3005000"/>
            <a:ext cx="1841501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7350" y="3348525"/>
            <a:ext cx="2293625" cy="119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6" name="Google Shape;12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73525"/>
                <a:gridCol w="3144600"/>
              </a:tblGrid>
              <a:tr h="14987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p(p + 5)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 the sum of 189 and 134.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73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B to A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dark blue circles are needed so that the ratio of dark blue to light blue is 2:1?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0"/>
          <p:cNvSpPr/>
          <p:nvPr/>
        </p:nvSpPr>
        <p:spPr>
          <a:xfrm>
            <a:off x="6333450" y="13059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8" name="Google Shape;128;p20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9" name="Google Shape;129;p20"/>
          <p:cNvSpPr/>
          <p:nvPr/>
        </p:nvSpPr>
        <p:spPr>
          <a:xfrm>
            <a:off x="7020950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7663650" y="1739075"/>
            <a:ext cx="44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1" name="Google Shape;131;p20"/>
          <p:cNvSpPr/>
          <p:nvPr/>
        </p:nvSpPr>
        <p:spPr>
          <a:xfrm>
            <a:off x="7020938" y="13059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6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2" name="Google Shape;132;p20"/>
          <p:cNvSpPr/>
          <p:nvPr/>
        </p:nvSpPr>
        <p:spPr>
          <a:xfrm>
            <a:off x="7708450" y="13059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134" name="Google Shape;134;p20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135" name="Google Shape;135;p20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" name="Google Shape;136;p20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7" name="Google Shape;137;p20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8" name="Google Shape;1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3675" y="2946925"/>
            <a:ext cx="1257950" cy="166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7575" y="3222634"/>
            <a:ext cx="2253600" cy="1333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5" name="Google Shape;145;p21"/>
          <p:cNvGraphicFramePr/>
          <p:nvPr/>
        </p:nvGraphicFramePr>
        <p:xfrm>
          <a:off x="108044" y="807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73525"/>
                <a:gridCol w="3144600"/>
              </a:tblGrid>
              <a:tr h="14780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p(p + 5)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 the sum of 189 and 134.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the ratio of B to A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3:2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dark blue circles are needed so that the ratio of dark blue to light blue is 2:1?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1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7" name="Google Shape;147;p21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5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8" name="Google Shape;148;p21"/>
          <p:cNvSpPr/>
          <p:nvPr/>
        </p:nvSpPr>
        <p:spPr>
          <a:xfrm>
            <a:off x="6976250" y="1739075"/>
            <a:ext cx="4449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10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9" name="Google Shape;149;p21"/>
          <p:cNvSpPr/>
          <p:nvPr/>
        </p:nvSpPr>
        <p:spPr>
          <a:xfrm>
            <a:off x="7663650" y="1739075"/>
            <a:ext cx="44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20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0" name="Google Shape;150;p21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6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1" name="Google Shape;151;p21"/>
          <p:cNvSpPr/>
          <p:nvPr/>
        </p:nvSpPr>
        <p:spPr>
          <a:xfrm>
            <a:off x="7663775" y="1279475"/>
            <a:ext cx="4449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12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2" name="Google Shape;152;p21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153" name="Google Shape;153;p21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21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6" name="Google Shape;156;p21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7" name="Google Shape;15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3675" y="2946925"/>
            <a:ext cx="1257950" cy="1665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37575" y="3222634"/>
            <a:ext cx="2253600" cy="1333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4" name="Google Shape;164;p22"/>
          <p:cNvGraphicFramePr/>
          <p:nvPr/>
        </p:nvGraphicFramePr>
        <p:xfrm>
          <a:off x="130969" y="7910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86300"/>
                <a:gridCol w="3131825"/>
              </a:tblGrid>
              <a:tr h="15626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d(e - f)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the difference between 245 and 96.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502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light blue circles are needed so that the ratio of dark blue to light blue is 2:3?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2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6" name="Google Shape;166;p22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7" name="Google Shape;167;p22"/>
          <p:cNvSpPr/>
          <p:nvPr/>
        </p:nvSpPr>
        <p:spPr>
          <a:xfrm>
            <a:off x="6953450" y="1739075"/>
            <a:ext cx="44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8" name="Google Shape;168;p22"/>
          <p:cNvSpPr/>
          <p:nvPr/>
        </p:nvSpPr>
        <p:spPr>
          <a:xfrm>
            <a:off x="770847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9" name="Google Shape;169;p22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9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1" name="Google Shape;171;p22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172" name="Google Shape;172;p22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173" name="Google Shape;173;p22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4" name="Google Shape;174;p22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5" name="Google Shape;175;p22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6" name="Google Shape;1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900" y="3141674"/>
            <a:ext cx="1937925" cy="13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8300" y="3332102"/>
            <a:ext cx="2182875" cy="1289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83" name="Google Shape;183;p23"/>
          <p:cNvGraphicFramePr/>
          <p:nvPr/>
        </p:nvGraphicFramePr>
        <p:xfrm>
          <a:off x="130956" y="798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{36365383-BD41-43DD-AD9B-288EF80B61C5}</a:tableStyleId>
              </a:tblPr>
              <a:tblGrid>
                <a:gridCol w="1546950"/>
                <a:gridCol w="1695225"/>
                <a:gridCol w="1221775"/>
                <a:gridCol w="1286300"/>
                <a:gridCol w="3131825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the expanded form of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d(e - f)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 - df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the difference between 245 and 96.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149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the fractions equivalent.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 to 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its simplest form.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:5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extra light blue circles are needed so that the ratio of dark blue to light blue is 2:3?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4" name="Google Shape;184;p23"/>
          <p:cNvSpPr/>
          <p:nvPr/>
        </p:nvSpPr>
        <p:spPr>
          <a:xfrm>
            <a:off x="633342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5" name="Google Shape;185;p23"/>
          <p:cNvSpPr/>
          <p:nvPr/>
        </p:nvSpPr>
        <p:spPr>
          <a:xfrm>
            <a:off x="6333425" y="1739075"/>
            <a:ext cx="3327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4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6" name="Google Shape;186;p23"/>
          <p:cNvSpPr/>
          <p:nvPr/>
        </p:nvSpPr>
        <p:spPr>
          <a:xfrm>
            <a:off x="6953450" y="1739075"/>
            <a:ext cx="4449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12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7" name="Google Shape;187;p23"/>
          <p:cNvSpPr/>
          <p:nvPr/>
        </p:nvSpPr>
        <p:spPr>
          <a:xfrm>
            <a:off x="7663775" y="1739075"/>
            <a:ext cx="444900" cy="307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36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8" name="Google Shape;188;p23"/>
          <p:cNvSpPr/>
          <p:nvPr/>
        </p:nvSpPr>
        <p:spPr>
          <a:xfrm>
            <a:off x="7020938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3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89" name="Google Shape;189;p23"/>
          <p:cNvSpPr/>
          <p:nvPr/>
        </p:nvSpPr>
        <p:spPr>
          <a:xfrm>
            <a:off x="7708475" y="1279475"/>
            <a:ext cx="332700" cy="30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9</a:t>
            </a:r>
            <a:endParaRPr sz="1600"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6710938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sp>
        <p:nvSpPr>
          <p:cNvPr id="191" name="Google Shape;191;p23"/>
          <p:cNvSpPr txBox="1"/>
          <p:nvPr/>
        </p:nvSpPr>
        <p:spPr>
          <a:xfrm>
            <a:off x="7398450" y="1420225"/>
            <a:ext cx="26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=</a:t>
            </a:r>
            <a:endParaRPr/>
          </a:p>
        </p:txBody>
      </p:sp>
      <p:cxnSp>
        <p:nvCxnSpPr>
          <p:cNvPr id="192" name="Google Shape;192;p23"/>
          <p:cNvCxnSpPr/>
          <p:nvPr/>
        </p:nvCxnSpPr>
        <p:spPr>
          <a:xfrm>
            <a:off x="633987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3" name="Google Shape;193;p23"/>
          <p:cNvCxnSpPr/>
          <p:nvPr/>
        </p:nvCxnSpPr>
        <p:spPr>
          <a:xfrm>
            <a:off x="7027400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4" name="Google Shape;194;p23"/>
          <p:cNvCxnSpPr/>
          <p:nvPr/>
        </p:nvCxnSpPr>
        <p:spPr>
          <a:xfrm>
            <a:off x="7714925" y="1676125"/>
            <a:ext cx="3198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5" name="Google Shape;19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6900" y="3141674"/>
            <a:ext cx="1937925" cy="13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8300" y="3332102"/>
            <a:ext cx="2182875" cy="1289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