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embeddedFontLst>
    <p:embeddedFont>
      <p:font typeface="Nunito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399F750-C0DF-4404-80A8-C9D8F2FDD820}">
  <a:tblStyle styleId="{F399F750-C0DF-4404-80A8-C9D8F2FDD82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6725DC9-4F54-4D03-9112-D6A22C16EBA2}"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AEFEF95-6C6C-42AE-AB85-C8D43703D9F0}"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bold.fntdata"/><Relationship Id="rId11" Type="http://schemas.openxmlformats.org/officeDocument/2006/relationships/slide" Target="slides/slide5.xml"/><Relationship Id="rId22" Type="http://schemas.openxmlformats.org/officeDocument/2006/relationships/font" Target="fonts/NunitoSans-boldItalic.fntdata"/><Relationship Id="rId10" Type="http://schemas.openxmlformats.org/officeDocument/2006/relationships/slide" Target="slides/slide4.xml"/><Relationship Id="rId21" Type="http://schemas.openxmlformats.org/officeDocument/2006/relationships/font" Target="fonts/NunitoSans-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Nunito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22eb3be963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g122eb3be963_0_17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f01d13c1e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gf01d13c1ee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22eb3be963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g122eb3be963_0_2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f01d13c1e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f01d13c1ee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22eb3be963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122eb3be963_0_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f01d13c1e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f01d13c1ee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22eb3be963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g122eb3be963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f01d13c1e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gf01d13c1ee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22eb3be963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g122eb3be963_0_1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f01d13c1e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gf01d13c1ee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{F399F750-C0DF-4404-80A8-C9D8F2FDD820}</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{F399F750-C0DF-4404-80A8-C9D8F2FDD820}</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9</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graphicFrame>
        <p:nvGraphicFramePr>
          <p:cNvPr id="269" name="Google Shape;269;p24"/>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wx</a:t>
                      </a:r>
                      <a:r>
                        <a:rPr b="0" lang="en-GB" sz="1600">
                          <a:solidFill>
                            <a:schemeClr val="dk1"/>
                          </a:solidFill>
                          <a:latin typeface="Nunito Sans"/>
                          <a:ea typeface="Nunito Sans"/>
                          <a:cs typeface="Nunito Sans"/>
                          <a:sym typeface="Nunito Sans"/>
                        </a:rPr>
                        <a:t>      </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- 6</a:t>
                      </a:r>
                      <a:r>
                        <a:rPr i="1" lang="en-GB" sz="1600">
                          <a:solidFill>
                            <a:srgbClr val="00BC89"/>
                          </a:solidFill>
                          <a:latin typeface="Times New Roman"/>
                          <a:ea typeface="Times New Roman"/>
                          <a:cs typeface="Times New Roman"/>
                          <a:sym typeface="Times New Roman"/>
                        </a:rPr>
                        <a:t>w</a:t>
                      </a:r>
                      <a:r>
                        <a:rPr lang="en-GB" sz="1600">
                          <a:solidFill>
                            <a:srgbClr val="00BC89"/>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12</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+ 10</a:t>
                      </a:r>
                      <a:r>
                        <a:rPr b="0" i="1" lang="en-GB" sz="1600">
                          <a:solidFill>
                            <a:schemeClr val="dk1"/>
                          </a:solidFill>
                          <a:latin typeface="Times New Roman"/>
                          <a:ea typeface="Times New Roman"/>
                          <a:cs typeface="Times New Roman"/>
                          <a:sym typeface="Times New Roman"/>
                        </a:rPr>
                        <a:t>z   </a:t>
                      </a:r>
                      <a:r>
                        <a:rPr lang="en-GB" sz="1600">
                          <a:solidFill>
                            <a:srgbClr val="00BC89"/>
                          </a:solidFill>
                          <a:latin typeface="Nunito Sans"/>
                          <a:ea typeface="Nunito Sans"/>
                          <a:cs typeface="Nunito Sans"/>
                          <a:sym typeface="Nunito Sans"/>
                        </a:rPr>
                        <a:t>2(6</a:t>
                      </a:r>
                      <a:r>
                        <a:rPr i="1" lang="en-GB" sz="1600">
                          <a:solidFill>
                            <a:srgbClr val="00BC89"/>
                          </a:solidFill>
                          <a:latin typeface="Times New Roman"/>
                          <a:ea typeface="Times New Roman"/>
                          <a:cs typeface="Times New Roman"/>
                          <a:sym typeface="Times New Roman"/>
                        </a:rPr>
                        <a:t>y</a:t>
                      </a:r>
                      <a:r>
                        <a:rPr lang="en-GB" sz="1600">
                          <a:solidFill>
                            <a:srgbClr val="00BC89"/>
                          </a:solidFill>
                          <a:latin typeface="Nunito Sans"/>
                          <a:ea typeface="Nunito Sans"/>
                          <a:cs typeface="Nunito Sans"/>
                          <a:sym typeface="Nunito Sans"/>
                        </a:rPr>
                        <a:t> + 5</a:t>
                      </a:r>
                      <a:r>
                        <a:rPr i="1" lang="en-GB" sz="1600">
                          <a:solidFill>
                            <a:srgbClr val="00BC89"/>
                          </a:solidFill>
                          <a:latin typeface="Times New Roman"/>
                          <a:ea typeface="Times New Roman"/>
                          <a:cs typeface="Times New Roman"/>
                          <a:sym typeface="Times New Roman"/>
                        </a:rPr>
                        <a:t>z</a:t>
                      </a:r>
                      <a:r>
                        <a:rPr lang="en-GB" sz="1600">
                          <a:solidFill>
                            <a:srgbClr val="00BC89"/>
                          </a:solidFill>
                          <a:latin typeface="Nunito Sans"/>
                          <a:ea typeface="Nunito Sans"/>
                          <a:cs typeface="Nunito Sans"/>
                          <a:sym typeface="Nunito Sans"/>
                        </a:rPr>
                        <a:t>)</a:t>
                      </a:r>
                      <a:endParaRPr i="1"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1 -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How many hours are there in one week?   </a:t>
                      </a:r>
                      <a:r>
                        <a:rPr lang="en-GB" sz="1600">
                          <a:solidFill>
                            <a:srgbClr val="00BC89"/>
                          </a:solidFill>
                          <a:latin typeface="Nunito Sans"/>
                          <a:ea typeface="Nunito Sans"/>
                          <a:cs typeface="Nunito Sans"/>
                          <a:sym typeface="Nunito Sans"/>
                        </a:rPr>
                        <a:t>168</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926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surface area of this cube.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294mm</a:t>
                      </a:r>
                      <a:r>
                        <a:rPr b="1" baseline="30000" lang="en-GB" sz="1600">
                          <a:solidFill>
                            <a:srgbClr val="00BC89"/>
                          </a:solidFill>
                          <a:latin typeface="Nunito Sans"/>
                          <a:ea typeface="Nunito Sans"/>
                          <a:cs typeface="Nunito Sans"/>
                          <a:sym typeface="Nunito Sans"/>
                        </a:rPr>
                        <a:t>2</a:t>
                      </a:r>
                      <a:endParaRPr b="1"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distance between point A and point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5 units</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70" name="Google Shape;270;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4</a:t>
            </a:r>
            <a:endParaRPr b="1">
              <a:solidFill>
                <a:srgbClr val="FFFFFF"/>
              </a:solidFill>
              <a:latin typeface="Nunito Sans"/>
              <a:ea typeface="Nunito Sans"/>
              <a:cs typeface="Nunito Sans"/>
              <a:sym typeface="Nunito Sans"/>
            </a:endParaRPr>
          </a:p>
        </p:txBody>
      </p:sp>
      <p:pic>
        <p:nvPicPr>
          <p:cNvPr id="271" name="Google Shape;271;p24"/>
          <p:cNvPicPr preferRelativeResize="0"/>
          <p:nvPr/>
        </p:nvPicPr>
        <p:blipFill>
          <a:blip r:embed="rId3">
            <a:alphaModFix/>
          </a:blip>
          <a:stretch>
            <a:fillRect/>
          </a:stretch>
        </p:blipFill>
        <p:spPr>
          <a:xfrm>
            <a:off x="1426575" y="2655725"/>
            <a:ext cx="2334651" cy="1648375"/>
          </a:xfrm>
          <a:prstGeom prst="rect">
            <a:avLst/>
          </a:prstGeom>
          <a:noFill/>
          <a:ln>
            <a:noFill/>
          </a:ln>
        </p:spPr>
      </p:pic>
      <p:pic>
        <p:nvPicPr>
          <p:cNvPr id="272" name="Google Shape;272;p24"/>
          <p:cNvPicPr preferRelativeResize="0"/>
          <p:nvPr/>
        </p:nvPicPr>
        <p:blipFill>
          <a:blip r:embed="rId4">
            <a:alphaModFix/>
          </a:blip>
          <a:stretch>
            <a:fillRect/>
          </a:stretch>
        </p:blipFill>
        <p:spPr>
          <a:xfrm>
            <a:off x="5836975" y="2539900"/>
            <a:ext cx="1932851" cy="1838201"/>
          </a:xfrm>
          <a:prstGeom prst="rect">
            <a:avLst/>
          </a:prstGeom>
          <a:noFill/>
          <a:ln>
            <a:noFill/>
          </a:ln>
        </p:spPr>
      </p:pic>
      <p:grpSp>
        <p:nvGrpSpPr>
          <p:cNvPr id="273" name="Google Shape;273;p24"/>
          <p:cNvGrpSpPr/>
          <p:nvPr/>
        </p:nvGrpSpPr>
        <p:grpSpPr>
          <a:xfrm>
            <a:off x="3838441" y="1066658"/>
            <a:ext cx="175271" cy="458758"/>
            <a:chOff x="4963775" y="5368550"/>
            <a:chExt cx="294921" cy="501703"/>
          </a:xfrm>
        </p:grpSpPr>
        <p:cxnSp>
          <p:nvCxnSpPr>
            <p:cNvPr id="274" name="Google Shape;274;p2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75" name="Google Shape;275;p24"/>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76" name="Google Shape;276;p24"/>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277" name="Google Shape;277;p24"/>
          <p:cNvGrpSpPr/>
          <p:nvPr/>
        </p:nvGrpSpPr>
        <p:grpSpPr>
          <a:xfrm>
            <a:off x="3449741" y="1559758"/>
            <a:ext cx="175271" cy="458758"/>
            <a:chOff x="4963775" y="5368550"/>
            <a:chExt cx="294921" cy="501703"/>
          </a:xfrm>
        </p:grpSpPr>
        <p:cxnSp>
          <p:nvCxnSpPr>
            <p:cNvPr id="278" name="Google Shape;278;p2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79" name="Google Shape;279;p24"/>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280" name="Google Shape;280;p24"/>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latin typeface="Nunito Sans"/>
                <a:ea typeface="Nunito Sans"/>
                <a:cs typeface="Nunito Sans"/>
                <a:sym typeface="Nunito Sans"/>
              </a:endParaRPr>
            </a:p>
          </p:txBody>
        </p:sp>
      </p:grpSp>
      <p:grpSp>
        <p:nvGrpSpPr>
          <p:cNvPr id="281" name="Google Shape;281;p24"/>
          <p:cNvGrpSpPr/>
          <p:nvPr/>
        </p:nvGrpSpPr>
        <p:grpSpPr>
          <a:xfrm>
            <a:off x="3838441" y="1559758"/>
            <a:ext cx="175271" cy="458758"/>
            <a:chOff x="4963775" y="5368550"/>
            <a:chExt cx="294921" cy="501703"/>
          </a:xfrm>
        </p:grpSpPr>
        <p:cxnSp>
          <p:nvCxnSpPr>
            <p:cNvPr id="282" name="Google Shape;282;p2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83" name="Google Shape;283;p24"/>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6</a:t>
              </a:r>
              <a:endParaRPr b="1">
                <a:solidFill>
                  <a:srgbClr val="000000"/>
                </a:solidFill>
                <a:latin typeface="Nunito Sans"/>
                <a:ea typeface="Nunito Sans"/>
                <a:cs typeface="Nunito Sans"/>
                <a:sym typeface="Nunito Sans"/>
              </a:endParaRPr>
            </a:p>
          </p:txBody>
        </p:sp>
        <p:sp>
          <p:nvSpPr>
            <p:cNvPr id="284" name="Google Shape;284;p24"/>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85" name="Google Shape;285;p24"/>
          <p:cNvGrpSpPr/>
          <p:nvPr/>
        </p:nvGrpSpPr>
        <p:grpSpPr>
          <a:xfrm>
            <a:off x="4314178" y="1066658"/>
            <a:ext cx="175271" cy="458758"/>
            <a:chOff x="4963775" y="5368550"/>
            <a:chExt cx="294921" cy="501703"/>
          </a:xfrm>
        </p:grpSpPr>
        <p:cxnSp>
          <p:nvCxnSpPr>
            <p:cNvPr id="286" name="Google Shape;286;p2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87" name="Google Shape;287;p24"/>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7</a:t>
              </a:r>
              <a:endParaRPr b="1">
                <a:solidFill>
                  <a:srgbClr val="00BC89"/>
                </a:solidFill>
                <a:latin typeface="Nunito Sans"/>
                <a:ea typeface="Nunito Sans"/>
                <a:cs typeface="Nunito Sans"/>
                <a:sym typeface="Nunito Sans"/>
              </a:endParaRPr>
            </a:p>
          </p:txBody>
        </p:sp>
        <p:sp>
          <p:nvSpPr>
            <p:cNvPr id="288" name="Google Shape;288;p24"/>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grpSp>
      <p:grpSp>
        <p:nvGrpSpPr>
          <p:cNvPr id="289" name="Google Shape;289;p24"/>
          <p:cNvGrpSpPr/>
          <p:nvPr/>
        </p:nvGrpSpPr>
        <p:grpSpPr>
          <a:xfrm>
            <a:off x="4314178" y="1581908"/>
            <a:ext cx="175271" cy="458758"/>
            <a:chOff x="4963775" y="5368550"/>
            <a:chExt cx="294921" cy="501703"/>
          </a:xfrm>
        </p:grpSpPr>
        <p:cxnSp>
          <p:nvCxnSpPr>
            <p:cNvPr id="290" name="Google Shape;290;p2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91" name="Google Shape;291;p24"/>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p:txBody>
        </p:sp>
        <p:sp>
          <p:nvSpPr>
            <p:cNvPr id="292" name="Google Shape;292;p24"/>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6</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graphicFrame>
        <p:nvGraphicFramePr>
          <p:cNvPr id="297" name="Google Shape;297;p25"/>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- 12</a:t>
                      </a:r>
                      <a:r>
                        <a:rPr b="0" i="1" lang="en-GB" sz="1600">
                          <a:solidFill>
                            <a:schemeClr val="dk1"/>
                          </a:solidFill>
                          <a:latin typeface="Times New Roman"/>
                          <a:ea typeface="Times New Roman"/>
                          <a:cs typeface="Times New Roman"/>
                          <a:sym typeface="Times New Roman"/>
                        </a:rPr>
                        <a:t>xy</a:t>
                      </a:r>
                      <a:endParaRPr b="0" i="1" sz="1600">
                        <a:solidFill>
                          <a:schemeClr val="dk1"/>
                        </a:solidFill>
                        <a:latin typeface="Times New Roman"/>
                        <a:ea typeface="Times New Roman"/>
                        <a:cs typeface="Times New Roman"/>
                        <a:sym typeface="Times New Roman"/>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a:t>
                      </a:r>
                      <a:r>
                        <a:rPr b="0" i="1" lang="en-GB" sz="1600">
                          <a:solidFill>
                            <a:schemeClr val="dk1"/>
                          </a:solidFill>
                          <a:latin typeface="Times New Roman"/>
                          <a:ea typeface="Times New Roman"/>
                          <a:cs typeface="Times New Roman"/>
                          <a:sym typeface="Times New Roman"/>
                        </a:rPr>
                        <a:t>y</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- 10</a:t>
                      </a:r>
                      <a:r>
                        <a:rPr b="0" i="1" lang="en-GB" sz="1600">
                          <a:solidFill>
                            <a:schemeClr val="dk1"/>
                          </a:solidFill>
                          <a:latin typeface="Times New Roman"/>
                          <a:ea typeface="Times New Roman"/>
                          <a:cs typeface="Times New Roman"/>
                          <a:sym typeface="Times New Roman"/>
                        </a:rPr>
                        <a:t>xy</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yz</a:t>
                      </a:r>
                      <a:endParaRPr b="0" i="1"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   +     +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a:t>
                      </a:r>
                      <a:r>
                        <a:rPr b="0" lang="en-GB" sz="1600">
                          <a:solidFill>
                            <a:srgbClr val="000000"/>
                          </a:solidFill>
                          <a:latin typeface="Nunito Sans"/>
                          <a:ea typeface="Nunito Sans"/>
                          <a:cs typeface="Nunito Sans"/>
                          <a:sym typeface="Nunito Sans"/>
                        </a:rPr>
                        <a:t>fraction</a:t>
                      </a:r>
                      <a:r>
                        <a:rPr b="0" lang="en-GB" sz="1600">
                          <a:solidFill>
                            <a:srgbClr val="000000"/>
                          </a:solidFill>
                          <a:latin typeface="Nunito Sans"/>
                          <a:ea typeface="Nunito Sans"/>
                          <a:cs typeface="Nunito Sans"/>
                          <a:sym typeface="Nunito Sans"/>
                        </a:rPr>
                        <a:t> of 1 hour is 360 seconds?</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870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Determine the volume of the cylinder.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distance between point A and point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98" name="Google Shape;298;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5</a:t>
            </a:r>
            <a:endParaRPr b="1">
              <a:solidFill>
                <a:srgbClr val="FFFFFF"/>
              </a:solidFill>
              <a:latin typeface="Nunito Sans"/>
              <a:ea typeface="Nunito Sans"/>
              <a:cs typeface="Nunito Sans"/>
              <a:sym typeface="Nunito Sans"/>
            </a:endParaRPr>
          </a:p>
        </p:txBody>
      </p:sp>
      <p:pic>
        <p:nvPicPr>
          <p:cNvPr id="299" name="Google Shape;299;p25"/>
          <p:cNvPicPr preferRelativeResize="0"/>
          <p:nvPr/>
        </p:nvPicPr>
        <p:blipFill>
          <a:blip r:embed="rId3">
            <a:alphaModFix/>
          </a:blip>
          <a:stretch>
            <a:fillRect/>
          </a:stretch>
        </p:blipFill>
        <p:spPr>
          <a:xfrm>
            <a:off x="1119350" y="2571750"/>
            <a:ext cx="1968374" cy="1863925"/>
          </a:xfrm>
          <a:prstGeom prst="rect">
            <a:avLst/>
          </a:prstGeom>
          <a:noFill/>
          <a:ln>
            <a:noFill/>
          </a:ln>
        </p:spPr>
      </p:pic>
      <p:pic>
        <p:nvPicPr>
          <p:cNvPr id="300" name="Google Shape;300;p25"/>
          <p:cNvPicPr preferRelativeResize="0"/>
          <p:nvPr/>
        </p:nvPicPr>
        <p:blipFill>
          <a:blip r:embed="rId4">
            <a:alphaModFix/>
          </a:blip>
          <a:stretch>
            <a:fillRect/>
          </a:stretch>
        </p:blipFill>
        <p:spPr>
          <a:xfrm>
            <a:off x="6124799" y="2612775"/>
            <a:ext cx="1847975" cy="1842524"/>
          </a:xfrm>
          <a:prstGeom prst="rect">
            <a:avLst/>
          </a:prstGeom>
          <a:noFill/>
          <a:ln>
            <a:noFill/>
          </a:ln>
        </p:spPr>
      </p:pic>
      <p:grpSp>
        <p:nvGrpSpPr>
          <p:cNvPr id="301" name="Google Shape;301;p25"/>
          <p:cNvGrpSpPr/>
          <p:nvPr/>
        </p:nvGrpSpPr>
        <p:grpSpPr>
          <a:xfrm>
            <a:off x="3460941" y="1053558"/>
            <a:ext cx="175271" cy="458758"/>
            <a:chOff x="4963775" y="5368550"/>
            <a:chExt cx="294921" cy="501703"/>
          </a:xfrm>
        </p:grpSpPr>
        <p:cxnSp>
          <p:nvCxnSpPr>
            <p:cNvPr id="302" name="Google Shape;302;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03" name="Google Shape;303;p25"/>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304" name="Google Shape;304;p25"/>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305" name="Google Shape;305;p25"/>
          <p:cNvGrpSpPr/>
          <p:nvPr/>
        </p:nvGrpSpPr>
        <p:grpSpPr>
          <a:xfrm>
            <a:off x="3840691" y="1053558"/>
            <a:ext cx="175271" cy="458758"/>
            <a:chOff x="4963775" y="5368550"/>
            <a:chExt cx="294921" cy="501703"/>
          </a:xfrm>
        </p:grpSpPr>
        <p:cxnSp>
          <p:nvCxnSpPr>
            <p:cNvPr id="306" name="Google Shape;306;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07" name="Google Shape;307;p25"/>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308" name="Google Shape;308;p25"/>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309" name="Google Shape;309;p25"/>
          <p:cNvGrpSpPr/>
          <p:nvPr/>
        </p:nvGrpSpPr>
        <p:grpSpPr>
          <a:xfrm>
            <a:off x="4220441" y="1053558"/>
            <a:ext cx="175271" cy="458758"/>
            <a:chOff x="4963775" y="5368550"/>
            <a:chExt cx="294921" cy="501703"/>
          </a:xfrm>
        </p:grpSpPr>
        <p:cxnSp>
          <p:nvCxnSpPr>
            <p:cNvPr id="310" name="Google Shape;310;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11" name="Google Shape;311;p25"/>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312" name="Google Shape;312;p25"/>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313" name="Google Shape;313;p25"/>
          <p:cNvGrpSpPr/>
          <p:nvPr/>
        </p:nvGrpSpPr>
        <p:grpSpPr>
          <a:xfrm>
            <a:off x="3460941" y="1579408"/>
            <a:ext cx="175271" cy="458758"/>
            <a:chOff x="4963775" y="5368550"/>
            <a:chExt cx="294921" cy="501703"/>
          </a:xfrm>
        </p:grpSpPr>
        <p:cxnSp>
          <p:nvCxnSpPr>
            <p:cNvPr id="314" name="Google Shape;314;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15" name="Google Shape;315;p25"/>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sp>
          <p:nvSpPr>
            <p:cNvPr id="316" name="Google Shape;316;p25"/>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latin typeface="Nunito Sans"/>
                <a:ea typeface="Nunito Sans"/>
                <a:cs typeface="Nunito Sans"/>
                <a:sym typeface="Nunito Sans"/>
              </a:endParaRPr>
            </a:p>
          </p:txBody>
        </p:sp>
      </p:grpSp>
      <p:grpSp>
        <p:nvGrpSpPr>
          <p:cNvPr id="317" name="Google Shape;317;p25"/>
          <p:cNvGrpSpPr/>
          <p:nvPr/>
        </p:nvGrpSpPr>
        <p:grpSpPr>
          <a:xfrm>
            <a:off x="3885841" y="1579408"/>
            <a:ext cx="175271" cy="458758"/>
            <a:chOff x="4963775" y="5368550"/>
            <a:chExt cx="294921" cy="501703"/>
          </a:xfrm>
        </p:grpSpPr>
        <p:cxnSp>
          <p:nvCxnSpPr>
            <p:cNvPr id="318" name="Google Shape;318;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19" name="Google Shape;319;p25"/>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320" name="Google Shape;320;p25"/>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graphicFrame>
        <p:nvGraphicFramePr>
          <p:cNvPr id="325" name="Google Shape;325;p26"/>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- 12</a:t>
                      </a:r>
                      <a:r>
                        <a:rPr b="0" i="1" lang="en-GB" sz="1600">
                          <a:solidFill>
                            <a:schemeClr val="dk1"/>
                          </a:solidFill>
                          <a:latin typeface="Times New Roman"/>
                          <a:ea typeface="Times New Roman"/>
                          <a:cs typeface="Times New Roman"/>
                          <a:sym typeface="Times New Roman"/>
                        </a:rPr>
                        <a:t>xy </a:t>
                      </a:r>
                      <a:endParaRPr b="0" i="1" sz="1600">
                        <a:solidFill>
                          <a:schemeClr val="dk1"/>
                        </a:solidFill>
                        <a:latin typeface="Times New Roman"/>
                        <a:ea typeface="Times New Roman"/>
                        <a:cs typeface="Times New Roman"/>
                        <a:sym typeface="Times New Roman"/>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3(</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+ 2</a:t>
                      </a:r>
                      <a:r>
                        <a:rPr i="1" lang="en-GB" sz="1600">
                          <a:solidFill>
                            <a:srgbClr val="00BC89"/>
                          </a:solidFill>
                          <a:latin typeface="Times New Roman"/>
                          <a:ea typeface="Times New Roman"/>
                          <a:cs typeface="Times New Roman"/>
                          <a:sym typeface="Times New Roman"/>
                        </a:rPr>
                        <a:t>y</a:t>
                      </a:r>
                      <a:r>
                        <a:rPr lang="en-GB" sz="1600">
                          <a:solidFill>
                            <a:srgbClr val="00BC89"/>
                          </a:solidFill>
                          <a:latin typeface="Nunito Sans"/>
                          <a:ea typeface="Nunito Sans"/>
                          <a:cs typeface="Nunito Sans"/>
                          <a:sym typeface="Nunito Sans"/>
                        </a:rPr>
                        <a:t> - 4</a:t>
                      </a:r>
                      <a:r>
                        <a:rPr i="1" lang="en-GB" sz="1600">
                          <a:solidFill>
                            <a:srgbClr val="00BC89"/>
                          </a:solidFill>
                          <a:latin typeface="Times New Roman"/>
                          <a:ea typeface="Times New Roman"/>
                          <a:cs typeface="Times New Roman"/>
                          <a:sym typeface="Times New Roman"/>
                        </a:rPr>
                        <a:t>xy</a:t>
                      </a:r>
                      <a:r>
                        <a:rPr lang="en-GB" sz="1600">
                          <a:solidFill>
                            <a:srgbClr val="00BC89"/>
                          </a:solidFill>
                          <a:latin typeface="Nunito Sans"/>
                          <a:ea typeface="Nunito Sans"/>
                          <a:cs typeface="Nunito Sans"/>
                          <a:sym typeface="Nunito Sans"/>
                        </a:rPr>
                        <a:t>)</a:t>
                      </a:r>
                      <a:endParaRPr i="1" sz="1600">
                        <a:solidFill>
                          <a:schemeClr val="dk1"/>
                        </a:solidFill>
                        <a:latin typeface="Times New Roman"/>
                        <a:ea typeface="Times New Roman"/>
                        <a:cs typeface="Times New Roman"/>
                        <a:sym typeface="Times New Roman"/>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a:t>
                      </a:r>
                      <a:r>
                        <a:rPr b="0" i="1" lang="en-GB" sz="1600">
                          <a:solidFill>
                            <a:schemeClr val="dk1"/>
                          </a:solidFill>
                          <a:latin typeface="Times New Roman"/>
                          <a:ea typeface="Times New Roman"/>
                          <a:cs typeface="Times New Roman"/>
                          <a:sym typeface="Times New Roman"/>
                        </a:rPr>
                        <a:t>y</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- 10</a:t>
                      </a:r>
                      <a:r>
                        <a:rPr b="0" i="1" lang="en-GB" sz="1600">
                          <a:solidFill>
                            <a:schemeClr val="dk1"/>
                          </a:solidFill>
                          <a:latin typeface="Times New Roman"/>
                          <a:ea typeface="Times New Roman"/>
                          <a:cs typeface="Times New Roman"/>
                          <a:sym typeface="Times New Roman"/>
                        </a:rPr>
                        <a:t>xy</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yz</a:t>
                      </a:r>
                      <a:endParaRPr b="0" i="1" sz="1600">
                        <a:solidFill>
                          <a:schemeClr val="dk1"/>
                        </a:solidFill>
                        <a:latin typeface="Times New Roman"/>
                        <a:ea typeface="Times New Roman"/>
                        <a:cs typeface="Times New Roman"/>
                        <a:sym typeface="Times New Roman"/>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2</a:t>
                      </a:r>
                      <a:r>
                        <a:rPr i="1" lang="en-GB" sz="1600">
                          <a:solidFill>
                            <a:srgbClr val="00BC89"/>
                          </a:solidFill>
                          <a:latin typeface="Times New Roman"/>
                          <a:ea typeface="Times New Roman"/>
                          <a:cs typeface="Times New Roman"/>
                          <a:sym typeface="Times New Roman"/>
                        </a:rPr>
                        <a:t>y</a:t>
                      </a:r>
                      <a:r>
                        <a:rPr lang="en-GB" sz="1600">
                          <a:solidFill>
                            <a:srgbClr val="00BC89"/>
                          </a:solidFill>
                          <a:latin typeface="Nunito Sans"/>
                          <a:ea typeface="Nunito Sans"/>
                          <a:cs typeface="Nunito Sans"/>
                          <a:sym typeface="Nunito Sans"/>
                        </a:rPr>
                        <a:t>(2</a:t>
                      </a:r>
                      <a:r>
                        <a:rPr i="1" lang="en-GB" sz="1600">
                          <a:solidFill>
                            <a:srgbClr val="00BC89"/>
                          </a:solidFill>
                          <a:latin typeface="Times New Roman"/>
                          <a:ea typeface="Times New Roman"/>
                          <a:cs typeface="Times New Roman"/>
                          <a:sym typeface="Times New Roman"/>
                        </a:rPr>
                        <a:t>y</a:t>
                      </a:r>
                      <a:r>
                        <a:rPr lang="en-GB" sz="1600">
                          <a:solidFill>
                            <a:srgbClr val="00BC89"/>
                          </a:solidFill>
                          <a:latin typeface="Nunito Sans"/>
                          <a:ea typeface="Nunito Sans"/>
                          <a:cs typeface="Nunito Sans"/>
                          <a:sym typeface="Nunito Sans"/>
                        </a:rPr>
                        <a:t> - 5</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+ 3</a:t>
                      </a:r>
                      <a:r>
                        <a:rPr i="1" lang="en-GB" sz="1600">
                          <a:solidFill>
                            <a:srgbClr val="00BC89"/>
                          </a:solidFill>
                          <a:latin typeface="Times New Roman"/>
                          <a:ea typeface="Times New Roman"/>
                          <a:cs typeface="Times New Roman"/>
                          <a:sym typeface="Times New Roman"/>
                        </a:rPr>
                        <a:t>z</a:t>
                      </a:r>
                      <a:r>
                        <a:rPr lang="en-GB" sz="1600">
                          <a:solidFill>
                            <a:srgbClr val="00BC89"/>
                          </a:solidFill>
                          <a:latin typeface="Nunito Sans"/>
                          <a:ea typeface="Nunito Sans"/>
                          <a:cs typeface="Nunito Sans"/>
                          <a:sym typeface="Nunito Sans"/>
                        </a:rPr>
                        <a:t>)</a:t>
                      </a:r>
                      <a:endParaRPr i="1"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   +     +     =      </a:t>
                      </a:r>
                      <a:r>
                        <a:rPr lang="en-GB" sz="1600">
                          <a:solidFill>
                            <a:srgbClr val="00BC89"/>
                          </a:solidFill>
                          <a:latin typeface="Nunito Sans"/>
                          <a:ea typeface="Nunito Sans"/>
                          <a:cs typeface="Nunito Sans"/>
                          <a:sym typeface="Nunito Sans"/>
                        </a:rPr>
                        <a:t>or 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What fraction of 1 hour is 360 seconds?</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870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Determine the volume of the cylinder.</a:t>
                      </a:r>
                      <a:endParaRPr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44π or </a:t>
                      </a:r>
                      <a:r>
                        <a:rPr b="1" lang="en-GB" sz="1600">
                          <a:solidFill>
                            <a:srgbClr val="00BC89"/>
                          </a:solidFill>
                          <a:latin typeface="Nunito Sans"/>
                          <a:ea typeface="Nunito Sans"/>
                          <a:cs typeface="Nunito Sans"/>
                          <a:sym typeface="Nunito Sans"/>
                        </a:rPr>
                        <a:t>138.23cm</a:t>
                      </a:r>
                      <a:r>
                        <a:rPr b="1" baseline="30000" lang="en-GB" sz="1600">
                          <a:solidFill>
                            <a:srgbClr val="00BC89"/>
                          </a:solidFill>
                          <a:latin typeface="Nunito Sans"/>
                          <a:ea typeface="Nunito Sans"/>
                          <a:cs typeface="Nunito Sans"/>
                          <a:sym typeface="Nunito Sans"/>
                        </a:rPr>
                        <a:t>3</a:t>
                      </a:r>
                      <a:r>
                        <a:rPr b="1" baseline="30000"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(2dp)</a:t>
                      </a:r>
                      <a:endParaRPr b="1"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distance between point A and point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5 units</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326" name="Google Shape;326;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5</a:t>
            </a:r>
            <a:endParaRPr b="1">
              <a:solidFill>
                <a:srgbClr val="FFFFFF"/>
              </a:solidFill>
              <a:latin typeface="Nunito Sans"/>
              <a:ea typeface="Nunito Sans"/>
              <a:cs typeface="Nunito Sans"/>
              <a:sym typeface="Nunito Sans"/>
            </a:endParaRPr>
          </a:p>
        </p:txBody>
      </p:sp>
      <p:pic>
        <p:nvPicPr>
          <p:cNvPr id="327" name="Google Shape;327;p26"/>
          <p:cNvPicPr preferRelativeResize="0"/>
          <p:nvPr/>
        </p:nvPicPr>
        <p:blipFill>
          <a:blip r:embed="rId3">
            <a:alphaModFix/>
          </a:blip>
          <a:stretch>
            <a:fillRect/>
          </a:stretch>
        </p:blipFill>
        <p:spPr>
          <a:xfrm>
            <a:off x="2188675" y="2721875"/>
            <a:ext cx="1968374" cy="1863925"/>
          </a:xfrm>
          <a:prstGeom prst="rect">
            <a:avLst/>
          </a:prstGeom>
          <a:noFill/>
          <a:ln>
            <a:noFill/>
          </a:ln>
        </p:spPr>
      </p:pic>
      <p:pic>
        <p:nvPicPr>
          <p:cNvPr id="328" name="Google Shape;328;p26"/>
          <p:cNvPicPr preferRelativeResize="0"/>
          <p:nvPr/>
        </p:nvPicPr>
        <p:blipFill>
          <a:blip r:embed="rId4">
            <a:alphaModFix/>
          </a:blip>
          <a:stretch>
            <a:fillRect/>
          </a:stretch>
        </p:blipFill>
        <p:spPr>
          <a:xfrm>
            <a:off x="6124799" y="2612775"/>
            <a:ext cx="1847975" cy="1842524"/>
          </a:xfrm>
          <a:prstGeom prst="rect">
            <a:avLst/>
          </a:prstGeom>
          <a:noFill/>
          <a:ln>
            <a:noFill/>
          </a:ln>
        </p:spPr>
      </p:pic>
      <p:grpSp>
        <p:nvGrpSpPr>
          <p:cNvPr id="329" name="Google Shape;329;p26"/>
          <p:cNvGrpSpPr/>
          <p:nvPr/>
        </p:nvGrpSpPr>
        <p:grpSpPr>
          <a:xfrm>
            <a:off x="3460941" y="1053558"/>
            <a:ext cx="175271" cy="458758"/>
            <a:chOff x="4963775" y="5368550"/>
            <a:chExt cx="294921" cy="501703"/>
          </a:xfrm>
        </p:grpSpPr>
        <p:cxnSp>
          <p:nvCxnSpPr>
            <p:cNvPr id="330" name="Google Shape;330;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31" name="Google Shape;331;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332" name="Google Shape;332;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333" name="Google Shape;333;p26"/>
          <p:cNvGrpSpPr/>
          <p:nvPr/>
        </p:nvGrpSpPr>
        <p:grpSpPr>
          <a:xfrm>
            <a:off x="3840691" y="1053558"/>
            <a:ext cx="175271" cy="458758"/>
            <a:chOff x="4963775" y="5368550"/>
            <a:chExt cx="294921" cy="501703"/>
          </a:xfrm>
        </p:grpSpPr>
        <p:cxnSp>
          <p:nvCxnSpPr>
            <p:cNvPr id="334" name="Google Shape;334;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35" name="Google Shape;335;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336" name="Google Shape;336;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337" name="Google Shape;337;p26"/>
          <p:cNvGrpSpPr/>
          <p:nvPr/>
        </p:nvGrpSpPr>
        <p:grpSpPr>
          <a:xfrm>
            <a:off x="3460941" y="1579408"/>
            <a:ext cx="175271" cy="458758"/>
            <a:chOff x="4963775" y="5368550"/>
            <a:chExt cx="294921" cy="501703"/>
          </a:xfrm>
        </p:grpSpPr>
        <p:cxnSp>
          <p:nvCxnSpPr>
            <p:cNvPr id="338" name="Google Shape;338;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39" name="Google Shape;339;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sp>
          <p:nvSpPr>
            <p:cNvPr id="340" name="Google Shape;340;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latin typeface="Nunito Sans"/>
                <a:ea typeface="Nunito Sans"/>
                <a:cs typeface="Nunito Sans"/>
                <a:sym typeface="Nunito Sans"/>
              </a:endParaRPr>
            </a:p>
          </p:txBody>
        </p:sp>
      </p:grpSp>
      <p:grpSp>
        <p:nvGrpSpPr>
          <p:cNvPr id="341" name="Google Shape;341;p26"/>
          <p:cNvGrpSpPr/>
          <p:nvPr/>
        </p:nvGrpSpPr>
        <p:grpSpPr>
          <a:xfrm>
            <a:off x="3885841" y="1579408"/>
            <a:ext cx="175271" cy="458758"/>
            <a:chOff x="4963775" y="5368550"/>
            <a:chExt cx="294921" cy="501703"/>
          </a:xfrm>
        </p:grpSpPr>
        <p:cxnSp>
          <p:nvCxnSpPr>
            <p:cNvPr id="342" name="Google Shape;342;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43" name="Google Shape;343;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344" name="Google Shape;344;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345" name="Google Shape;345;p26"/>
          <p:cNvGrpSpPr/>
          <p:nvPr/>
        </p:nvGrpSpPr>
        <p:grpSpPr>
          <a:xfrm>
            <a:off x="4571994" y="1053551"/>
            <a:ext cx="248176" cy="458758"/>
            <a:chOff x="4963775" y="5368550"/>
            <a:chExt cx="294921" cy="501703"/>
          </a:xfrm>
        </p:grpSpPr>
        <p:cxnSp>
          <p:nvCxnSpPr>
            <p:cNvPr id="346" name="Google Shape;346;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47" name="Google Shape;347;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p:txBody>
        </p:sp>
        <p:sp>
          <p:nvSpPr>
            <p:cNvPr id="348" name="Google Shape;348;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13</a:t>
              </a:r>
              <a:endParaRPr b="1">
                <a:solidFill>
                  <a:srgbClr val="00BC89"/>
                </a:solidFill>
                <a:latin typeface="Nunito Sans"/>
                <a:ea typeface="Nunito Sans"/>
                <a:cs typeface="Nunito Sans"/>
                <a:sym typeface="Nunito Sans"/>
              </a:endParaRPr>
            </a:p>
          </p:txBody>
        </p:sp>
      </p:grpSp>
      <p:grpSp>
        <p:nvGrpSpPr>
          <p:cNvPr id="349" name="Google Shape;349;p26"/>
          <p:cNvGrpSpPr/>
          <p:nvPr/>
        </p:nvGrpSpPr>
        <p:grpSpPr>
          <a:xfrm>
            <a:off x="4220441" y="1053558"/>
            <a:ext cx="175271" cy="458758"/>
            <a:chOff x="4963775" y="5368550"/>
            <a:chExt cx="294921" cy="501703"/>
          </a:xfrm>
        </p:grpSpPr>
        <p:cxnSp>
          <p:nvCxnSpPr>
            <p:cNvPr id="350" name="Google Shape;350;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51" name="Google Shape;351;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352" name="Google Shape;352;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353" name="Google Shape;353;p26"/>
          <p:cNvGrpSpPr/>
          <p:nvPr/>
        </p:nvGrpSpPr>
        <p:grpSpPr>
          <a:xfrm>
            <a:off x="5286344" y="1053551"/>
            <a:ext cx="248176" cy="458758"/>
            <a:chOff x="4963775" y="5368550"/>
            <a:chExt cx="294921" cy="501703"/>
          </a:xfrm>
        </p:grpSpPr>
        <p:cxnSp>
          <p:nvCxnSpPr>
            <p:cNvPr id="354" name="Google Shape;354;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55" name="Google Shape;355;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p:txBody>
        </p:sp>
        <p:sp>
          <p:nvSpPr>
            <p:cNvPr id="356" name="Google Shape;356;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grpSp>
        <p:nvGrpSpPr>
          <p:cNvPr id="357" name="Google Shape;357;p26"/>
          <p:cNvGrpSpPr/>
          <p:nvPr/>
        </p:nvGrpSpPr>
        <p:grpSpPr>
          <a:xfrm>
            <a:off x="4323819" y="1579413"/>
            <a:ext cx="248176" cy="458758"/>
            <a:chOff x="4963775" y="5368550"/>
            <a:chExt cx="294921" cy="501703"/>
          </a:xfrm>
        </p:grpSpPr>
        <p:cxnSp>
          <p:nvCxnSpPr>
            <p:cNvPr id="358" name="Google Shape;358;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59" name="Google Shape;359;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24</a:t>
              </a:r>
              <a:endParaRPr b="1">
                <a:solidFill>
                  <a:srgbClr val="00BC89"/>
                </a:solidFill>
                <a:latin typeface="Nunito Sans"/>
                <a:ea typeface="Nunito Sans"/>
                <a:cs typeface="Nunito Sans"/>
                <a:sym typeface="Nunito Sans"/>
              </a:endParaRPr>
            </a:p>
          </p:txBody>
        </p:sp>
        <p:sp>
          <p:nvSpPr>
            <p:cNvPr id="360" name="Google Shape;360;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13</a:t>
              </a:r>
              <a:endParaRPr b="1">
                <a:solidFill>
                  <a:srgbClr val="00BC89"/>
                </a:solidFill>
                <a:latin typeface="Nunito Sans"/>
                <a:ea typeface="Nunito Sans"/>
                <a:cs typeface="Nunito Sans"/>
                <a:sym typeface="Nunito Sans"/>
              </a:endParaRPr>
            </a:p>
          </p:txBody>
        </p:sp>
      </p:grpSp>
      <p:grpSp>
        <p:nvGrpSpPr>
          <p:cNvPr id="361" name="Google Shape;361;p26"/>
          <p:cNvGrpSpPr/>
          <p:nvPr/>
        </p:nvGrpSpPr>
        <p:grpSpPr>
          <a:xfrm>
            <a:off x="7330594" y="1186751"/>
            <a:ext cx="248176" cy="458758"/>
            <a:chOff x="4963775" y="5368550"/>
            <a:chExt cx="294921" cy="501703"/>
          </a:xfrm>
        </p:grpSpPr>
        <p:cxnSp>
          <p:nvCxnSpPr>
            <p:cNvPr id="362" name="Google Shape;362;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63" name="Google Shape;363;p26"/>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10</a:t>
              </a:r>
              <a:endParaRPr b="1">
                <a:solidFill>
                  <a:srgbClr val="00BC89"/>
                </a:solidFill>
                <a:latin typeface="Nunito Sans"/>
                <a:ea typeface="Nunito Sans"/>
                <a:cs typeface="Nunito Sans"/>
                <a:sym typeface="Nunito Sans"/>
              </a:endParaRPr>
            </a:p>
          </p:txBody>
        </p:sp>
        <p:sp>
          <p:nvSpPr>
            <p:cNvPr id="364" name="Google Shape;364;p26"/>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{16725DC9-4F54-4D03-9112-D6A22C16EBA2}</a:tableStyleId>
              </a:tblPr>
              <a:tblGrid>
                <a:gridCol w="881265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Again, in week 3, the </a:t>
                      </a:r>
                      <a:r>
                        <a:rPr lang="en-GB" sz="1500">
                          <a:latin typeface="Nunito Sans"/>
                          <a:ea typeface="Nunito Sans"/>
                          <a:cs typeface="Nunito Sans"/>
                          <a:sym typeface="Nunito Sans"/>
                        </a:rPr>
                        <a:t>breadth of knowledge required may lead to students needing extra time. When looking at surface area and volume, be sure to stress the importance of correct units. For the questions on factorising, encourage students to self check by expanding the brackets they have as answers.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Factorising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Addition &amp; Subtraction (Fractions)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Time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Surface area and volume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Coordinates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sp>
        <p:nvSpPr>
          <p:cNvPr id="76" name="Google Shape;76;p16"/>
          <p:cNvSpPr txBox="1"/>
          <p:nvPr/>
        </p:nvSpPr>
        <p:spPr>
          <a:xfrm>
            <a:off x="157350" y="4042275"/>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There are no suggestions for discussion this half term. As the topics are revision of previously covered material, any conversations should be used to deal with remaining difficulties or misconceptions that arise during the week.</a:t>
            </a:r>
            <a:endParaRPr sz="1500">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+ 6</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Express 7:45pm using 24 hour clock notation.</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498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volume of the cube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down t</a:t>
                      </a:r>
                      <a:r>
                        <a:rPr lang="en-GB" sz="1600">
                          <a:latin typeface="Nunito Sans"/>
                          <a:ea typeface="Nunito Sans"/>
                          <a:cs typeface="Nunito Sans"/>
                          <a:sym typeface="Nunito Sans"/>
                        </a:rPr>
                        <a:t>he coordinates of point A and point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2" name="Google Shape;82;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1</a:t>
            </a:r>
            <a:endParaRPr b="1">
              <a:solidFill>
                <a:srgbClr val="FFFFFF"/>
              </a:solidFill>
              <a:latin typeface="Nunito Sans"/>
              <a:ea typeface="Nunito Sans"/>
              <a:cs typeface="Nunito Sans"/>
              <a:sym typeface="Nunito Sans"/>
            </a:endParaRPr>
          </a:p>
        </p:txBody>
      </p:sp>
      <p:pic>
        <p:nvPicPr>
          <p:cNvPr id="83" name="Google Shape;83;p17"/>
          <p:cNvPicPr preferRelativeResize="0"/>
          <p:nvPr/>
        </p:nvPicPr>
        <p:blipFill>
          <a:blip r:embed="rId3">
            <a:alphaModFix/>
          </a:blip>
          <a:stretch>
            <a:fillRect/>
          </a:stretch>
        </p:blipFill>
        <p:spPr>
          <a:xfrm>
            <a:off x="1351724" y="2477100"/>
            <a:ext cx="1764483" cy="1930599"/>
          </a:xfrm>
          <a:prstGeom prst="rect">
            <a:avLst/>
          </a:prstGeom>
          <a:noFill/>
          <a:ln>
            <a:noFill/>
          </a:ln>
        </p:spPr>
      </p:pic>
      <p:pic>
        <p:nvPicPr>
          <p:cNvPr id="84" name="Google Shape;84;p17"/>
          <p:cNvPicPr preferRelativeResize="0"/>
          <p:nvPr/>
        </p:nvPicPr>
        <p:blipFill>
          <a:blip r:embed="rId4">
            <a:alphaModFix/>
          </a:blip>
          <a:stretch>
            <a:fillRect/>
          </a:stretch>
        </p:blipFill>
        <p:spPr>
          <a:xfrm>
            <a:off x="5809200" y="2511425"/>
            <a:ext cx="1985999" cy="1771926"/>
          </a:xfrm>
          <a:prstGeom prst="rect">
            <a:avLst/>
          </a:prstGeom>
          <a:noFill/>
          <a:ln>
            <a:noFill/>
          </a:ln>
        </p:spPr>
      </p:pic>
      <p:grpSp>
        <p:nvGrpSpPr>
          <p:cNvPr id="85" name="Google Shape;85;p17"/>
          <p:cNvGrpSpPr/>
          <p:nvPr/>
        </p:nvGrpSpPr>
        <p:grpSpPr>
          <a:xfrm>
            <a:off x="3475251" y="1079813"/>
            <a:ext cx="175242" cy="458758"/>
            <a:chOff x="4963775" y="5368550"/>
            <a:chExt cx="294921" cy="501703"/>
          </a:xfrm>
        </p:grpSpPr>
        <p:cxnSp>
          <p:nvCxnSpPr>
            <p:cNvPr id="86" name="Google Shape;86;p1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87" name="Google Shape;87;p17"/>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88" name="Google Shape;88;p17"/>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89" name="Google Shape;89;p17"/>
          <p:cNvGrpSpPr/>
          <p:nvPr/>
        </p:nvGrpSpPr>
        <p:grpSpPr>
          <a:xfrm>
            <a:off x="3880741" y="1079821"/>
            <a:ext cx="175271" cy="458758"/>
            <a:chOff x="4963775" y="5368550"/>
            <a:chExt cx="294921" cy="501703"/>
          </a:xfrm>
        </p:grpSpPr>
        <p:cxnSp>
          <p:nvCxnSpPr>
            <p:cNvPr id="90" name="Google Shape;90;p1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91" name="Google Shape;91;p17"/>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92" name="Google Shape;92;p17"/>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93" name="Google Shape;93;p17"/>
          <p:cNvGrpSpPr/>
          <p:nvPr/>
        </p:nvGrpSpPr>
        <p:grpSpPr>
          <a:xfrm>
            <a:off x="3475241" y="1538583"/>
            <a:ext cx="175271" cy="458758"/>
            <a:chOff x="4963775" y="5368550"/>
            <a:chExt cx="294921" cy="501703"/>
          </a:xfrm>
        </p:grpSpPr>
        <p:cxnSp>
          <p:nvCxnSpPr>
            <p:cNvPr id="94" name="Google Shape;94;p1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95" name="Google Shape;95;p17"/>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96" name="Google Shape;96;p17"/>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97" name="Google Shape;97;p17"/>
          <p:cNvGrpSpPr/>
          <p:nvPr/>
        </p:nvGrpSpPr>
        <p:grpSpPr>
          <a:xfrm>
            <a:off x="3880741" y="1538583"/>
            <a:ext cx="175271" cy="458758"/>
            <a:chOff x="4963775" y="5368550"/>
            <a:chExt cx="294921" cy="501703"/>
          </a:xfrm>
        </p:grpSpPr>
        <p:cxnSp>
          <p:nvCxnSpPr>
            <p:cNvPr id="98" name="Google Shape;98;p1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99" name="Google Shape;99;p17"/>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100" name="Google Shape;100;p17"/>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graphicFrame>
        <p:nvGraphicFramePr>
          <p:cNvPr id="105" name="Google Shape;105;p18"/>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+ 6    </a:t>
                      </a:r>
                      <a:r>
                        <a:rPr lang="en-GB" sz="1600">
                          <a:solidFill>
                            <a:srgbClr val="00BC89"/>
                          </a:solidFill>
                          <a:latin typeface="Nunito Sans"/>
                          <a:ea typeface="Nunito Sans"/>
                          <a:cs typeface="Nunito Sans"/>
                          <a:sym typeface="Nunito Sans"/>
                        </a:rPr>
                        <a:t>2(</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+ 3)</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- 10  </a:t>
                      </a:r>
                      <a:r>
                        <a:rPr lang="en-GB" sz="1600">
                          <a:solidFill>
                            <a:srgbClr val="00BC89"/>
                          </a:solidFill>
                          <a:latin typeface="Nunito Sans"/>
                          <a:ea typeface="Nunito Sans"/>
                          <a:cs typeface="Nunito Sans"/>
                          <a:sym typeface="Nunito Sans"/>
                        </a:rPr>
                        <a:t>5(</a:t>
                      </a:r>
                      <a:r>
                        <a:rPr i="1" lang="en-GB" sz="1600">
                          <a:solidFill>
                            <a:srgbClr val="00BC89"/>
                          </a:solidFill>
                          <a:latin typeface="Times New Roman"/>
                          <a:ea typeface="Times New Roman"/>
                          <a:cs typeface="Times New Roman"/>
                          <a:sym typeface="Times New Roman"/>
                        </a:rPr>
                        <a:t>y</a:t>
                      </a:r>
                      <a:r>
                        <a:rPr lang="en-GB" sz="1600">
                          <a:solidFill>
                            <a:srgbClr val="00BC89"/>
                          </a:solidFill>
                          <a:latin typeface="Nunito Sans"/>
                          <a:ea typeface="Nunito Sans"/>
                          <a:cs typeface="Nunito Sans"/>
                          <a:sym typeface="Nunito Sans"/>
                        </a:rPr>
                        <a:t> - 2)</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  </a:t>
                      </a:r>
                      <a:r>
                        <a:rPr lang="en-GB" sz="1600">
                          <a:solidFill>
                            <a:srgbClr val="00BC89"/>
                          </a:solidFill>
                          <a:latin typeface="Nunito Sans"/>
                          <a:ea typeface="Nunito Sans"/>
                          <a:cs typeface="Nunito Sans"/>
                          <a:sym typeface="Nunito Sans"/>
                        </a:rPr>
                        <a:t>1</a:t>
                      </a:r>
                      <a:endParaRPr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     </a:t>
                      </a:r>
                      <a:r>
                        <a:rPr b="0" lang="en-GB" sz="1600">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or</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Express 7:45pm using 24 hour clock notation.  </a:t>
                      </a:r>
                      <a:r>
                        <a:rPr lang="en-GB" sz="1600">
                          <a:solidFill>
                            <a:srgbClr val="00BC89"/>
                          </a:solidFill>
                          <a:latin typeface="Nunito Sans"/>
                          <a:ea typeface="Nunito Sans"/>
                          <a:cs typeface="Nunito Sans"/>
                          <a:sym typeface="Nunito Sans"/>
                        </a:rPr>
                        <a:t>19:45</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498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volume of the cube below.</a:t>
                      </a:r>
                      <a:endParaRPr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216cm</a:t>
                      </a:r>
                      <a:r>
                        <a:rPr b="1" baseline="30000" lang="en-GB" sz="1600">
                          <a:solidFill>
                            <a:srgbClr val="00BC89"/>
                          </a:solidFill>
                          <a:latin typeface="Nunito Sans"/>
                          <a:ea typeface="Nunito Sans"/>
                          <a:cs typeface="Nunito Sans"/>
                          <a:sym typeface="Nunito Sans"/>
                        </a:rPr>
                        <a:t>2</a:t>
                      </a:r>
                      <a:endParaRPr b="1"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down t</a:t>
                      </a:r>
                      <a:r>
                        <a:rPr lang="en-GB" sz="1600">
                          <a:latin typeface="Nunito Sans"/>
                          <a:ea typeface="Nunito Sans"/>
                          <a:cs typeface="Nunito Sans"/>
                          <a:sym typeface="Nunito Sans"/>
                        </a:rPr>
                        <a:t>he coordinates of point A and point B.</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A (2, 3)</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B (-2, 1)</a:t>
                      </a:r>
                      <a:endParaRPr b="1"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6" name="Google Shape;10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1</a:t>
            </a:r>
            <a:endParaRPr b="1">
              <a:solidFill>
                <a:srgbClr val="FFFFFF"/>
              </a:solidFill>
              <a:latin typeface="Nunito Sans"/>
              <a:ea typeface="Nunito Sans"/>
              <a:cs typeface="Nunito Sans"/>
              <a:sym typeface="Nunito Sans"/>
            </a:endParaRPr>
          </a:p>
        </p:txBody>
      </p:sp>
      <p:pic>
        <p:nvPicPr>
          <p:cNvPr id="107" name="Google Shape;107;p18"/>
          <p:cNvPicPr preferRelativeResize="0"/>
          <p:nvPr/>
        </p:nvPicPr>
        <p:blipFill>
          <a:blip r:embed="rId3">
            <a:alphaModFix/>
          </a:blip>
          <a:stretch>
            <a:fillRect/>
          </a:stretch>
        </p:blipFill>
        <p:spPr>
          <a:xfrm>
            <a:off x="1120074" y="2494250"/>
            <a:ext cx="1764483" cy="1930599"/>
          </a:xfrm>
          <a:prstGeom prst="rect">
            <a:avLst/>
          </a:prstGeom>
          <a:noFill/>
          <a:ln>
            <a:noFill/>
          </a:ln>
        </p:spPr>
      </p:pic>
      <p:pic>
        <p:nvPicPr>
          <p:cNvPr id="108" name="Google Shape;108;p18"/>
          <p:cNvPicPr preferRelativeResize="0"/>
          <p:nvPr/>
        </p:nvPicPr>
        <p:blipFill>
          <a:blip r:embed="rId4">
            <a:alphaModFix/>
          </a:blip>
          <a:stretch>
            <a:fillRect/>
          </a:stretch>
        </p:blipFill>
        <p:spPr>
          <a:xfrm>
            <a:off x="5809200" y="2511425"/>
            <a:ext cx="1985999" cy="1771926"/>
          </a:xfrm>
          <a:prstGeom prst="rect">
            <a:avLst/>
          </a:prstGeom>
          <a:noFill/>
          <a:ln>
            <a:noFill/>
          </a:ln>
        </p:spPr>
      </p:pic>
      <p:grpSp>
        <p:nvGrpSpPr>
          <p:cNvPr id="109" name="Google Shape;109;p18"/>
          <p:cNvGrpSpPr/>
          <p:nvPr/>
        </p:nvGrpSpPr>
        <p:grpSpPr>
          <a:xfrm>
            <a:off x="3475241" y="1035008"/>
            <a:ext cx="175271" cy="458758"/>
            <a:chOff x="4963775" y="5368550"/>
            <a:chExt cx="294921" cy="501703"/>
          </a:xfrm>
        </p:grpSpPr>
        <p:cxnSp>
          <p:nvCxnSpPr>
            <p:cNvPr id="110" name="Google Shape;110;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11" name="Google Shape;111;p18"/>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12" name="Google Shape;112;p18"/>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13" name="Google Shape;113;p18"/>
          <p:cNvGrpSpPr/>
          <p:nvPr/>
        </p:nvGrpSpPr>
        <p:grpSpPr>
          <a:xfrm>
            <a:off x="3880741" y="1035008"/>
            <a:ext cx="175271" cy="458758"/>
            <a:chOff x="4963775" y="5368550"/>
            <a:chExt cx="294921" cy="501703"/>
          </a:xfrm>
        </p:grpSpPr>
        <p:cxnSp>
          <p:nvCxnSpPr>
            <p:cNvPr id="114" name="Google Shape;114;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15" name="Google Shape;115;p18"/>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16" name="Google Shape;116;p18"/>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17" name="Google Shape;117;p18"/>
          <p:cNvGrpSpPr/>
          <p:nvPr/>
        </p:nvGrpSpPr>
        <p:grpSpPr>
          <a:xfrm>
            <a:off x="3475241" y="1538583"/>
            <a:ext cx="175271" cy="458758"/>
            <a:chOff x="4963775" y="5368550"/>
            <a:chExt cx="294921" cy="501703"/>
          </a:xfrm>
        </p:grpSpPr>
        <p:cxnSp>
          <p:nvCxnSpPr>
            <p:cNvPr id="118" name="Google Shape;118;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19" name="Google Shape;119;p18"/>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120" name="Google Shape;120;p18"/>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121" name="Google Shape;121;p18"/>
          <p:cNvGrpSpPr/>
          <p:nvPr/>
        </p:nvGrpSpPr>
        <p:grpSpPr>
          <a:xfrm>
            <a:off x="3880741" y="1538583"/>
            <a:ext cx="175271" cy="458758"/>
            <a:chOff x="4963775" y="5368550"/>
            <a:chExt cx="294921" cy="501703"/>
          </a:xfrm>
        </p:grpSpPr>
        <p:cxnSp>
          <p:nvCxnSpPr>
            <p:cNvPr id="122" name="Google Shape;122;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23" name="Google Shape;123;p18"/>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124" name="Google Shape;124;p18"/>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25" name="Google Shape;125;p18"/>
          <p:cNvGrpSpPr/>
          <p:nvPr/>
        </p:nvGrpSpPr>
        <p:grpSpPr>
          <a:xfrm>
            <a:off x="4286241" y="1538583"/>
            <a:ext cx="175271" cy="458758"/>
            <a:chOff x="4963775" y="5368550"/>
            <a:chExt cx="294921" cy="501703"/>
          </a:xfrm>
        </p:grpSpPr>
        <p:cxnSp>
          <p:nvCxnSpPr>
            <p:cNvPr id="126" name="Google Shape;126;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27" name="Google Shape;127;p18"/>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sp>
          <p:nvSpPr>
            <p:cNvPr id="128" name="Google Shape;128;p18"/>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grpSp>
      <p:grpSp>
        <p:nvGrpSpPr>
          <p:cNvPr id="129" name="Google Shape;129;p18"/>
          <p:cNvGrpSpPr/>
          <p:nvPr/>
        </p:nvGrpSpPr>
        <p:grpSpPr>
          <a:xfrm>
            <a:off x="4809616" y="1538583"/>
            <a:ext cx="175271" cy="458758"/>
            <a:chOff x="4963775" y="5368550"/>
            <a:chExt cx="294921" cy="501703"/>
          </a:xfrm>
        </p:grpSpPr>
        <p:cxnSp>
          <p:nvCxnSpPr>
            <p:cNvPr id="130" name="Google Shape;130;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31" name="Google Shape;131;p18"/>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sp>
          <p:nvSpPr>
            <p:cNvPr id="132" name="Google Shape;132;p18"/>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graphicFrame>
        <p:nvGraphicFramePr>
          <p:cNvPr id="137" name="Google Shape;137;p19"/>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+ 6</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15</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How many minutes are there in 2 ½ hours?</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84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a:t>
                      </a:r>
                      <a:r>
                        <a:rPr lang="en-GB" sz="1600">
                          <a:latin typeface="Nunito Sans"/>
                          <a:ea typeface="Nunito Sans"/>
                          <a:cs typeface="Nunito Sans"/>
                          <a:sym typeface="Nunito Sans"/>
                        </a:rPr>
                        <a:t>he volume of this cuboid is 240cm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 What is the length of edge </a:t>
                      </a:r>
                      <a:r>
                        <a:rPr i="1" lang="en-GB" sz="1600">
                          <a:latin typeface="Times New Roman"/>
                          <a:ea typeface="Times New Roman"/>
                          <a:cs typeface="Times New Roman"/>
                          <a:sym typeface="Times New Roman"/>
                        </a:rPr>
                        <a:t>d</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 A and point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Clr>
                          <a:srgbClr val="000000"/>
                        </a:buClr>
                        <a:buFont typeface="Arial"/>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8" name="Google Shape;138;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2</a:t>
            </a:r>
            <a:endParaRPr b="1">
              <a:solidFill>
                <a:srgbClr val="FFFFFF"/>
              </a:solidFill>
              <a:latin typeface="Nunito Sans"/>
              <a:ea typeface="Nunito Sans"/>
              <a:cs typeface="Nunito Sans"/>
              <a:sym typeface="Nunito Sans"/>
            </a:endParaRPr>
          </a:p>
        </p:txBody>
      </p:sp>
      <p:pic>
        <p:nvPicPr>
          <p:cNvPr id="139" name="Google Shape;139;p19"/>
          <p:cNvPicPr preferRelativeResize="0"/>
          <p:nvPr/>
        </p:nvPicPr>
        <p:blipFill>
          <a:blip r:embed="rId3">
            <a:alphaModFix/>
          </a:blip>
          <a:stretch>
            <a:fillRect/>
          </a:stretch>
        </p:blipFill>
        <p:spPr>
          <a:xfrm>
            <a:off x="581950" y="2825824"/>
            <a:ext cx="3218949" cy="1744250"/>
          </a:xfrm>
          <a:prstGeom prst="rect">
            <a:avLst/>
          </a:prstGeom>
          <a:noFill/>
          <a:ln>
            <a:noFill/>
          </a:ln>
        </p:spPr>
      </p:pic>
      <p:pic>
        <p:nvPicPr>
          <p:cNvPr id="140" name="Google Shape;140;p19"/>
          <p:cNvPicPr preferRelativeResize="0"/>
          <p:nvPr/>
        </p:nvPicPr>
        <p:blipFill>
          <a:blip r:embed="rId4">
            <a:alphaModFix/>
          </a:blip>
          <a:stretch>
            <a:fillRect/>
          </a:stretch>
        </p:blipFill>
        <p:spPr>
          <a:xfrm>
            <a:off x="6056169" y="2607099"/>
            <a:ext cx="1742851" cy="1962973"/>
          </a:xfrm>
          <a:prstGeom prst="rect">
            <a:avLst/>
          </a:prstGeom>
          <a:noFill/>
          <a:ln>
            <a:noFill/>
          </a:ln>
        </p:spPr>
      </p:pic>
      <p:grpSp>
        <p:nvGrpSpPr>
          <p:cNvPr id="141" name="Google Shape;141;p19"/>
          <p:cNvGrpSpPr/>
          <p:nvPr/>
        </p:nvGrpSpPr>
        <p:grpSpPr>
          <a:xfrm>
            <a:off x="3475241" y="1006658"/>
            <a:ext cx="175271" cy="458758"/>
            <a:chOff x="4963775" y="5368550"/>
            <a:chExt cx="294921" cy="501703"/>
          </a:xfrm>
        </p:grpSpPr>
        <p:cxnSp>
          <p:nvCxnSpPr>
            <p:cNvPr id="142" name="Google Shape;142;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43" name="Google Shape;143;p19"/>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44" name="Google Shape;144;p19"/>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latin typeface="Nunito Sans"/>
                <a:ea typeface="Nunito Sans"/>
                <a:cs typeface="Nunito Sans"/>
                <a:sym typeface="Nunito Sans"/>
              </a:endParaRPr>
            </a:p>
          </p:txBody>
        </p:sp>
      </p:grpSp>
      <p:grpSp>
        <p:nvGrpSpPr>
          <p:cNvPr id="145" name="Google Shape;145;p19"/>
          <p:cNvGrpSpPr/>
          <p:nvPr/>
        </p:nvGrpSpPr>
        <p:grpSpPr>
          <a:xfrm>
            <a:off x="3854966" y="1006658"/>
            <a:ext cx="175271" cy="458758"/>
            <a:chOff x="4963775" y="5368550"/>
            <a:chExt cx="294921" cy="501703"/>
          </a:xfrm>
        </p:grpSpPr>
        <p:cxnSp>
          <p:nvCxnSpPr>
            <p:cNvPr id="146" name="Google Shape;146;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47" name="Google Shape;147;p19"/>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48" name="Google Shape;148;p19"/>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latin typeface="Nunito Sans"/>
                <a:ea typeface="Nunito Sans"/>
                <a:cs typeface="Nunito Sans"/>
                <a:sym typeface="Nunito Sans"/>
              </a:endParaRPr>
            </a:p>
          </p:txBody>
        </p:sp>
      </p:grpSp>
      <p:grpSp>
        <p:nvGrpSpPr>
          <p:cNvPr id="149" name="Google Shape;149;p19"/>
          <p:cNvGrpSpPr/>
          <p:nvPr/>
        </p:nvGrpSpPr>
        <p:grpSpPr>
          <a:xfrm>
            <a:off x="3413166" y="1566108"/>
            <a:ext cx="175271" cy="458758"/>
            <a:chOff x="4963775" y="5368550"/>
            <a:chExt cx="294921" cy="501703"/>
          </a:xfrm>
        </p:grpSpPr>
        <p:cxnSp>
          <p:nvCxnSpPr>
            <p:cNvPr id="150" name="Google Shape;150;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51" name="Google Shape;151;p19"/>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52" name="Google Shape;152;p19"/>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53" name="Google Shape;153;p19"/>
          <p:cNvGrpSpPr/>
          <p:nvPr/>
        </p:nvGrpSpPr>
        <p:grpSpPr>
          <a:xfrm>
            <a:off x="3826641" y="1566108"/>
            <a:ext cx="175271" cy="458758"/>
            <a:chOff x="4963775" y="5368550"/>
            <a:chExt cx="294921" cy="501703"/>
          </a:xfrm>
        </p:grpSpPr>
        <p:cxnSp>
          <p:nvCxnSpPr>
            <p:cNvPr id="154" name="Google Shape;154;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55" name="Google Shape;155;p19"/>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156" name="Google Shape;156;p19"/>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graphicFrame>
        <p:nvGraphicFramePr>
          <p:cNvPr id="161" name="Google Shape;161;p20"/>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+ 6   </a:t>
                      </a:r>
                      <a:r>
                        <a:rPr lang="en-GB" sz="1600">
                          <a:solidFill>
                            <a:srgbClr val="00BC89"/>
                          </a:solidFill>
                          <a:latin typeface="Nunito Sans"/>
                          <a:ea typeface="Nunito Sans"/>
                          <a:cs typeface="Nunito Sans"/>
                          <a:sym typeface="Nunito Sans"/>
                        </a:rPr>
                        <a:t>3(</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+ 2)</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15</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- 10   </a:t>
                      </a:r>
                      <a:r>
                        <a:rPr lang="en-GB" sz="1600">
                          <a:solidFill>
                            <a:srgbClr val="00BC89"/>
                          </a:solidFill>
                          <a:latin typeface="Nunito Sans"/>
                          <a:ea typeface="Nunito Sans"/>
                          <a:cs typeface="Nunito Sans"/>
                          <a:sym typeface="Nunito Sans"/>
                        </a:rPr>
                        <a:t>5(3</a:t>
                      </a:r>
                      <a:r>
                        <a:rPr i="1" lang="en-GB" sz="1600">
                          <a:solidFill>
                            <a:srgbClr val="00BC89"/>
                          </a:solidFill>
                          <a:latin typeface="Times New Roman"/>
                          <a:ea typeface="Times New Roman"/>
                          <a:cs typeface="Times New Roman"/>
                          <a:sym typeface="Times New Roman"/>
                        </a:rPr>
                        <a:t>y</a:t>
                      </a:r>
                      <a:r>
                        <a:rPr lang="en-GB" sz="1600">
                          <a:solidFill>
                            <a:srgbClr val="00BC89"/>
                          </a:solidFill>
                          <a:latin typeface="Nunito Sans"/>
                          <a:ea typeface="Nunito Sans"/>
                          <a:cs typeface="Nunito Sans"/>
                          <a:sym typeface="Nunito Sans"/>
                        </a:rPr>
                        <a:t> - 2)</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How many minutes are there in 2 ½ hours?   </a:t>
                      </a:r>
                      <a:r>
                        <a:rPr lang="en-GB" sz="1600">
                          <a:solidFill>
                            <a:srgbClr val="00BC89"/>
                          </a:solidFill>
                          <a:latin typeface="Nunito Sans"/>
                          <a:ea typeface="Nunito Sans"/>
                          <a:cs typeface="Nunito Sans"/>
                          <a:sym typeface="Nunito Sans"/>
                        </a:rPr>
                        <a:t>150</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84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a:t>
                      </a:r>
                      <a:r>
                        <a:rPr lang="en-GB" sz="1600">
                          <a:latin typeface="Nunito Sans"/>
                          <a:ea typeface="Nunito Sans"/>
                          <a:cs typeface="Nunito Sans"/>
                          <a:sym typeface="Nunito Sans"/>
                        </a:rPr>
                        <a:t>he volume of this cuboid is 240cm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 What is the length of edge </a:t>
                      </a:r>
                      <a:r>
                        <a:rPr i="1" lang="en-GB" sz="1600">
                          <a:latin typeface="Times New Roman"/>
                          <a:ea typeface="Times New Roman"/>
                          <a:cs typeface="Times New Roman"/>
                          <a:sym typeface="Times New Roman"/>
                        </a:rPr>
                        <a:t>d</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12cm</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 A and point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A (-3, 0)</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B (1, -3)</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2" name="Google Shape;16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2</a:t>
            </a:r>
            <a:endParaRPr b="1">
              <a:solidFill>
                <a:srgbClr val="FFFFFF"/>
              </a:solidFill>
              <a:latin typeface="Nunito Sans"/>
              <a:ea typeface="Nunito Sans"/>
              <a:cs typeface="Nunito Sans"/>
              <a:sym typeface="Nunito Sans"/>
            </a:endParaRPr>
          </a:p>
        </p:txBody>
      </p:sp>
      <p:pic>
        <p:nvPicPr>
          <p:cNvPr id="163" name="Google Shape;163;p20"/>
          <p:cNvPicPr preferRelativeResize="0"/>
          <p:nvPr/>
        </p:nvPicPr>
        <p:blipFill>
          <a:blip r:embed="rId3">
            <a:alphaModFix/>
          </a:blip>
          <a:stretch>
            <a:fillRect/>
          </a:stretch>
        </p:blipFill>
        <p:spPr>
          <a:xfrm>
            <a:off x="581950" y="2825824"/>
            <a:ext cx="3218949" cy="1744250"/>
          </a:xfrm>
          <a:prstGeom prst="rect">
            <a:avLst/>
          </a:prstGeom>
          <a:noFill/>
          <a:ln>
            <a:noFill/>
          </a:ln>
        </p:spPr>
      </p:pic>
      <p:pic>
        <p:nvPicPr>
          <p:cNvPr id="164" name="Google Shape;164;p20"/>
          <p:cNvPicPr preferRelativeResize="0"/>
          <p:nvPr/>
        </p:nvPicPr>
        <p:blipFill>
          <a:blip r:embed="rId4">
            <a:alphaModFix/>
          </a:blip>
          <a:stretch>
            <a:fillRect/>
          </a:stretch>
        </p:blipFill>
        <p:spPr>
          <a:xfrm>
            <a:off x="6056169" y="2607099"/>
            <a:ext cx="1742851" cy="1962973"/>
          </a:xfrm>
          <a:prstGeom prst="rect">
            <a:avLst/>
          </a:prstGeom>
          <a:noFill/>
          <a:ln>
            <a:noFill/>
          </a:ln>
        </p:spPr>
      </p:pic>
      <p:grpSp>
        <p:nvGrpSpPr>
          <p:cNvPr id="165" name="Google Shape;165;p20"/>
          <p:cNvGrpSpPr/>
          <p:nvPr/>
        </p:nvGrpSpPr>
        <p:grpSpPr>
          <a:xfrm>
            <a:off x="3475241" y="1006658"/>
            <a:ext cx="175271" cy="458758"/>
            <a:chOff x="4963775" y="5368550"/>
            <a:chExt cx="294921" cy="501703"/>
          </a:xfrm>
        </p:grpSpPr>
        <p:cxnSp>
          <p:nvCxnSpPr>
            <p:cNvPr id="166" name="Google Shape;166;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67" name="Google Shape;167;p20"/>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68" name="Google Shape;168;p20"/>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latin typeface="Nunito Sans"/>
                <a:ea typeface="Nunito Sans"/>
                <a:cs typeface="Nunito Sans"/>
                <a:sym typeface="Nunito Sans"/>
              </a:endParaRPr>
            </a:p>
          </p:txBody>
        </p:sp>
      </p:grpSp>
      <p:grpSp>
        <p:nvGrpSpPr>
          <p:cNvPr id="169" name="Google Shape;169;p20"/>
          <p:cNvGrpSpPr/>
          <p:nvPr/>
        </p:nvGrpSpPr>
        <p:grpSpPr>
          <a:xfrm>
            <a:off x="3854966" y="1006658"/>
            <a:ext cx="175271" cy="458758"/>
            <a:chOff x="4963775" y="5368550"/>
            <a:chExt cx="294921" cy="501703"/>
          </a:xfrm>
        </p:grpSpPr>
        <p:cxnSp>
          <p:nvCxnSpPr>
            <p:cNvPr id="170" name="Google Shape;170;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71" name="Google Shape;171;p20"/>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72" name="Google Shape;172;p20"/>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latin typeface="Nunito Sans"/>
                <a:ea typeface="Nunito Sans"/>
                <a:cs typeface="Nunito Sans"/>
                <a:sym typeface="Nunito Sans"/>
              </a:endParaRPr>
            </a:p>
          </p:txBody>
        </p:sp>
      </p:grpSp>
      <p:grpSp>
        <p:nvGrpSpPr>
          <p:cNvPr id="173" name="Google Shape;173;p20"/>
          <p:cNvGrpSpPr/>
          <p:nvPr/>
        </p:nvGrpSpPr>
        <p:grpSpPr>
          <a:xfrm>
            <a:off x="3413166" y="1566108"/>
            <a:ext cx="175271" cy="458758"/>
            <a:chOff x="4963775" y="5368550"/>
            <a:chExt cx="294921" cy="501703"/>
          </a:xfrm>
        </p:grpSpPr>
        <p:cxnSp>
          <p:nvCxnSpPr>
            <p:cNvPr id="174" name="Google Shape;174;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75" name="Google Shape;175;p20"/>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76" name="Google Shape;176;p20"/>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77" name="Google Shape;177;p20"/>
          <p:cNvGrpSpPr/>
          <p:nvPr/>
        </p:nvGrpSpPr>
        <p:grpSpPr>
          <a:xfrm>
            <a:off x="3826641" y="1566108"/>
            <a:ext cx="175271" cy="458758"/>
            <a:chOff x="4963775" y="5368550"/>
            <a:chExt cx="294921" cy="501703"/>
          </a:xfrm>
        </p:grpSpPr>
        <p:cxnSp>
          <p:nvCxnSpPr>
            <p:cNvPr id="178" name="Google Shape;178;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79" name="Google Shape;179;p20"/>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180" name="Google Shape;180;p20"/>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81" name="Google Shape;181;p20"/>
          <p:cNvGrpSpPr/>
          <p:nvPr/>
        </p:nvGrpSpPr>
        <p:grpSpPr>
          <a:xfrm>
            <a:off x="4303366" y="1006658"/>
            <a:ext cx="175271" cy="458758"/>
            <a:chOff x="4963775" y="5368550"/>
            <a:chExt cx="294921" cy="501703"/>
          </a:xfrm>
        </p:grpSpPr>
        <p:cxnSp>
          <p:nvCxnSpPr>
            <p:cNvPr id="182" name="Google Shape;182;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83" name="Google Shape;183;p20"/>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p:txBody>
        </p:sp>
        <p:sp>
          <p:nvSpPr>
            <p:cNvPr id="184" name="Google Shape;184;p20"/>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grpSp>
      <p:grpSp>
        <p:nvGrpSpPr>
          <p:cNvPr id="185" name="Google Shape;185;p20"/>
          <p:cNvGrpSpPr/>
          <p:nvPr/>
        </p:nvGrpSpPr>
        <p:grpSpPr>
          <a:xfrm>
            <a:off x="4303366" y="1566108"/>
            <a:ext cx="175271" cy="458758"/>
            <a:chOff x="4963775" y="5368550"/>
            <a:chExt cx="294921" cy="501703"/>
          </a:xfrm>
        </p:grpSpPr>
        <p:cxnSp>
          <p:nvCxnSpPr>
            <p:cNvPr id="186" name="Google Shape;186;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87" name="Google Shape;187;p20"/>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sp>
          <p:nvSpPr>
            <p:cNvPr id="188" name="Google Shape;188;p20"/>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graphicFrame>
        <p:nvGraphicFramePr>
          <p:cNvPr id="193" name="Google Shape;193;p21"/>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417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+ 16</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y</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How many minutes are there in one day?</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90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a:t>
                      </a:r>
                      <a:r>
                        <a:rPr lang="en-GB" sz="1600">
                          <a:latin typeface="Nunito Sans"/>
                          <a:ea typeface="Nunito Sans"/>
                          <a:cs typeface="Nunito Sans"/>
                          <a:sym typeface="Nunito Sans"/>
                        </a:rPr>
                        <a:t>he volume of this triangular prism.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distance between point A and point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4" name="Google Shape;194;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3</a:t>
            </a:r>
            <a:endParaRPr b="1">
              <a:solidFill>
                <a:srgbClr val="FFFFFF"/>
              </a:solidFill>
              <a:latin typeface="Nunito Sans"/>
              <a:ea typeface="Nunito Sans"/>
              <a:cs typeface="Nunito Sans"/>
              <a:sym typeface="Nunito Sans"/>
            </a:endParaRPr>
          </a:p>
        </p:txBody>
      </p:sp>
      <p:pic>
        <p:nvPicPr>
          <p:cNvPr id="195" name="Google Shape;195;p21"/>
          <p:cNvPicPr preferRelativeResize="0"/>
          <p:nvPr/>
        </p:nvPicPr>
        <p:blipFill>
          <a:blip r:embed="rId3">
            <a:alphaModFix/>
          </a:blip>
          <a:stretch>
            <a:fillRect/>
          </a:stretch>
        </p:blipFill>
        <p:spPr>
          <a:xfrm>
            <a:off x="906423" y="2595225"/>
            <a:ext cx="2564800" cy="1754349"/>
          </a:xfrm>
          <a:prstGeom prst="rect">
            <a:avLst/>
          </a:prstGeom>
          <a:noFill/>
          <a:ln>
            <a:noFill/>
          </a:ln>
        </p:spPr>
      </p:pic>
      <p:pic>
        <p:nvPicPr>
          <p:cNvPr id="196" name="Google Shape;196;p21"/>
          <p:cNvPicPr preferRelativeResize="0"/>
          <p:nvPr/>
        </p:nvPicPr>
        <p:blipFill>
          <a:blip r:embed="rId4">
            <a:alphaModFix/>
          </a:blip>
          <a:stretch>
            <a:fillRect/>
          </a:stretch>
        </p:blipFill>
        <p:spPr>
          <a:xfrm>
            <a:off x="5671199" y="2659125"/>
            <a:ext cx="2799450" cy="1849176"/>
          </a:xfrm>
          <a:prstGeom prst="rect">
            <a:avLst/>
          </a:prstGeom>
          <a:noFill/>
          <a:ln>
            <a:noFill/>
          </a:ln>
        </p:spPr>
      </p:pic>
      <p:grpSp>
        <p:nvGrpSpPr>
          <p:cNvPr id="197" name="Google Shape;197;p21"/>
          <p:cNvGrpSpPr/>
          <p:nvPr/>
        </p:nvGrpSpPr>
        <p:grpSpPr>
          <a:xfrm>
            <a:off x="3449491" y="1049533"/>
            <a:ext cx="175271" cy="458758"/>
            <a:chOff x="4963775" y="5368550"/>
            <a:chExt cx="294921" cy="501703"/>
          </a:xfrm>
        </p:grpSpPr>
        <p:cxnSp>
          <p:nvCxnSpPr>
            <p:cNvPr id="198" name="Google Shape;198;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99" name="Google Shape;199;p21"/>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00" name="Google Shape;200;p21"/>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01" name="Google Shape;201;p21"/>
          <p:cNvGrpSpPr/>
          <p:nvPr/>
        </p:nvGrpSpPr>
        <p:grpSpPr>
          <a:xfrm>
            <a:off x="3829266" y="1049533"/>
            <a:ext cx="175271" cy="458758"/>
            <a:chOff x="4963775" y="5368550"/>
            <a:chExt cx="294921" cy="501703"/>
          </a:xfrm>
        </p:grpSpPr>
        <p:cxnSp>
          <p:nvCxnSpPr>
            <p:cNvPr id="202" name="Google Shape;202;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03" name="Google Shape;203;p21"/>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9</a:t>
              </a:r>
              <a:endParaRPr b="1">
                <a:solidFill>
                  <a:srgbClr val="000000"/>
                </a:solidFill>
                <a:latin typeface="Nunito Sans"/>
                <a:ea typeface="Nunito Sans"/>
                <a:cs typeface="Nunito Sans"/>
                <a:sym typeface="Nunito Sans"/>
              </a:endParaRPr>
            </a:p>
          </p:txBody>
        </p:sp>
        <p:sp>
          <p:nvSpPr>
            <p:cNvPr id="204" name="Google Shape;204;p21"/>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05" name="Google Shape;205;p21"/>
          <p:cNvGrpSpPr/>
          <p:nvPr/>
        </p:nvGrpSpPr>
        <p:grpSpPr>
          <a:xfrm>
            <a:off x="3449491" y="1560258"/>
            <a:ext cx="175271" cy="458758"/>
            <a:chOff x="4963775" y="5368550"/>
            <a:chExt cx="294921" cy="501703"/>
          </a:xfrm>
        </p:grpSpPr>
        <p:cxnSp>
          <p:nvCxnSpPr>
            <p:cNvPr id="206" name="Google Shape;206;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07" name="Google Shape;207;p21"/>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sp>
          <p:nvSpPr>
            <p:cNvPr id="208" name="Google Shape;208;p21"/>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latin typeface="Nunito Sans"/>
                <a:ea typeface="Nunito Sans"/>
                <a:cs typeface="Nunito Sans"/>
                <a:sym typeface="Nunito Sans"/>
              </a:endParaRPr>
            </a:p>
          </p:txBody>
        </p:sp>
      </p:grpSp>
      <p:grpSp>
        <p:nvGrpSpPr>
          <p:cNvPr id="209" name="Google Shape;209;p21"/>
          <p:cNvGrpSpPr/>
          <p:nvPr/>
        </p:nvGrpSpPr>
        <p:grpSpPr>
          <a:xfrm>
            <a:off x="3808041" y="1560258"/>
            <a:ext cx="175271" cy="458758"/>
            <a:chOff x="4963775" y="5368550"/>
            <a:chExt cx="294921" cy="501703"/>
          </a:xfrm>
        </p:grpSpPr>
        <p:cxnSp>
          <p:nvCxnSpPr>
            <p:cNvPr id="210" name="Google Shape;210;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11" name="Google Shape;211;p21"/>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212" name="Google Shape;212;p21"/>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graphicFrame>
        <p:nvGraphicFramePr>
          <p:cNvPr id="217" name="Google Shape;217;p22"/>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417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+ 16   </a:t>
                      </a:r>
                      <a:r>
                        <a:rPr lang="en-GB" sz="1600">
                          <a:solidFill>
                            <a:srgbClr val="00BC89"/>
                          </a:solidFill>
                          <a:latin typeface="Nunito Sans"/>
                          <a:ea typeface="Nunito Sans"/>
                          <a:cs typeface="Nunito Sans"/>
                          <a:sym typeface="Nunito Sans"/>
                        </a:rPr>
                        <a:t>2(3</a:t>
                      </a:r>
                      <a:r>
                        <a:rPr i="1" lang="en-GB" sz="1600">
                          <a:solidFill>
                            <a:srgbClr val="00BC89"/>
                          </a:solidFill>
                          <a:latin typeface="Times New Roman"/>
                          <a:ea typeface="Times New Roman"/>
                          <a:cs typeface="Times New Roman"/>
                          <a:sym typeface="Times New Roman"/>
                        </a:rPr>
                        <a:t>x</a:t>
                      </a:r>
                      <a:r>
                        <a:rPr lang="en-GB" sz="1600">
                          <a:solidFill>
                            <a:srgbClr val="00BC89"/>
                          </a:solidFill>
                          <a:latin typeface="Nunito Sans"/>
                          <a:ea typeface="Nunito Sans"/>
                          <a:cs typeface="Nunito Sans"/>
                          <a:sym typeface="Nunito Sans"/>
                        </a:rPr>
                        <a:t> + 8)</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y</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- 15  </a:t>
                      </a:r>
                      <a:r>
                        <a:rPr lang="en-GB" sz="1600">
                          <a:solidFill>
                            <a:srgbClr val="00BC89"/>
                          </a:solidFill>
                          <a:latin typeface="Nunito Sans"/>
                          <a:ea typeface="Nunito Sans"/>
                          <a:cs typeface="Nunito Sans"/>
                          <a:sym typeface="Nunito Sans"/>
                        </a:rPr>
                        <a:t>3(</a:t>
                      </a:r>
                      <a:r>
                        <a:rPr i="1" lang="en-GB" sz="1600">
                          <a:solidFill>
                            <a:srgbClr val="00BC89"/>
                          </a:solidFill>
                          <a:latin typeface="Times New Roman"/>
                          <a:ea typeface="Times New Roman"/>
                          <a:cs typeface="Times New Roman"/>
                          <a:sym typeface="Times New Roman"/>
                        </a:rPr>
                        <a:t>y</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- 5)</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How many minutes are there in one day?  </a:t>
                      </a:r>
                      <a:r>
                        <a:rPr lang="en-GB" sz="1600">
                          <a:solidFill>
                            <a:srgbClr val="00BC89"/>
                          </a:solidFill>
                          <a:latin typeface="Nunito Sans"/>
                          <a:ea typeface="Nunito Sans"/>
                          <a:cs typeface="Nunito Sans"/>
                          <a:sym typeface="Nunito Sans"/>
                        </a:rPr>
                        <a:t>1440</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90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a:t>
                      </a:r>
                      <a:r>
                        <a:rPr lang="en-GB" sz="1600">
                          <a:latin typeface="Nunito Sans"/>
                          <a:ea typeface="Nunito Sans"/>
                          <a:cs typeface="Nunito Sans"/>
                          <a:sym typeface="Nunito Sans"/>
                        </a:rPr>
                        <a:t>he volume of this triangular prism.  </a:t>
                      </a:r>
                      <a:r>
                        <a:rPr b="1" lang="en-GB" sz="1600">
                          <a:solidFill>
                            <a:srgbClr val="00BC89"/>
                          </a:solidFill>
                          <a:latin typeface="Nunito Sans"/>
                          <a:ea typeface="Nunito Sans"/>
                          <a:cs typeface="Nunito Sans"/>
                          <a:sym typeface="Nunito Sans"/>
                        </a:rPr>
                        <a:t>48cm</a:t>
                      </a:r>
                      <a:r>
                        <a:rPr b="1" baseline="30000" lang="en-GB" sz="1600">
                          <a:solidFill>
                            <a:srgbClr val="00BC89"/>
                          </a:solidFill>
                          <a:latin typeface="Nunito Sans"/>
                          <a:ea typeface="Nunito Sans"/>
                          <a:cs typeface="Nunito Sans"/>
                          <a:sym typeface="Nunito Sans"/>
                        </a:rPr>
                        <a:t>2</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distance between point A and point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5 units</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18" name="Google Shape;21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3</a:t>
            </a:r>
            <a:endParaRPr b="1">
              <a:solidFill>
                <a:srgbClr val="FFFFFF"/>
              </a:solidFill>
              <a:latin typeface="Nunito Sans"/>
              <a:ea typeface="Nunito Sans"/>
              <a:cs typeface="Nunito Sans"/>
              <a:sym typeface="Nunito Sans"/>
            </a:endParaRPr>
          </a:p>
        </p:txBody>
      </p:sp>
      <p:pic>
        <p:nvPicPr>
          <p:cNvPr id="219" name="Google Shape;219;p22"/>
          <p:cNvPicPr preferRelativeResize="0"/>
          <p:nvPr/>
        </p:nvPicPr>
        <p:blipFill>
          <a:blip r:embed="rId3">
            <a:alphaModFix/>
          </a:blip>
          <a:stretch>
            <a:fillRect/>
          </a:stretch>
        </p:blipFill>
        <p:spPr>
          <a:xfrm>
            <a:off x="906423" y="2595225"/>
            <a:ext cx="2564800" cy="1754349"/>
          </a:xfrm>
          <a:prstGeom prst="rect">
            <a:avLst/>
          </a:prstGeom>
          <a:noFill/>
          <a:ln>
            <a:noFill/>
          </a:ln>
        </p:spPr>
      </p:pic>
      <p:pic>
        <p:nvPicPr>
          <p:cNvPr id="220" name="Google Shape;220;p22"/>
          <p:cNvPicPr preferRelativeResize="0"/>
          <p:nvPr/>
        </p:nvPicPr>
        <p:blipFill>
          <a:blip r:embed="rId4">
            <a:alphaModFix/>
          </a:blip>
          <a:stretch>
            <a:fillRect/>
          </a:stretch>
        </p:blipFill>
        <p:spPr>
          <a:xfrm>
            <a:off x="5671199" y="2659125"/>
            <a:ext cx="2799450" cy="1849176"/>
          </a:xfrm>
          <a:prstGeom prst="rect">
            <a:avLst/>
          </a:prstGeom>
          <a:noFill/>
          <a:ln>
            <a:noFill/>
          </a:ln>
        </p:spPr>
      </p:pic>
      <p:grpSp>
        <p:nvGrpSpPr>
          <p:cNvPr id="221" name="Google Shape;221;p22"/>
          <p:cNvGrpSpPr/>
          <p:nvPr/>
        </p:nvGrpSpPr>
        <p:grpSpPr>
          <a:xfrm>
            <a:off x="3449491" y="1049533"/>
            <a:ext cx="175271" cy="458758"/>
            <a:chOff x="4963775" y="5368550"/>
            <a:chExt cx="294921" cy="501703"/>
          </a:xfrm>
        </p:grpSpPr>
        <p:cxnSp>
          <p:nvCxnSpPr>
            <p:cNvPr id="222" name="Google Shape;222;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23" name="Google Shape;223;p22"/>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24" name="Google Shape;224;p22"/>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25" name="Google Shape;225;p22"/>
          <p:cNvGrpSpPr/>
          <p:nvPr/>
        </p:nvGrpSpPr>
        <p:grpSpPr>
          <a:xfrm>
            <a:off x="3829266" y="1049533"/>
            <a:ext cx="175271" cy="458758"/>
            <a:chOff x="4963775" y="5368550"/>
            <a:chExt cx="294921" cy="501703"/>
          </a:xfrm>
        </p:grpSpPr>
        <p:cxnSp>
          <p:nvCxnSpPr>
            <p:cNvPr id="226" name="Google Shape;226;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27" name="Google Shape;227;p22"/>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9</a:t>
              </a:r>
              <a:endParaRPr b="1">
                <a:solidFill>
                  <a:srgbClr val="000000"/>
                </a:solidFill>
                <a:latin typeface="Nunito Sans"/>
                <a:ea typeface="Nunito Sans"/>
                <a:cs typeface="Nunito Sans"/>
                <a:sym typeface="Nunito Sans"/>
              </a:endParaRPr>
            </a:p>
          </p:txBody>
        </p:sp>
        <p:sp>
          <p:nvSpPr>
            <p:cNvPr id="228" name="Google Shape;228;p22"/>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29" name="Google Shape;229;p22"/>
          <p:cNvGrpSpPr/>
          <p:nvPr/>
        </p:nvGrpSpPr>
        <p:grpSpPr>
          <a:xfrm>
            <a:off x="3449491" y="1560258"/>
            <a:ext cx="175271" cy="458758"/>
            <a:chOff x="4963775" y="5368550"/>
            <a:chExt cx="294921" cy="501703"/>
          </a:xfrm>
        </p:grpSpPr>
        <p:cxnSp>
          <p:nvCxnSpPr>
            <p:cNvPr id="230" name="Google Shape;230;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31" name="Google Shape;231;p22"/>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sp>
          <p:nvSpPr>
            <p:cNvPr id="232" name="Google Shape;232;p22"/>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latin typeface="Nunito Sans"/>
                <a:ea typeface="Nunito Sans"/>
                <a:cs typeface="Nunito Sans"/>
                <a:sym typeface="Nunito Sans"/>
              </a:endParaRPr>
            </a:p>
          </p:txBody>
        </p:sp>
      </p:grpSp>
      <p:grpSp>
        <p:nvGrpSpPr>
          <p:cNvPr id="233" name="Google Shape;233;p22"/>
          <p:cNvGrpSpPr/>
          <p:nvPr/>
        </p:nvGrpSpPr>
        <p:grpSpPr>
          <a:xfrm>
            <a:off x="3808041" y="1560258"/>
            <a:ext cx="175271" cy="458758"/>
            <a:chOff x="4963775" y="5368550"/>
            <a:chExt cx="294921" cy="501703"/>
          </a:xfrm>
        </p:grpSpPr>
        <p:cxnSp>
          <p:nvCxnSpPr>
            <p:cNvPr id="234" name="Google Shape;234;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35" name="Google Shape;235;p22"/>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236" name="Google Shape;236;p22"/>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37" name="Google Shape;237;p22"/>
          <p:cNvGrpSpPr/>
          <p:nvPr/>
        </p:nvGrpSpPr>
        <p:grpSpPr>
          <a:xfrm>
            <a:off x="4239094" y="1049338"/>
            <a:ext cx="248176" cy="458758"/>
            <a:chOff x="4963775" y="5368550"/>
            <a:chExt cx="294921" cy="501703"/>
          </a:xfrm>
        </p:grpSpPr>
        <p:cxnSp>
          <p:nvCxnSpPr>
            <p:cNvPr id="238" name="Google Shape;238;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39" name="Google Shape;239;p22"/>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63</a:t>
              </a:r>
              <a:endParaRPr b="1">
                <a:solidFill>
                  <a:srgbClr val="00BC89"/>
                </a:solidFill>
                <a:latin typeface="Nunito Sans"/>
                <a:ea typeface="Nunito Sans"/>
                <a:cs typeface="Nunito Sans"/>
                <a:sym typeface="Nunito Sans"/>
              </a:endParaRPr>
            </a:p>
          </p:txBody>
        </p:sp>
        <p:sp>
          <p:nvSpPr>
            <p:cNvPr id="240" name="Google Shape;240;p22"/>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16</a:t>
              </a:r>
              <a:endParaRPr b="1">
                <a:solidFill>
                  <a:srgbClr val="00BC89"/>
                </a:solidFill>
                <a:latin typeface="Nunito Sans"/>
                <a:ea typeface="Nunito Sans"/>
                <a:cs typeface="Nunito Sans"/>
                <a:sym typeface="Nunito Sans"/>
              </a:endParaRPr>
            </a:p>
          </p:txBody>
        </p:sp>
      </p:grpSp>
      <p:grpSp>
        <p:nvGrpSpPr>
          <p:cNvPr id="241" name="Google Shape;241;p22"/>
          <p:cNvGrpSpPr/>
          <p:nvPr/>
        </p:nvGrpSpPr>
        <p:grpSpPr>
          <a:xfrm>
            <a:off x="4275553" y="1579658"/>
            <a:ext cx="175271" cy="458758"/>
            <a:chOff x="4963775" y="5368550"/>
            <a:chExt cx="294921" cy="501703"/>
          </a:xfrm>
        </p:grpSpPr>
        <p:cxnSp>
          <p:nvCxnSpPr>
            <p:cNvPr id="242" name="Google Shape;242;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43" name="Google Shape;243;p22"/>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8</a:t>
              </a:r>
              <a:endParaRPr b="1">
                <a:solidFill>
                  <a:srgbClr val="00BC89"/>
                </a:solidFill>
                <a:latin typeface="Nunito Sans"/>
                <a:ea typeface="Nunito Sans"/>
                <a:cs typeface="Nunito Sans"/>
                <a:sym typeface="Nunito Sans"/>
              </a:endParaRPr>
            </a:p>
          </p:txBody>
        </p:sp>
        <p:sp>
          <p:nvSpPr>
            <p:cNvPr id="244" name="Google Shape;244;p22"/>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aphicFrame>
        <p:nvGraphicFramePr>
          <p:cNvPr id="249" name="Google Shape;249;p23"/>
          <p:cNvGraphicFramePr/>
          <p:nvPr/>
        </p:nvGraphicFramePr>
        <p:xfrm>
          <a:off x="108044" y="862525"/>
          <a:ext cx="3000000" cy="3000000"/>
        </p:xfrm>
        <a:graphic>
          <a:graphicData uri="http://schemas.openxmlformats.org/drawingml/2006/table">
            <a:tbl>
              <a:tblPr bandRow="1" firstRow="1">
                <a:noFill/>
                <a:tableStyleId>{BAEFEF95-6C6C-42AE-AB85-C8D43703D9F0}</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Factorise: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wx</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12</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+ 10</a:t>
                      </a:r>
                      <a:r>
                        <a:rPr b="0" i="1" lang="en-GB" sz="1600">
                          <a:solidFill>
                            <a:schemeClr val="dk1"/>
                          </a:solidFill>
                          <a:latin typeface="Times New Roman"/>
                          <a:ea typeface="Times New Roman"/>
                          <a:cs typeface="Times New Roman"/>
                          <a:sym typeface="Times New Roman"/>
                        </a:rPr>
                        <a:t>z</a:t>
                      </a:r>
                      <a:endParaRPr b="0" i="1"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1 -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How many hours are there in one week?</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926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surface area of this cube.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What is the distance between point A and point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50" name="Google Shape;250;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4</a:t>
            </a:r>
            <a:endParaRPr b="1">
              <a:solidFill>
                <a:srgbClr val="FFFFFF"/>
              </a:solidFill>
              <a:latin typeface="Nunito Sans"/>
              <a:ea typeface="Nunito Sans"/>
              <a:cs typeface="Nunito Sans"/>
              <a:sym typeface="Nunito Sans"/>
            </a:endParaRPr>
          </a:p>
        </p:txBody>
      </p:sp>
      <p:pic>
        <p:nvPicPr>
          <p:cNvPr id="251" name="Google Shape;251;p23"/>
          <p:cNvPicPr preferRelativeResize="0"/>
          <p:nvPr/>
        </p:nvPicPr>
        <p:blipFill>
          <a:blip r:embed="rId3">
            <a:alphaModFix/>
          </a:blip>
          <a:stretch>
            <a:fillRect/>
          </a:stretch>
        </p:blipFill>
        <p:spPr>
          <a:xfrm>
            <a:off x="1426575" y="2655725"/>
            <a:ext cx="2334651" cy="1648375"/>
          </a:xfrm>
          <a:prstGeom prst="rect">
            <a:avLst/>
          </a:prstGeom>
          <a:noFill/>
          <a:ln>
            <a:noFill/>
          </a:ln>
        </p:spPr>
      </p:pic>
      <p:pic>
        <p:nvPicPr>
          <p:cNvPr id="252" name="Google Shape;252;p23"/>
          <p:cNvPicPr preferRelativeResize="0"/>
          <p:nvPr/>
        </p:nvPicPr>
        <p:blipFill>
          <a:blip r:embed="rId4">
            <a:alphaModFix/>
          </a:blip>
          <a:stretch>
            <a:fillRect/>
          </a:stretch>
        </p:blipFill>
        <p:spPr>
          <a:xfrm>
            <a:off x="5836975" y="2539900"/>
            <a:ext cx="1932851" cy="1838201"/>
          </a:xfrm>
          <a:prstGeom prst="rect">
            <a:avLst/>
          </a:prstGeom>
          <a:noFill/>
          <a:ln>
            <a:noFill/>
          </a:ln>
        </p:spPr>
      </p:pic>
      <p:grpSp>
        <p:nvGrpSpPr>
          <p:cNvPr id="253" name="Google Shape;253;p23"/>
          <p:cNvGrpSpPr/>
          <p:nvPr/>
        </p:nvGrpSpPr>
        <p:grpSpPr>
          <a:xfrm>
            <a:off x="3838441" y="1066658"/>
            <a:ext cx="175271" cy="458758"/>
            <a:chOff x="4963775" y="5368550"/>
            <a:chExt cx="294921" cy="501703"/>
          </a:xfrm>
        </p:grpSpPr>
        <p:cxnSp>
          <p:nvCxnSpPr>
            <p:cNvPr id="254" name="Google Shape;254;p2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55" name="Google Shape;255;p23"/>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56" name="Google Shape;256;p23"/>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257" name="Google Shape;257;p23"/>
          <p:cNvGrpSpPr/>
          <p:nvPr/>
        </p:nvGrpSpPr>
        <p:grpSpPr>
          <a:xfrm>
            <a:off x="3449741" y="1559758"/>
            <a:ext cx="175271" cy="458758"/>
            <a:chOff x="4963775" y="5368550"/>
            <a:chExt cx="294921" cy="501703"/>
          </a:xfrm>
        </p:grpSpPr>
        <p:cxnSp>
          <p:nvCxnSpPr>
            <p:cNvPr id="258" name="Google Shape;258;p2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59" name="Google Shape;259;p23"/>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260" name="Google Shape;260;p23"/>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a:t>
              </a:r>
              <a:endParaRPr b="1">
                <a:latin typeface="Nunito Sans"/>
                <a:ea typeface="Nunito Sans"/>
                <a:cs typeface="Nunito Sans"/>
                <a:sym typeface="Nunito Sans"/>
              </a:endParaRPr>
            </a:p>
          </p:txBody>
        </p:sp>
      </p:grpSp>
      <p:grpSp>
        <p:nvGrpSpPr>
          <p:cNvPr id="261" name="Google Shape;261;p23"/>
          <p:cNvGrpSpPr/>
          <p:nvPr/>
        </p:nvGrpSpPr>
        <p:grpSpPr>
          <a:xfrm>
            <a:off x="3838441" y="1559758"/>
            <a:ext cx="175271" cy="458758"/>
            <a:chOff x="4963775" y="5368550"/>
            <a:chExt cx="294921" cy="501703"/>
          </a:xfrm>
        </p:grpSpPr>
        <p:cxnSp>
          <p:nvCxnSpPr>
            <p:cNvPr id="262" name="Google Shape;262;p2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63" name="Google Shape;263;p23"/>
            <p:cNvSpPr txBox="1"/>
            <p:nvPr/>
          </p:nvSpPr>
          <p:spPr>
            <a:xfrm>
              <a:off x="4963796" y="5634453"/>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6</a:t>
              </a:r>
              <a:endParaRPr b="1">
                <a:solidFill>
                  <a:srgbClr val="000000"/>
                </a:solidFill>
                <a:latin typeface="Nunito Sans"/>
                <a:ea typeface="Nunito Sans"/>
                <a:cs typeface="Nunito Sans"/>
                <a:sym typeface="Nunito Sans"/>
              </a:endParaRPr>
            </a:p>
          </p:txBody>
        </p:sp>
        <p:sp>
          <p:nvSpPr>
            <p:cNvPr id="264" name="Google Shape;264;p23"/>
            <p:cNvSpPr txBox="1"/>
            <p:nvPr/>
          </p:nvSpPr>
          <p:spPr>
            <a:xfrm>
              <a:off x="4963775" y="5368550"/>
              <a:ext cx="294900" cy="235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