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030D31D-DDAC-4051-9BF3-A98C4C6928CA}">
  <a:tblStyle styleId="{1030D31D-DDAC-4051-9BF3-A98C4C6928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15789D1-577C-4AC0-87A9-3450DD7F75D0}"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422479B-C124-40D3-8272-8B9C06753E6B}"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5.xml"/><Relationship Id="rId22" Type="http://schemas.openxmlformats.org/officeDocument/2006/relationships/font" Target="fonts/NunitoSans-boldItalic.fntdata"/><Relationship Id="rId10" Type="http://schemas.openxmlformats.org/officeDocument/2006/relationships/slide" Target="slides/slide4.xml"/><Relationship Id="rId21" Type="http://schemas.openxmlformats.org/officeDocument/2006/relationships/font" Target="fonts/NunitoSans-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Nunito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f07f15568d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f07f15568d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ef91e07be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ef91e07be6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f07f15568d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f07f15568d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ef91e07b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ef91e07be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07f15568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gf07f15568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f07f15568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f07f15568d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ef91e07be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ef91e07be6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ef91e07be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gef91e07be6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f07f15568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f07f15568d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ef91e07be6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ef91e07be6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{1030D31D-DDAC-4051-9BF3-A98C4C6928CA}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{1030D31D-DDAC-4051-9BF3-A98C4C6928CA}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8</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graphicFrame>
        <p:nvGraphicFramePr>
          <p:cNvPr id="145" name="Google Shape;145;p24"/>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416525"/>
                <a:gridCol w="1500475"/>
                <a:gridCol w="1196750"/>
                <a:gridCol w="3221375"/>
              </a:tblGrid>
              <a:tr h="14902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m=1, n=2 and p=5: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mnp = </a:t>
                      </a:r>
                      <a:r>
                        <a:rPr lang="en-GB" sz="1600">
                          <a:solidFill>
                            <a:srgbClr val="00BC89"/>
                          </a:solidFill>
                          <a:latin typeface="Nunito Sans"/>
                          <a:ea typeface="Nunito Sans"/>
                          <a:cs typeface="Nunito Sans"/>
                          <a:sym typeface="Nunito Sans"/>
                        </a:rPr>
                        <a:t>10</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p(m + 2n) = </a:t>
                      </a:r>
                      <a:r>
                        <a:rPr lang="en-GB" sz="1600">
                          <a:solidFill>
                            <a:srgbClr val="00BC89"/>
                          </a:solidFill>
                          <a:latin typeface="Nunito Sans"/>
                          <a:ea typeface="Nunito Sans"/>
                          <a:cs typeface="Nunito Sans"/>
                          <a:sym typeface="Nunito Sans"/>
                        </a:rPr>
                        <a:t>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36 as a product of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x 3</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When flipping a fair coin, you get heads 5 times in a row. What is the probability you get heads on the next flip?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3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angle </a:t>
                      </a:r>
                      <a:r>
                        <a:rPr i="1" lang="en-GB" sz="1600">
                          <a:solidFill>
                            <a:srgbClr val="000000"/>
                          </a:solidFill>
                          <a:latin typeface="Times New Roman"/>
                          <a:ea typeface="Times New Roman"/>
                          <a:cs typeface="Times New Roman"/>
                          <a:sym typeface="Times New Roman"/>
                        </a:rPr>
                        <a:t>p</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29</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In which month were sales of </a:t>
                      </a:r>
                      <a:r>
                        <a:rPr lang="en-GB" sz="1600">
                          <a:latin typeface="Nunito Sans"/>
                          <a:ea typeface="Nunito Sans"/>
                          <a:cs typeface="Nunito Sans"/>
                          <a:sym typeface="Nunito Sans"/>
                        </a:rPr>
                        <a:t>waterproof</a:t>
                      </a:r>
                      <a:r>
                        <a:rPr lang="en-GB" sz="1600">
                          <a:solidFill>
                            <a:srgbClr val="000000"/>
                          </a:solidFill>
                          <a:latin typeface="Nunito Sans"/>
                          <a:ea typeface="Nunito Sans"/>
                          <a:cs typeface="Nunito Sans"/>
                          <a:sym typeface="Nunito Sans"/>
                        </a:rPr>
                        <a:t> trousers at their lowest? </a:t>
                      </a:r>
                      <a:r>
                        <a:rPr b="1" lang="en-GB" sz="1600">
                          <a:solidFill>
                            <a:srgbClr val="00BC89"/>
                          </a:solidFill>
                          <a:latin typeface="Nunito Sans"/>
                          <a:ea typeface="Nunito Sans"/>
                          <a:cs typeface="Nunito Sans"/>
                          <a:sym typeface="Nunito Sans"/>
                        </a:rPr>
                        <a:t>July</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graphicFrame>
        <p:nvGraphicFramePr>
          <p:cNvPr id="146" name="Google Shape;146;p24"/>
          <p:cNvGraphicFramePr/>
          <p:nvPr/>
        </p:nvGraphicFramePr>
        <p:xfrm>
          <a:off x="7988350" y="1627990"/>
          <a:ext cx="3000000" cy="3000000"/>
        </p:xfrm>
        <a:graphic>
          <a:graphicData uri="http://schemas.openxmlformats.org/drawingml/2006/table">
            <a:tbl>
              <a:tblPr>
                <a:noFill/>
                <a:tableStyleId>{1030D31D-DDAC-4051-9BF3-A98C4C6928CA}</a:tableStyleId>
              </a:tblPr>
              <a:tblGrid>
                <a:gridCol w="382850"/>
              </a:tblGrid>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00BC89"/>
                      </a:solidFill>
                      <a:prstDash val="solid"/>
                      <a:round/>
                      <a:headEnd len="sm" w="sm" type="none"/>
                      <a:tailEnd len="sm" w="sm" type="none"/>
                    </a:lnB>
                  </a:tcPr>
                </a:tc>
              </a:tr>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2</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pic>
        <p:nvPicPr>
          <p:cNvPr id="147" name="Google Shape;147;p24"/>
          <p:cNvPicPr preferRelativeResize="0"/>
          <p:nvPr/>
        </p:nvPicPr>
        <p:blipFill>
          <a:blip r:embed="rId3">
            <a:alphaModFix/>
          </a:blip>
          <a:stretch>
            <a:fillRect/>
          </a:stretch>
        </p:blipFill>
        <p:spPr>
          <a:xfrm>
            <a:off x="4897175" y="2931175"/>
            <a:ext cx="3318275" cy="1618525"/>
          </a:xfrm>
          <a:prstGeom prst="rect">
            <a:avLst/>
          </a:prstGeom>
          <a:noFill/>
          <a:ln>
            <a:noFill/>
          </a:ln>
        </p:spPr>
      </p:pic>
      <p:pic>
        <p:nvPicPr>
          <p:cNvPr id="148" name="Google Shape;148;p24"/>
          <p:cNvPicPr preferRelativeResize="0"/>
          <p:nvPr/>
        </p:nvPicPr>
        <p:blipFill>
          <a:blip r:embed="rId4">
            <a:alphaModFix/>
          </a:blip>
          <a:stretch>
            <a:fillRect/>
          </a:stretch>
        </p:blipFill>
        <p:spPr>
          <a:xfrm>
            <a:off x="564775" y="2717375"/>
            <a:ext cx="3050100" cy="1681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5"/>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493300"/>
                <a:gridCol w="1423700"/>
                <a:gridCol w="1350275"/>
                <a:gridCol w="3067850"/>
              </a:tblGrid>
              <a:tr h="1347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a=3, b=4 and c=6: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 + b) - c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(c - b)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64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rolling a 6 twice in a row with a fair 6-sided die?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93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Calculate</a:t>
                      </a:r>
                      <a:r>
                        <a:rPr lang="en-GB" sz="1600">
                          <a:solidFill>
                            <a:srgbClr val="000000"/>
                          </a:solidFill>
                          <a:latin typeface="Nunito Sans"/>
                          <a:ea typeface="Nunito Sans"/>
                          <a:cs typeface="Nunito Sans"/>
                          <a:sym typeface="Nunito Sans"/>
                        </a:rPr>
                        <a:t> the size of angle </a:t>
                      </a:r>
                      <a:r>
                        <a:rPr i="1" lang="en-GB" sz="1600">
                          <a:solidFill>
                            <a:srgbClr val="000000"/>
                          </a:solidFill>
                          <a:latin typeface="Times New Roman"/>
                          <a:ea typeface="Times New Roman"/>
                          <a:cs typeface="Times New Roman"/>
                          <a:sym typeface="Times New Roman"/>
                        </a:rPr>
                        <a:t>t</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Complete the 2-way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cxnSp>
        <p:nvCxnSpPr>
          <p:cNvPr id="155" name="Google Shape;155;p25"/>
          <p:cNvCxnSpPr>
            <a:stCxn id="156" idx="1"/>
            <a:endCxn id="156" idx="1"/>
          </p:cNvCxnSpPr>
          <p:nvPr/>
        </p:nvCxnSpPr>
        <p:spPr>
          <a:xfrm>
            <a:off x="486200" y="3723225"/>
            <a:ext cx="0" cy="0"/>
          </a:xfrm>
          <a:prstGeom prst="straightConnector1">
            <a:avLst/>
          </a:prstGeom>
          <a:noFill/>
          <a:ln cap="flat" cmpd="sng" w="9525">
            <a:solidFill>
              <a:schemeClr val="dk2"/>
            </a:solidFill>
            <a:prstDash val="solid"/>
            <a:round/>
            <a:headEnd len="med" w="med" type="none"/>
            <a:tailEnd len="med" w="med" type="none"/>
          </a:ln>
        </p:spPr>
      </p:cxnSp>
      <p:pic>
        <p:nvPicPr>
          <p:cNvPr id="157" name="Google Shape;157;p25"/>
          <p:cNvPicPr preferRelativeResize="0"/>
          <p:nvPr/>
        </p:nvPicPr>
        <p:blipFill>
          <a:blip r:embed="rId3">
            <a:alphaModFix/>
          </a:blip>
          <a:stretch>
            <a:fillRect/>
          </a:stretch>
        </p:blipFill>
        <p:spPr>
          <a:xfrm>
            <a:off x="447700" y="2833699"/>
            <a:ext cx="3781526" cy="1726300"/>
          </a:xfrm>
          <a:prstGeom prst="rect">
            <a:avLst/>
          </a:prstGeom>
          <a:noFill/>
          <a:ln>
            <a:noFill/>
          </a:ln>
        </p:spPr>
      </p:pic>
      <p:pic>
        <p:nvPicPr>
          <p:cNvPr id="158" name="Google Shape;158;p25"/>
          <p:cNvPicPr preferRelativeResize="0"/>
          <p:nvPr/>
        </p:nvPicPr>
        <p:blipFill>
          <a:blip r:embed="rId4">
            <a:alphaModFix/>
          </a:blip>
          <a:stretch>
            <a:fillRect/>
          </a:stretch>
        </p:blipFill>
        <p:spPr>
          <a:xfrm>
            <a:off x="4860325" y="2862276"/>
            <a:ext cx="3912752" cy="10739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graphicFrame>
        <p:nvGraphicFramePr>
          <p:cNvPr id="163" name="Google Shape;163;p26"/>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493300"/>
                <a:gridCol w="1423700"/>
                <a:gridCol w="1350275"/>
                <a:gridCol w="3067850"/>
              </a:tblGrid>
              <a:tr h="16240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a=3, b=4 and c=6: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 + b) - c =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(c - b) = </a:t>
                      </a:r>
                      <a:r>
                        <a:rPr lang="en-GB" sz="1600">
                          <a:solidFill>
                            <a:srgbClr val="00BC89"/>
                          </a:solidFill>
                          <a:latin typeface="Nunito Sans"/>
                          <a:ea typeface="Nunito Sans"/>
                          <a:cs typeface="Nunito Sans"/>
                          <a:sym typeface="Nunito Sans"/>
                        </a:rPr>
                        <a:t>18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64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a:t>
                      </a:r>
                      <a:r>
                        <a:rPr baseline="30000" lang="en-GB" sz="1600">
                          <a:solidFill>
                            <a:srgbClr val="00BC89"/>
                          </a:solidFill>
                          <a:latin typeface="Nunito Sans"/>
                          <a:ea typeface="Nunito Sans"/>
                          <a:cs typeface="Nunito Sans"/>
                          <a:sym typeface="Nunito Sans"/>
                        </a:rPr>
                        <a:t>6</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rolling a 6 twice in a row with a fair 6-sided die?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453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Calculate</a:t>
                      </a:r>
                      <a:r>
                        <a:rPr lang="en-GB" sz="1600">
                          <a:solidFill>
                            <a:srgbClr val="000000"/>
                          </a:solidFill>
                          <a:latin typeface="Nunito Sans"/>
                          <a:ea typeface="Nunito Sans"/>
                          <a:cs typeface="Nunito Sans"/>
                          <a:sym typeface="Nunito Sans"/>
                        </a:rPr>
                        <a:t> the size of angle </a:t>
                      </a:r>
                      <a:r>
                        <a:rPr i="1" lang="en-GB" sz="1600">
                          <a:solidFill>
                            <a:srgbClr val="000000"/>
                          </a:solidFill>
                          <a:latin typeface="Times New Roman"/>
                          <a:ea typeface="Times New Roman"/>
                          <a:cs typeface="Times New Roman"/>
                          <a:sym typeface="Times New Roman"/>
                        </a:rPr>
                        <a:t>t</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75</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Complete the 2-way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4" name="Google Shape;16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cxnSp>
        <p:nvCxnSpPr>
          <p:cNvPr id="165" name="Google Shape;165;p26"/>
          <p:cNvCxnSpPr>
            <a:stCxn id="166" idx="1"/>
            <a:endCxn id="166" idx="1"/>
          </p:cNvCxnSpPr>
          <p:nvPr/>
        </p:nvCxnSpPr>
        <p:spPr>
          <a:xfrm>
            <a:off x="486200" y="3723225"/>
            <a:ext cx="0" cy="0"/>
          </a:xfrm>
          <a:prstGeom prst="straightConnector1">
            <a:avLst/>
          </a:prstGeom>
          <a:noFill/>
          <a:ln cap="flat" cmpd="sng" w="9525">
            <a:solidFill>
              <a:schemeClr val="dk2"/>
            </a:solidFill>
            <a:prstDash val="solid"/>
            <a:round/>
            <a:headEnd len="med" w="med" type="none"/>
            <a:tailEnd len="med" w="med" type="none"/>
          </a:ln>
        </p:spPr>
      </p:cxnSp>
      <p:pic>
        <p:nvPicPr>
          <p:cNvPr id="167" name="Google Shape;167;p26"/>
          <p:cNvPicPr preferRelativeResize="0"/>
          <p:nvPr/>
        </p:nvPicPr>
        <p:blipFill>
          <a:blip r:embed="rId3">
            <a:alphaModFix/>
          </a:blip>
          <a:stretch>
            <a:fillRect/>
          </a:stretch>
        </p:blipFill>
        <p:spPr>
          <a:xfrm>
            <a:off x="4995950" y="3138107"/>
            <a:ext cx="3738575" cy="1026125"/>
          </a:xfrm>
          <a:prstGeom prst="rect">
            <a:avLst/>
          </a:prstGeom>
          <a:noFill/>
          <a:ln>
            <a:noFill/>
          </a:ln>
        </p:spPr>
      </p:pic>
      <p:pic>
        <p:nvPicPr>
          <p:cNvPr id="168" name="Google Shape;168;p26"/>
          <p:cNvPicPr preferRelativeResize="0"/>
          <p:nvPr/>
        </p:nvPicPr>
        <p:blipFill>
          <a:blip r:embed="rId4">
            <a:alphaModFix/>
          </a:blip>
          <a:stretch>
            <a:fillRect/>
          </a:stretch>
        </p:blipFill>
        <p:spPr>
          <a:xfrm>
            <a:off x="447700" y="2833699"/>
            <a:ext cx="3781526" cy="1726300"/>
          </a:xfrm>
          <a:prstGeom prst="rect">
            <a:avLst/>
          </a:prstGeom>
          <a:noFill/>
          <a:ln>
            <a:noFill/>
          </a:ln>
        </p:spPr>
      </p:pic>
      <p:graphicFrame>
        <p:nvGraphicFramePr>
          <p:cNvPr id="169" name="Google Shape;169;p26"/>
          <p:cNvGraphicFramePr/>
          <p:nvPr/>
        </p:nvGraphicFramePr>
        <p:xfrm>
          <a:off x="7707350" y="1551790"/>
          <a:ext cx="3000000" cy="3000000"/>
        </p:xfrm>
        <a:graphic>
          <a:graphicData uri="http://schemas.openxmlformats.org/drawingml/2006/table">
            <a:tbl>
              <a:tblPr>
                <a:noFill/>
                <a:tableStyleId>{1030D31D-DDAC-4051-9BF3-A98C4C6928CA}</a:tableStyleId>
              </a:tblPr>
              <a:tblGrid>
                <a:gridCol w="382850"/>
              </a:tblGrid>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00BC89"/>
                      </a:solidFill>
                      <a:prstDash val="solid"/>
                      <a:round/>
                      <a:headEnd len="sm" w="sm" type="none"/>
                      <a:tailEnd len="sm" w="sm" type="none"/>
                    </a:lnB>
                  </a:tcPr>
                </a:tc>
              </a:tr>
              <a:tr h="3505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36</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{615789D1-577C-4AC0-87A9-3450DD7F75D0}</a:tableStyleId>
              </a:tblPr>
              <a:tblGrid>
                <a:gridCol w="875105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skills and topics revisited in week 2 cover number, algebra, geometry, and probability &amp; statistics. Given the breadth of knowledge required this week, students may need extra time for information retrieval. You may consider it appropriate for some students to have glossaries or notes available when completing the questions.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2806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Substitution and BIDMAS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Prime factor decomposition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Basic probability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Angle rules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Charts and diagrams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sp>
        <p:nvSpPr>
          <p:cNvPr id="76" name="Google Shape;76;p16"/>
          <p:cNvSpPr txBox="1"/>
          <p:nvPr/>
        </p:nvSpPr>
        <p:spPr>
          <a:xfrm>
            <a:off x="157350" y="404227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There are no suggestions for discussion this half term. As the topics are revision of previously covered material, any conversations should be used to deal with remaining difficulties or misconceptions that arise during the week.</a:t>
            </a:r>
            <a:endParaRPr sz="1500">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230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a=3 and b=5: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 + b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a:t>
                      </a:r>
                      <a:r>
                        <a:rPr b="0" lang="en-GB" sz="1600">
                          <a:solidFill>
                            <a:schemeClr val="dk1"/>
                          </a:solidFill>
                          <a:latin typeface="Nunito Sans"/>
                          <a:ea typeface="Nunito Sans"/>
                          <a:cs typeface="Nunito Sans"/>
                          <a:sym typeface="Nunito Sans"/>
                        </a:rPr>
                        <a:t>b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30 as a product of its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scoring a number greater than 4 with one roll of a die?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26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size of angle </a:t>
                      </a:r>
                      <a:r>
                        <a:rPr i="1" lang="en-GB" sz="1600">
                          <a:solidFill>
                            <a:srgbClr val="000000"/>
                          </a:solidFill>
                          <a:latin typeface="Times New Roman"/>
                          <a:ea typeface="Times New Roman"/>
                          <a:cs typeface="Times New Roman"/>
                          <a:sym typeface="Times New Roman"/>
                        </a:rPr>
                        <a:t>k</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two colours are preferred by the same number of children?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pic>
        <p:nvPicPr>
          <p:cNvPr id="83" name="Google Shape;83;p17"/>
          <p:cNvPicPr preferRelativeResize="0"/>
          <p:nvPr/>
        </p:nvPicPr>
        <p:blipFill>
          <a:blip r:embed="rId3">
            <a:alphaModFix/>
          </a:blip>
          <a:stretch>
            <a:fillRect/>
          </a:stretch>
        </p:blipFill>
        <p:spPr>
          <a:xfrm>
            <a:off x="431275" y="2533849"/>
            <a:ext cx="3892801" cy="1908825"/>
          </a:xfrm>
          <a:prstGeom prst="rect">
            <a:avLst/>
          </a:prstGeom>
          <a:noFill/>
          <a:ln>
            <a:noFill/>
          </a:ln>
        </p:spPr>
      </p:pic>
      <p:pic>
        <p:nvPicPr>
          <p:cNvPr id="84" name="Google Shape;84;p17"/>
          <p:cNvPicPr preferRelativeResize="0"/>
          <p:nvPr/>
        </p:nvPicPr>
        <p:blipFill>
          <a:blip r:embed="rId4">
            <a:alphaModFix/>
          </a:blip>
          <a:stretch>
            <a:fillRect/>
          </a:stretch>
        </p:blipFill>
        <p:spPr>
          <a:xfrm>
            <a:off x="5453525" y="2716950"/>
            <a:ext cx="2774075" cy="18835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graphicFrame>
        <p:nvGraphicFramePr>
          <p:cNvPr id="89" name="Google Shape;89;p18"/>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230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a=3 and b=5: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 + b = </a:t>
                      </a:r>
                      <a:r>
                        <a:rPr lang="en-GB" sz="1600">
                          <a:solidFill>
                            <a:srgbClr val="00BC89"/>
                          </a:solidFill>
                          <a:latin typeface="Nunito Sans"/>
                          <a:ea typeface="Nunito Sans"/>
                          <a:cs typeface="Nunito Sans"/>
                          <a:sym typeface="Nunito Sans"/>
                        </a:rPr>
                        <a:t>11</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ab =  </a:t>
                      </a:r>
                      <a:r>
                        <a:rPr lang="en-GB" sz="1600">
                          <a:solidFill>
                            <a:srgbClr val="00BC89"/>
                          </a:solidFill>
                          <a:latin typeface="Nunito Sans"/>
                          <a:ea typeface="Nunito Sans"/>
                          <a:cs typeface="Nunito Sans"/>
                          <a:sym typeface="Nunito Sans"/>
                        </a:rPr>
                        <a:t>15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30 as a product of its prime factors.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 x 3 x 5</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scoring a number greater than 4 with one roll of a die?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26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size of angle </a:t>
                      </a:r>
                      <a:r>
                        <a:rPr i="1" lang="en-GB" sz="1600">
                          <a:solidFill>
                            <a:srgbClr val="000000"/>
                          </a:solidFill>
                          <a:latin typeface="Times New Roman"/>
                          <a:ea typeface="Times New Roman"/>
                          <a:cs typeface="Times New Roman"/>
                          <a:sym typeface="Times New Roman"/>
                        </a:rPr>
                        <a:t>k</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54</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two colours are preferred by the same number of children? </a:t>
                      </a:r>
                      <a:r>
                        <a:rPr b="1" lang="en-GB" sz="1600">
                          <a:solidFill>
                            <a:srgbClr val="00BC89"/>
                          </a:solidFill>
                          <a:latin typeface="Nunito Sans"/>
                          <a:ea typeface="Nunito Sans"/>
                          <a:cs typeface="Nunito Sans"/>
                          <a:sym typeface="Nunito Sans"/>
                        </a:rPr>
                        <a:t>Blue and black</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0" name="Google Shape;90;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sp>
        <p:nvSpPr>
          <p:cNvPr id="91" name="Google Shape;91;p18"/>
          <p:cNvSpPr/>
          <p:nvPr/>
        </p:nvSpPr>
        <p:spPr>
          <a:xfrm>
            <a:off x="614150" y="2917200"/>
            <a:ext cx="2981100" cy="1420200"/>
          </a:xfrm>
          <a:prstGeom prst="rtTriangl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8"/>
          <p:cNvSpPr/>
          <p:nvPr/>
        </p:nvSpPr>
        <p:spPr>
          <a:xfrm>
            <a:off x="614150" y="4183900"/>
            <a:ext cx="166200" cy="166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8"/>
          <p:cNvSpPr txBox="1"/>
          <p:nvPr/>
        </p:nvSpPr>
        <p:spPr>
          <a:xfrm>
            <a:off x="2494975" y="3928000"/>
            <a:ext cx="933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36</a:t>
            </a:r>
            <a:r>
              <a:rPr baseline="30000" lang="en-GB"/>
              <a:t>o</a:t>
            </a:r>
            <a:endParaRPr baseline="30000"/>
          </a:p>
        </p:txBody>
      </p:sp>
      <p:sp>
        <p:nvSpPr>
          <p:cNvPr id="94" name="Google Shape;94;p18"/>
          <p:cNvSpPr txBox="1"/>
          <p:nvPr/>
        </p:nvSpPr>
        <p:spPr>
          <a:xfrm>
            <a:off x="575775" y="2981175"/>
            <a:ext cx="601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k</a:t>
            </a:r>
            <a:endParaRPr/>
          </a:p>
        </p:txBody>
      </p:sp>
      <p:pic>
        <p:nvPicPr>
          <p:cNvPr id="95" name="Google Shape;95;p18"/>
          <p:cNvPicPr preferRelativeResize="0"/>
          <p:nvPr/>
        </p:nvPicPr>
        <p:blipFill>
          <a:blip r:embed="rId3">
            <a:alphaModFix/>
          </a:blip>
          <a:stretch>
            <a:fillRect/>
          </a:stretch>
        </p:blipFill>
        <p:spPr>
          <a:xfrm>
            <a:off x="431275" y="2533849"/>
            <a:ext cx="3892801" cy="1908825"/>
          </a:xfrm>
          <a:prstGeom prst="rect">
            <a:avLst/>
          </a:prstGeom>
          <a:noFill/>
          <a:ln>
            <a:noFill/>
          </a:ln>
        </p:spPr>
      </p:pic>
      <p:pic>
        <p:nvPicPr>
          <p:cNvPr id="96" name="Google Shape;96;p18"/>
          <p:cNvPicPr preferRelativeResize="0"/>
          <p:nvPr/>
        </p:nvPicPr>
        <p:blipFill>
          <a:blip r:embed="rId4">
            <a:alphaModFix/>
          </a:blip>
          <a:stretch>
            <a:fillRect/>
          </a:stretch>
        </p:blipFill>
        <p:spPr>
          <a:xfrm>
            <a:off x="5453525" y="2716950"/>
            <a:ext cx="2774075" cy="1883525"/>
          </a:xfrm>
          <a:prstGeom prst="rect">
            <a:avLst/>
          </a:prstGeom>
          <a:noFill/>
          <a:ln>
            <a:noFill/>
          </a:ln>
        </p:spPr>
      </p:pic>
      <p:graphicFrame>
        <p:nvGraphicFramePr>
          <p:cNvPr id="97" name="Google Shape;97;p18"/>
          <p:cNvGraphicFramePr/>
          <p:nvPr/>
        </p:nvGraphicFramePr>
        <p:xfrm>
          <a:off x="8227600" y="1345515"/>
          <a:ext cx="3000000" cy="3000000"/>
        </p:xfrm>
        <a:graphic>
          <a:graphicData uri="http://schemas.openxmlformats.org/drawingml/2006/table">
            <a:tbl>
              <a:tblPr>
                <a:noFill/>
                <a:tableStyleId>{1030D31D-DDAC-4051-9BF3-A98C4C6928CA}</a:tableStyleId>
              </a:tblPr>
              <a:tblGrid>
                <a:gridCol w="382850"/>
              </a:tblGrid>
              <a:tr h="1647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00BC89"/>
                      </a:solidFill>
                      <a:prstDash val="solid"/>
                      <a:round/>
                      <a:headEnd len="sm" w="sm" type="none"/>
                      <a:tailEnd len="sm" w="sm" type="none"/>
                    </a:lnB>
                  </a:tcPr>
                </a:tc>
              </a:tr>
              <a:tr h="3662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3</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19"/>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a=4 and b=7: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5a - 2b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2ab =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70 as a product of its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choosing an ace from a standard deck of cards?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Determine</a:t>
                      </a:r>
                      <a:r>
                        <a:rPr lang="en-GB" sz="1600">
                          <a:solidFill>
                            <a:srgbClr val="000000"/>
                          </a:solidFill>
                          <a:latin typeface="Nunito Sans"/>
                          <a:ea typeface="Nunito Sans"/>
                          <a:cs typeface="Nunito Sans"/>
                          <a:sym typeface="Nunito Sans"/>
                        </a:rPr>
                        <a:t> the size of angle </a:t>
                      </a:r>
                      <a:r>
                        <a:rPr i="1" lang="en-GB" sz="1600">
                          <a:solidFill>
                            <a:srgbClr val="000000"/>
                          </a:solidFill>
                          <a:latin typeface="Times New Roman"/>
                          <a:ea typeface="Times New Roman"/>
                          <a:cs typeface="Times New Roman"/>
                          <a:sym typeface="Times New Roman"/>
                        </a:rPr>
                        <a:t>h</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is the least popular sport?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pic>
        <p:nvPicPr>
          <p:cNvPr id="104" name="Google Shape;104;p19"/>
          <p:cNvPicPr preferRelativeResize="0"/>
          <p:nvPr/>
        </p:nvPicPr>
        <p:blipFill>
          <a:blip r:embed="rId3">
            <a:alphaModFix/>
          </a:blip>
          <a:stretch>
            <a:fillRect/>
          </a:stretch>
        </p:blipFill>
        <p:spPr>
          <a:xfrm>
            <a:off x="466825" y="2421225"/>
            <a:ext cx="3495675" cy="1927300"/>
          </a:xfrm>
          <a:prstGeom prst="rect">
            <a:avLst/>
          </a:prstGeom>
          <a:noFill/>
          <a:ln>
            <a:noFill/>
          </a:ln>
        </p:spPr>
      </p:pic>
      <p:pic>
        <p:nvPicPr>
          <p:cNvPr id="105" name="Google Shape;105;p19"/>
          <p:cNvPicPr preferRelativeResize="0"/>
          <p:nvPr/>
        </p:nvPicPr>
        <p:blipFill>
          <a:blip r:embed="rId4">
            <a:alphaModFix/>
          </a:blip>
          <a:stretch>
            <a:fillRect/>
          </a:stretch>
        </p:blipFill>
        <p:spPr>
          <a:xfrm>
            <a:off x="5235750" y="2381600"/>
            <a:ext cx="3171650" cy="2171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0"/>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a=4 and b=7: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5a - 2b = </a:t>
                      </a:r>
                      <a:r>
                        <a:rPr lang="en-GB" sz="1600">
                          <a:solidFill>
                            <a:srgbClr val="00BC89"/>
                          </a:solidFill>
                          <a:latin typeface="Nunito Sans"/>
                          <a:ea typeface="Nunito Sans"/>
                          <a:cs typeface="Nunito Sans"/>
                          <a:sym typeface="Nunito Sans"/>
                        </a:rPr>
                        <a:t>6</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2ab = </a:t>
                      </a:r>
                      <a:r>
                        <a:rPr lang="en-GB" sz="1600">
                          <a:solidFill>
                            <a:srgbClr val="00BC89"/>
                          </a:solidFill>
                          <a:latin typeface="Nunito Sans"/>
                          <a:ea typeface="Nunito Sans"/>
                          <a:cs typeface="Nunito Sans"/>
                          <a:sym typeface="Nunito Sans"/>
                        </a:rPr>
                        <a:t>56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70 as a product of its prime factors.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 x 5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is the probability of choosing an ace from a standard deck of cards?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Determine</a:t>
                      </a:r>
                      <a:r>
                        <a:rPr lang="en-GB" sz="1600">
                          <a:solidFill>
                            <a:srgbClr val="000000"/>
                          </a:solidFill>
                          <a:latin typeface="Nunito Sans"/>
                          <a:ea typeface="Nunito Sans"/>
                          <a:cs typeface="Nunito Sans"/>
                          <a:sym typeface="Nunito Sans"/>
                        </a:rPr>
                        <a:t> the size of angle </a:t>
                      </a:r>
                      <a:r>
                        <a:rPr i="1" lang="en-GB" sz="1600">
                          <a:solidFill>
                            <a:srgbClr val="000000"/>
                          </a:solidFill>
                          <a:latin typeface="Times New Roman"/>
                          <a:ea typeface="Times New Roman"/>
                          <a:cs typeface="Times New Roman"/>
                          <a:sym typeface="Times New Roman"/>
                        </a:rPr>
                        <a:t>h</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50</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Which is the least popular sport?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Rugby</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pic>
        <p:nvPicPr>
          <p:cNvPr id="112" name="Google Shape;112;p20"/>
          <p:cNvPicPr preferRelativeResize="0"/>
          <p:nvPr/>
        </p:nvPicPr>
        <p:blipFill>
          <a:blip r:embed="rId3">
            <a:alphaModFix/>
          </a:blip>
          <a:stretch>
            <a:fillRect/>
          </a:stretch>
        </p:blipFill>
        <p:spPr>
          <a:xfrm>
            <a:off x="466825" y="2421225"/>
            <a:ext cx="3495675" cy="1927300"/>
          </a:xfrm>
          <a:prstGeom prst="rect">
            <a:avLst/>
          </a:prstGeom>
          <a:noFill/>
          <a:ln>
            <a:noFill/>
          </a:ln>
        </p:spPr>
      </p:pic>
      <p:pic>
        <p:nvPicPr>
          <p:cNvPr id="113" name="Google Shape;113;p20"/>
          <p:cNvPicPr preferRelativeResize="0"/>
          <p:nvPr/>
        </p:nvPicPr>
        <p:blipFill>
          <a:blip r:embed="rId4">
            <a:alphaModFix/>
          </a:blip>
          <a:stretch>
            <a:fillRect/>
          </a:stretch>
        </p:blipFill>
        <p:spPr>
          <a:xfrm>
            <a:off x="5235750" y="2381600"/>
            <a:ext cx="3171650" cy="2171675"/>
          </a:xfrm>
          <a:prstGeom prst="rect">
            <a:avLst/>
          </a:prstGeom>
          <a:noFill/>
          <a:ln>
            <a:noFill/>
          </a:ln>
        </p:spPr>
      </p:pic>
      <p:graphicFrame>
        <p:nvGraphicFramePr>
          <p:cNvPr id="114" name="Google Shape;114;p20"/>
          <p:cNvGraphicFramePr/>
          <p:nvPr/>
        </p:nvGraphicFramePr>
        <p:xfrm>
          <a:off x="8326450" y="1134740"/>
          <a:ext cx="3000000" cy="3000000"/>
        </p:xfrm>
        <a:graphic>
          <a:graphicData uri="http://schemas.openxmlformats.org/drawingml/2006/table">
            <a:tbl>
              <a:tblPr>
                <a:noFill/>
                <a:tableStyleId>{1030D31D-DDAC-4051-9BF3-A98C4C6928CA}</a:tableStyleId>
              </a:tblPr>
              <a:tblGrid>
                <a:gridCol w="382850"/>
              </a:tblGrid>
              <a:tr h="27580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00BC89"/>
                      </a:solidFill>
                      <a:prstDash val="solid"/>
                      <a:round/>
                      <a:headEnd len="sm" w="sm" type="none"/>
                      <a:tailEnd len="sm" w="sm" type="none"/>
                    </a:lnB>
                  </a:tcPr>
                </a:tc>
              </a:tr>
              <a:tr h="3662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r>
                        <a:rPr b="1" lang="en-GB" sz="1100">
                          <a:solidFill>
                            <a:srgbClr val="00BC89"/>
                          </a:solidFill>
                          <a:latin typeface="Nunito Sans"/>
                          <a:ea typeface="Nunito Sans"/>
                          <a:cs typeface="Nunito Sans"/>
                          <a:sym typeface="Nunito Sans"/>
                        </a:rPr>
                        <a:t>3</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graphicFrame>
        <p:nvGraphicFramePr>
          <p:cNvPr id="119" name="Google Shape;119;p21"/>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m=12 and n=3:</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2m ÷ 8n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2(m + n)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24 as a product of its prime </a:t>
                      </a:r>
                      <a:r>
                        <a:rPr b="0" lang="en-GB" sz="1600">
                          <a:solidFill>
                            <a:srgbClr val="000000"/>
                          </a:solidFill>
                          <a:latin typeface="Nunito Sans"/>
                          <a:ea typeface="Nunito Sans"/>
                          <a:cs typeface="Nunito Sans"/>
                          <a:sym typeface="Nunito Sans"/>
                        </a:rPr>
                        <a:t>factors</a:t>
                      </a:r>
                      <a:r>
                        <a:rPr b="0" lang="en-GB" sz="1600">
                          <a:solidFill>
                            <a:srgbClr val="000000"/>
                          </a:solidFill>
                          <a:latin typeface="Nunito Sans"/>
                          <a:ea typeface="Nunito Sans"/>
                          <a:cs typeface="Nunito Sans"/>
                          <a:sym typeface="Nunito Sans"/>
                        </a:rPr>
                        <a:t>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What is the probability of choosing a red queen from a standard deck of cards?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85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a:t>
                      </a:r>
                      <a:r>
                        <a:rPr lang="en-GB" sz="1600">
                          <a:latin typeface="Nunito Sans"/>
                          <a:ea typeface="Nunito Sans"/>
                          <a:cs typeface="Nunito Sans"/>
                          <a:sym typeface="Nunito Sans"/>
                        </a:rPr>
                        <a:t>angle </a:t>
                      </a:r>
                      <a:r>
                        <a:rPr i="1" lang="en-GB" sz="1600">
                          <a:latin typeface="Times New Roman"/>
                          <a:ea typeface="Times New Roman"/>
                          <a:cs typeface="Times New Roman"/>
                          <a:sym typeface="Times New Roman"/>
                        </a:rPr>
                        <a:t>f</a:t>
                      </a:r>
                      <a:r>
                        <a:rPr lang="en-GB" sz="1600">
                          <a:latin typeface="Nunito Sans"/>
                          <a:ea typeface="Nunito Sans"/>
                          <a:cs typeface="Nunito Sans"/>
                          <a:sym typeface="Nunito Sans"/>
                        </a:rPr>
                        <a:t>, which is the exterior angle of a regular pentagon.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Describe the type of relationship seen in this scatter diagram.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0" name="Google Shape;12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pic>
        <p:nvPicPr>
          <p:cNvPr id="121" name="Google Shape;121;p21"/>
          <p:cNvPicPr preferRelativeResize="0"/>
          <p:nvPr/>
        </p:nvPicPr>
        <p:blipFill>
          <a:blip r:embed="rId3">
            <a:alphaModFix/>
          </a:blip>
          <a:stretch>
            <a:fillRect/>
          </a:stretch>
        </p:blipFill>
        <p:spPr>
          <a:xfrm>
            <a:off x="1202975" y="2662575"/>
            <a:ext cx="2345700" cy="2152650"/>
          </a:xfrm>
          <a:prstGeom prst="rect">
            <a:avLst/>
          </a:prstGeom>
          <a:noFill/>
          <a:ln>
            <a:noFill/>
          </a:ln>
        </p:spPr>
      </p:pic>
      <p:pic>
        <p:nvPicPr>
          <p:cNvPr id="122" name="Google Shape;122;p21"/>
          <p:cNvPicPr preferRelativeResize="0"/>
          <p:nvPr/>
        </p:nvPicPr>
        <p:blipFill>
          <a:blip r:embed="rId4">
            <a:alphaModFix/>
          </a:blip>
          <a:stretch>
            <a:fillRect/>
          </a:stretch>
        </p:blipFill>
        <p:spPr>
          <a:xfrm>
            <a:off x="5306000" y="2571750"/>
            <a:ext cx="2818925" cy="20111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2"/>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301375"/>
                <a:gridCol w="1615625"/>
                <a:gridCol w="1350275"/>
                <a:gridCol w="3067850"/>
              </a:tblGrid>
              <a:tr h="1044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m=12 and n=3:</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2m ÷ 8n = </a:t>
                      </a:r>
                      <a:r>
                        <a:rPr lang="en-GB" sz="1600">
                          <a:solidFill>
                            <a:srgbClr val="00BC89"/>
                          </a:solidFill>
                          <a:latin typeface="Nunito Sans"/>
                          <a:ea typeface="Nunito Sans"/>
                          <a:cs typeface="Nunito Sans"/>
                          <a:sym typeface="Nunito Sans"/>
                        </a:rPr>
                        <a:t>1</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2(m + n) = </a:t>
                      </a:r>
                      <a:r>
                        <a:rPr lang="en-GB" sz="1600">
                          <a:solidFill>
                            <a:srgbClr val="00BC89"/>
                          </a:solidFill>
                          <a:latin typeface="Nunito Sans"/>
                          <a:ea typeface="Nunito Sans"/>
                          <a:cs typeface="Nunito Sans"/>
                          <a:sym typeface="Nunito Sans"/>
                        </a:rPr>
                        <a:t>30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24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a:t>
                      </a:r>
                      <a:r>
                        <a:rPr baseline="30000" lang="en-GB" sz="1600">
                          <a:solidFill>
                            <a:srgbClr val="00BC89"/>
                          </a:solidFill>
                          <a:latin typeface="Nunito Sans"/>
                          <a:ea typeface="Nunito Sans"/>
                          <a:cs typeface="Nunito Sans"/>
                          <a:sym typeface="Nunito Sans"/>
                        </a:rPr>
                        <a:t>3</a:t>
                      </a:r>
                      <a:r>
                        <a:rPr lang="en-GB" sz="1600">
                          <a:solidFill>
                            <a:srgbClr val="00BC89"/>
                          </a:solidFill>
                          <a:latin typeface="Nunito Sans"/>
                          <a:ea typeface="Nunito Sans"/>
                          <a:cs typeface="Nunito Sans"/>
                          <a:sym typeface="Nunito Sans"/>
                        </a:rPr>
                        <a:t> x 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What is the probability of choosing a red queen from a standard deck of cards? </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03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a:t>
                      </a:r>
                      <a:r>
                        <a:rPr lang="en-GB" sz="1600">
                          <a:latin typeface="Nunito Sans"/>
                          <a:ea typeface="Nunito Sans"/>
                          <a:cs typeface="Nunito Sans"/>
                          <a:sym typeface="Nunito Sans"/>
                        </a:rPr>
                        <a:t>angle </a:t>
                      </a:r>
                      <a:r>
                        <a:rPr i="1" lang="en-GB" sz="1600">
                          <a:latin typeface="Times New Roman"/>
                          <a:ea typeface="Times New Roman"/>
                          <a:cs typeface="Times New Roman"/>
                          <a:sym typeface="Times New Roman"/>
                        </a:rPr>
                        <a:t>f</a:t>
                      </a:r>
                      <a:r>
                        <a:rPr lang="en-GB" sz="1600">
                          <a:latin typeface="Nunito Sans"/>
                          <a:ea typeface="Nunito Sans"/>
                          <a:cs typeface="Nunito Sans"/>
                          <a:sym typeface="Nunito Sans"/>
                        </a:rPr>
                        <a:t>, which is the exterior angle of a regular </a:t>
                      </a:r>
                      <a:r>
                        <a:rPr lang="en-GB" sz="1600">
                          <a:latin typeface="Nunito Sans"/>
                          <a:ea typeface="Nunito Sans"/>
                          <a:cs typeface="Nunito Sans"/>
                          <a:sym typeface="Nunito Sans"/>
                        </a:rPr>
                        <a:t>p</a:t>
                      </a:r>
                      <a:r>
                        <a:rPr lang="en-GB" sz="1600">
                          <a:latin typeface="Nunito Sans"/>
                          <a:ea typeface="Nunito Sans"/>
                          <a:cs typeface="Nunito Sans"/>
                          <a:sym typeface="Nunito Sans"/>
                        </a:rPr>
                        <a:t>entagon. </a:t>
                      </a:r>
                      <a:r>
                        <a:rPr b="1" lang="en-GB" sz="1600">
                          <a:solidFill>
                            <a:srgbClr val="00BC89"/>
                          </a:solidFill>
                          <a:latin typeface="Nunito Sans"/>
                          <a:ea typeface="Nunito Sans"/>
                          <a:cs typeface="Nunito Sans"/>
                          <a:sym typeface="Nunito Sans"/>
                        </a:rPr>
                        <a:t>72</a:t>
                      </a:r>
                      <a:r>
                        <a:rPr b="1" baseline="30000" lang="en-GB"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Describe the type of relationship seen in this scatter diagram. </a:t>
                      </a:r>
                      <a:r>
                        <a:rPr b="1" lang="en-GB" sz="1600">
                          <a:solidFill>
                            <a:srgbClr val="00BC89"/>
                          </a:solidFill>
                          <a:latin typeface="Nunito Sans"/>
                          <a:ea typeface="Nunito Sans"/>
                          <a:cs typeface="Nunito Sans"/>
                          <a:sym typeface="Nunito Sans"/>
                        </a:rPr>
                        <a:t>Strong p</a:t>
                      </a:r>
                      <a:r>
                        <a:rPr b="1" lang="en-GB" sz="1600">
                          <a:solidFill>
                            <a:srgbClr val="00BC89"/>
                          </a:solidFill>
                          <a:latin typeface="Nunito Sans"/>
                          <a:ea typeface="Nunito Sans"/>
                          <a:cs typeface="Nunito Sans"/>
                          <a:sym typeface="Nunito Sans"/>
                        </a:rPr>
                        <a:t>ositive correlation</a:t>
                      </a:r>
                      <a:r>
                        <a:rPr lang="en-GB" sz="1600">
                          <a:solidFill>
                            <a:srgbClr val="00BC89"/>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8" name="Google Shape;12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pic>
        <p:nvPicPr>
          <p:cNvPr id="129" name="Google Shape;129;p22"/>
          <p:cNvPicPr preferRelativeResize="0"/>
          <p:nvPr/>
        </p:nvPicPr>
        <p:blipFill>
          <a:blip r:embed="rId3">
            <a:alphaModFix/>
          </a:blip>
          <a:stretch>
            <a:fillRect/>
          </a:stretch>
        </p:blipFill>
        <p:spPr>
          <a:xfrm>
            <a:off x="1202975" y="2662575"/>
            <a:ext cx="2345700" cy="2152650"/>
          </a:xfrm>
          <a:prstGeom prst="rect">
            <a:avLst/>
          </a:prstGeom>
          <a:noFill/>
          <a:ln>
            <a:noFill/>
          </a:ln>
        </p:spPr>
      </p:pic>
      <p:pic>
        <p:nvPicPr>
          <p:cNvPr id="130" name="Google Shape;130;p22"/>
          <p:cNvPicPr preferRelativeResize="0"/>
          <p:nvPr/>
        </p:nvPicPr>
        <p:blipFill>
          <a:blip r:embed="rId4">
            <a:alphaModFix/>
          </a:blip>
          <a:stretch>
            <a:fillRect/>
          </a:stretch>
        </p:blipFill>
        <p:spPr>
          <a:xfrm>
            <a:off x="5306000" y="2821550"/>
            <a:ext cx="2818925" cy="2011126"/>
          </a:xfrm>
          <a:prstGeom prst="rect">
            <a:avLst/>
          </a:prstGeom>
          <a:noFill/>
          <a:ln>
            <a:noFill/>
          </a:ln>
        </p:spPr>
      </p:pic>
      <p:graphicFrame>
        <p:nvGraphicFramePr>
          <p:cNvPr id="131" name="Google Shape;131;p22"/>
          <p:cNvGraphicFramePr/>
          <p:nvPr/>
        </p:nvGraphicFramePr>
        <p:xfrm>
          <a:off x="8626475" y="1149015"/>
          <a:ext cx="3000000" cy="3000000"/>
        </p:xfrm>
        <a:graphic>
          <a:graphicData uri="http://schemas.openxmlformats.org/drawingml/2006/table">
            <a:tbl>
              <a:tblPr>
                <a:noFill/>
                <a:tableStyleId>{1030D31D-DDAC-4051-9BF3-A98C4C6928CA}</a:tableStyleId>
              </a:tblPr>
              <a:tblGrid>
                <a:gridCol w="382850"/>
              </a:tblGrid>
              <a:tr h="345750">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00BC89"/>
                      </a:solidFill>
                      <a:prstDash val="solid"/>
                      <a:round/>
                      <a:headEnd len="sm" w="sm" type="none"/>
                      <a:tailEnd len="sm" w="sm" type="none"/>
                    </a:lnB>
                  </a:tcPr>
                </a:tc>
              </a:tr>
              <a:tr h="366275">
                <a:tc>
                  <a:txBody>
                    <a:bodyPr/>
                    <a:lstStyle/>
                    <a:p>
                      <a:pPr indent="0" lvl="0" marL="0" rtl="0" algn="ctr">
                        <a:spcBef>
                          <a:spcPts val="0"/>
                        </a:spcBef>
                        <a:spcAft>
                          <a:spcPts val="0"/>
                        </a:spcAft>
                        <a:buNone/>
                      </a:pPr>
                      <a:r>
                        <a:rPr b="1" lang="en-GB" sz="1100">
                          <a:solidFill>
                            <a:srgbClr val="00BC89"/>
                          </a:solidFill>
                          <a:latin typeface="Nunito Sans"/>
                          <a:ea typeface="Nunito Sans"/>
                          <a:cs typeface="Nunito Sans"/>
                          <a:sym typeface="Nunito Sans"/>
                        </a:rPr>
                        <a:t>26</a:t>
                      </a:r>
                      <a:endParaRPr b="1" sz="11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00BC89"/>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3"/>
          <p:cNvGraphicFramePr/>
          <p:nvPr/>
        </p:nvGraphicFramePr>
        <p:xfrm>
          <a:off x="108044" y="862525"/>
          <a:ext cx="3000000" cy="3000000"/>
        </p:xfrm>
        <a:graphic>
          <a:graphicData uri="http://schemas.openxmlformats.org/drawingml/2006/table">
            <a:tbl>
              <a:tblPr bandRow="1" firstRow="1">
                <a:noFill/>
                <a:tableStyleId>{6422479B-C124-40D3-8272-8B9C06753E6B}</a:tableStyleId>
              </a:tblPr>
              <a:tblGrid>
                <a:gridCol w="1546950"/>
                <a:gridCol w="1416525"/>
                <a:gridCol w="1500475"/>
                <a:gridCol w="1196750"/>
                <a:gridCol w="3221375"/>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Given m=1, n=2 and p=5: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mnp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p(m + 2n)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36 as a product of its prime factors using index notation.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rgbClr val="000000"/>
                          </a:solidFill>
                          <a:latin typeface="Nunito Sans"/>
                          <a:ea typeface="Nunito Sans"/>
                          <a:cs typeface="Nunito Sans"/>
                          <a:sym typeface="Nunito Sans"/>
                        </a:rPr>
                        <a:t>When flipping a fair coin, you get heads 5 times in a row. What is the probability you get heads on the next flip?</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97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size of angle </a:t>
                      </a:r>
                      <a:r>
                        <a:rPr i="1" lang="en-GB" sz="1600">
                          <a:solidFill>
                            <a:srgbClr val="000000"/>
                          </a:solidFill>
                          <a:latin typeface="Times New Roman"/>
                          <a:ea typeface="Times New Roman"/>
                          <a:cs typeface="Times New Roman"/>
                          <a:sym typeface="Times New Roman"/>
                        </a:rPr>
                        <a:t>p</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In which month were sales of </a:t>
                      </a:r>
                      <a:r>
                        <a:rPr lang="en-GB" sz="1600">
                          <a:latin typeface="Nunito Sans"/>
                          <a:ea typeface="Nunito Sans"/>
                          <a:cs typeface="Nunito Sans"/>
                          <a:sym typeface="Nunito Sans"/>
                        </a:rPr>
                        <a:t>waterproof</a:t>
                      </a:r>
                      <a:r>
                        <a:rPr lang="en-GB" sz="1600">
                          <a:solidFill>
                            <a:srgbClr val="000000"/>
                          </a:solidFill>
                          <a:latin typeface="Nunito Sans"/>
                          <a:ea typeface="Nunito Sans"/>
                          <a:cs typeface="Nunito Sans"/>
                          <a:sym typeface="Nunito Sans"/>
                        </a:rPr>
                        <a:t> trousers at their lowest?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7" name="Google Shape;13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pic>
        <p:nvPicPr>
          <p:cNvPr id="138" name="Google Shape;138;p23"/>
          <p:cNvPicPr preferRelativeResize="0"/>
          <p:nvPr/>
        </p:nvPicPr>
        <p:blipFill>
          <a:blip r:embed="rId3">
            <a:alphaModFix/>
          </a:blip>
          <a:stretch>
            <a:fillRect/>
          </a:stretch>
        </p:blipFill>
        <p:spPr>
          <a:xfrm>
            <a:off x="431425" y="2517825"/>
            <a:ext cx="3455225" cy="1905000"/>
          </a:xfrm>
          <a:prstGeom prst="rect">
            <a:avLst/>
          </a:prstGeom>
          <a:noFill/>
          <a:ln>
            <a:noFill/>
          </a:ln>
        </p:spPr>
      </p:pic>
      <p:pic>
        <p:nvPicPr>
          <p:cNvPr id="139" name="Google Shape;139;p23"/>
          <p:cNvPicPr preferRelativeResize="0"/>
          <p:nvPr/>
        </p:nvPicPr>
        <p:blipFill>
          <a:blip r:embed="rId4">
            <a:alphaModFix/>
          </a:blip>
          <a:stretch>
            <a:fillRect/>
          </a:stretch>
        </p:blipFill>
        <p:spPr>
          <a:xfrm>
            <a:off x="4897175" y="2668734"/>
            <a:ext cx="3856376" cy="188096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