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E70D41D-BCBF-4FFA-B95D-EE95E0837444}">
  <a:tblStyle styleId="{BE70D41D-BCBF-4FFA-B95D-EE95E083744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B971244C-ADB5-4321-83A9-AE7EE3B654ED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e939954811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e939954811_0_7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ed1650de72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ged1650de72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e939954811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e939954811_0_8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ed1650de72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ed1650de72_0_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e93995481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e93995481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e939954811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e939954811_0_6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ed1650de7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ed1650de72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e939954811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e939954811_0_6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ed1650de72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ged1650de72_0_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e939954811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e939954811_0_7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ed1650de72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ed1650de72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GCSE – FOUNDATION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Summer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{BE70D41D-BCBF-4FFA-B95D-EE95E0837444}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{BE70D41D-BCBF-4FFA-B95D-EE95E0837444}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59" name="Google Shape;159;p24"/>
          <p:cNvGraphicFramePr/>
          <p:nvPr/>
        </p:nvGraphicFramePr>
        <p:xfrm>
          <a:off x="80100" y="892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{BE70D41D-BCBF-4FFA-B95D-EE95E0837444}</a:tableStyleId>
              </a:tblPr>
              <a:tblGrid>
                <a:gridCol w="1489450"/>
                <a:gridCol w="1489450"/>
                <a:gridCol w="1489450"/>
                <a:gridCol w="1489450"/>
                <a:gridCol w="1489450"/>
                <a:gridCol w="1489450"/>
              </a:tblGrid>
              <a:tr h="1916400">
                <a:tc gridSpan="3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rabicParenR"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(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+ 4)(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It rained on 3 days in June this year. Estimate the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probability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that it will rain on 1st June next year.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19164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length of 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I am investigating views on mobile banking. I stand outside a local bank and ask customers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their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opinions.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wrong with my method?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Describe how this method could be continued to construct a regular hexagon.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pic>
        <p:nvPicPr>
          <p:cNvPr id="160" name="Google Shape;16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03673" y="3438300"/>
            <a:ext cx="1129249" cy="1174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5973" y="3312375"/>
            <a:ext cx="2667800" cy="1128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67" name="Google Shape;167;p25"/>
          <p:cNvGraphicFramePr/>
          <p:nvPr/>
        </p:nvGraphicFramePr>
        <p:xfrm>
          <a:off x="80100" y="892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{BE70D41D-BCBF-4FFA-B95D-EE95E0837444}</a:tableStyleId>
              </a:tblPr>
              <a:tblGrid>
                <a:gridCol w="1489450"/>
                <a:gridCol w="1489450"/>
                <a:gridCol w="1489450"/>
                <a:gridCol w="1489450"/>
                <a:gridCol w="1489450"/>
                <a:gridCol w="1489450"/>
              </a:tblGrid>
              <a:tr h="1536225">
                <a:tc gridSpan="3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rabicParenR"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(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+ 4)(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- 4) </a:t>
                      </a:r>
                      <a:r>
                        <a:rPr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1" i="1" lang="en-GB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baseline="3000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- 16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It rained on 3 days in June this year. Estimate the probability that it will rain on 1st June next year.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22278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length of 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3.86cm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(2dp)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I am investigating views on mobile banking. I stand outside a local bank </a:t>
                      </a:r>
                      <a:r>
                        <a:rPr lang="en-GB">
                          <a:solidFill>
                            <a:schemeClr val="dk1"/>
                          </a:solidFill>
                        </a:rPr>
                        <a:t>and ask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customers their opinions.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wrong with my method?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branch/not mobile.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One bank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Describe how this method could be continued to construct a regular hexagon.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the radius to mark six equally spaced points on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circle with 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compass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pic>
        <p:nvPicPr>
          <p:cNvPr id="168" name="Google Shape;16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12474" y="3786775"/>
            <a:ext cx="769875" cy="8006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9" name="Google Shape;169;p25"/>
          <p:cNvGrpSpPr/>
          <p:nvPr/>
        </p:nvGrpSpPr>
        <p:grpSpPr>
          <a:xfrm>
            <a:off x="5609290" y="1687136"/>
            <a:ext cx="223210" cy="436621"/>
            <a:chOff x="4963775" y="5368550"/>
            <a:chExt cx="294900" cy="525100"/>
          </a:xfrm>
        </p:grpSpPr>
        <p:cxnSp>
          <p:nvCxnSpPr>
            <p:cNvPr id="170" name="Google Shape;170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1" name="Google Shape;171;p25"/>
            <p:cNvSpPr txBox="1"/>
            <p:nvPr/>
          </p:nvSpPr>
          <p:spPr>
            <a:xfrm>
              <a:off x="4963775" y="5634450"/>
              <a:ext cx="294900" cy="25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2" name="Google Shape;172;p25"/>
            <p:cNvSpPr txBox="1"/>
            <p:nvPr/>
          </p:nvSpPr>
          <p:spPr>
            <a:xfrm>
              <a:off x="4963775" y="5368550"/>
              <a:ext cx="294900" cy="25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73" name="Google Shape;17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5973" y="3312375"/>
            <a:ext cx="2667800" cy="1128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79" name="Google Shape;179;p26"/>
          <p:cNvGraphicFramePr/>
          <p:nvPr/>
        </p:nvGraphicFramePr>
        <p:xfrm>
          <a:off x="80100" y="892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{BE70D41D-BCBF-4FFA-B95D-EE95E0837444}</a:tableStyleId>
              </a:tblPr>
              <a:tblGrid>
                <a:gridCol w="1489450"/>
                <a:gridCol w="1489450"/>
                <a:gridCol w="1489450"/>
                <a:gridCol w="1489450"/>
                <a:gridCol w="1489450"/>
                <a:gridCol w="1489450"/>
              </a:tblGrid>
              <a:tr h="2066750">
                <a:tc gridSpan="3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rabicParenR"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(3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- 2)(2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In a room of 54 people, 6 are left handed. Using this as a “typical” group, estimate the probability that a person chosen at random is right handed. 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1838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3)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length of 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What is sampling bias?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Briefly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describe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how you would accurately draw a construction of this triangle. 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pic>
        <p:nvPicPr>
          <p:cNvPr id="180" name="Google Shape;18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200" y="3423775"/>
            <a:ext cx="2614499" cy="110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09475" y="3755450"/>
            <a:ext cx="1998551" cy="104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87" name="Google Shape;187;p27"/>
          <p:cNvGraphicFramePr/>
          <p:nvPr/>
        </p:nvGraphicFramePr>
        <p:xfrm>
          <a:off x="80100" y="892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{BE70D41D-BCBF-4FFA-B95D-EE95E0837444}</a:tableStyleId>
              </a:tblPr>
              <a:tblGrid>
                <a:gridCol w="1489450"/>
                <a:gridCol w="1489450"/>
                <a:gridCol w="1489450"/>
                <a:gridCol w="1489450"/>
                <a:gridCol w="1489450"/>
                <a:gridCol w="1489450"/>
              </a:tblGrid>
              <a:tr h="1606125">
                <a:tc gridSpan="3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rabicParenR"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(3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- 2)(2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+ 1) 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6</a:t>
                      </a:r>
                      <a:r>
                        <a:rPr b="1" i="1" lang="en-GB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baseline="3000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1" i="1" lang="en-GB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In a room of 54 people, 6 are left handed. Using this as a “typical” group, estimate the probability that a person chosen at random is right handed. 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22906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length of 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9.53cm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(2dp)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What is sampling bias?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highlight>
                            <a:srgbClr val="FFFFFF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When some members of a 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population</a:t>
                      </a:r>
                      <a:r>
                        <a:rPr b="1" lang="en-GB">
                          <a:solidFill>
                            <a:srgbClr val="00BC89"/>
                          </a:solidFill>
                          <a:highlight>
                            <a:srgbClr val="FFFFFF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are more likely to be selected in a 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sample</a:t>
                      </a:r>
                      <a:r>
                        <a:rPr b="1" lang="en-GB">
                          <a:solidFill>
                            <a:srgbClr val="00BC89"/>
                          </a:solidFill>
                          <a:highlight>
                            <a:srgbClr val="FFFFFF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than others.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Briefly describe how you would accurately draw a construction of this triangle. 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12cm base,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measured accurately. Draw arcs 11cm and 7cm from the endpoints of the base 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a compass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Join the intersection of arcs to the base endpoints</a:t>
                      </a:r>
                      <a:r>
                        <a:rPr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grpSp>
        <p:nvGrpSpPr>
          <p:cNvPr id="188" name="Google Shape;188;p27"/>
          <p:cNvGrpSpPr/>
          <p:nvPr/>
        </p:nvGrpSpPr>
        <p:grpSpPr>
          <a:xfrm>
            <a:off x="5647390" y="1896686"/>
            <a:ext cx="223210" cy="436621"/>
            <a:chOff x="4963775" y="5368550"/>
            <a:chExt cx="294900" cy="525100"/>
          </a:xfrm>
        </p:grpSpPr>
        <p:cxnSp>
          <p:nvCxnSpPr>
            <p:cNvPr id="189" name="Google Shape;189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0" name="Google Shape;190;p27"/>
            <p:cNvSpPr txBox="1"/>
            <p:nvPr/>
          </p:nvSpPr>
          <p:spPr>
            <a:xfrm>
              <a:off x="4963775" y="5634450"/>
              <a:ext cx="294900" cy="25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9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1" name="Google Shape;191;p27"/>
            <p:cNvSpPr txBox="1"/>
            <p:nvPr/>
          </p:nvSpPr>
          <p:spPr>
            <a:xfrm>
              <a:off x="4963775" y="5368550"/>
              <a:ext cx="294900" cy="25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92" name="Google Shape;19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200" y="3423775"/>
            <a:ext cx="2614499" cy="110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{B971244C-ADB5-4321-83A9-AE7EE3B654ED}</a:tableStyleId>
              </a:tblPr>
              <a:tblGrid>
                <a:gridCol w="88293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questions here are designed in such a way as to allow students to access as many skills and topics as possible. Group discussion afterwards (alongside follow-up tasks) could be used to aid depth of understanding for students who would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benefit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from this.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Expanding double brackets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Relative frequency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FCFC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Trigonometric ratios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Sampling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Standard constructions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" name="Google Shape;80;p17"/>
          <p:cNvGraphicFramePr/>
          <p:nvPr/>
        </p:nvGraphicFramePr>
        <p:xfrm>
          <a:off x="174000" y="905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{B971244C-ADB5-4321-83A9-AE7EE3B654ED}</a:tableStyleId>
              </a:tblPr>
              <a:tblGrid>
                <a:gridCol w="8458075"/>
              </a:tblGrid>
              <a:tr h="355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week’s ideas for class discussion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172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Expanding double brackets</a:t>
                      </a:r>
                      <a:endParaRPr b="1">
                        <a:solidFill>
                          <a:srgbClr val="FF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important is a systematic approach to expanding brackets?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can you check your result is correct?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19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Relative frequency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might relative frequency be used in the sciences or social sciences?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FCFC"/>
                    </a:solidFill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Trigonometric ratios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are sin and cos related? Can you suggest how we could investigate the values of these functions for different angles?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Sampling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is the sampling method important in terms of the overall investigation process?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89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Standard constructions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smallest integer angle that can be constructed using basic construction methods?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1" name="Google Shape;81;p17"/>
          <p:cNvSpPr txBox="1"/>
          <p:nvPr/>
        </p:nvSpPr>
        <p:spPr>
          <a:xfrm>
            <a:off x="80050" y="361775"/>
            <a:ext cx="261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2: Discussion Ideas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80100" y="892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{BE70D41D-BCBF-4FFA-B95D-EE95E0837444}</a:tableStyleId>
              </a:tblPr>
              <a:tblGrid>
                <a:gridCol w="1489450"/>
                <a:gridCol w="1489450"/>
                <a:gridCol w="1489450"/>
                <a:gridCol w="1489450"/>
                <a:gridCol w="1489450"/>
                <a:gridCol w="1489450"/>
              </a:tblGrid>
              <a:tr h="1916400">
                <a:tc gridSpan="3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Nunito Sans"/>
                        <a:buAutoNum type="arabicParenR"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         (</a:t>
                      </a:r>
                      <a:r>
                        <a:rPr i="1"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/>
                        <a:t>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+ 2)</a:t>
                      </a:r>
                      <a:r>
                        <a:rPr lang="en-GB"/>
                        <a:t>(</a:t>
                      </a:r>
                      <a:r>
                        <a:rPr i="1"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/>
                        <a:t>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+ 5)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2) T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he results of rolling a 6-sided die are 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1, 4, 5, 2, 3, 1, 2, 1, 6, 1, 2, 4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relative frequency of the number 1?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19164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3)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trigonometric ratio should be used to find the length of</a:t>
                      </a:r>
                      <a:r>
                        <a:rPr lang="en-GB"/>
                        <a:t> </a:t>
                      </a:r>
                      <a:r>
                        <a:rPr i="1"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4)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Jo asks the first 20 people she sees for their views on international sports. 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method of sampling is she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5)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type of construction has been performed here?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2550" y="3517624"/>
            <a:ext cx="1761970" cy="107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9625" y="3593825"/>
            <a:ext cx="2136575" cy="1137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95" name="Google Shape;95;p19"/>
          <p:cNvGraphicFramePr/>
          <p:nvPr/>
        </p:nvGraphicFramePr>
        <p:xfrm>
          <a:off x="80100" y="892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{BE70D41D-BCBF-4FFA-B95D-EE95E0837444}</a:tableStyleId>
              </a:tblPr>
              <a:tblGrid>
                <a:gridCol w="1489450"/>
                <a:gridCol w="1489450"/>
                <a:gridCol w="1489450"/>
                <a:gridCol w="1489450"/>
                <a:gridCol w="1489450"/>
                <a:gridCol w="1489450"/>
              </a:tblGrid>
              <a:tr h="1916400">
                <a:tc gridSpan="3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Nunito Sans"/>
                        <a:buAutoNum type="arabicParenR"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(</a:t>
                      </a:r>
                      <a:r>
                        <a:rPr i="1"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+ 2)(</a:t>
                      </a:r>
                      <a:r>
                        <a:rPr i="1"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+ 5) 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1" i="1" lang="en-GB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baseline="3000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+ 7</a:t>
                      </a:r>
                      <a:r>
                        <a:rPr b="1" i="1" lang="en-GB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+ 10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The results of rolling a 6-sided die are 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1, 4, 5, 2, 3, 1, 2, 1, 6, 1, 2, 4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relative frequency of the number 1?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or  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19164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Which trigonometric ratio should be used to find the length of x? 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tan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Jo asks the first 20 people she sees for their views on international sports. 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method if sampling is she using?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Convenience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What type of construction has been performed here?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Angle bisector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2550" y="3496446"/>
            <a:ext cx="1796825" cy="109197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7" name="Google Shape;97;p19"/>
          <p:cNvGrpSpPr/>
          <p:nvPr/>
        </p:nvGrpSpPr>
        <p:grpSpPr>
          <a:xfrm>
            <a:off x="4653228" y="1952575"/>
            <a:ext cx="235655" cy="481300"/>
            <a:chOff x="4963775" y="5368550"/>
            <a:chExt cx="294900" cy="481300"/>
          </a:xfrm>
        </p:grpSpPr>
        <p:cxnSp>
          <p:nvCxnSpPr>
            <p:cNvPr id="98" name="Google Shape;98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9" name="Google Shape;99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0" name="Google Shape;100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01" name="Google Shape;101;p19"/>
          <p:cNvGrpSpPr/>
          <p:nvPr/>
        </p:nvGrpSpPr>
        <p:grpSpPr>
          <a:xfrm>
            <a:off x="5227778" y="1952575"/>
            <a:ext cx="235655" cy="481300"/>
            <a:chOff x="4963775" y="5368550"/>
            <a:chExt cx="294900" cy="481300"/>
          </a:xfrm>
        </p:grpSpPr>
        <p:cxnSp>
          <p:nvCxnSpPr>
            <p:cNvPr id="102" name="Google Shape;102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3" name="Google Shape;103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4" name="Google Shape;104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9625" y="3593825"/>
            <a:ext cx="2136575" cy="1137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1" name="Google Shape;111;p20"/>
          <p:cNvGraphicFramePr/>
          <p:nvPr/>
        </p:nvGraphicFramePr>
        <p:xfrm>
          <a:off x="80100" y="892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{BE70D41D-BCBF-4FFA-B95D-EE95E0837444}</a:tableStyleId>
              </a:tblPr>
              <a:tblGrid>
                <a:gridCol w="1489450"/>
                <a:gridCol w="1489450"/>
                <a:gridCol w="1489450"/>
                <a:gridCol w="1489450"/>
                <a:gridCol w="1489450"/>
                <a:gridCol w="1489450"/>
              </a:tblGrid>
              <a:tr h="1484300">
                <a:tc gridSpan="3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rabicParenR"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(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- 1)(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+ 6)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a particular biased 6-sided die, the relative frequency of rolling a 6 is    . If you roll the die 30 times, how many times would you expect to get a 6?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24089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3)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trigonometric ratio should be used to find the length of 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4)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Ravi puts the names of his classm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ates in a bag and draws five names out,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without looking, in order to ask their opinions on the school canteen.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method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sampling is he using?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5)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line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passing through PQ is a construction. What type of construction is this in relation to line segment AB?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pic>
        <p:nvPicPr>
          <p:cNvPr id="112" name="Google Shape;11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42275" y="3238938"/>
            <a:ext cx="1899949" cy="13057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3" name="Google Shape;113;p20"/>
          <p:cNvGrpSpPr/>
          <p:nvPr/>
        </p:nvGrpSpPr>
        <p:grpSpPr>
          <a:xfrm>
            <a:off x="6695467" y="1199272"/>
            <a:ext cx="125039" cy="237656"/>
            <a:chOff x="4963771" y="5368550"/>
            <a:chExt cx="294904" cy="486700"/>
          </a:xfrm>
        </p:grpSpPr>
        <p:cxnSp>
          <p:nvCxnSpPr>
            <p:cNvPr id="114" name="Google Shape;114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5" name="Google Shape;115;p20"/>
            <p:cNvSpPr txBox="1"/>
            <p:nvPr/>
          </p:nvSpPr>
          <p:spPr>
            <a:xfrm>
              <a:off x="4963775" y="5634450"/>
              <a:ext cx="294900" cy="22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700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sz="7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6" name="Google Shape;116;p20"/>
            <p:cNvSpPr txBox="1"/>
            <p:nvPr/>
          </p:nvSpPr>
          <p:spPr>
            <a:xfrm>
              <a:off x="4963771" y="5368550"/>
              <a:ext cx="294900" cy="22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700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sz="7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17" name="Google Shape;11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0424" y="3238950"/>
            <a:ext cx="2779526" cy="117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3" name="Google Shape;123;p21"/>
          <p:cNvGraphicFramePr/>
          <p:nvPr/>
        </p:nvGraphicFramePr>
        <p:xfrm>
          <a:off x="80100" y="892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{BE70D41D-BCBF-4FFA-B95D-EE95E0837444}</a:tableStyleId>
              </a:tblPr>
              <a:tblGrid>
                <a:gridCol w="1489450"/>
                <a:gridCol w="1489450"/>
                <a:gridCol w="1489450"/>
                <a:gridCol w="1489450"/>
                <a:gridCol w="1489450"/>
                <a:gridCol w="1489450"/>
              </a:tblGrid>
              <a:tr h="1484300">
                <a:tc gridSpan="3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rabicParenR"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(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- 1)(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+ 6) </a:t>
                      </a:r>
                      <a:r>
                        <a:rPr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1" i="1" lang="en-GB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baseline="3000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</a:t>
                      </a:r>
                      <a:r>
                        <a:rPr b="1" i="1" lang="en-GB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- 6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For a particular biased 6-sided die, the relative frequency of rolling a 6 is     . If you roll the die 30 times, how many times would you expect to get a 6?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24089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trigonometric ratio should be used to find the length of 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cos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Ravi puts the names of his classmates in a bag and draws five names out, without looking, in order to ask their opinions on the school canteen.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method of sampling is he using?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Random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line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passing through PQ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 a construction. What type of construction is this in relation to line segment AB?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Perpendicular bisector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pic>
        <p:nvPicPr>
          <p:cNvPr id="124" name="Google Shape;12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91275" y="3513863"/>
            <a:ext cx="1899949" cy="13057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5" name="Google Shape;125;p21"/>
          <p:cNvGrpSpPr/>
          <p:nvPr/>
        </p:nvGrpSpPr>
        <p:grpSpPr>
          <a:xfrm>
            <a:off x="6695467" y="1199272"/>
            <a:ext cx="125039" cy="237656"/>
            <a:chOff x="4963771" y="5368550"/>
            <a:chExt cx="294904" cy="486700"/>
          </a:xfrm>
        </p:grpSpPr>
        <p:cxnSp>
          <p:nvCxnSpPr>
            <p:cNvPr id="126" name="Google Shape;126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7" name="Google Shape;127;p21"/>
            <p:cNvSpPr txBox="1"/>
            <p:nvPr/>
          </p:nvSpPr>
          <p:spPr>
            <a:xfrm>
              <a:off x="4963775" y="5634450"/>
              <a:ext cx="294900" cy="22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700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sz="7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8" name="Google Shape;128;p21"/>
            <p:cNvSpPr txBox="1"/>
            <p:nvPr/>
          </p:nvSpPr>
          <p:spPr>
            <a:xfrm>
              <a:off x="4963771" y="5368550"/>
              <a:ext cx="294900" cy="22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700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sz="7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29" name="Google Shape;12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0424" y="3238950"/>
            <a:ext cx="2779526" cy="117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35" name="Google Shape;135;p22"/>
          <p:cNvGraphicFramePr/>
          <p:nvPr/>
        </p:nvGraphicFramePr>
        <p:xfrm>
          <a:off x="80100" y="892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{BE70D41D-BCBF-4FFA-B95D-EE95E0837444}</a:tableStyleId>
              </a:tblPr>
              <a:tblGrid>
                <a:gridCol w="1489450"/>
                <a:gridCol w="1489450"/>
                <a:gridCol w="1489450"/>
                <a:gridCol w="1489450"/>
                <a:gridCol w="1489450"/>
                <a:gridCol w="1489450"/>
              </a:tblGrid>
              <a:tr h="1916400">
                <a:tc gridSpan="3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rabicParenR"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(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- 3)(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- 7)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2)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Here are the results of rolling a 6-sided die 10 times:   4, 5, 6, 4, 4, 1, 2, 1, 4, 1.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finding the relative frequency of rolling a 4, comment on whether the die may be biased.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19164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3)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trigonometric ratio should be used to find the length of 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4)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Belle will stop collecting data when she has interviewed 24 men and 26 women.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method of sampling is she using?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5)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What shape has been constructed by this method?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pic>
        <p:nvPicPr>
          <p:cNvPr id="136" name="Google Shape;13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8622" y="3417938"/>
            <a:ext cx="1188549" cy="124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1525" y="3614950"/>
            <a:ext cx="2465526" cy="1043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43" name="Google Shape;143;p23"/>
          <p:cNvGraphicFramePr/>
          <p:nvPr/>
        </p:nvGraphicFramePr>
        <p:xfrm>
          <a:off x="80100" y="892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{BE70D41D-BCBF-4FFA-B95D-EE95E0837444}</a:tableStyleId>
              </a:tblPr>
              <a:tblGrid>
                <a:gridCol w="1489450"/>
                <a:gridCol w="1489450"/>
                <a:gridCol w="1489450"/>
                <a:gridCol w="1489450"/>
                <a:gridCol w="1489450"/>
                <a:gridCol w="1489450"/>
              </a:tblGrid>
              <a:tr h="1916400">
                <a:tc gridSpan="3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rabicParenR"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(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- 3)(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- 7) 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1" i="1" lang="en-GB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baseline="3000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- 10</a:t>
                      </a:r>
                      <a:r>
                        <a:rPr b="1" i="1" lang="en-GB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+ 21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Here are the results of rolling a 6-sided die 10 times:   4, 5, 6, 4, 4, 1, 2, 1, 4, 1.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finding the relative frequency of rolling a 4, comment on whether the die may be biased.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RF is        or       or 0.4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Could be biased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19164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trigonometric ratio should be used to find the length of 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sin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Belle will stop collecting data when she has interviewed 24 men and 26 women.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method of sampling is she using?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Quota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What shape has been constructed by this method?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Equilateral triangle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pic>
        <p:nvPicPr>
          <p:cNvPr id="144" name="Google Shape;14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21275" y="3663877"/>
            <a:ext cx="1016768" cy="10609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5" name="Google Shape;145;p23"/>
          <p:cNvGrpSpPr/>
          <p:nvPr/>
        </p:nvGrpSpPr>
        <p:grpSpPr>
          <a:xfrm>
            <a:off x="5118640" y="2068136"/>
            <a:ext cx="223210" cy="436621"/>
            <a:chOff x="4963775" y="5368550"/>
            <a:chExt cx="294900" cy="525100"/>
          </a:xfrm>
        </p:grpSpPr>
        <p:cxnSp>
          <p:nvCxnSpPr>
            <p:cNvPr id="146" name="Google Shape;146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7" name="Google Shape;147;p23"/>
            <p:cNvSpPr txBox="1"/>
            <p:nvPr/>
          </p:nvSpPr>
          <p:spPr>
            <a:xfrm>
              <a:off x="4963775" y="5634450"/>
              <a:ext cx="294900" cy="25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8" name="Google Shape;148;p23"/>
            <p:cNvSpPr txBox="1"/>
            <p:nvPr/>
          </p:nvSpPr>
          <p:spPr>
            <a:xfrm>
              <a:off x="4963775" y="5368550"/>
              <a:ext cx="294900" cy="25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49" name="Google Shape;149;p23"/>
          <p:cNvGrpSpPr/>
          <p:nvPr/>
        </p:nvGrpSpPr>
        <p:grpSpPr>
          <a:xfrm>
            <a:off x="5675965" y="2068136"/>
            <a:ext cx="223210" cy="436621"/>
            <a:chOff x="4963775" y="5368550"/>
            <a:chExt cx="294900" cy="525100"/>
          </a:xfrm>
        </p:grpSpPr>
        <p:cxnSp>
          <p:nvCxnSpPr>
            <p:cNvPr id="150" name="Google Shape;150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1" name="Google Shape;151;p23"/>
            <p:cNvSpPr txBox="1"/>
            <p:nvPr/>
          </p:nvSpPr>
          <p:spPr>
            <a:xfrm>
              <a:off x="4963775" y="5634450"/>
              <a:ext cx="294900" cy="25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2" name="Google Shape;152;p23"/>
            <p:cNvSpPr txBox="1"/>
            <p:nvPr/>
          </p:nvSpPr>
          <p:spPr>
            <a:xfrm>
              <a:off x="4963775" y="5368550"/>
              <a:ext cx="294900" cy="25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53" name="Google Shape;153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1525" y="3614950"/>
            <a:ext cx="2465526" cy="1043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