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DD1FB11-E950-4473-AD7D-177AF56875D4}">
  <a:tblStyle styleId="{DDD1FB11-E950-4473-AD7D-177AF56875D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6461215-9B9E-4D80-9665-5B4B093BFC1E}"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e939954810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ge939954810_0_14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ea3ca30246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gea3ca30246_0_6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e939954810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ge939954810_0_1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ea3ca30246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gea3ca30246_0_8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e93995481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e93995481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e939954810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e939954810_0_1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ea3ca3024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ea3ca30246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e939954810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e939954810_0_1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ea3ca30246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ea3ca30246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e939954810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e939954810_0_1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ea3ca30246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ea3ca30246_0_3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a:t>
            </a:r>
            <a:r>
              <a:rPr lang="en-GB" sz="1000">
                <a:solidFill>
                  <a:srgbClr val="2779F5"/>
                </a:solidFill>
                <a:latin typeface="Nunito Sans"/>
                <a:ea typeface="Nunito Sans"/>
                <a:cs typeface="Nunito Sans"/>
                <a:sym typeface="Nunito Sans"/>
              </a:rPr>
              <a:t>Summer Term </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{DDD1FB11-E950-4473-AD7D-177AF56875D4}</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a:t>
            </a:r>
            <a:r>
              <a:rPr lang="en-GB" sz="1000">
                <a:solidFill>
                  <a:srgbClr val="2779F5"/>
                </a:solidFill>
                <a:latin typeface="Nunito Sans"/>
                <a:ea typeface="Nunito Sans"/>
                <a:cs typeface="Nunito Sans"/>
                <a:sym typeface="Nunito Sans"/>
              </a:rPr>
              <a:t>Summer Term </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{DDD1FB11-E950-4473-AD7D-177AF56875D4}</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11.png"/><Relationship Id="rId5" Type="http://schemas.openxmlformats.org/officeDocument/2006/relationships/image" Target="../media/image14.png"/><Relationship Id="rId6"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5.png"/><Relationship Id="rId4" Type="http://schemas.openxmlformats.org/officeDocument/2006/relationships/image" Target="../media/image11.png"/><Relationship Id="rId5" Type="http://schemas.openxmlformats.org/officeDocument/2006/relationships/image" Target="../media/image14.png"/><Relationship Id="rId6"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11.png"/><Relationship Id="rId5" Type="http://schemas.openxmlformats.org/officeDocument/2006/relationships/image" Target="../media/image19.png"/><Relationship Id="rId6"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7.png"/><Relationship Id="rId4" Type="http://schemas.openxmlformats.org/officeDocument/2006/relationships/image" Target="../media/image11.png"/><Relationship Id="rId5" Type="http://schemas.openxmlformats.org/officeDocument/2006/relationships/image" Target="../media/image19.png"/><Relationship Id="rId6"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18.png"/><Relationship Id="rId6"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18.png"/><Relationship Id="rId6"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4</a:t>
            </a:r>
            <a:endParaRPr b="1">
              <a:solidFill>
                <a:srgbClr val="FFFFFF"/>
              </a:solidFill>
              <a:latin typeface="Nunito Sans"/>
              <a:ea typeface="Nunito Sans"/>
              <a:cs typeface="Nunito Sans"/>
              <a:sym typeface="Nunito Sans"/>
            </a:endParaRPr>
          </a:p>
        </p:txBody>
      </p:sp>
      <p:graphicFrame>
        <p:nvGraphicFramePr>
          <p:cNvPr id="166" name="Google Shape;166;p24"/>
          <p:cNvGraphicFramePr/>
          <p:nvPr/>
        </p:nvGraphicFramePr>
        <p:xfrm>
          <a:off x="80100" y="892050"/>
          <a:ext cx="3000000" cy="3000000"/>
        </p:xfrm>
        <a:graphic>
          <a:graphicData uri="http://schemas.openxmlformats.org/drawingml/2006/table">
            <a:tbl>
              <a:tblPr>
                <a:noFill/>
                <a:tableStyleId>{DDD1FB11-E950-4473-AD7D-177AF56875D4}</a:tableStyleId>
              </a:tblPr>
              <a:tblGrid>
                <a:gridCol w="1489450"/>
                <a:gridCol w="1489450"/>
                <a:gridCol w="1489450"/>
                <a:gridCol w="1489450"/>
                <a:gridCol w="1489450"/>
                <a:gridCol w="1489450"/>
              </a:tblGrid>
              <a:tr h="1918650">
                <a:tc gridSpan="3">
                  <a:txBody>
                    <a:bodyPr/>
                    <a:lstStyle/>
                    <a:p>
                      <a:pPr indent="-317500" lvl="0" marL="457200" rtl="0" algn="l">
                        <a:spcBef>
                          <a:spcPts val="0"/>
                        </a:spcBef>
                        <a:spcAft>
                          <a:spcPts val="0"/>
                        </a:spcAft>
                        <a:buSzPts val="1400"/>
                        <a:buAutoNum type="arabicParenR"/>
                      </a:pPr>
                      <a:r>
                        <a:rPr lang="en-GB">
                          <a:solidFill>
                            <a:schemeClr val="dk1"/>
                          </a:solidFill>
                          <a:latin typeface="Nunito Sans"/>
                          <a:ea typeface="Nunito Sans"/>
                          <a:cs typeface="Nunito Sans"/>
                          <a:sym typeface="Nunito Sans"/>
                        </a:rPr>
                        <a:t>Write vector </a:t>
                      </a:r>
                      <a:r>
                        <a:rPr b="1" i="1" lang="en-GB">
                          <a:solidFill>
                            <a:schemeClr val="dk1"/>
                          </a:solidFill>
                          <a:latin typeface="Nunito Sans"/>
                          <a:ea typeface="Nunito Sans"/>
                          <a:cs typeface="Nunito Sans"/>
                          <a:sym typeface="Nunito Sans"/>
                        </a:rPr>
                        <a:t>a</a:t>
                      </a:r>
                      <a:r>
                        <a:rPr i="1" lang="en-GB">
                          <a:solidFill>
                            <a:schemeClr val="dk1"/>
                          </a:solidFill>
                          <a:latin typeface="Nunito Sans"/>
                          <a:ea typeface="Nunito Sans"/>
                          <a:cs typeface="Nunito Sans"/>
                          <a:sym typeface="Nunito Sans"/>
                        </a:rPr>
                        <a:t> </a:t>
                      </a:r>
                      <a:r>
                        <a:rPr lang="en-GB">
                          <a:solidFill>
                            <a:schemeClr val="dk1"/>
                          </a:solidFill>
                          <a:latin typeface="Nunito Sans"/>
                          <a:ea typeface="Nunito Sans"/>
                          <a:cs typeface="Nunito Sans"/>
                          <a:sym typeface="Nunito Sans"/>
                        </a:rPr>
                        <a:t>as a column vector.</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bag of sweets contains 15 fudges, 12 toffees, and 18 nougats. What is the </a:t>
                      </a:r>
                      <a:r>
                        <a:rPr lang="en-GB">
                          <a:latin typeface="Nunito Sans"/>
                          <a:ea typeface="Nunito Sans"/>
                          <a:cs typeface="Nunito Sans"/>
                          <a:sym typeface="Nunito Sans"/>
                        </a:rPr>
                        <a:t>probability</a:t>
                      </a:r>
                      <a:r>
                        <a:rPr lang="en-GB">
                          <a:latin typeface="Nunito Sans"/>
                          <a:ea typeface="Nunito Sans"/>
                          <a:cs typeface="Nunito Sans"/>
                          <a:sym typeface="Nunito Sans"/>
                        </a:rPr>
                        <a:t> of not choosing a fudge?</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1922925">
                <a:tc gridSpan="2">
                  <a:txBody>
                    <a:bodyPr/>
                    <a:lstStyle/>
                    <a:p>
                      <a:pPr indent="0" lvl="0" marL="0" rtl="0" algn="l">
                        <a:spcBef>
                          <a:spcPts val="0"/>
                        </a:spcBef>
                        <a:spcAft>
                          <a:spcPts val="0"/>
                        </a:spcAft>
                        <a:buNone/>
                      </a:pPr>
                      <a:r>
                        <a:rPr lang="en-GB"/>
                        <a:t>3) </a:t>
                      </a:r>
                      <a:r>
                        <a:rPr lang="en-GB">
                          <a:solidFill>
                            <a:schemeClr val="dk1"/>
                          </a:solidFill>
                          <a:latin typeface="Nunito Sans"/>
                          <a:ea typeface="Nunito Sans"/>
                          <a:cs typeface="Nunito Sans"/>
                          <a:sym typeface="Nunito Sans"/>
                        </a:rPr>
                        <a:t>Angle </a:t>
                      </a:r>
                      <a:r>
                        <a:rPr i="1" lang="en-GB">
                          <a:solidFill>
                            <a:schemeClr val="dk1"/>
                          </a:solidFill>
                          <a:latin typeface="Times New Roman"/>
                          <a:ea typeface="Times New Roman"/>
                          <a:cs typeface="Times New Roman"/>
                          <a:sym typeface="Times New Roman"/>
                        </a:rPr>
                        <a:t>a</a:t>
                      </a:r>
                      <a:r>
                        <a:rPr lang="en-GB">
                          <a:solidFill>
                            <a:schemeClr val="dk1"/>
                          </a:solidFill>
                          <a:latin typeface="Nunito Sans"/>
                          <a:ea typeface="Nunito Sans"/>
                          <a:cs typeface="Nunito Sans"/>
                          <a:sym typeface="Nunito Sans"/>
                        </a:rPr>
                        <a:t> is opposite which side?</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Identify the points of intersection of the given functions.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Use </a:t>
                      </a:r>
                      <a:r>
                        <a:rPr lang="en-GB">
                          <a:solidFill>
                            <a:schemeClr val="dk1"/>
                          </a:solidFill>
                          <a:latin typeface="Nunito Sans"/>
                          <a:ea typeface="Nunito Sans"/>
                          <a:cs typeface="Nunito Sans"/>
                          <a:sym typeface="Nunito Sans"/>
                        </a:rPr>
                        <a:t>Pythagoras’ Theorem</a:t>
                      </a:r>
                      <a:r>
                        <a:rPr lang="en-GB">
                          <a:solidFill>
                            <a:schemeClr val="dk1"/>
                          </a:solidFill>
                          <a:latin typeface="Nunito Sans"/>
                          <a:ea typeface="Nunito Sans"/>
                          <a:cs typeface="Nunito Sans"/>
                          <a:sym typeface="Nunito Sans"/>
                        </a:rPr>
                        <a:t> to work out the length of side</a:t>
                      </a:r>
                      <a:r>
                        <a:rPr lang="en-GB">
                          <a:solidFill>
                            <a:schemeClr val="dk1"/>
                          </a:solidFill>
                          <a:latin typeface="Times New Roman"/>
                          <a:ea typeface="Times New Roman"/>
                          <a:cs typeface="Times New Roman"/>
                          <a:sym typeface="Times New Roman"/>
                        </a:rPr>
                        <a:t> </a:t>
                      </a:r>
                      <a:r>
                        <a:rPr i="1" lang="en-GB">
                          <a:solidFill>
                            <a:schemeClr val="dk1"/>
                          </a:solidFill>
                          <a:latin typeface="Times New Roman"/>
                          <a:ea typeface="Times New Roman"/>
                          <a:cs typeface="Times New Roman"/>
                          <a:sym typeface="Times New Roman"/>
                        </a:rPr>
                        <a:t>d</a:t>
                      </a:r>
                      <a:r>
                        <a:rPr lang="en-GB">
                          <a:solidFill>
                            <a:schemeClr val="dk1"/>
                          </a:solidFill>
                          <a:latin typeface="Times New Roman"/>
                          <a:ea typeface="Times New Roman"/>
                          <a:cs typeface="Times New Roman"/>
                          <a:sym typeface="Times New Roman"/>
                        </a:rPr>
                        <a:t>.</a:t>
                      </a:r>
                      <a:endParaRPr>
                        <a:latin typeface="Times New Roman"/>
                        <a:ea typeface="Times New Roman"/>
                        <a:cs typeface="Times New Roman"/>
                        <a:sym typeface="Times New Roman"/>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67" name="Google Shape;167;p24"/>
          <p:cNvPicPr preferRelativeResize="0"/>
          <p:nvPr/>
        </p:nvPicPr>
        <p:blipFill>
          <a:blip r:embed="rId3">
            <a:alphaModFix/>
          </a:blip>
          <a:stretch>
            <a:fillRect/>
          </a:stretch>
        </p:blipFill>
        <p:spPr>
          <a:xfrm>
            <a:off x="1300850" y="1327800"/>
            <a:ext cx="2141400" cy="1412725"/>
          </a:xfrm>
          <a:prstGeom prst="rect">
            <a:avLst/>
          </a:prstGeom>
          <a:noFill/>
          <a:ln>
            <a:noFill/>
          </a:ln>
        </p:spPr>
      </p:pic>
      <p:pic>
        <p:nvPicPr>
          <p:cNvPr id="168" name="Google Shape;168;p24"/>
          <p:cNvPicPr preferRelativeResize="0"/>
          <p:nvPr/>
        </p:nvPicPr>
        <p:blipFill>
          <a:blip r:embed="rId4">
            <a:alphaModFix/>
          </a:blip>
          <a:stretch>
            <a:fillRect/>
          </a:stretch>
        </p:blipFill>
        <p:spPr>
          <a:xfrm>
            <a:off x="328617" y="3036367"/>
            <a:ext cx="2800475" cy="1697258"/>
          </a:xfrm>
          <a:prstGeom prst="rect">
            <a:avLst/>
          </a:prstGeom>
          <a:noFill/>
          <a:ln>
            <a:noFill/>
          </a:ln>
        </p:spPr>
      </p:pic>
      <p:pic>
        <p:nvPicPr>
          <p:cNvPr id="169" name="Google Shape;169;p24"/>
          <p:cNvPicPr preferRelativeResize="0"/>
          <p:nvPr/>
        </p:nvPicPr>
        <p:blipFill>
          <a:blip r:embed="rId5">
            <a:alphaModFix/>
          </a:blip>
          <a:stretch>
            <a:fillRect/>
          </a:stretch>
        </p:blipFill>
        <p:spPr>
          <a:xfrm>
            <a:off x="4260080" y="3416180"/>
            <a:ext cx="1389626" cy="1231221"/>
          </a:xfrm>
          <a:prstGeom prst="rect">
            <a:avLst/>
          </a:prstGeom>
          <a:noFill/>
          <a:ln>
            <a:noFill/>
          </a:ln>
        </p:spPr>
      </p:pic>
      <p:pic>
        <p:nvPicPr>
          <p:cNvPr id="170" name="Google Shape;170;p24"/>
          <p:cNvPicPr preferRelativeResize="0"/>
          <p:nvPr/>
        </p:nvPicPr>
        <p:blipFill>
          <a:blip r:embed="rId6">
            <a:alphaModFix/>
          </a:blip>
          <a:stretch>
            <a:fillRect/>
          </a:stretch>
        </p:blipFill>
        <p:spPr>
          <a:xfrm>
            <a:off x="6303275" y="3416178"/>
            <a:ext cx="2283870" cy="12312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4</a:t>
            </a:r>
            <a:endParaRPr b="1">
              <a:solidFill>
                <a:srgbClr val="FFFFFF"/>
              </a:solidFill>
              <a:latin typeface="Nunito Sans"/>
              <a:ea typeface="Nunito Sans"/>
              <a:cs typeface="Nunito Sans"/>
              <a:sym typeface="Nunito Sans"/>
            </a:endParaRPr>
          </a:p>
        </p:txBody>
      </p:sp>
      <p:graphicFrame>
        <p:nvGraphicFramePr>
          <p:cNvPr id="176" name="Google Shape;176;p25"/>
          <p:cNvGraphicFramePr/>
          <p:nvPr/>
        </p:nvGraphicFramePr>
        <p:xfrm>
          <a:off x="80100" y="892050"/>
          <a:ext cx="3000000" cy="3000000"/>
        </p:xfrm>
        <a:graphic>
          <a:graphicData uri="http://schemas.openxmlformats.org/drawingml/2006/table">
            <a:tbl>
              <a:tblPr>
                <a:noFill/>
                <a:tableStyleId>{DDD1FB11-E950-4473-AD7D-177AF56875D4}</a:tableStyleId>
              </a:tblPr>
              <a:tblGrid>
                <a:gridCol w="1489450"/>
                <a:gridCol w="1489450"/>
                <a:gridCol w="1489450"/>
                <a:gridCol w="1489450"/>
                <a:gridCol w="1489450"/>
                <a:gridCol w="1489450"/>
              </a:tblGrid>
              <a:tr h="1918650">
                <a:tc gridSpan="3">
                  <a:txBody>
                    <a:bodyPr/>
                    <a:lstStyle/>
                    <a:p>
                      <a:pPr indent="-317500" lvl="0" marL="457200" rtl="0" algn="l">
                        <a:spcBef>
                          <a:spcPts val="0"/>
                        </a:spcBef>
                        <a:spcAft>
                          <a:spcPts val="0"/>
                        </a:spcAft>
                        <a:buSzPts val="1400"/>
                        <a:buAutoNum type="arabicParenR"/>
                      </a:pPr>
                      <a:r>
                        <a:rPr lang="en-GB">
                          <a:solidFill>
                            <a:schemeClr val="dk1"/>
                          </a:solidFill>
                          <a:latin typeface="Nunito Sans"/>
                          <a:ea typeface="Nunito Sans"/>
                          <a:cs typeface="Nunito Sans"/>
                          <a:sym typeface="Nunito Sans"/>
                        </a:rPr>
                        <a:t>Write vector </a:t>
                      </a:r>
                      <a:r>
                        <a:rPr b="1" lang="en-GB">
                          <a:solidFill>
                            <a:schemeClr val="dk1"/>
                          </a:solidFill>
                          <a:latin typeface="Nunito Sans"/>
                          <a:ea typeface="Nunito Sans"/>
                          <a:cs typeface="Nunito Sans"/>
                          <a:sym typeface="Nunito Sans"/>
                        </a:rPr>
                        <a:t>a</a:t>
                      </a:r>
                      <a:r>
                        <a:rPr lang="en-GB">
                          <a:solidFill>
                            <a:schemeClr val="dk1"/>
                          </a:solidFill>
                          <a:latin typeface="Nunito Sans"/>
                          <a:ea typeface="Nunito Sans"/>
                          <a:cs typeface="Nunito Sans"/>
                          <a:sym typeface="Nunito Sans"/>
                        </a:rPr>
                        <a:t> as a column vector.     </a:t>
                      </a: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a:solidFill>
                            <a:srgbClr val="00BC89"/>
                          </a:solidFill>
                          <a:latin typeface="Nunito Sans"/>
                          <a:ea typeface="Nunito Sans"/>
                          <a:cs typeface="Nunito Sans"/>
                          <a:sym typeface="Nunito Sans"/>
                        </a:rPr>
                        <a:t>                                                               -4</a:t>
                      </a:r>
                      <a:endParaRPr>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bag of sweets contains 15 fudges, 12 toffees, and 18 nougats. What is the probability of not choosing a fudge?</a:t>
                      </a:r>
                      <a:endParaRPr>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     </a:t>
                      </a:r>
                      <a:endParaRPr b="1">
                        <a:solidFill>
                          <a:srgbClr val="00BC89"/>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       or </a:t>
                      </a:r>
                      <a:endParaRPr b="1">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199780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Angle </a:t>
                      </a:r>
                      <a:r>
                        <a:rPr i="1" lang="en-GB">
                          <a:solidFill>
                            <a:schemeClr val="dk1"/>
                          </a:solidFill>
                          <a:latin typeface="Times New Roman"/>
                          <a:ea typeface="Times New Roman"/>
                          <a:cs typeface="Times New Roman"/>
                          <a:sym typeface="Times New Roman"/>
                        </a:rPr>
                        <a:t>a</a:t>
                      </a:r>
                      <a:r>
                        <a:rPr lang="en-GB">
                          <a:solidFill>
                            <a:schemeClr val="dk1"/>
                          </a:solidFill>
                          <a:latin typeface="Nunito Sans"/>
                          <a:ea typeface="Nunito Sans"/>
                          <a:cs typeface="Nunito Sans"/>
                          <a:sym typeface="Nunito Sans"/>
                        </a:rPr>
                        <a:t> is opposite which side?</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b="1" i="1" lang="en-GB">
                          <a:solidFill>
                            <a:srgbClr val="00BC89"/>
                          </a:solidFill>
                          <a:latin typeface="Times New Roman"/>
                          <a:ea typeface="Times New Roman"/>
                          <a:cs typeface="Times New Roman"/>
                          <a:sym typeface="Times New Roman"/>
                        </a:rPr>
                        <a:t>k</a:t>
                      </a:r>
                      <a:endParaRPr b="1" i="1">
                        <a:solidFill>
                          <a:srgbClr val="00BC89"/>
                        </a:solidFill>
                        <a:latin typeface="Times New Roman"/>
                        <a:ea typeface="Times New Roman"/>
                        <a:cs typeface="Times New Roman"/>
                        <a:sym typeface="Times New Roman"/>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Identify the points of intersection of the given functions.</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Use </a:t>
                      </a:r>
                      <a:r>
                        <a:rPr lang="en-GB">
                          <a:solidFill>
                            <a:schemeClr val="dk1"/>
                          </a:solidFill>
                          <a:latin typeface="Nunito Sans"/>
                          <a:ea typeface="Nunito Sans"/>
                          <a:cs typeface="Nunito Sans"/>
                          <a:sym typeface="Nunito Sans"/>
                        </a:rPr>
                        <a:t>Pythagoras’ Theorem</a:t>
                      </a:r>
                      <a:r>
                        <a:rPr lang="en-GB">
                          <a:solidFill>
                            <a:schemeClr val="dk1"/>
                          </a:solidFill>
                          <a:latin typeface="Nunito Sans"/>
                          <a:ea typeface="Nunito Sans"/>
                          <a:cs typeface="Nunito Sans"/>
                          <a:sym typeface="Nunito Sans"/>
                        </a:rPr>
                        <a:t> to work out the length of side </a:t>
                      </a:r>
                      <a:r>
                        <a:rPr i="1" lang="en-GB">
                          <a:solidFill>
                            <a:schemeClr val="dk1"/>
                          </a:solidFill>
                          <a:latin typeface="Times New Roman"/>
                          <a:ea typeface="Times New Roman"/>
                          <a:cs typeface="Times New Roman"/>
                          <a:sym typeface="Times New Roman"/>
                        </a:rPr>
                        <a:t>d</a:t>
                      </a:r>
                      <a:r>
                        <a:rPr lang="en-GB">
                          <a:solidFill>
                            <a:schemeClr val="dk1"/>
                          </a:solidFill>
                          <a:latin typeface="Nunito Sans"/>
                          <a:ea typeface="Nunito Sans"/>
                          <a:cs typeface="Nunito Sans"/>
                          <a:sym typeface="Nunito Sans"/>
                        </a:rPr>
                        <a:t>.</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13.</a:t>
                      </a:r>
                      <a:r>
                        <a:rPr b="1" lang="en-GB">
                          <a:solidFill>
                            <a:srgbClr val="00BC89"/>
                          </a:solidFill>
                          <a:latin typeface="Nunito Sans"/>
                          <a:ea typeface="Nunito Sans"/>
                          <a:cs typeface="Nunito Sans"/>
                          <a:sym typeface="Nunito Sans"/>
                        </a:rPr>
                        <a:t>42 (2dp) </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sp>
        <p:nvSpPr>
          <p:cNvPr id="177" name="Google Shape;177;p25"/>
          <p:cNvSpPr/>
          <p:nvPr/>
        </p:nvSpPr>
        <p:spPr>
          <a:xfrm>
            <a:off x="3531250" y="1020025"/>
            <a:ext cx="268800" cy="4002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8" name="Google Shape;178;p25"/>
          <p:cNvPicPr preferRelativeResize="0"/>
          <p:nvPr/>
        </p:nvPicPr>
        <p:blipFill>
          <a:blip r:embed="rId3">
            <a:alphaModFix/>
          </a:blip>
          <a:stretch>
            <a:fillRect/>
          </a:stretch>
        </p:blipFill>
        <p:spPr>
          <a:xfrm>
            <a:off x="1300850" y="1327800"/>
            <a:ext cx="2141400" cy="1412725"/>
          </a:xfrm>
          <a:prstGeom prst="rect">
            <a:avLst/>
          </a:prstGeom>
          <a:noFill/>
          <a:ln>
            <a:noFill/>
          </a:ln>
        </p:spPr>
      </p:pic>
      <p:pic>
        <p:nvPicPr>
          <p:cNvPr id="179" name="Google Shape;179;p25"/>
          <p:cNvPicPr preferRelativeResize="0"/>
          <p:nvPr/>
        </p:nvPicPr>
        <p:blipFill>
          <a:blip r:embed="rId4">
            <a:alphaModFix/>
          </a:blip>
          <a:stretch>
            <a:fillRect/>
          </a:stretch>
        </p:blipFill>
        <p:spPr>
          <a:xfrm>
            <a:off x="328617" y="3036367"/>
            <a:ext cx="2800475" cy="1697258"/>
          </a:xfrm>
          <a:prstGeom prst="rect">
            <a:avLst/>
          </a:prstGeom>
          <a:noFill/>
          <a:ln>
            <a:noFill/>
          </a:ln>
        </p:spPr>
      </p:pic>
      <p:pic>
        <p:nvPicPr>
          <p:cNvPr id="180" name="Google Shape;180;p25"/>
          <p:cNvPicPr preferRelativeResize="0"/>
          <p:nvPr/>
        </p:nvPicPr>
        <p:blipFill>
          <a:blip r:embed="rId5">
            <a:alphaModFix/>
          </a:blip>
          <a:stretch>
            <a:fillRect/>
          </a:stretch>
        </p:blipFill>
        <p:spPr>
          <a:xfrm>
            <a:off x="4260080" y="3416180"/>
            <a:ext cx="1389626" cy="1231221"/>
          </a:xfrm>
          <a:prstGeom prst="rect">
            <a:avLst/>
          </a:prstGeom>
          <a:noFill/>
          <a:ln>
            <a:noFill/>
          </a:ln>
        </p:spPr>
      </p:pic>
      <p:pic>
        <p:nvPicPr>
          <p:cNvPr id="181" name="Google Shape;181;p25"/>
          <p:cNvPicPr preferRelativeResize="0"/>
          <p:nvPr/>
        </p:nvPicPr>
        <p:blipFill>
          <a:blip r:embed="rId6">
            <a:alphaModFix/>
          </a:blip>
          <a:stretch>
            <a:fillRect/>
          </a:stretch>
        </p:blipFill>
        <p:spPr>
          <a:xfrm>
            <a:off x="6597149" y="3574600"/>
            <a:ext cx="1990000" cy="1072800"/>
          </a:xfrm>
          <a:prstGeom prst="rect">
            <a:avLst/>
          </a:prstGeom>
          <a:noFill/>
          <a:ln>
            <a:noFill/>
          </a:ln>
        </p:spPr>
      </p:pic>
      <p:grpSp>
        <p:nvGrpSpPr>
          <p:cNvPr id="182" name="Google Shape;182;p25"/>
          <p:cNvGrpSpPr/>
          <p:nvPr/>
        </p:nvGrpSpPr>
        <p:grpSpPr>
          <a:xfrm>
            <a:off x="4654578" y="1704750"/>
            <a:ext cx="235655" cy="481300"/>
            <a:chOff x="4963775" y="5368550"/>
            <a:chExt cx="294900" cy="481300"/>
          </a:xfrm>
        </p:grpSpPr>
        <p:cxnSp>
          <p:nvCxnSpPr>
            <p:cNvPr id="183" name="Google Shape;183;p2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84" name="Google Shape;184;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45</a:t>
              </a:r>
              <a:endParaRPr b="1">
                <a:solidFill>
                  <a:srgbClr val="00BC89"/>
                </a:solidFill>
                <a:latin typeface="Nunito Sans"/>
                <a:ea typeface="Nunito Sans"/>
                <a:cs typeface="Nunito Sans"/>
                <a:sym typeface="Nunito Sans"/>
              </a:endParaRPr>
            </a:p>
          </p:txBody>
        </p:sp>
        <p:sp>
          <p:nvSpPr>
            <p:cNvPr id="185" name="Google Shape;185;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30</a:t>
              </a:r>
              <a:endParaRPr b="1">
                <a:solidFill>
                  <a:srgbClr val="00BC89"/>
                </a:solidFill>
                <a:latin typeface="Nunito Sans"/>
                <a:ea typeface="Nunito Sans"/>
                <a:cs typeface="Nunito Sans"/>
                <a:sym typeface="Nunito Sans"/>
              </a:endParaRPr>
            </a:p>
          </p:txBody>
        </p:sp>
      </p:grpSp>
      <p:grpSp>
        <p:nvGrpSpPr>
          <p:cNvPr id="186" name="Google Shape;186;p25"/>
          <p:cNvGrpSpPr/>
          <p:nvPr/>
        </p:nvGrpSpPr>
        <p:grpSpPr>
          <a:xfrm>
            <a:off x="5246378" y="1704750"/>
            <a:ext cx="235655" cy="481300"/>
            <a:chOff x="4963775" y="5368550"/>
            <a:chExt cx="294900" cy="481300"/>
          </a:xfrm>
        </p:grpSpPr>
        <p:cxnSp>
          <p:nvCxnSpPr>
            <p:cNvPr id="187" name="Google Shape;187;p2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88" name="Google Shape;188;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sp>
          <p:nvSpPr>
            <p:cNvPr id="189" name="Google Shape;189;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5</a:t>
            </a:r>
            <a:endParaRPr b="1">
              <a:solidFill>
                <a:srgbClr val="FFFFFF"/>
              </a:solidFill>
              <a:latin typeface="Nunito Sans"/>
              <a:ea typeface="Nunito Sans"/>
              <a:cs typeface="Nunito Sans"/>
              <a:sym typeface="Nunito Sans"/>
            </a:endParaRPr>
          </a:p>
        </p:txBody>
      </p:sp>
      <p:graphicFrame>
        <p:nvGraphicFramePr>
          <p:cNvPr id="195" name="Google Shape;195;p26"/>
          <p:cNvGraphicFramePr/>
          <p:nvPr/>
        </p:nvGraphicFramePr>
        <p:xfrm>
          <a:off x="80100" y="892050"/>
          <a:ext cx="3000000" cy="3000000"/>
        </p:xfrm>
        <a:graphic>
          <a:graphicData uri="http://schemas.openxmlformats.org/drawingml/2006/table">
            <a:tbl>
              <a:tblPr>
                <a:noFill/>
                <a:tableStyleId>{DDD1FB11-E950-4473-AD7D-177AF56875D4}</a:tableStyleId>
              </a:tblPr>
              <a:tblGrid>
                <a:gridCol w="1489450"/>
                <a:gridCol w="1489450"/>
                <a:gridCol w="1489450"/>
                <a:gridCol w="1489450"/>
                <a:gridCol w="1489450"/>
                <a:gridCol w="1489450"/>
              </a:tblGrid>
              <a:tr h="1916400">
                <a:tc gridSpan="3">
                  <a:txBody>
                    <a:bodyPr/>
                    <a:lstStyle/>
                    <a:p>
                      <a:pPr indent="-317500" lvl="0" marL="457200" rtl="0" algn="l">
                        <a:spcBef>
                          <a:spcPts val="0"/>
                        </a:spcBef>
                        <a:spcAft>
                          <a:spcPts val="0"/>
                        </a:spcAft>
                        <a:buSzPts val="1400"/>
                        <a:buAutoNum type="arabicParenR"/>
                      </a:pPr>
                      <a:r>
                        <a:rPr lang="en-GB">
                          <a:solidFill>
                            <a:schemeClr val="dk1"/>
                          </a:solidFill>
                          <a:latin typeface="Nunito Sans"/>
                          <a:ea typeface="Nunito Sans"/>
                          <a:cs typeface="Nunito Sans"/>
                          <a:sym typeface="Nunito Sans"/>
                        </a:rPr>
                        <a:t>Write vector</a:t>
                      </a:r>
                      <a:r>
                        <a:rPr i="1" lang="en-GB">
                          <a:solidFill>
                            <a:schemeClr val="dk1"/>
                          </a:solidFill>
                          <a:latin typeface="Nunito Sans"/>
                          <a:ea typeface="Nunito Sans"/>
                          <a:cs typeface="Nunito Sans"/>
                          <a:sym typeface="Nunito Sans"/>
                        </a:rPr>
                        <a:t> </a:t>
                      </a:r>
                      <a:r>
                        <a:rPr b="1" i="1" lang="en-GB">
                          <a:solidFill>
                            <a:schemeClr val="dk1"/>
                          </a:solidFill>
                          <a:latin typeface="Times New Roman"/>
                          <a:ea typeface="Times New Roman"/>
                          <a:cs typeface="Times New Roman"/>
                          <a:sym typeface="Times New Roman"/>
                        </a:rPr>
                        <a:t>a</a:t>
                      </a:r>
                      <a:r>
                        <a:rPr lang="en-GB">
                          <a:solidFill>
                            <a:schemeClr val="dk1"/>
                          </a:solidFill>
                          <a:latin typeface="Times New Roman"/>
                          <a:ea typeface="Times New Roman"/>
                          <a:cs typeface="Times New Roman"/>
                          <a:sym typeface="Times New Roman"/>
                        </a:rPr>
                        <a:t> </a:t>
                      </a:r>
                      <a:r>
                        <a:rPr lang="en-GB">
                          <a:solidFill>
                            <a:schemeClr val="dk1"/>
                          </a:solidFill>
                          <a:latin typeface="Nunito Sans"/>
                          <a:ea typeface="Nunito Sans"/>
                          <a:cs typeface="Nunito Sans"/>
                          <a:sym typeface="Nunito Sans"/>
                        </a:rPr>
                        <a:t>as a column vector.</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t>
                      </a:r>
                      <a:r>
                        <a:rPr lang="en-GB">
                          <a:solidFill>
                            <a:schemeClr val="dk1"/>
                          </a:solidFill>
                          <a:latin typeface="Nunito Sans"/>
                          <a:ea typeface="Nunito Sans"/>
                          <a:cs typeface="Nunito Sans"/>
                          <a:sym typeface="Nunito Sans"/>
                        </a:rPr>
                        <a:t>A bag of sweets contains 13 fudges, 11 toffees, 10 chocolates and 14 nougats. What is the probability of choosing a fudge or a toffee?</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191640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Which side is the adjacent to angle </a:t>
                      </a:r>
                      <a:r>
                        <a:rPr i="1" lang="en-GB">
                          <a:solidFill>
                            <a:schemeClr val="dk1"/>
                          </a:solidFill>
                          <a:latin typeface="Times New Roman"/>
                          <a:ea typeface="Times New Roman"/>
                          <a:cs typeface="Times New Roman"/>
                          <a:sym typeface="Times New Roman"/>
                        </a:rPr>
                        <a:t>a</a:t>
                      </a:r>
                      <a:r>
                        <a:rPr lang="en-GB">
                          <a:solidFill>
                            <a:schemeClr val="dk1"/>
                          </a:solidFill>
                          <a:latin typeface="Nunito Sans"/>
                          <a:ea typeface="Nunito Sans"/>
                          <a:cs typeface="Nunito Sans"/>
                          <a:sym typeface="Nunito Sans"/>
                        </a:rPr>
                        <a:t>?</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Identify the points of intersection of the given functions.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Use </a:t>
                      </a:r>
                      <a:r>
                        <a:rPr lang="en-GB">
                          <a:latin typeface="Nunito Sans"/>
                          <a:ea typeface="Nunito Sans"/>
                          <a:cs typeface="Nunito Sans"/>
                          <a:sym typeface="Nunito Sans"/>
                        </a:rPr>
                        <a:t>Pythagoras’ Theorem</a:t>
                      </a:r>
                      <a:r>
                        <a:rPr lang="en-GB">
                          <a:latin typeface="Nunito Sans"/>
                          <a:ea typeface="Nunito Sans"/>
                          <a:cs typeface="Nunito Sans"/>
                          <a:sym typeface="Nunito Sans"/>
                        </a:rPr>
                        <a:t> to </a:t>
                      </a:r>
                      <a:r>
                        <a:rPr lang="en-GB">
                          <a:latin typeface="Nunito Sans"/>
                          <a:ea typeface="Nunito Sans"/>
                          <a:cs typeface="Nunito Sans"/>
                          <a:sym typeface="Nunito Sans"/>
                        </a:rPr>
                        <a:t>determine</a:t>
                      </a:r>
                      <a:r>
                        <a:rPr lang="en-GB">
                          <a:latin typeface="Nunito Sans"/>
                          <a:ea typeface="Nunito Sans"/>
                          <a:cs typeface="Nunito Sans"/>
                          <a:sym typeface="Nunito Sans"/>
                        </a:rPr>
                        <a:t> if this is a right-angled triangle</a:t>
                      </a:r>
                      <a:r>
                        <a:rPr lang="en-GB"/>
                        <a:t>.</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96" name="Google Shape;196;p26"/>
          <p:cNvPicPr preferRelativeResize="0"/>
          <p:nvPr/>
        </p:nvPicPr>
        <p:blipFill>
          <a:blip r:embed="rId3">
            <a:alphaModFix/>
          </a:blip>
          <a:stretch>
            <a:fillRect/>
          </a:stretch>
        </p:blipFill>
        <p:spPr>
          <a:xfrm>
            <a:off x="1153250" y="1320950"/>
            <a:ext cx="2726800" cy="1358825"/>
          </a:xfrm>
          <a:prstGeom prst="rect">
            <a:avLst/>
          </a:prstGeom>
          <a:noFill/>
          <a:ln>
            <a:noFill/>
          </a:ln>
        </p:spPr>
      </p:pic>
      <p:pic>
        <p:nvPicPr>
          <p:cNvPr id="197" name="Google Shape;197;p26"/>
          <p:cNvPicPr preferRelativeResize="0"/>
          <p:nvPr/>
        </p:nvPicPr>
        <p:blipFill>
          <a:blip r:embed="rId4">
            <a:alphaModFix/>
          </a:blip>
          <a:stretch>
            <a:fillRect/>
          </a:stretch>
        </p:blipFill>
        <p:spPr>
          <a:xfrm>
            <a:off x="429725" y="3238750"/>
            <a:ext cx="2545075" cy="1542475"/>
          </a:xfrm>
          <a:prstGeom prst="rect">
            <a:avLst/>
          </a:prstGeom>
          <a:noFill/>
          <a:ln>
            <a:noFill/>
          </a:ln>
        </p:spPr>
      </p:pic>
      <p:pic>
        <p:nvPicPr>
          <p:cNvPr id="198" name="Google Shape;198;p26"/>
          <p:cNvPicPr preferRelativeResize="0"/>
          <p:nvPr/>
        </p:nvPicPr>
        <p:blipFill>
          <a:blip r:embed="rId5">
            <a:alphaModFix/>
          </a:blip>
          <a:stretch>
            <a:fillRect/>
          </a:stretch>
        </p:blipFill>
        <p:spPr>
          <a:xfrm>
            <a:off x="4277050" y="3431820"/>
            <a:ext cx="1205189" cy="1191005"/>
          </a:xfrm>
          <a:prstGeom prst="rect">
            <a:avLst/>
          </a:prstGeom>
          <a:noFill/>
          <a:ln>
            <a:noFill/>
          </a:ln>
        </p:spPr>
      </p:pic>
      <p:pic>
        <p:nvPicPr>
          <p:cNvPr id="199" name="Google Shape;199;p26"/>
          <p:cNvPicPr preferRelativeResize="0"/>
          <p:nvPr/>
        </p:nvPicPr>
        <p:blipFill>
          <a:blip r:embed="rId6">
            <a:alphaModFix/>
          </a:blip>
          <a:stretch>
            <a:fillRect/>
          </a:stretch>
        </p:blipFill>
        <p:spPr>
          <a:xfrm>
            <a:off x="6893500" y="3502275"/>
            <a:ext cx="1915225" cy="10501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5</a:t>
            </a:r>
            <a:endParaRPr b="1">
              <a:solidFill>
                <a:srgbClr val="FFFFFF"/>
              </a:solidFill>
              <a:latin typeface="Nunito Sans"/>
              <a:ea typeface="Nunito Sans"/>
              <a:cs typeface="Nunito Sans"/>
              <a:sym typeface="Nunito Sans"/>
            </a:endParaRPr>
          </a:p>
        </p:txBody>
      </p:sp>
      <p:graphicFrame>
        <p:nvGraphicFramePr>
          <p:cNvPr id="205" name="Google Shape;205;p27"/>
          <p:cNvGraphicFramePr/>
          <p:nvPr/>
        </p:nvGraphicFramePr>
        <p:xfrm>
          <a:off x="80100" y="892050"/>
          <a:ext cx="3000000" cy="3000000"/>
        </p:xfrm>
        <a:graphic>
          <a:graphicData uri="http://schemas.openxmlformats.org/drawingml/2006/table">
            <a:tbl>
              <a:tblPr>
                <a:noFill/>
                <a:tableStyleId>{DDD1FB11-E950-4473-AD7D-177AF56875D4}</a:tableStyleId>
              </a:tblPr>
              <a:tblGrid>
                <a:gridCol w="1489450"/>
                <a:gridCol w="1489450"/>
                <a:gridCol w="1489450"/>
                <a:gridCol w="1489450"/>
                <a:gridCol w="1489450"/>
                <a:gridCol w="1489450"/>
              </a:tblGrid>
              <a:tr h="1885875">
                <a:tc gridSpan="3">
                  <a:txBody>
                    <a:bodyPr/>
                    <a:lstStyle/>
                    <a:p>
                      <a:pPr indent="-317500" lvl="0" marL="457200" rtl="0" algn="l">
                        <a:spcBef>
                          <a:spcPts val="0"/>
                        </a:spcBef>
                        <a:spcAft>
                          <a:spcPts val="0"/>
                        </a:spcAft>
                        <a:buSzPts val="1400"/>
                        <a:buAutoNum type="arabicParenR"/>
                      </a:pPr>
                      <a:r>
                        <a:rPr lang="en-GB">
                          <a:solidFill>
                            <a:schemeClr val="dk1"/>
                          </a:solidFill>
                          <a:latin typeface="Nunito Sans"/>
                          <a:ea typeface="Nunito Sans"/>
                          <a:cs typeface="Nunito Sans"/>
                          <a:sym typeface="Nunito Sans"/>
                        </a:rPr>
                        <a:t>Write vector </a:t>
                      </a:r>
                      <a:r>
                        <a:rPr b="1" i="1" lang="en-GB">
                          <a:solidFill>
                            <a:schemeClr val="dk1"/>
                          </a:solidFill>
                          <a:latin typeface="Times New Roman"/>
                          <a:ea typeface="Times New Roman"/>
                          <a:cs typeface="Times New Roman"/>
                          <a:sym typeface="Times New Roman"/>
                        </a:rPr>
                        <a:t>a</a:t>
                      </a:r>
                      <a:r>
                        <a:rPr lang="en-GB">
                          <a:solidFill>
                            <a:schemeClr val="dk1"/>
                          </a:solidFill>
                          <a:latin typeface="Nunito Sans"/>
                          <a:ea typeface="Nunito Sans"/>
                          <a:cs typeface="Nunito Sans"/>
                          <a:sym typeface="Nunito Sans"/>
                        </a:rPr>
                        <a:t> as a column vector.</a:t>
                      </a:r>
                      <a:endParaRPr>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a:solidFill>
                            <a:srgbClr val="00BC89"/>
                          </a:solidFill>
                          <a:latin typeface="Nunito Sans"/>
                          <a:ea typeface="Nunito Sans"/>
                          <a:cs typeface="Nunito Sans"/>
                          <a:sym typeface="Nunito Sans"/>
                        </a:rPr>
                        <a:t>-6</a:t>
                      </a:r>
                      <a:endParaRPr>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t>
                      </a:r>
                      <a:r>
                        <a:rPr lang="en-GB">
                          <a:solidFill>
                            <a:schemeClr val="dk1"/>
                          </a:solidFill>
                          <a:latin typeface="Nunito Sans"/>
                          <a:ea typeface="Nunito Sans"/>
                          <a:cs typeface="Nunito Sans"/>
                          <a:sym typeface="Nunito Sans"/>
                        </a:rPr>
                        <a:t>A bag of sweets contains 13 fudges, 11 toffees, 10 chocolates and 14 nougats. What is the probability of choosing a fudge or a toffee?</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or </a:t>
                      </a:r>
                      <a:endParaRPr b="1">
                        <a:solidFill>
                          <a:srgbClr val="00BC89"/>
                        </a:solidFill>
                        <a:latin typeface="Nunito Sans"/>
                        <a:ea typeface="Nunito Sans"/>
                        <a:cs typeface="Nunito Sans"/>
                        <a:sym typeface="Nunito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r>
              <a:tr h="215165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Which side is the adjacent to angle</a:t>
                      </a:r>
                      <a:r>
                        <a:rPr lang="en-GB">
                          <a:solidFill>
                            <a:schemeClr val="dk1"/>
                          </a:solidFill>
                        </a:rPr>
                        <a:t> </a:t>
                      </a:r>
                      <a:r>
                        <a:rPr i="1" lang="en-GB">
                          <a:solidFill>
                            <a:schemeClr val="dk1"/>
                          </a:solidFill>
                          <a:latin typeface="Times New Roman"/>
                          <a:ea typeface="Times New Roman"/>
                          <a:cs typeface="Times New Roman"/>
                          <a:sym typeface="Times New Roman"/>
                        </a:rPr>
                        <a:t>a</a:t>
                      </a:r>
                      <a:r>
                        <a:rPr lang="en-GB">
                          <a:solidFill>
                            <a:schemeClr val="dk1"/>
                          </a:solidFill>
                        </a:rPr>
                        <a:t>?</a:t>
                      </a:r>
                      <a:r>
                        <a:rPr lang="en-GB">
                          <a:solidFill>
                            <a:schemeClr val="dk1"/>
                          </a:solidFill>
                          <a:latin typeface="Nunito Sans"/>
                          <a:ea typeface="Nunito Sans"/>
                          <a:cs typeface="Nunito Sans"/>
                          <a:sym typeface="Nunito Sans"/>
                        </a:rPr>
                        <a:t> </a:t>
                      </a:r>
                      <a:r>
                        <a:rPr b="1" i="1" lang="en-GB">
                          <a:solidFill>
                            <a:srgbClr val="00BC89"/>
                          </a:solidFill>
                          <a:latin typeface="Times New Roman"/>
                          <a:ea typeface="Times New Roman"/>
                          <a:cs typeface="Times New Roman"/>
                          <a:sym typeface="Times New Roman"/>
                        </a:rPr>
                        <a:t>j</a:t>
                      </a:r>
                      <a:endParaRPr b="1" i="1">
                        <a:solidFill>
                          <a:srgbClr val="00BC89"/>
                        </a:solidFill>
                        <a:latin typeface="Times New Roman"/>
                        <a:ea typeface="Times New Roman"/>
                        <a:cs typeface="Times New Roman"/>
                        <a:sym typeface="Times New Roman"/>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Identify the points of intersection of the given functions.</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(-4,3)</a:t>
                      </a:r>
                      <a:endParaRPr b="1">
                        <a:solidFill>
                          <a:srgbClr val="00BC89"/>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(3,-4</a:t>
                      </a:r>
                      <a:r>
                        <a:rPr lang="en-GB">
                          <a:solidFill>
                            <a:srgbClr val="00BC89"/>
                          </a:solidFill>
                          <a:latin typeface="Nunito Sans"/>
                          <a:ea typeface="Nunito Sans"/>
                          <a:cs typeface="Nunito Sans"/>
                          <a:sym typeface="Nunito Sans"/>
                        </a:rPr>
                        <a:t>)</a:t>
                      </a:r>
                      <a:endParaRPr>
                        <a:solidFill>
                          <a:srgbClr val="00BC89"/>
                        </a:solidFill>
                        <a:latin typeface="Nunito Sans"/>
                        <a:ea typeface="Nunito Sans"/>
                        <a:cs typeface="Nunito Sans"/>
                        <a:sym typeface="Nunito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Use </a:t>
                      </a:r>
                      <a:r>
                        <a:rPr lang="en-GB">
                          <a:latin typeface="Nunito Sans"/>
                          <a:ea typeface="Nunito Sans"/>
                          <a:cs typeface="Nunito Sans"/>
                          <a:sym typeface="Nunito Sans"/>
                        </a:rPr>
                        <a:t>Pythagoras’ Theorem</a:t>
                      </a:r>
                      <a:r>
                        <a:rPr lang="en-GB">
                          <a:latin typeface="Nunito Sans"/>
                          <a:ea typeface="Nunito Sans"/>
                          <a:cs typeface="Nunito Sans"/>
                          <a:sym typeface="Nunito Sans"/>
                        </a:rPr>
                        <a:t> to determine if this is a right-angled triangle. </a:t>
                      </a:r>
                      <a:r>
                        <a:rPr b="1" lang="en-GB">
                          <a:solidFill>
                            <a:srgbClr val="00BC89"/>
                          </a:solidFill>
                          <a:latin typeface="Nunito Sans"/>
                          <a:ea typeface="Nunito Sans"/>
                          <a:cs typeface="Nunito Sans"/>
                          <a:sym typeface="Nunito Sans"/>
                        </a:rPr>
                        <a:t>12</a:t>
                      </a:r>
                      <a:r>
                        <a:rPr b="1" baseline="30000" lang="en-GB">
                          <a:solidFill>
                            <a:srgbClr val="00BC89"/>
                          </a:solidFill>
                          <a:latin typeface="Nunito Sans"/>
                          <a:ea typeface="Nunito Sans"/>
                          <a:cs typeface="Nunito Sans"/>
                          <a:sym typeface="Nunito Sans"/>
                        </a:rPr>
                        <a:t>2</a:t>
                      </a:r>
                      <a:r>
                        <a:rPr b="1" lang="en-GB">
                          <a:solidFill>
                            <a:srgbClr val="00BC89"/>
                          </a:solidFill>
                          <a:latin typeface="Nunito Sans"/>
                          <a:ea typeface="Nunito Sans"/>
                          <a:cs typeface="Nunito Sans"/>
                          <a:sym typeface="Nunito Sans"/>
                        </a:rPr>
                        <a:t>+6</a:t>
                      </a:r>
                      <a:r>
                        <a:rPr b="1" baseline="30000" lang="en-GB">
                          <a:solidFill>
                            <a:srgbClr val="00BC89"/>
                          </a:solidFill>
                          <a:latin typeface="Nunito Sans"/>
                          <a:ea typeface="Nunito Sans"/>
                          <a:cs typeface="Nunito Sans"/>
                          <a:sym typeface="Nunito Sans"/>
                        </a:rPr>
                        <a:t>2 </a:t>
                      </a:r>
                      <a:r>
                        <a:rPr b="1" lang="en-GB">
                          <a:solidFill>
                            <a:srgbClr val="00BC89"/>
                          </a:solidFill>
                          <a:latin typeface="Nunito Sans"/>
                          <a:ea typeface="Nunito Sans"/>
                          <a:cs typeface="Nunito Sans"/>
                          <a:sym typeface="Nunito Sans"/>
                        </a:rPr>
                        <a:t>≠ 13</a:t>
                      </a:r>
                      <a:r>
                        <a:rPr b="1" baseline="30000" lang="en-GB">
                          <a:solidFill>
                            <a:srgbClr val="00BC89"/>
                          </a:solidFill>
                          <a:latin typeface="Nunito Sans"/>
                          <a:ea typeface="Nunito Sans"/>
                          <a:cs typeface="Nunito Sans"/>
                          <a:sym typeface="Nunito Sans"/>
                        </a:rPr>
                        <a:t>2</a:t>
                      </a:r>
                      <a:r>
                        <a:rPr b="1" lang="en-GB">
                          <a:solidFill>
                            <a:srgbClr val="00BC89"/>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N</a:t>
                      </a:r>
                      <a:r>
                        <a:rPr b="1" lang="en-GB">
                          <a:solidFill>
                            <a:srgbClr val="00BC89"/>
                          </a:solidFill>
                          <a:latin typeface="Nunito Sans"/>
                          <a:ea typeface="Nunito Sans"/>
                          <a:cs typeface="Nunito Sans"/>
                          <a:sym typeface="Nunito Sans"/>
                        </a:rPr>
                        <a:t>o</a:t>
                      </a:r>
                      <a:r>
                        <a:rPr b="1" lang="en-GB">
                          <a:solidFill>
                            <a:srgbClr val="00BC89"/>
                          </a:solidFill>
                          <a:latin typeface="Nunito Sans"/>
                          <a:ea typeface="Nunito Sans"/>
                          <a:cs typeface="Nunito Sans"/>
                          <a:sym typeface="Nunito Sans"/>
                        </a:rPr>
                        <a:t> </a:t>
                      </a:r>
                      <a:endParaRPr b="1">
                        <a:solidFill>
                          <a:srgbClr val="00BC89"/>
                        </a:solidFill>
                        <a:latin typeface="Nunito Sans"/>
                        <a:ea typeface="Nunito Sans"/>
                        <a:cs typeface="Nunito Sans"/>
                        <a:sym typeface="Nunito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bl>
          </a:graphicData>
        </a:graphic>
      </p:graphicFrame>
      <p:sp>
        <p:nvSpPr>
          <p:cNvPr id="206" name="Google Shape;206;p27"/>
          <p:cNvSpPr txBox="1"/>
          <p:nvPr/>
        </p:nvSpPr>
        <p:spPr>
          <a:xfrm>
            <a:off x="1420125" y="3536613"/>
            <a:ext cx="409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207" name="Google Shape;207;p27"/>
          <p:cNvSpPr/>
          <p:nvPr/>
        </p:nvSpPr>
        <p:spPr>
          <a:xfrm>
            <a:off x="601250" y="1228300"/>
            <a:ext cx="268800" cy="4002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a:p>
        </p:txBody>
      </p:sp>
      <p:pic>
        <p:nvPicPr>
          <p:cNvPr id="208" name="Google Shape;208;p27"/>
          <p:cNvPicPr preferRelativeResize="0"/>
          <p:nvPr/>
        </p:nvPicPr>
        <p:blipFill>
          <a:blip r:embed="rId3">
            <a:alphaModFix/>
          </a:blip>
          <a:stretch>
            <a:fillRect/>
          </a:stretch>
        </p:blipFill>
        <p:spPr>
          <a:xfrm>
            <a:off x="1153250" y="1320950"/>
            <a:ext cx="2726800" cy="1358825"/>
          </a:xfrm>
          <a:prstGeom prst="rect">
            <a:avLst/>
          </a:prstGeom>
          <a:noFill/>
          <a:ln>
            <a:noFill/>
          </a:ln>
        </p:spPr>
      </p:pic>
      <p:pic>
        <p:nvPicPr>
          <p:cNvPr id="209" name="Google Shape;209;p27"/>
          <p:cNvPicPr preferRelativeResize="0"/>
          <p:nvPr/>
        </p:nvPicPr>
        <p:blipFill>
          <a:blip r:embed="rId4">
            <a:alphaModFix/>
          </a:blip>
          <a:stretch>
            <a:fillRect/>
          </a:stretch>
        </p:blipFill>
        <p:spPr>
          <a:xfrm>
            <a:off x="429725" y="3238750"/>
            <a:ext cx="2545075" cy="1542475"/>
          </a:xfrm>
          <a:prstGeom prst="rect">
            <a:avLst/>
          </a:prstGeom>
          <a:noFill/>
          <a:ln>
            <a:noFill/>
          </a:ln>
        </p:spPr>
      </p:pic>
      <p:pic>
        <p:nvPicPr>
          <p:cNvPr id="210" name="Google Shape;210;p27"/>
          <p:cNvPicPr preferRelativeResize="0"/>
          <p:nvPr/>
        </p:nvPicPr>
        <p:blipFill>
          <a:blip r:embed="rId5">
            <a:alphaModFix/>
          </a:blip>
          <a:stretch>
            <a:fillRect/>
          </a:stretch>
        </p:blipFill>
        <p:spPr>
          <a:xfrm>
            <a:off x="4277050" y="3431820"/>
            <a:ext cx="1205189" cy="1191005"/>
          </a:xfrm>
          <a:prstGeom prst="rect">
            <a:avLst/>
          </a:prstGeom>
          <a:noFill/>
          <a:ln>
            <a:noFill/>
          </a:ln>
        </p:spPr>
      </p:pic>
      <p:pic>
        <p:nvPicPr>
          <p:cNvPr id="211" name="Google Shape;211;p27"/>
          <p:cNvPicPr preferRelativeResize="0"/>
          <p:nvPr/>
        </p:nvPicPr>
        <p:blipFill>
          <a:blip r:embed="rId6">
            <a:alphaModFix/>
          </a:blip>
          <a:stretch>
            <a:fillRect/>
          </a:stretch>
        </p:blipFill>
        <p:spPr>
          <a:xfrm>
            <a:off x="6906150" y="3572725"/>
            <a:ext cx="1915225" cy="1050100"/>
          </a:xfrm>
          <a:prstGeom prst="rect">
            <a:avLst/>
          </a:prstGeom>
          <a:noFill/>
          <a:ln>
            <a:noFill/>
          </a:ln>
        </p:spPr>
      </p:pic>
      <p:grpSp>
        <p:nvGrpSpPr>
          <p:cNvPr id="212" name="Google Shape;212;p27"/>
          <p:cNvGrpSpPr/>
          <p:nvPr/>
        </p:nvGrpSpPr>
        <p:grpSpPr>
          <a:xfrm>
            <a:off x="4654578" y="1759713"/>
            <a:ext cx="235655" cy="481300"/>
            <a:chOff x="4963775" y="5368550"/>
            <a:chExt cx="294900" cy="481300"/>
          </a:xfrm>
        </p:grpSpPr>
        <p:cxnSp>
          <p:nvCxnSpPr>
            <p:cNvPr id="213" name="Google Shape;213;p2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14" name="Google Shape;214;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48</a:t>
              </a:r>
              <a:endParaRPr b="1">
                <a:solidFill>
                  <a:srgbClr val="00BC89"/>
                </a:solidFill>
                <a:latin typeface="Nunito Sans"/>
                <a:ea typeface="Nunito Sans"/>
                <a:cs typeface="Nunito Sans"/>
                <a:sym typeface="Nunito Sans"/>
              </a:endParaRPr>
            </a:p>
          </p:txBody>
        </p:sp>
        <p:sp>
          <p:nvSpPr>
            <p:cNvPr id="215" name="Google Shape;215;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24</a:t>
              </a:r>
              <a:endParaRPr b="1">
                <a:solidFill>
                  <a:srgbClr val="00BC89"/>
                </a:solidFill>
                <a:latin typeface="Nunito Sans"/>
                <a:ea typeface="Nunito Sans"/>
                <a:cs typeface="Nunito Sans"/>
                <a:sym typeface="Nunito Sans"/>
              </a:endParaRPr>
            </a:p>
          </p:txBody>
        </p:sp>
      </p:grpSp>
      <p:grpSp>
        <p:nvGrpSpPr>
          <p:cNvPr id="216" name="Google Shape;216;p27"/>
          <p:cNvGrpSpPr/>
          <p:nvPr/>
        </p:nvGrpSpPr>
        <p:grpSpPr>
          <a:xfrm>
            <a:off x="5315303" y="1759700"/>
            <a:ext cx="235655" cy="481300"/>
            <a:chOff x="4963775" y="5368550"/>
            <a:chExt cx="294900" cy="481300"/>
          </a:xfrm>
        </p:grpSpPr>
        <p:cxnSp>
          <p:nvCxnSpPr>
            <p:cNvPr id="217" name="Google Shape;217;p2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18" name="Google Shape;218;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p:txBody>
        </p:sp>
        <p:sp>
          <p:nvSpPr>
            <p:cNvPr id="219" name="Google Shape;219;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{56461215-9B9E-4D80-9665-5B4B093BFC1E}</a:tableStyleId>
              </a:tblPr>
              <a:tblGrid>
                <a:gridCol w="89046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commencement of this half term sees the introduction of some of the more challenging topics. These have been done in an accessible way, that encourages understanding of the fundamentals, along with developing fluency in application. There may well be lots of opportunity for discussion after each set of questions, and at this point in the year, this is highly advisable.</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Vector notation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Mutually exclusive events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Labelling triangles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Graphical solutions to equations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Pythagoras</a:t>
                      </a:r>
                      <a:r>
                        <a:rPr b="1" lang="en-GB" sz="1500">
                          <a:latin typeface="Nunito Sans"/>
                          <a:ea typeface="Nunito Sans"/>
                          <a:cs typeface="Nunito Sans"/>
                          <a:sym typeface="Nunito Sans"/>
                        </a:rPr>
                        <a:t>’ Theorem </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174000" y="905875"/>
          <a:ext cx="3000000" cy="3000000"/>
        </p:xfrm>
        <a:graphic>
          <a:graphicData uri="http://schemas.openxmlformats.org/drawingml/2006/table">
            <a:tbl>
              <a:tblPr>
                <a:noFill/>
                <a:tableStyleId>{56461215-9B9E-4D80-9665-5B4B093BFC1E}</a:tableStyleId>
              </a:tblPr>
              <a:tblGrid>
                <a:gridCol w="8458075"/>
              </a:tblGrid>
              <a:tr h="355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7916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Vector notation</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do you think we use this notation for vectors?</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Can you suggest other ways we could write the information contained in a vector?</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Mutually exclusive events</a:t>
                      </a:r>
                      <a:endParaRPr>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would you describe mutually exclusive events in your own words?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Labelling triangles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is it important to be clear about how a triangle is labelled?</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Graphical solutions to equations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Are there always solutions to simultaneous equations? How do graphs help us determine the number of solutions?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Pythagoras</a:t>
                      </a:r>
                      <a:r>
                        <a:rPr b="1" lang="en-GB" sz="1500">
                          <a:solidFill>
                            <a:schemeClr val="dk1"/>
                          </a:solidFill>
                          <a:latin typeface="Nunito Sans"/>
                          <a:ea typeface="Nunito Sans"/>
                          <a:cs typeface="Nunito Sans"/>
                          <a:sym typeface="Nunito Sans"/>
                        </a:rPr>
                        <a:t>’ Theorem </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many integer solutions to the Pythagorean Theorem can you find?</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81" name="Google Shape;81;p17"/>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80100" y="892050"/>
          <a:ext cx="3000000" cy="3000000"/>
        </p:xfrm>
        <a:graphic>
          <a:graphicData uri="http://schemas.openxmlformats.org/drawingml/2006/table">
            <a:tbl>
              <a:tblPr>
                <a:noFill/>
                <a:tableStyleId>{DDD1FB11-E950-4473-AD7D-177AF56875D4}</a:tableStyleId>
              </a:tblPr>
              <a:tblGrid>
                <a:gridCol w="1489450"/>
                <a:gridCol w="1489450"/>
                <a:gridCol w="1489450"/>
                <a:gridCol w="1489450"/>
                <a:gridCol w="1489450"/>
                <a:gridCol w="1489450"/>
              </a:tblGrid>
              <a:tr h="1458725">
                <a:tc gridSpan="3">
                  <a:txBody>
                    <a:bodyPr/>
                    <a:lstStyle/>
                    <a:p>
                      <a:pPr indent="-317500" lvl="0" marL="457200" rtl="0" algn="l">
                        <a:spcBef>
                          <a:spcPts val="0"/>
                        </a:spcBef>
                        <a:spcAft>
                          <a:spcPts val="0"/>
                        </a:spcAft>
                        <a:buSzPts val="1400"/>
                        <a:buAutoNum type="arabicParenR"/>
                      </a:pPr>
                      <a:r>
                        <a:rPr lang="en-GB">
                          <a:latin typeface="Nunito Sans"/>
                          <a:ea typeface="Nunito Sans"/>
                          <a:cs typeface="Nunito Sans"/>
                          <a:sym typeface="Nunito Sans"/>
                        </a:rPr>
                        <a:t>Write the column vector that describes the movement “4 units to the right, 2 units up”</a:t>
                      </a:r>
                      <a:r>
                        <a:rPr lang="en-GB"/>
                        <a:t>.</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t>2) </a:t>
                      </a:r>
                      <a:r>
                        <a:rPr lang="en-GB">
                          <a:latin typeface="Nunito Sans"/>
                          <a:ea typeface="Nunito Sans"/>
                          <a:cs typeface="Nunito Sans"/>
                          <a:sym typeface="Nunito Sans"/>
                        </a:rPr>
                        <a:t>When rolling a 6-sided die, what is the probability of scoring a 1 or a 2?</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54875">
                <a:tc gridSpan="2">
                  <a:txBody>
                    <a:bodyPr/>
                    <a:lstStyle/>
                    <a:p>
                      <a:pPr indent="0" lvl="0" marL="0" rtl="0" algn="l">
                        <a:spcBef>
                          <a:spcPts val="0"/>
                        </a:spcBef>
                        <a:spcAft>
                          <a:spcPts val="0"/>
                        </a:spcAft>
                        <a:buNone/>
                      </a:pPr>
                      <a:r>
                        <a:rPr lang="en-GB"/>
                        <a:t>3) </a:t>
                      </a:r>
                      <a:r>
                        <a:rPr lang="en-GB">
                          <a:latin typeface="Nunito Sans"/>
                          <a:ea typeface="Nunito Sans"/>
                          <a:cs typeface="Nunito Sans"/>
                          <a:sym typeface="Nunito Sans"/>
                        </a:rPr>
                        <a:t>Which side is the hypotenuse?</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t>4) </a:t>
                      </a:r>
                      <a:r>
                        <a:rPr lang="en-GB">
                          <a:latin typeface="Nunito Sans"/>
                          <a:ea typeface="Nunito Sans"/>
                          <a:cs typeface="Nunito Sans"/>
                          <a:sym typeface="Nunito Sans"/>
                        </a:rPr>
                        <a:t>Identify the point of </a:t>
                      </a:r>
                      <a:r>
                        <a:rPr lang="en-GB">
                          <a:latin typeface="Nunito Sans"/>
                          <a:ea typeface="Nunito Sans"/>
                          <a:cs typeface="Nunito Sans"/>
                          <a:sym typeface="Nunito Sans"/>
                        </a:rPr>
                        <a:t>intersection of the given linear functions</a:t>
                      </a:r>
                      <a:r>
                        <a:rPr lang="en-GB"/>
                        <a:t>.</a:t>
                      </a:r>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t>5) </a:t>
                      </a:r>
                      <a:r>
                        <a:rPr lang="en-GB">
                          <a:latin typeface="Nunito Sans"/>
                          <a:ea typeface="Nunito Sans"/>
                          <a:cs typeface="Nunito Sans"/>
                          <a:sym typeface="Nunito Sans"/>
                        </a:rPr>
                        <a:t>Use </a:t>
                      </a:r>
                      <a:r>
                        <a:rPr lang="en-GB">
                          <a:latin typeface="Nunito Sans"/>
                          <a:ea typeface="Nunito Sans"/>
                          <a:cs typeface="Nunito Sans"/>
                          <a:sym typeface="Nunito Sans"/>
                        </a:rPr>
                        <a:t>Pythagoras’ Theorem</a:t>
                      </a:r>
                      <a:r>
                        <a:rPr lang="en-GB">
                          <a:latin typeface="Nunito Sans"/>
                          <a:ea typeface="Nunito Sans"/>
                          <a:cs typeface="Nunito Sans"/>
                          <a:sym typeface="Nunito Sans"/>
                        </a:rPr>
                        <a:t> to work out the length of side </a:t>
                      </a:r>
                      <a:r>
                        <a:rPr i="1" lang="en-GB">
                          <a:latin typeface="Nunito Sans"/>
                          <a:ea typeface="Nunito Sans"/>
                          <a:cs typeface="Nunito Sans"/>
                          <a:sym typeface="Nunito Sans"/>
                        </a:rPr>
                        <a:t>f</a:t>
                      </a:r>
                      <a:r>
                        <a:rPr lang="en-GB">
                          <a:latin typeface="Nunito Sans"/>
                          <a:ea typeface="Nunito Sans"/>
                          <a:cs typeface="Nunito Sans"/>
                          <a:sym typeface="Nunito Sans"/>
                        </a:rPr>
                        <a:t>.</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88" name="Google Shape;88;p18"/>
          <p:cNvPicPr preferRelativeResize="0"/>
          <p:nvPr/>
        </p:nvPicPr>
        <p:blipFill>
          <a:blip r:embed="rId3">
            <a:alphaModFix/>
          </a:blip>
          <a:stretch>
            <a:fillRect/>
          </a:stretch>
        </p:blipFill>
        <p:spPr>
          <a:xfrm>
            <a:off x="328625" y="2826465"/>
            <a:ext cx="2600700" cy="1576172"/>
          </a:xfrm>
          <a:prstGeom prst="rect">
            <a:avLst/>
          </a:prstGeom>
          <a:noFill/>
          <a:ln>
            <a:noFill/>
          </a:ln>
        </p:spPr>
      </p:pic>
      <p:pic>
        <p:nvPicPr>
          <p:cNvPr id="89" name="Google Shape;89;p18"/>
          <p:cNvPicPr preferRelativeResize="0"/>
          <p:nvPr/>
        </p:nvPicPr>
        <p:blipFill>
          <a:blip r:embed="rId4">
            <a:alphaModFix/>
          </a:blip>
          <a:stretch>
            <a:fillRect/>
          </a:stretch>
        </p:blipFill>
        <p:spPr>
          <a:xfrm>
            <a:off x="3652695" y="2960724"/>
            <a:ext cx="1791495" cy="1576176"/>
          </a:xfrm>
          <a:prstGeom prst="rect">
            <a:avLst/>
          </a:prstGeom>
          <a:noFill/>
          <a:ln>
            <a:noFill/>
          </a:ln>
        </p:spPr>
      </p:pic>
      <p:pic>
        <p:nvPicPr>
          <p:cNvPr id="90" name="Google Shape;90;p18"/>
          <p:cNvPicPr preferRelativeResize="0"/>
          <p:nvPr/>
        </p:nvPicPr>
        <p:blipFill>
          <a:blip r:embed="rId5">
            <a:alphaModFix/>
          </a:blip>
          <a:stretch>
            <a:fillRect/>
          </a:stretch>
        </p:blipFill>
        <p:spPr>
          <a:xfrm>
            <a:off x="6463900" y="3030562"/>
            <a:ext cx="2074125" cy="1436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1</a:t>
            </a:r>
            <a:endParaRPr b="1">
              <a:solidFill>
                <a:srgbClr val="FFFFFF"/>
              </a:solidFill>
              <a:latin typeface="Nunito Sans"/>
              <a:ea typeface="Nunito Sans"/>
              <a:cs typeface="Nunito Sans"/>
              <a:sym typeface="Nunito Sans"/>
            </a:endParaRPr>
          </a:p>
        </p:txBody>
      </p:sp>
      <p:graphicFrame>
        <p:nvGraphicFramePr>
          <p:cNvPr id="96" name="Google Shape;96;p19"/>
          <p:cNvGraphicFramePr/>
          <p:nvPr/>
        </p:nvGraphicFramePr>
        <p:xfrm>
          <a:off x="80100" y="892050"/>
          <a:ext cx="3000000" cy="3000000"/>
        </p:xfrm>
        <a:graphic>
          <a:graphicData uri="http://schemas.openxmlformats.org/drawingml/2006/table">
            <a:tbl>
              <a:tblPr>
                <a:noFill/>
                <a:tableStyleId>{DDD1FB11-E950-4473-AD7D-177AF56875D4}</a:tableStyleId>
              </a:tblPr>
              <a:tblGrid>
                <a:gridCol w="1489450"/>
                <a:gridCol w="1489450"/>
                <a:gridCol w="1489450"/>
                <a:gridCol w="1489450"/>
                <a:gridCol w="1489450"/>
                <a:gridCol w="1489450"/>
              </a:tblGrid>
              <a:tr h="1458725">
                <a:tc gridSpan="3">
                  <a:txBody>
                    <a:bodyPr/>
                    <a:lstStyle/>
                    <a:p>
                      <a:pPr indent="-317500" lvl="0" marL="457200" rtl="0" algn="l">
                        <a:spcBef>
                          <a:spcPts val="0"/>
                        </a:spcBef>
                        <a:spcAft>
                          <a:spcPts val="0"/>
                        </a:spcAft>
                        <a:buSzPts val="1400"/>
                        <a:buFont typeface="Nunito Sans"/>
                        <a:buAutoNum type="arabicParenR"/>
                      </a:pPr>
                      <a:r>
                        <a:rPr lang="en-GB">
                          <a:latin typeface="Nunito Sans"/>
                          <a:ea typeface="Nunito Sans"/>
                          <a:cs typeface="Nunito Sans"/>
                          <a:sym typeface="Nunito Sans"/>
                        </a:rPr>
                        <a:t>Write the column vector that describes the movement “4 units to the right, 2 units up”.</a:t>
                      </a:r>
                      <a:endParaRPr>
                        <a:latin typeface="Nunito Sans"/>
                        <a:ea typeface="Nunito Sans"/>
                        <a:cs typeface="Nunito Sans"/>
                        <a:sym typeface="Nunito Sans"/>
                      </a:endParaRPr>
                    </a:p>
                    <a:p>
                      <a:pPr indent="0" lvl="0" marL="457200" rtl="0" algn="l">
                        <a:spcBef>
                          <a:spcPts val="0"/>
                        </a:spcBef>
                        <a:spcAft>
                          <a:spcPts val="0"/>
                        </a:spcAft>
                        <a:buNone/>
                      </a:pPr>
                      <a:r>
                        <a:rPr b="1" lang="en-GB">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a:p>
                      <a:pPr indent="0" lvl="0" marL="457200" rtl="0" algn="l">
                        <a:spcBef>
                          <a:spcPts val="0"/>
                        </a:spcBef>
                        <a:spcAft>
                          <a:spcPts val="0"/>
                        </a:spcAft>
                        <a:buNone/>
                      </a:pPr>
                      <a:r>
                        <a:rPr b="1" lang="en-GB">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When rolling a 6-sided die, what is the probability of scoring a 1 or a 2?</a:t>
                      </a:r>
                      <a:endParaRPr>
                        <a:latin typeface="Nunito Sans"/>
                        <a:ea typeface="Nunito Sans"/>
                        <a:cs typeface="Nunito Sans"/>
                        <a:sym typeface="Nunito Sans"/>
                      </a:endParaRPr>
                    </a:p>
                    <a:p>
                      <a:pPr indent="0" lvl="0" marL="0" rtl="0" algn="l">
                        <a:spcBef>
                          <a:spcPts val="0"/>
                        </a:spcBef>
                        <a:spcAft>
                          <a:spcPts val="0"/>
                        </a:spcAft>
                        <a:buNone/>
                      </a:pPr>
                      <a:r>
                        <a:t/>
                      </a:r>
                      <a:endParaRPr>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      or</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54875">
                <a:tc gridSpan="2">
                  <a:txBody>
                    <a:bodyPr/>
                    <a:lstStyle/>
                    <a:p>
                      <a:pPr indent="0" lvl="0" marL="0" rtl="0" algn="l">
                        <a:spcBef>
                          <a:spcPts val="0"/>
                        </a:spcBef>
                        <a:spcAft>
                          <a:spcPts val="0"/>
                        </a:spcAft>
                        <a:buNone/>
                      </a:pPr>
                      <a:r>
                        <a:rPr lang="en-GB">
                          <a:latin typeface="Nunito Sans"/>
                          <a:ea typeface="Nunito Sans"/>
                          <a:cs typeface="Nunito Sans"/>
                          <a:sym typeface="Nunito Sans"/>
                        </a:rPr>
                        <a:t>3) Which side is the hypotenuse?</a:t>
                      </a:r>
                      <a:endParaRPr>
                        <a:latin typeface="Nunito Sans"/>
                        <a:ea typeface="Nunito Sans"/>
                        <a:cs typeface="Nunito Sans"/>
                        <a:sym typeface="Nunito Sans"/>
                      </a:endParaRPr>
                    </a:p>
                    <a:p>
                      <a:pPr indent="0" lvl="0" marL="0" rtl="0" algn="l">
                        <a:spcBef>
                          <a:spcPts val="0"/>
                        </a:spcBef>
                        <a:spcAft>
                          <a:spcPts val="0"/>
                        </a:spcAft>
                        <a:buNone/>
                      </a:pPr>
                      <a:r>
                        <a:t/>
                      </a:r>
                      <a:endParaRPr>
                        <a:solidFill>
                          <a:srgbClr val="00BC89"/>
                        </a:solidFill>
                        <a:latin typeface="Nunito Sans"/>
                        <a:ea typeface="Nunito Sans"/>
                        <a:cs typeface="Nunito Sans"/>
                        <a:sym typeface="Nunito Sans"/>
                      </a:endParaRPr>
                    </a:p>
                    <a:p>
                      <a:pPr indent="0" lvl="0" marL="0" rtl="0" algn="l">
                        <a:spcBef>
                          <a:spcPts val="0"/>
                        </a:spcBef>
                        <a:spcAft>
                          <a:spcPts val="0"/>
                        </a:spcAft>
                        <a:buNone/>
                      </a:pPr>
                      <a:r>
                        <a:rPr b="1" i="1" lang="en-GB">
                          <a:solidFill>
                            <a:srgbClr val="00BC89"/>
                          </a:solidFill>
                          <a:latin typeface="Times New Roman"/>
                          <a:ea typeface="Times New Roman"/>
                          <a:cs typeface="Times New Roman"/>
                          <a:sym typeface="Times New Roman"/>
                        </a:rPr>
                        <a:t>m</a:t>
                      </a:r>
                      <a:endParaRPr b="1" i="1">
                        <a:solidFill>
                          <a:srgbClr val="00BC89"/>
                        </a:solidFill>
                        <a:latin typeface="Times New Roman"/>
                        <a:ea typeface="Times New Roman"/>
                        <a:cs typeface="Times New Roman"/>
                        <a:sym typeface="Times New Roman"/>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Identify the point of intersection of the given linear functions.</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Use </a:t>
                      </a:r>
                      <a:r>
                        <a:rPr lang="en-GB">
                          <a:latin typeface="Nunito Sans"/>
                          <a:ea typeface="Nunito Sans"/>
                          <a:cs typeface="Nunito Sans"/>
                          <a:sym typeface="Nunito Sans"/>
                        </a:rPr>
                        <a:t>Pythagoras’ Theorem</a:t>
                      </a:r>
                      <a:r>
                        <a:rPr lang="en-GB">
                          <a:latin typeface="Nunito Sans"/>
                          <a:ea typeface="Nunito Sans"/>
                          <a:cs typeface="Nunito Sans"/>
                          <a:sym typeface="Nunito Sans"/>
                        </a:rPr>
                        <a:t> to work out the length of side </a:t>
                      </a:r>
                      <a:r>
                        <a:rPr i="1" lang="en-GB">
                          <a:latin typeface="Times New Roman"/>
                          <a:ea typeface="Times New Roman"/>
                          <a:cs typeface="Times New Roman"/>
                          <a:sym typeface="Times New Roman"/>
                        </a:rPr>
                        <a:t>f</a:t>
                      </a:r>
                      <a:r>
                        <a:rPr lang="en-GB">
                          <a:latin typeface="Nunito Sans"/>
                          <a:ea typeface="Nunito Sans"/>
                          <a:cs typeface="Nunito Sans"/>
                          <a:sym typeface="Nunito Sans"/>
                        </a:rPr>
                        <a:t>.</a:t>
                      </a:r>
                      <a:endParaRPr>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5</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sp>
        <p:nvSpPr>
          <p:cNvPr id="97" name="Google Shape;97;p19"/>
          <p:cNvSpPr/>
          <p:nvPr/>
        </p:nvSpPr>
        <p:spPr>
          <a:xfrm>
            <a:off x="562975" y="1420225"/>
            <a:ext cx="217500" cy="4002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8" name="Google Shape;98;p19"/>
          <p:cNvPicPr preferRelativeResize="0"/>
          <p:nvPr/>
        </p:nvPicPr>
        <p:blipFill>
          <a:blip r:embed="rId3">
            <a:alphaModFix/>
          </a:blip>
          <a:stretch>
            <a:fillRect/>
          </a:stretch>
        </p:blipFill>
        <p:spPr>
          <a:xfrm>
            <a:off x="328625" y="2826465"/>
            <a:ext cx="2600700" cy="1576172"/>
          </a:xfrm>
          <a:prstGeom prst="rect">
            <a:avLst/>
          </a:prstGeom>
          <a:noFill/>
          <a:ln>
            <a:noFill/>
          </a:ln>
        </p:spPr>
      </p:pic>
      <p:pic>
        <p:nvPicPr>
          <p:cNvPr id="99" name="Google Shape;99;p19"/>
          <p:cNvPicPr preferRelativeResize="0"/>
          <p:nvPr/>
        </p:nvPicPr>
        <p:blipFill>
          <a:blip r:embed="rId4">
            <a:alphaModFix/>
          </a:blip>
          <a:stretch>
            <a:fillRect/>
          </a:stretch>
        </p:blipFill>
        <p:spPr>
          <a:xfrm>
            <a:off x="3652695" y="2960724"/>
            <a:ext cx="1791495" cy="1576176"/>
          </a:xfrm>
          <a:prstGeom prst="rect">
            <a:avLst/>
          </a:prstGeom>
          <a:noFill/>
          <a:ln>
            <a:noFill/>
          </a:ln>
        </p:spPr>
      </p:pic>
      <p:pic>
        <p:nvPicPr>
          <p:cNvPr id="100" name="Google Shape;100;p19"/>
          <p:cNvPicPr preferRelativeResize="0"/>
          <p:nvPr/>
        </p:nvPicPr>
        <p:blipFill>
          <a:blip r:embed="rId5">
            <a:alphaModFix/>
          </a:blip>
          <a:stretch>
            <a:fillRect/>
          </a:stretch>
        </p:blipFill>
        <p:spPr>
          <a:xfrm>
            <a:off x="6463900" y="3030562"/>
            <a:ext cx="2074125" cy="1436500"/>
          </a:xfrm>
          <a:prstGeom prst="rect">
            <a:avLst/>
          </a:prstGeom>
          <a:noFill/>
          <a:ln>
            <a:noFill/>
          </a:ln>
        </p:spPr>
      </p:pic>
      <p:grpSp>
        <p:nvGrpSpPr>
          <p:cNvPr id="101" name="Google Shape;101;p19"/>
          <p:cNvGrpSpPr/>
          <p:nvPr/>
        </p:nvGrpSpPr>
        <p:grpSpPr>
          <a:xfrm>
            <a:off x="5208553" y="1498000"/>
            <a:ext cx="235655" cy="481300"/>
            <a:chOff x="4963775" y="5368550"/>
            <a:chExt cx="294900" cy="481300"/>
          </a:xfrm>
        </p:grpSpPr>
        <p:cxnSp>
          <p:nvCxnSpPr>
            <p:cNvPr id="102" name="Google Shape;102;p1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03" name="Google Shape;103;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sp>
          <p:nvSpPr>
            <p:cNvPr id="104" name="Google Shape;104;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grpSp>
        <p:nvGrpSpPr>
          <p:cNvPr id="105" name="Google Shape;105;p19"/>
          <p:cNvGrpSpPr/>
          <p:nvPr/>
        </p:nvGrpSpPr>
        <p:grpSpPr>
          <a:xfrm>
            <a:off x="4697653" y="1498000"/>
            <a:ext cx="235655" cy="481300"/>
            <a:chOff x="4963775" y="5368550"/>
            <a:chExt cx="294900" cy="481300"/>
          </a:xfrm>
        </p:grpSpPr>
        <p:cxnSp>
          <p:nvCxnSpPr>
            <p:cNvPr id="106" name="Google Shape;106;p1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07" name="Google Shape;107;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6</a:t>
              </a:r>
              <a:endParaRPr b="1">
                <a:solidFill>
                  <a:srgbClr val="00BC89"/>
                </a:solidFill>
                <a:latin typeface="Nunito Sans"/>
                <a:ea typeface="Nunito Sans"/>
                <a:cs typeface="Nunito Sans"/>
                <a:sym typeface="Nunito Sans"/>
              </a:endParaRPr>
            </a:p>
          </p:txBody>
        </p:sp>
        <p:sp>
          <p:nvSpPr>
            <p:cNvPr id="108" name="Google Shape;108;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2</a:t>
            </a:r>
            <a:endParaRPr b="1">
              <a:solidFill>
                <a:srgbClr val="FFFFFF"/>
              </a:solidFill>
              <a:latin typeface="Nunito Sans"/>
              <a:ea typeface="Nunito Sans"/>
              <a:cs typeface="Nunito Sans"/>
              <a:sym typeface="Nunito Sans"/>
            </a:endParaRPr>
          </a:p>
        </p:txBody>
      </p:sp>
      <p:graphicFrame>
        <p:nvGraphicFramePr>
          <p:cNvPr id="114" name="Google Shape;114;p20"/>
          <p:cNvGraphicFramePr/>
          <p:nvPr/>
        </p:nvGraphicFramePr>
        <p:xfrm>
          <a:off x="80100" y="892050"/>
          <a:ext cx="3000000" cy="3000000"/>
        </p:xfrm>
        <a:graphic>
          <a:graphicData uri="http://schemas.openxmlformats.org/drawingml/2006/table">
            <a:tbl>
              <a:tblPr>
                <a:noFill/>
                <a:tableStyleId>{DDD1FB11-E950-4473-AD7D-177AF56875D4}</a:tableStyleId>
              </a:tblPr>
              <a:tblGrid>
                <a:gridCol w="1489450"/>
                <a:gridCol w="1489450"/>
                <a:gridCol w="1489450"/>
                <a:gridCol w="1489450"/>
                <a:gridCol w="1489450"/>
                <a:gridCol w="1489450"/>
              </a:tblGrid>
              <a:tr h="1428000">
                <a:tc gridSpan="3">
                  <a:txBody>
                    <a:bodyPr/>
                    <a:lstStyle/>
                    <a:p>
                      <a:pPr indent="-317500" lvl="0" marL="457200" rtl="0" algn="l">
                        <a:spcBef>
                          <a:spcPts val="0"/>
                        </a:spcBef>
                        <a:spcAft>
                          <a:spcPts val="0"/>
                        </a:spcAft>
                        <a:buSzPts val="1400"/>
                        <a:buFont typeface="Nunito Sans"/>
                        <a:buAutoNum type="arabicParenR"/>
                      </a:pPr>
                      <a:r>
                        <a:rPr lang="en-GB">
                          <a:solidFill>
                            <a:schemeClr val="dk1"/>
                          </a:solidFill>
                          <a:latin typeface="Nunito Sans"/>
                          <a:ea typeface="Nunito Sans"/>
                          <a:cs typeface="Nunito Sans"/>
                          <a:sym typeface="Nunito Sans"/>
                        </a:rPr>
                        <a:t>Write the column vector that describes the movement “2 units to the left, 7 units down”.</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When drawing a card from a standard deck of playing cards, what is the probability of getting a red queen or the ace of spades?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0650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Which side is opposite angle </a:t>
                      </a:r>
                      <a:r>
                        <a:rPr i="1" lang="en-GB">
                          <a:solidFill>
                            <a:schemeClr val="dk1"/>
                          </a:solidFill>
                          <a:latin typeface="Times New Roman"/>
                          <a:ea typeface="Times New Roman"/>
                          <a:cs typeface="Times New Roman"/>
                          <a:sym typeface="Times New Roman"/>
                        </a:rPr>
                        <a:t>a</a:t>
                      </a:r>
                      <a:r>
                        <a:rPr lang="en-GB">
                          <a:solidFill>
                            <a:schemeClr val="dk1"/>
                          </a:solidFill>
                          <a:latin typeface="Nunito Sans"/>
                          <a:ea typeface="Nunito Sans"/>
                          <a:cs typeface="Nunito Sans"/>
                          <a:sym typeface="Nunito Sans"/>
                        </a:rPr>
                        <a:t>?</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Identify the point of intersection of the given linear functions.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Use </a:t>
                      </a:r>
                      <a:r>
                        <a:rPr lang="en-GB">
                          <a:solidFill>
                            <a:schemeClr val="dk1"/>
                          </a:solidFill>
                          <a:latin typeface="Nunito Sans"/>
                          <a:ea typeface="Nunito Sans"/>
                          <a:cs typeface="Nunito Sans"/>
                          <a:sym typeface="Nunito Sans"/>
                        </a:rPr>
                        <a:t>Pythagoras’ Theorem</a:t>
                      </a:r>
                      <a:r>
                        <a:rPr lang="en-GB">
                          <a:solidFill>
                            <a:schemeClr val="dk1"/>
                          </a:solidFill>
                          <a:latin typeface="Nunito Sans"/>
                          <a:ea typeface="Nunito Sans"/>
                          <a:cs typeface="Nunito Sans"/>
                          <a:sym typeface="Nunito Sans"/>
                        </a:rPr>
                        <a:t> to work out the length of side </a:t>
                      </a:r>
                      <a:r>
                        <a:rPr i="1" lang="en-GB">
                          <a:solidFill>
                            <a:schemeClr val="dk1"/>
                          </a:solidFill>
                          <a:latin typeface="Times New Roman"/>
                          <a:ea typeface="Times New Roman"/>
                          <a:cs typeface="Times New Roman"/>
                          <a:sym typeface="Times New Roman"/>
                        </a:rPr>
                        <a:t>h</a:t>
                      </a:r>
                      <a:r>
                        <a:rPr lang="en-GB">
                          <a:solidFill>
                            <a:schemeClr val="dk1"/>
                          </a:solidFill>
                          <a:latin typeface="Nunito Sans"/>
                          <a:ea typeface="Nunito Sans"/>
                          <a:cs typeface="Nunito Sans"/>
                          <a:sym typeface="Nunito Sans"/>
                        </a:rPr>
                        <a:t>.</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15" name="Google Shape;115;p20"/>
          <p:cNvPicPr preferRelativeResize="0"/>
          <p:nvPr/>
        </p:nvPicPr>
        <p:blipFill>
          <a:blip r:embed="rId3">
            <a:alphaModFix/>
          </a:blip>
          <a:stretch>
            <a:fillRect/>
          </a:stretch>
        </p:blipFill>
        <p:spPr>
          <a:xfrm>
            <a:off x="252800" y="2727887"/>
            <a:ext cx="3001224" cy="1818925"/>
          </a:xfrm>
          <a:prstGeom prst="rect">
            <a:avLst/>
          </a:prstGeom>
          <a:noFill/>
          <a:ln>
            <a:noFill/>
          </a:ln>
        </p:spPr>
      </p:pic>
      <p:pic>
        <p:nvPicPr>
          <p:cNvPr id="116" name="Google Shape;116;p20"/>
          <p:cNvPicPr preferRelativeResize="0"/>
          <p:nvPr/>
        </p:nvPicPr>
        <p:blipFill>
          <a:blip r:embed="rId4">
            <a:alphaModFix/>
          </a:blip>
          <a:stretch>
            <a:fillRect/>
          </a:stretch>
        </p:blipFill>
        <p:spPr>
          <a:xfrm>
            <a:off x="4115328" y="3030300"/>
            <a:ext cx="1407447" cy="1336350"/>
          </a:xfrm>
          <a:prstGeom prst="rect">
            <a:avLst/>
          </a:prstGeom>
          <a:noFill/>
          <a:ln>
            <a:noFill/>
          </a:ln>
        </p:spPr>
      </p:pic>
      <p:pic>
        <p:nvPicPr>
          <p:cNvPr id="117" name="Google Shape;117;p20"/>
          <p:cNvPicPr preferRelativeResize="0"/>
          <p:nvPr/>
        </p:nvPicPr>
        <p:blipFill>
          <a:blip r:embed="rId5">
            <a:alphaModFix/>
          </a:blip>
          <a:stretch>
            <a:fillRect/>
          </a:stretch>
        </p:blipFill>
        <p:spPr>
          <a:xfrm>
            <a:off x="6184125" y="3030300"/>
            <a:ext cx="2447675" cy="1336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2</a:t>
            </a:r>
            <a:endParaRPr b="1">
              <a:solidFill>
                <a:srgbClr val="FFFFFF"/>
              </a:solidFill>
              <a:latin typeface="Nunito Sans"/>
              <a:ea typeface="Nunito Sans"/>
              <a:cs typeface="Nunito Sans"/>
              <a:sym typeface="Nunito Sans"/>
            </a:endParaRPr>
          </a:p>
        </p:txBody>
      </p:sp>
      <p:graphicFrame>
        <p:nvGraphicFramePr>
          <p:cNvPr id="123" name="Google Shape;123;p21"/>
          <p:cNvGraphicFramePr/>
          <p:nvPr/>
        </p:nvGraphicFramePr>
        <p:xfrm>
          <a:off x="80100" y="892050"/>
          <a:ext cx="3000000" cy="3000000"/>
        </p:xfrm>
        <a:graphic>
          <a:graphicData uri="http://schemas.openxmlformats.org/drawingml/2006/table">
            <a:tbl>
              <a:tblPr>
                <a:noFill/>
                <a:tableStyleId>{DDD1FB11-E950-4473-AD7D-177AF56875D4}</a:tableStyleId>
              </a:tblPr>
              <a:tblGrid>
                <a:gridCol w="1489450"/>
                <a:gridCol w="1489450"/>
                <a:gridCol w="1489450"/>
                <a:gridCol w="1489450"/>
                <a:gridCol w="1489450"/>
                <a:gridCol w="1489450"/>
              </a:tblGrid>
              <a:tr h="1531050">
                <a:tc gridSpan="3">
                  <a:txBody>
                    <a:bodyPr/>
                    <a:lstStyle/>
                    <a:p>
                      <a:pPr indent="-317500" lvl="0" marL="457200" rtl="0" algn="l">
                        <a:spcBef>
                          <a:spcPts val="0"/>
                        </a:spcBef>
                        <a:spcAft>
                          <a:spcPts val="0"/>
                        </a:spcAft>
                        <a:buSzPts val="1400"/>
                        <a:buFont typeface="Nunito Sans"/>
                        <a:buAutoNum type="arabicParenR"/>
                      </a:pPr>
                      <a:r>
                        <a:rPr lang="en-GB">
                          <a:solidFill>
                            <a:schemeClr val="dk1"/>
                          </a:solidFill>
                          <a:latin typeface="Nunito Sans"/>
                          <a:ea typeface="Nunito Sans"/>
                          <a:cs typeface="Nunito Sans"/>
                          <a:sym typeface="Nunito Sans"/>
                        </a:rPr>
                        <a:t>Write the column vector that describes the movement “2 units to the left, 7 units down”.</a:t>
                      </a:r>
                      <a:endParaRPr>
                        <a:solidFill>
                          <a:schemeClr val="dk1"/>
                        </a:solidFill>
                        <a:latin typeface="Nunito Sans"/>
                        <a:ea typeface="Nunito Sans"/>
                        <a:cs typeface="Nunito Sans"/>
                        <a:sym typeface="Nunito Sans"/>
                      </a:endParaRPr>
                    </a:p>
                    <a:p>
                      <a:pPr indent="0" lvl="0" marL="457200" rtl="0" algn="l">
                        <a:spcBef>
                          <a:spcPts val="0"/>
                        </a:spcBef>
                        <a:spcAft>
                          <a:spcPts val="0"/>
                        </a:spcAft>
                        <a:buNone/>
                      </a:pPr>
                      <a:r>
                        <a:rPr b="1" lang="en-GB">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a:p>
                      <a:pPr indent="0" lvl="0" marL="457200" rtl="0" algn="l">
                        <a:spcBef>
                          <a:spcPts val="0"/>
                        </a:spcBef>
                        <a:spcAft>
                          <a:spcPts val="0"/>
                        </a:spcAft>
                        <a:buNone/>
                      </a:pPr>
                      <a:r>
                        <a:rPr b="1" lang="en-GB">
                          <a:solidFill>
                            <a:srgbClr val="00BC89"/>
                          </a:solidFill>
                          <a:latin typeface="Nunito Sans"/>
                          <a:ea typeface="Nunito Sans"/>
                          <a:cs typeface="Nunito Sans"/>
                          <a:sym typeface="Nunito Sans"/>
                        </a:rPr>
                        <a:t>-7</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When drawing a card from a standard deck of playing cards, what is the probability of getting a red queen or the ace of spades?</a:t>
                      </a:r>
                      <a:endParaRPr>
                        <a:latin typeface="Nunito Sans"/>
                        <a:ea typeface="Nunito Sans"/>
                        <a:cs typeface="Nunito Sans"/>
                        <a:sym typeface="Nunito Sans"/>
                      </a:endParaRPr>
                    </a:p>
                    <a:p>
                      <a:pPr indent="0" lvl="0" marL="0" rtl="0" algn="l">
                        <a:spcBef>
                          <a:spcPts val="0"/>
                        </a:spcBef>
                        <a:spcAft>
                          <a:spcPts val="0"/>
                        </a:spcAft>
                        <a:buNone/>
                      </a:pPr>
                      <a:r>
                        <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6575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Which side is opposite angle </a:t>
                      </a:r>
                      <a:r>
                        <a:rPr i="1" lang="en-GB">
                          <a:solidFill>
                            <a:schemeClr val="dk1"/>
                          </a:solidFill>
                          <a:latin typeface="Times New Roman"/>
                          <a:ea typeface="Times New Roman"/>
                          <a:cs typeface="Times New Roman"/>
                          <a:sym typeface="Times New Roman"/>
                        </a:rPr>
                        <a:t>a</a:t>
                      </a:r>
                      <a:r>
                        <a:rPr lang="en-GB">
                          <a:solidFill>
                            <a:schemeClr val="dk1"/>
                          </a:solidFill>
                          <a:latin typeface="Nunito Sans"/>
                          <a:ea typeface="Nunito Sans"/>
                          <a:cs typeface="Nunito Sans"/>
                          <a:sym typeface="Nunito Sans"/>
                        </a:rPr>
                        <a:t>?</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b="1" i="1" lang="en-GB">
                          <a:solidFill>
                            <a:srgbClr val="00BC89"/>
                          </a:solidFill>
                          <a:latin typeface="Times New Roman"/>
                          <a:ea typeface="Times New Roman"/>
                          <a:cs typeface="Times New Roman"/>
                          <a:sym typeface="Times New Roman"/>
                        </a:rPr>
                        <a:t>k</a:t>
                      </a:r>
                      <a:endParaRPr b="1" i="1">
                        <a:solidFill>
                          <a:srgbClr val="00BC89"/>
                        </a:solidFill>
                        <a:latin typeface="Times New Roman"/>
                        <a:ea typeface="Times New Roman"/>
                        <a:cs typeface="Times New Roman"/>
                        <a:sym typeface="Times New Roman"/>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Identify the point of intersection of the given linear functions.</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(0,1)</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Use </a:t>
                      </a:r>
                      <a:r>
                        <a:rPr lang="en-GB">
                          <a:solidFill>
                            <a:schemeClr val="dk1"/>
                          </a:solidFill>
                          <a:latin typeface="Nunito Sans"/>
                          <a:ea typeface="Nunito Sans"/>
                          <a:cs typeface="Nunito Sans"/>
                          <a:sym typeface="Nunito Sans"/>
                        </a:rPr>
                        <a:t>Pythagoras’ Theorem</a:t>
                      </a:r>
                      <a:r>
                        <a:rPr lang="en-GB">
                          <a:solidFill>
                            <a:schemeClr val="dk1"/>
                          </a:solidFill>
                          <a:latin typeface="Nunito Sans"/>
                          <a:ea typeface="Nunito Sans"/>
                          <a:cs typeface="Nunito Sans"/>
                          <a:sym typeface="Nunito Sans"/>
                        </a:rPr>
                        <a:t> to work out the length of side </a:t>
                      </a:r>
                      <a:r>
                        <a:rPr i="1" lang="en-GB">
                          <a:solidFill>
                            <a:schemeClr val="dk1"/>
                          </a:solidFill>
                          <a:latin typeface="Nunito Sans"/>
                          <a:ea typeface="Nunito Sans"/>
                          <a:cs typeface="Nunito Sans"/>
                          <a:sym typeface="Nunito Sans"/>
                        </a:rPr>
                        <a:t>h</a:t>
                      </a:r>
                      <a:r>
                        <a:rPr lang="en-GB">
                          <a:solidFill>
                            <a:schemeClr val="dk1"/>
                          </a:solidFill>
                          <a:latin typeface="Nunito Sans"/>
                          <a:ea typeface="Nunito Sans"/>
                          <a:cs typeface="Nunito Sans"/>
                          <a:sym typeface="Nunito Sans"/>
                        </a:rPr>
                        <a:t>.</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12.21cm (2dp)</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sp>
        <p:nvSpPr>
          <p:cNvPr id="124" name="Google Shape;124;p21"/>
          <p:cNvSpPr/>
          <p:nvPr/>
        </p:nvSpPr>
        <p:spPr>
          <a:xfrm>
            <a:off x="588550" y="1407425"/>
            <a:ext cx="358200" cy="4863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5" name="Google Shape;125;p21"/>
          <p:cNvPicPr preferRelativeResize="0"/>
          <p:nvPr/>
        </p:nvPicPr>
        <p:blipFill>
          <a:blip r:embed="rId3">
            <a:alphaModFix/>
          </a:blip>
          <a:stretch>
            <a:fillRect/>
          </a:stretch>
        </p:blipFill>
        <p:spPr>
          <a:xfrm>
            <a:off x="252800" y="2727887"/>
            <a:ext cx="3001224" cy="1818925"/>
          </a:xfrm>
          <a:prstGeom prst="rect">
            <a:avLst/>
          </a:prstGeom>
          <a:noFill/>
          <a:ln>
            <a:noFill/>
          </a:ln>
        </p:spPr>
      </p:pic>
      <p:pic>
        <p:nvPicPr>
          <p:cNvPr id="126" name="Google Shape;126;p21"/>
          <p:cNvPicPr preferRelativeResize="0"/>
          <p:nvPr/>
        </p:nvPicPr>
        <p:blipFill>
          <a:blip r:embed="rId4">
            <a:alphaModFix/>
          </a:blip>
          <a:stretch>
            <a:fillRect/>
          </a:stretch>
        </p:blipFill>
        <p:spPr>
          <a:xfrm>
            <a:off x="4115328" y="3030300"/>
            <a:ext cx="1407447" cy="1336350"/>
          </a:xfrm>
          <a:prstGeom prst="rect">
            <a:avLst/>
          </a:prstGeom>
          <a:noFill/>
          <a:ln>
            <a:noFill/>
          </a:ln>
        </p:spPr>
      </p:pic>
      <p:pic>
        <p:nvPicPr>
          <p:cNvPr id="127" name="Google Shape;127;p21"/>
          <p:cNvPicPr preferRelativeResize="0"/>
          <p:nvPr/>
        </p:nvPicPr>
        <p:blipFill>
          <a:blip r:embed="rId5">
            <a:alphaModFix/>
          </a:blip>
          <a:stretch>
            <a:fillRect/>
          </a:stretch>
        </p:blipFill>
        <p:spPr>
          <a:xfrm>
            <a:off x="6196775" y="3210475"/>
            <a:ext cx="2447675" cy="1336350"/>
          </a:xfrm>
          <a:prstGeom prst="rect">
            <a:avLst/>
          </a:prstGeom>
          <a:noFill/>
          <a:ln>
            <a:noFill/>
          </a:ln>
        </p:spPr>
      </p:pic>
      <p:grpSp>
        <p:nvGrpSpPr>
          <p:cNvPr id="128" name="Google Shape;128;p21"/>
          <p:cNvGrpSpPr/>
          <p:nvPr/>
        </p:nvGrpSpPr>
        <p:grpSpPr>
          <a:xfrm>
            <a:off x="4648653" y="1696125"/>
            <a:ext cx="235655" cy="481300"/>
            <a:chOff x="4963775" y="5368550"/>
            <a:chExt cx="294900" cy="481300"/>
          </a:xfrm>
        </p:grpSpPr>
        <p:cxnSp>
          <p:nvCxnSpPr>
            <p:cNvPr id="129" name="Google Shape;129;p2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30" name="Google Shape;130;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52</a:t>
              </a:r>
              <a:endParaRPr b="1">
                <a:solidFill>
                  <a:srgbClr val="00BC89"/>
                </a:solidFill>
                <a:latin typeface="Nunito Sans"/>
                <a:ea typeface="Nunito Sans"/>
                <a:cs typeface="Nunito Sans"/>
                <a:sym typeface="Nunito Sans"/>
              </a:endParaRPr>
            </a:p>
          </p:txBody>
        </p:sp>
        <p:sp>
          <p:nvSpPr>
            <p:cNvPr id="131" name="Google Shape;131;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3</a:t>
            </a:r>
            <a:endParaRPr b="1">
              <a:solidFill>
                <a:srgbClr val="FFFFFF"/>
              </a:solidFill>
              <a:latin typeface="Nunito Sans"/>
              <a:ea typeface="Nunito Sans"/>
              <a:cs typeface="Nunito Sans"/>
              <a:sym typeface="Nunito Sans"/>
            </a:endParaRPr>
          </a:p>
        </p:txBody>
      </p:sp>
      <p:graphicFrame>
        <p:nvGraphicFramePr>
          <p:cNvPr id="137" name="Google Shape;137;p22"/>
          <p:cNvGraphicFramePr/>
          <p:nvPr/>
        </p:nvGraphicFramePr>
        <p:xfrm>
          <a:off x="80100" y="892050"/>
          <a:ext cx="3000000" cy="3000000"/>
        </p:xfrm>
        <a:graphic>
          <a:graphicData uri="http://schemas.openxmlformats.org/drawingml/2006/table">
            <a:tbl>
              <a:tblPr>
                <a:noFill/>
                <a:tableStyleId>{DDD1FB11-E950-4473-AD7D-177AF56875D4}</a:tableStyleId>
              </a:tblPr>
              <a:tblGrid>
                <a:gridCol w="1489450"/>
                <a:gridCol w="1489450"/>
                <a:gridCol w="1489450"/>
                <a:gridCol w="1489450"/>
                <a:gridCol w="1489450"/>
                <a:gridCol w="1489450"/>
              </a:tblGrid>
              <a:tr h="1916400">
                <a:tc gridSpan="3">
                  <a:txBody>
                    <a:bodyPr/>
                    <a:lstStyle/>
                    <a:p>
                      <a:pPr indent="-317500" lvl="0" marL="457200" rtl="0" algn="l">
                        <a:spcBef>
                          <a:spcPts val="0"/>
                        </a:spcBef>
                        <a:spcAft>
                          <a:spcPts val="0"/>
                        </a:spcAft>
                        <a:buSzPts val="1400"/>
                        <a:buAutoNum type="arabicParenR"/>
                      </a:pPr>
                      <a:r>
                        <a:rPr lang="en-GB">
                          <a:latin typeface="Nunito Sans"/>
                          <a:ea typeface="Nunito Sans"/>
                          <a:cs typeface="Nunito Sans"/>
                          <a:sym typeface="Nunito Sans"/>
                        </a:rPr>
                        <a:t>Write vector </a:t>
                      </a:r>
                      <a:r>
                        <a:rPr b="1" i="1" lang="en-GB">
                          <a:latin typeface="Times New Roman"/>
                          <a:ea typeface="Times New Roman"/>
                          <a:cs typeface="Times New Roman"/>
                          <a:sym typeface="Times New Roman"/>
                        </a:rPr>
                        <a:t>a</a:t>
                      </a:r>
                      <a:r>
                        <a:rPr lang="en-GB">
                          <a:latin typeface="Nunito Sans"/>
                          <a:ea typeface="Nunito Sans"/>
                          <a:cs typeface="Nunito Sans"/>
                          <a:sym typeface="Nunito Sans"/>
                        </a:rPr>
                        <a:t> as a column vector.</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bag contains 2 red tiles, 7 blue tiles, and 6 green tiles. When picking a tile at random, what is the probability of getting a red or blue tile?</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1916400">
                <a:tc gridSpan="2">
                  <a:txBody>
                    <a:bodyPr/>
                    <a:lstStyle/>
                    <a:p>
                      <a:pPr indent="0" lvl="0" marL="0" rtl="0" algn="l">
                        <a:spcBef>
                          <a:spcPts val="0"/>
                        </a:spcBef>
                        <a:spcAft>
                          <a:spcPts val="0"/>
                        </a:spcAft>
                        <a:buNone/>
                      </a:pPr>
                      <a:r>
                        <a:rPr lang="en-GB"/>
                        <a:t>3) </a:t>
                      </a:r>
                      <a:r>
                        <a:rPr lang="en-GB">
                          <a:solidFill>
                            <a:schemeClr val="dk1"/>
                          </a:solidFill>
                          <a:latin typeface="Nunito Sans"/>
                          <a:ea typeface="Nunito Sans"/>
                          <a:cs typeface="Nunito Sans"/>
                          <a:sym typeface="Nunito Sans"/>
                        </a:rPr>
                        <a:t>Which side is the adjacent to angle </a:t>
                      </a:r>
                      <a:r>
                        <a:rPr i="1" lang="en-GB">
                          <a:solidFill>
                            <a:schemeClr val="dk1"/>
                          </a:solidFill>
                          <a:latin typeface="Times New Roman"/>
                          <a:ea typeface="Times New Roman"/>
                          <a:cs typeface="Times New Roman"/>
                          <a:sym typeface="Times New Roman"/>
                        </a:rPr>
                        <a:t>b</a:t>
                      </a:r>
                      <a:r>
                        <a:rPr lang="en-GB">
                          <a:solidFill>
                            <a:schemeClr val="dk1"/>
                          </a:solidFill>
                          <a:latin typeface="Nunito Sans"/>
                          <a:ea typeface="Nunito Sans"/>
                          <a:cs typeface="Nunito Sans"/>
                          <a:sym typeface="Nunito Sans"/>
                        </a:rPr>
                        <a:t>?</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Identify the points of intersection of the given functions.</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Use </a:t>
                      </a:r>
                      <a:r>
                        <a:rPr lang="en-GB">
                          <a:solidFill>
                            <a:schemeClr val="dk1"/>
                          </a:solidFill>
                          <a:latin typeface="Nunito Sans"/>
                          <a:ea typeface="Nunito Sans"/>
                          <a:cs typeface="Nunito Sans"/>
                          <a:sym typeface="Nunito Sans"/>
                        </a:rPr>
                        <a:t>Pythagoras’ Theorem</a:t>
                      </a:r>
                      <a:r>
                        <a:rPr lang="en-GB">
                          <a:solidFill>
                            <a:schemeClr val="dk1"/>
                          </a:solidFill>
                          <a:latin typeface="Nunito Sans"/>
                          <a:ea typeface="Nunito Sans"/>
                          <a:cs typeface="Nunito Sans"/>
                          <a:sym typeface="Nunito Sans"/>
                        </a:rPr>
                        <a:t> to work out the length of side </a:t>
                      </a:r>
                      <a:r>
                        <a:rPr i="1" lang="en-GB">
                          <a:solidFill>
                            <a:schemeClr val="dk1"/>
                          </a:solidFill>
                          <a:latin typeface="Times New Roman"/>
                          <a:ea typeface="Times New Roman"/>
                          <a:cs typeface="Times New Roman"/>
                          <a:sym typeface="Times New Roman"/>
                        </a:rPr>
                        <a:t>g</a:t>
                      </a:r>
                      <a:r>
                        <a:rPr lang="en-GB">
                          <a:solidFill>
                            <a:schemeClr val="dk1"/>
                          </a:solidFill>
                          <a:latin typeface="Nunito Sans"/>
                          <a:ea typeface="Nunito Sans"/>
                          <a:cs typeface="Nunito Sans"/>
                          <a:sym typeface="Nunito Sans"/>
                        </a:rPr>
                        <a:t>.</a:t>
                      </a:r>
                      <a:endParaRPr>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pic>
        <p:nvPicPr>
          <p:cNvPr id="138" name="Google Shape;138;p22"/>
          <p:cNvPicPr preferRelativeResize="0"/>
          <p:nvPr/>
        </p:nvPicPr>
        <p:blipFill>
          <a:blip r:embed="rId3">
            <a:alphaModFix/>
          </a:blip>
          <a:stretch>
            <a:fillRect/>
          </a:stretch>
        </p:blipFill>
        <p:spPr>
          <a:xfrm>
            <a:off x="678850" y="1321700"/>
            <a:ext cx="3120445" cy="1307775"/>
          </a:xfrm>
          <a:prstGeom prst="rect">
            <a:avLst/>
          </a:prstGeom>
          <a:noFill/>
          <a:ln>
            <a:noFill/>
          </a:ln>
        </p:spPr>
      </p:pic>
      <p:pic>
        <p:nvPicPr>
          <p:cNvPr id="139" name="Google Shape;139;p22"/>
          <p:cNvPicPr preferRelativeResize="0"/>
          <p:nvPr/>
        </p:nvPicPr>
        <p:blipFill>
          <a:blip r:embed="rId4">
            <a:alphaModFix/>
          </a:blip>
          <a:stretch>
            <a:fillRect/>
          </a:stretch>
        </p:blipFill>
        <p:spPr>
          <a:xfrm>
            <a:off x="563275" y="3311256"/>
            <a:ext cx="2253600" cy="1365819"/>
          </a:xfrm>
          <a:prstGeom prst="rect">
            <a:avLst/>
          </a:prstGeom>
          <a:noFill/>
          <a:ln>
            <a:noFill/>
          </a:ln>
        </p:spPr>
      </p:pic>
      <p:pic>
        <p:nvPicPr>
          <p:cNvPr id="140" name="Google Shape;140;p22"/>
          <p:cNvPicPr preferRelativeResize="0"/>
          <p:nvPr/>
        </p:nvPicPr>
        <p:blipFill>
          <a:blip r:embed="rId5">
            <a:alphaModFix/>
          </a:blip>
          <a:stretch>
            <a:fillRect/>
          </a:stretch>
        </p:blipFill>
        <p:spPr>
          <a:xfrm>
            <a:off x="4333850" y="3377675"/>
            <a:ext cx="1332012" cy="1232975"/>
          </a:xfrm>
          <a:prstGeom prst="rect">
            <a:avLst/>
          </a:prstGeom>
          <a:noFill/>
          <a:ln>
            <a:noFill/>
          </a:ln>
        </p:spPr>
      </p:pic>
      <p:pic>
        <p:nvPicPr>
          <p:cNvPr id="141" name="Google Shape;141;p22"/>
          <p:cNvPicPr preferRelativeResize="0"/>
          <p:nvPr/>
        </p:nvPicPr>
        <p:blipFill>
          <a:blip r:embed="rId6">
            <a:alphaModFix/>
          </a:blip>
          <a:stretch>
            <a:fillRect/>
          </a:stretch>
        </p:blipFill>
        <p:spPr>
          <a:xfrm>
            <a:off x="6463825" y="3420638"/>
            <a:ext cx="2028976" cy="11470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3</a:t>
            </a:r>
            <a:endParaRPr b="1">
              <a:solidFill>
                <a:srgbClr val="FFFFFF"/>
              </a:solidFill>
              <a:latin typeface="Nunito Sans"/>
              <a:ea typeface="Nunito Sans"/>
              <a:cs typeface="Nunito Sans"/>
              <a:sym typeface="Nunito Sans"/>
            </a:endParaRPr>
          </a:p>
        </p:txBody>
      </p:sp>
      <p:graphicFrame>
        <p:nvGraphicFramePr>
          <p:cNvPr id="147" name="Google Shape;147;p23"/>
          <p:cNvGraphicFramePr/>
          <p:nvPr/>
        </p:nvGraphicFramePr>
        <p:xfrm>
          <a:off x="80100" y="892050"/>
          <a:ext cx="3000000" cy="3000000"/>
        </p:xfrm>
        <a:graphic>
          <a:graphicData uri="http://schemas.openxmlformats.org/drawingml/2006/table">
            <a:tbl>
              <a:tblPr>
                <a:noFill/>
                <a:tableStyleId>{DDD1FB11-E950-4473-AD7D-177AF56875D4}</a:tableStyleId>
              </a:tblPr>
              <a:tblGrid>
                <a:gridCol w="1489450"/>
                <a:gridCol w="1489450"/>
                <a:gridCol w="1489450"/>
                <a:gridCol w="1489450"/>
                <a:gridCol w="1489450"/>
                <a:gridCol w="1489450"/>
              </a:tblGrid>
              <a:tr h="1916400">
                <a:tc gridSpan="3">
                  <a:txBody>
                    <a:bodyPr/>
                    <a:lstStyle/>
                    <a:p>
                      <a:pPr indent="-317500" lvl="0" marL="457200" rtl="0" algn="l">
                        <a:spcBef>
                          <a:spcPts val="0"/>
                        </a:spcBef>
                        <a:spcAft>
                          <a:spcPts val="0"/>
                        </a:spcAft>
                        <a:buSzPts val="1400"/>
                        <a:buAutoNum type="arabicParenR"/>
                      </a:pPr>
                      <a:r>
                        <a:rPr lang="en-GB">
                          <a:latin typeface="Nunito Sans"/>
                          <a:ea typeface="Nunito Sans"/>
                          <a:cs typeface="Nunito Sans"/>
                          <a:sym typeface="Nunito Sans"/>
                        </a:rPr>
                        <a:t>Write vector </a:t>
                      </a:r>
                      <a:r>
                        <a:rPr b="1" i="1" lang="en-GB">
                          <a:latin typeface="Times New Roman"/>
                          <a:ea typeface="Times New Roman"/>
                          <a:cs typeface="Times New Roman"/>
                          <a:sym typeface="Times New Roman"/>
                        </a:rPr>
                        <a:t>a</a:t>
                      </a:r>
                      <a:r>
                        <a:rPr lang="en-GB">
                          <a:latin typeface="Nunito Sans"/>
                          <a:ea typeface="Nunito Sans"/>
                          <a:cs typeface="Nunito Sans"/>
                          <a:sym typeface="Nunito Sans"/>
                        </a:rPr>
                        <a:t> as a column vector.</a:t>
                      </a:r>
                      <a:endParaRPr>
                        <a:latin typeface="Nunito Sans"/>
                        <a:ea typeface="Nunito Sans"/>
                        <a:cs typeface="Nunito Sans"/>
                        <a:sym typeface="Nunito Sans"/>
                      </a:endParaRPr>
                    </a:p>
                    <a:p>
                      <a:pPr indent="0" lvl="0" marL="457200" rtl="0" algn="l">
                        <a:spcBef>
                          <a:spcPts val="0"/>
                        </a:spcBef>
                        <a:spcAft>
                          <a:spcPts val="0"/>
                        </a:spcAft>
                        <a:buNone/>
                      </a:pPr>
                      <a:r>
                        <a:rPr b="1" lang="en-GB">
                          <a:solidFill>
                            <a:srgbClr val="00BC89"/>
                          </a:solidFill>
                          <a:latin typeface="Nunito Sans"/>
                          <a:ea typeface="Nunito Sans"/>
                          <a:cs typeface="Nunito Sans"/>
                          <a:sym typeface="Nunito Sans"/>
                        </a:rPr>
                        <a:t>7</a:t>
                      </a:r>
                      <a:endParaRPr b="1">
                        <a:solidFill>
                          <a:srgbClr val="00BC89"/>
                        </a:solidFill>
                        <a:latin typeface="Nunito Sans"/>
                        <a:ea typeface="Nunito Sans"/>
                        <a:cs typeface="Nunito Sans"/>
                        <a:sym typeface="Nunito Sans"/>
                      </a:endParaRPr>
                    </a:p>
                    <a:p>
                      <a:pPr indent="0" lvl="0" marL="457200" rtl="0" algn="l">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gridSpan="3">
                  <a:txBody>
                    <a:bodyPr/>
                    <a:lstStyle/>
                    <a:p>
                      <a:pPr indent="0" lvl="0" marL="0" rtl="0" algn="l">
                        <a:spcBef>
                          <a:spcPts val="0"/>
                        </a:spcBef>
                        <a:spcAft>
                          <a:spcPts val="0"/>
                        </a:spcAft>
                        <a:buNone/>
                      </a:pPr>
                      <a:r>
                        <a:rPr lang="en-GB">
                          <a:latin typeface="Nunito Sans"/>
                          <a:ea typeface="Nunito Sans"/>
                          <a:cs typeface="Nunito Sans"/>
                          <a:sym typeface="Nunito Sans"/>
                        </a:rPr>
                        <a:t>2) A bag contains 2 red tiles, 7 blue tiles, and 6 green tiles. When picking a tile at random, what is the probability of getting a red or blue tile?</a:t>
                      </a:r>
                      <a:endParaRPr>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        </a:t>
                      </a:r>
                      <a:endParaRPr b="1">
                        <a:solidFill>
                          <a:srgbClr val="00BC89"/>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or </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1916400">
                <a:tc gridSpan="2">
                  <a:txBody>
                    <a:bodyPr/>
                    <a:lstStyle/>
                    <a:p>
                      <a:pPr indent="0" lvl="0" marL="0" rtl="0" algn="l">
                        <a:spcBef>
                          <a:spcPts val="0"/>
                        </a:spcBef>
                        <a:spcAft>
                          <a:spcPts val="0"/>
                        </a:spcAft>
                        <a:buNone/>
                      </a:pPr>
                      <a:r>
                        <a:rPr lang="en-GB">
                          <a:latin typeface="Nunito Sans"/>
                          <a:ea typeface="Nunito Sans"/>
                          <a:cs typeface="Nunito Sans"/>
                          <a:sym typeface="Nunito Sans"/>
                        </a:rPr>
                        <a:t>3) </a:t>
                      </a:r>
                      <a:r>
                        <a:rPr lang="en-GB">
                          <a:solidFill>
                            <a:schemeClr val="dk1"/>
                          </a:solidFill>
                          <a:latin typeface="Nunito Sans"/>
                          <a:ea typeface="Nunito Sans"/>
                          <a:cs typeface="Nunito Sans"/>
                          <a:sym typeface="Nunito Sans"/>
                        </a:rPr>
                        <a:t>Which side is the adjacent to angle </a:t>
                      </a:r>
                      <a:r>
                        <a:rPr i="1" lang="en-GB">
                          <a:solidFill>
                            <a:schemeClr val="dk1"/>
                          </a:solidFill>
                          <a:latin typeface="Times New Roman"/>
                          <a:ea typeface="Times New Roman"/>
                          <a:cs typeface="Times New Roman"/>
                          <a:sym typeface="Times New Roman"/>
                        </a:rPr>
                        <a:t>b</a:t>
                      </a:r>
                      <a:r>
                        <a:rPr lang="en-GB">
                          <a:solidFill>
                            <a:schemeClr val="dk1"/>
                          </a:solidFill>
                          <a:latin typeface="Nunito Sans"/>
                          <a:ea typeface="Nunito Sans"/>
                          <a:cs typeface="Nunito Sans"/>
                          <a:sym typeface="Nunito Sans"/>
                        </a:rPr>
                        <a:t>?  </a:t>
                      </a:r>
                      <a:r>
                        <a:rPr b="1" i="1" lang="en-GB">
                          <a:solidFill>
                            <a:srgbClr val="00BC89"/>
                          </a:solidFill>
                          <a:latin typeface="Times New Roman"/>
                          <a:ea typeface="Times New Roman"/>
                          <a:cs typeface="Times New Roman"/>
                          <a:sym typeface="Times New Roman"/>
                        </a:rPr>
                        <a:t>k</a:t>
                      </a:r>
                      <a:endParaRPr b="1" i="1">
                        <a:solidFill>
                          <a:srgbClr val="00BC89"/>
                        </a:solidFill>
                        <a:latin typeface="Times New Roman"/>
                        <a:ea typeface="Times New Roman"/>
                        <a:cs typeface="Times New Roman"/>
                        <a:sym typeface="Times New Roman"/>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4) </a:t>
                      </a:r>
                      <a:r>
                        <a:rPr lang="en-GB">
                          <a:solidFill>
                            <a:schemeClr val="dk1"/>
                          </a:solidFill>
                        </a:rPr>
                        <a:t>Identify the points of intersection of the given functions.</a:t>
                      </a:r>
                      <a:endParaRPr>
                        <a:solidFill>
                          <a:schemeClr val="dk1"/>
                        </a:solidFill>
                      </a:endParaRPr>
                    </a:p>
                    <a:p>
                      <a:pPr indent="0" lvl="0" marL="0" rtl="0" algn="l">
                        <a:spcBef>
                          <a:spcPts val="0"/>
                        </a:spcBef>
                        <a:spcAft>
                          <a:spcPts val="0"/>
                        </a:spcAft>
                        <a:buNone/>
                      </a:pPr>
                      <a:r>
                        <a:rPr lang="en-GB">
                          <a:solidFill>
                            <a:srgbClr val="00BC89"/>
                          </a:solidFill>
                          <a:latin typeface="Nunito Sans"/>
                          <a:ea typeface="Nunito Sans"/>
                          <a:cs typeface="Nunito Sans"/>
                          <a:sym typeface="Nunito Sans"/>
                        </a:rPr>
                        <a:t>(</a:t>
                      </a:r>
                      <a:r>
                        <a:rPr b="1" lang="en-GB">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a:p>
                      <a:pPr indent="0" lvl="0" marL="0" rtl="0" algn="l">
                        <a:spcBef>
                          <a:spcPts val="0"/>
                        </a:spcBef>
                        <a:spcAft>
                          <a:spcPts val="0"/>
                        </a:spcAft>
                        <a:buNone/>
                      </a:pPr>
                      <a:r>
                        <a:rPr b="1" lang="en-GB">
                          <a:solidFill>
                            <a:srgbClr val="00BC89"/>
                          </a:solidFill>
                          <a:latin typeface="Nunito Sans"/>
                          <a:ea typeface="Nunito Sans"/>
                          <a:cs typeface="Nunito Sans"/>
                          <a:sym typeface="Nunito Sans"/>
                        </a:rPr>
                        <a:t>(0,1</a:t>
                      </a:r>
                      <a:r>
                        <a:rPr lang="en-GB">
                          <a:solidFill>
                            <a:srgbClr val="00BC89"/>
                          </a:solidFill>
                          <a:latin typeface="Nunito Sans"/>
                          <a:ea typeface="Nunito Sans"/>
                          <a:cs typeface="Nunito Sans"/>
                          <a:sym typeface="Nunito Sans"/>
                        </a:rPr>
                        <a:t>)</a:t>
                      </a:r>
                      <a:endParaRPr>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GB">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Use </a:t>
                      </a:r>
                      <a:r>
                        <a:rPr lang="en-GB">
                          <a:solidFill>
                            <a:schemeClr val="dk1"/>
                          </a:solidFill>
                          <a:latin typeface="Nunito Sans"/>
                          <a:ea typeface="Nunito Sans"/>
                          <a:cs typeface="Nunito Sans"/>
                          <a:sym typeface="Nunito Sans"/>
                        </a:rPr>
                        <a:t>Pythagoras’ Theorem</a:t>
                      </a:r>
                      <a:r>
                        <a:rPr lang="en-GB">
                          <a:solidFill>
                            <a:schemeClr val="dk1"/>
                          </a:solidFill>
                          <a:latin typeface="Nunito Sans"/>
                          <a:ea typeface="Nunito Sans"/>
                          <a:cs typeface="Nunito Sans"/>
                          <a:sym typeface="Nunito Sans"/>
                        </a:rPr>
                        <a:t> to work out the length of side </a:t>
                      </a:r>
                      <a:r>
                        <a:rPr i="1" lang="en-GB">
                          <a:solidFill>
                            <a:schemeClr val="dk1"/>
                          </a:solidFill>
                          <a:latin typeface="Times New Roman"/>
                          <a:ea typeface="Times New Roman"/>
                          <a:cs typeface="Times New Roman"/>
                          <a:sym typeface="Times New Roman"/>
                        </a:rPr>
                        <a:t>g</a:t>
                      </a:r>
                      <a:r>
                        <a:rPr lang="en-GB">
                          <a:solidFill>
                            <a:schemeClr val="dk1"/>
                          </a:solidFill>
                          <a:latin typeface="Nunito Sans"/>
                          <a:ea typeface="Nunito Sans"/>
                          <a:cs typeface="Nunito Sans"/>
                          <a:sym typeface="Nunito Sans"/>
                        </a:rPr>
                        <a:t>. </a:t>
                      </a:r>
                      <a:r>
                        <a:rPr b="1" lang="en-GB">
                          <a:solidFill>
                            <a:srgbClr val="00BC89"/>
                          </a:solidFill>
                          <a:latin typeface="Nunito Sans"/>
                          <a:ea typeface="Nunito Sans"/>
                          <a:cs typeface="Nunito Sans"/>
                          <a:sym typeface="Nunito Sans"/>
                        </a:rPr>
                        <a:t>8</a:t>
                      </a:r>
                      <a:endParaRPr b="1">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chemeClr val="lt1"/>
                      </a:solidFill>
                      <a:prstDash val="solid"/>
                      <a:round/>
                      <a:headEnd len="sm" w="sm" type="none"/>
                      <a:tailEnd len="sm" w="sm" type="none"/>
                    </a:lnB>
                  </a:tcPr>
                </a:tc>
                <a:tc hMerge="1"/>
              </a:tr>
            </a:tbl>
          </a:graphicData>
        </a:graphic>
      </p:graphicFrame>
      <p:sp>
        <p:nvSpPr>
          <p:cNvPr id="148" name="Google Shape;148;p23"/>
          <p:cNvSpPr/>
          <p:nvPr/>
        </p:nvSpPr>
        <p:spPr>
          <a:xfrm>
            <a:off x="575825" y="1186325"/>
            <a:ext cx="204600" cy="4002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9" name="Google Shape;149;p23"/>
          <p:cNvPicPr preferRelativeResize="0"/>
          <p:nvPr/>
        </p:nvPicPr>
        <p:blipFill>
          <a:blip r:embed="rId3">
            <a:alphaModFix/>
          </a:blip>
          <a:stretch>
            <a:fillRect/>
          </a:stretch>
        </p:blipFill>
        <p:spPr>
          <a:xfrm>
            <a:off x="678850" y="1321700"/>
            <a:ext cx="3120445" cy="1307775"/>
          </a:xfrm>
          <a:prstGeom prst="rect">
            <a:avLst/>
          </a:prstGeom>
          <a:noFill/>
          <a:ln>
            <a:noFill/>
          </a:ln>
        </p:spPr>
      </p:pic>
      <p:pic>
        <p:nvPicPr>
          <p:cNvPr id="150" name="Google Shape;150;p23"/>
          <p:cNvPicPr preferRelativeResize="0"/>
          <p:nvPr/>
        </p:nvPicPr>
        <p:blipFill>
          <a:blip r:embed="rId4">
            <a:alphaModFix/>
          </a:blip>
          <a:stretch>
            <a:fillRect/>
          </a:stretch>
        </p:blipFill>
        <p:spPr>
          <a:xfrm>
            <a:off x="563275" y="3311256"/>
            <a:ext cx="2253600" cy="1365819"/>
          </a:xfrm>
          <a:prstGeom prst="rect">
            <a:avLst/>
          </a:prstGeom>
          <a:noFill/>
          <a:ln>
            <a:noFill/>
          </a:ln>
        </p:spPr>
      </p:pic>
      <p:pic>
        <p:nvPicPr>
          <p:cNvPr id="151" name="Google Shape;151;p23"/>
          <p:cNvPicPr preferRelativeResize="0"/>
          <p:nvPr/>
        </p:nvPicPr>
        <p:blipFill>
          <a:blip r:embed="rId5">
            <a:alphaModFix/>
          </a:blip>
          <a:stretch>
            <a:fillRect/>
          </a:stretch>
        </p:blipFill>
        <p:spPr>
          <a:xfrm>
            <a:off x="4333850" y="3377675"/>
            <a:ext cx="1332012" cy="1232975"/>
          </a:xfrm>
          <a:prstGeom prst="rect">
            <a:avLst/>
          </a:prstGeom>
          <a:noFill/>
          <a:ln>
            <a:noFill/>
          </a:ln>
        </p:spPr>
      </p:pic>
      <p:pic>
        <p:nvPicPr>
          <p:cNvPr id="152" name="Google Shape;152;p23"/>
          <p:cNvPicPr preferRelativeResize="0"/>
          <p:nvPr/>
        </p:nvPicPr>
        <p:blipFill>
          <a:blip r:embed="rId6">
            <a:alphaModFix/>
          </a:blip>
          <a:stretch>
            <a:fillRect/>
          </a:stretch>
        </p:blipFill>
        <p:spPr>
          <a:xfrm>
            <a:off x="6463825" y="3420638"/>
            <a:ext cx="2028976" cy="1147050"/>
          </a:xfrm>
          <a:prstGeom prst="rect">
            <a:avLst/>
          </a:prstGeom>
          <a:noFill/>
          <a:ln>
            <a:noFill/>
          </a:ln>
        </p:spPr>
      </p:pic>
      <p:grpSp>
        <p:nvGrpSpPr>
          <p:cNvPr id="153" name="Google Shape;153;p23"/>
          <p:cNvGrpSpPr/>
          <p:nvPr/>
        </p:nvGrpSpPr>
        <p:grpSpPr>
          <a:xfrm>
            <a:off x="5303428" y="1687525"/>
            <a:ext cx="235655" cy="481300"/>
            <a:chOff x="4963775" y="5368550"/>
            <a:chExt cx="294900" cy="481300"/>
          </a:xfrm>
        </p:grpSpPr>
        <p:cxnSp>
          <p:nvCxnSpPr>
            <p:cNvPr id="154" name="Google Shape;154;p2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55" name="Google Shape;155;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5</a:t>
              </a:r>
              <a:endParaRPr b="1">
                <a:solidFill>
                  <a:srgbClr val="00BC89"/>
                </a:solidFill>
                <a:latin typeface="Nunito Sans"/>
                <a:ea typeface="Nunito Sans"/>
                <a:cs typeface="Nunito Sans"/>
                <a:sym typeface="Nunito Sans"/>
              </a:endParaRPr>
            </a:p>
          </p:txBody>
        </p:sp>
        <p:sp>
          <p:nvSpPr>
            <p:cNvPr id="156" name="Google Shape;156;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grpSp>
      <p:grpSp>
        <p:nvGrpSpPr>
          <p:cNvPr id="157" name="Google Shape;157;p23"/>
          <p:cNvGrpSpPr/>
          <p:nvPr/>
        </p:nvGrpSpPr>
        <p:grpSpPr>
          <a:xfrm>
            <a:off x="4809653" y="1687525"/>
            <a:ext cx="235655" cy="481300"/>
            <a:chOff x="4963775" y="5368550"/>
            <a:chExt cx="294900" cy="481300"/>
          </a:xfrm>
        </p:grpSpPr>
        <p:cxnSp>
          <p:nvCxnSpPr>
            <p:cNvPr id="158" name="Google Shape;158;p2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59" name="Google Shape;159;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15</a:t>
              </a:r>
              <a:endParaRPr b="1">
                <a:solidFill>
                  <a:srgbClr val="00BC89"/>
                </a:solidFill>
                <a:latin typeface="Nunito Sans"/>
                <a:ea typeface="Nunito Sans"/>
                <a:cs typeface="Nunito Sans"/>
                <a:sym typeface="Nunito Sans"/>
              </a:endParaRPr>
            </a:p>
          </p:txBody>
        </p:sp>
        <p:sp>
          <p:nvSpPr>
            <p:cNvPr id="160" name="Google Shape;160;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9</a:t>
              </a:r>
              <a:endParaRPr b="1">
                <a:solidFill>
                  <a:srgbClr val="00BC89"/>
                </a:solidFill>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