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Lst>
  <p:sldSz cy="5143500" cx="9144000"/>
  <p:notesSz cx="6858000" cy="9144000"/>
  <p:embeddedFontLst>
    <p:embeddedFont>
      <p:font typeface="Nunito Sans"/>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84291558-0CDE-4B1B-9B5D-5066D33DFC77}">
  <a:tblStyle styleId="{84291558-0CDE-4B1B-9B5D-5066D33DFC77}"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9FD60058-DE1E-4B74-AFB5-012A5A2759E4}" styleName="Table_1">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NunitoSans-regular.fntdata"/><Relationship Id="rId11" Type="http://schemas.openxmlformats.org/officeDocument/2006/relationships/slide" Target="slides/slide5.xml"/><Relationship Id="rId22" Type="http://schemas.openxmlformats.org/officeDocument/2006/relationships/font" Target="fonts/NunitoSans-italic.fntdata"/><Relationship Id="rId10" Type="http://schemas.openxmlformats.org/officeDocument/2006/relationships/slide" Target="slides/slide4.xml"/><Relationship Id="rId21" Type="http://schemas.openxmlformats.org/officeDocument/2006/relationships/font" Target="fonts/NunitoSans-bold.fntdata"/><Relationship Id="rId13" Type="http://schemas.openxmlformats.org/officeDocument/2006/relationships/slide" Target="slides/slide7.xml"/><Relationship Id="rId12" Type="http://schemas.openxmlformats.org/officeDocument/2006/relationships/slide" Target="slides/slide6.xml"/><Relationship Id="rId23" Type="http://schemas.openxmlformats.org/officeDocument/2006/relationships/font" Target="fonts/NunitoSans-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5" Type="http://schemas.openxmlformats.org/officeDocument/2006/relationships/slideMaster" Target="slideMasters/slideMaster1.xml"/><Relationship Id="rId19" Type="http://schemas.openxmlformats.org/officeDocument/2006/relationships/slide" Target="slides/slide13.xml"/><Relationship Id="rId6" Type="http://schemas.openxmlformats.org/officeDocument/2006/relationships/notesMaster" Target="notesMasters/notesMaster1.xml"/><Relationship Id="rId18" Type="http://schemas.openxmlformats.org/officeDocument/2006/relationships/slide" Target="slides/slide12.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d9c7bf38d3_0_1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gd9c7bf38d3_0_11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ge939954813_0_1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8" name="Google Shape;148;ge939954813_0_13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ged59700f7c_0_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7" name="Google Shape;157;ged59700f7c_0_4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ge939954813_0_1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6" name="Google Shape;166;ge939954813_0_14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3" name="Shape 173"/>
        <p:cNvGrpSpPr/>
        <p:nvPr/>
      </p:nvGrpSpPr>
      <p:grpSpPr>
        <a:xfrm>
          <a:off x="0" y="0"/>
          <a:ext cx="0" cy="0"/>
          <a:chOff x="0" y="0"/>
          <a:chExt cx="0" cy="0"/>
        </a:xfrm>
      </p:grpSpPr>
      <p:sp>
        <p:nvSpPr>
          <p:cNvPr id="174" name="Google Shape;174;ged59700f7c_0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5" name="Google Shape;175;ged59700f7c_0_5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dcbf4ee84e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dcbf4ee84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e939954813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e939954813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e939954813_0_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4" name="Google Shape;84;ge939954813_0_6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ged59700f7c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3" name="Google Shape;93;ged59700f7c_0_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ge939954813_0_1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6" name="Google Shape;106;ge939954813_0_12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ged59700f7c_0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5" name="Google Shape;115;ged59700f7c_0_1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ge939954813_0_1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8" name="Google Shape;128;ge939954813_0_13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ged59700f7c_0_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7" name="Google Shape;137;ged59700f7c_0_2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
        <p:nvSpPr>
          <p:cNvPr id="11" name="Google Shape;11;p2"/>
          <p:cNvSpPr/>
          <p:nvPr/>
        </p:nvSpPr>
        <p:spPr>
          <a:xfrm>
            <a:off x="0" y="150"/>
            <a:ext cx="9144000" cy="51435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txBox="1"/>
          <p:nvPr/>
        </p:nvSpPr>
        <p:spPr>
          <a:xfrm>
            <a:off x="-150" y="2390000"/>
            <a:ext cx="9144000" cy="790800"/>
          </a:xfrm>
          <a:prstGeom prst="rect">
            <a:avLst/>
          </a:prstGeom>
          <a:noFill/>
          <a:ln>
            <a:noFill/>
          </a:ln>
        </p:spPr>
        <p:txBody>
          <a:bodyPr anchorCtr="0" anchor="b" bIns="34275" lIns="68575" spcFirstLastPara="1" rIns="68575" wrap="square" tIns="34275">
            <a:normAutofit/>
          </a:bodyPr>
          <a:lstStyle/>
          <a:p>
            <a:pPr indent="0" lvl="0" marL="0" rtl="0" algn="ctr">
              <a:lnSpc>
                <a:spcPct val="90000"/>
              </a:lnSpc>
              <a:spcBef>
                <a:spcPts val="0"/>
              </a:spcBef>
              <a:spcAft>
                <a:spcPts val="0"/>
              </a:spcAft>
              <a:buClr>
                <a:schemeClr val="dk1"/>
              </a:buClr>
              <a:buSzPts val="4500"/>
              <a:buFont typeface="Calibri"/>
              <a:buNone/>
            </a:pPr>
            <a:r>
              <a:rPr b="1" lang="en-GB" sz="5000">
                <a:solidFill>
                  <a:srgbClr val="FFFFFF"/>
                </a:solidFill>
                <a:latin typeface="Nunito Sans"/>
                <a:ea typeface="Nunito Sans"/>
                <a:cs typeface="Nunito Sans"/>
                <a:sym typeface="Nunito Sans"/>
              </a:rPr>
              <a:t>Fluent in Five</a:t>
            </a:r>
            <a:endParaRPr b="1" sz="5000">
              <a:solidFill>
                <a:srgbClr val="FFFFFF"/>
              </a:solidFill>
              <a:latin typeface="Nunito Sans"/>
              <a:ea typeface="Nunito Sans"/>
              <a:cs typeface="Nunito Sans"/>
              <a:sym typeface="Nunito Sans"/>
            </a:endParaRPr>
          </a:p>
        </p:txBody>
      </p:sp>
      <p:sp>
        <p:nvSpPr>
          <p:cNvPr id="13" name="Google Shape;13;p2"/>
          <p:cNvSpPr txBox="1"/>
          <p:nvPr/>
        </p:nvSpPr>
        <p:spPr>
          <a:xfrm>
            <a:off x="0" y="3380300"/>
            <a:ext cx="9144000" cy="594600"/>
          </a:xfrm>
          <a:prstGeom prst="rect">
            <a:avLst/>
          </a:prstGeom>
          <a:noFill/>
          <a:ln>
            <a:noFill/>
          </a:ln>
        </p:spPr>
        <p:txBody>
          <a:bodyPr anchorCtr="0" anchor="t" bIns="34275" lIns="68575" spcFirstLastPara="1" rIns="68575" wrap="square" tIns="34275">
            <a:normAutofit fontScale="55000" lnSpcReduction="20000"/>
          </a:bodyPr>
          <a:lstStyle/>
          <a:p>
            <a:pPr indent="0" lvl="0" marL="0" rtl="0" algn="ctr">
              <a:lnSpc>
                <a:spcPct val="90000"/>
              </a:lnSpc>
              <a:spcBef>
                <a:spcPts val="0"/>
              </a:spcBef>
              <a:spcAft>
                <a:spcPts val="0"/>
              </a:spcAft>
              <a:buClr>
                <a:schemeClr val="dk1"/>
              </a:buClr>
              <a:buSzPct val="62068"/>
              <a:buNone/>
            </a:pPr>
            <a:r>
              <a:rPr lang="en-GB" sz="2900">
                <a:solidFill>
                  <a:srgbClr val="FFFFFF"/>
                </a:solidFill>
                <a:latin typeface="Nunito Sans"/>
                <a:ea typeface="Nunito Sans"/>
                <a:cs typeface="Nunito Sans"/>
                <a:sym typeface="Nunito Sans"/>
              </a:rPr>
              <a:t>GCSE – FOUNDATION</a:t>
            </a:r>
            <a:endParaRPr sz="2900">
              <a:solidFill>
                <a:srgbClr val="FFFFFF"/>
              </a:solidFill>
              <a:latin typeface="Nunito Sans"/>
              <a:ea typeface="Nunito Sans"/>
              <a:cs typeface="Nunito Sans"/>
              <a:sym typeface="Nunito Sans"/>
            </a:endParaRPr>
          </a:p>
          <a:p>
            <a:pPr indent="0" lvl="0" marL="0" rtl="0" algn="ctr">
              <a:lnSpc>
                <a:spcPct val="90000"/>
              </a:lnSpc>
              <a:spcBef>
                <a:spcPts val="0"/>
              </a:spcBef>
              <a:spcAft>
                <a:spcPts val="0"/>
              </a:spcAft>
              <a:buClr>
                <a:schemeClr val="dk1"/>
              </a:buClr>
              <a:buSzPct val="62068"/>
              <a:buNone/>
            </a:pPr>
            <a:r>
              <a:t/>
            </a:r>
            <a:endParaRPr sz="2900">
              <a:solidFill>
                <a:srgbClr val="FFFFFF"/>
              </a:solidFill>
              <a:latin typeface="Nunito Sans"/>
              <a:ea typeface="Nunito Sans"/>
              <a:cs typeface="Nunito Sans"/>
              <a:sym typeface="Nunito Sans"/>
            </a:endParaRPr>
          </a:p>
          <a:p>
            <a:pPr indent="0" lvl="0" marL="0" rtl="0" algn="ctr">
              <a:lnSpc>
                <a:spcPct val="90000"/>
              </a:lnSpc>
              <a:spcBef>
                <a:spcPts val="0"/>
              </a:spcBef>
              <a:spcAft>
                <a:spcPts val="0"/>
              </a:spcAft>
              <a:buClr>
                <a:schemeClr val="dk1"/>
              </a:buClr>
              <a:buSzPct val="62068"/>
              <a:buNone/>
            </a:pPr>
            <a:r>
              <a:rPr lang="en-GB" sz="2900">
                <a:solidFill>
                  <a:schemeClr val="lt1"/>
                </a:solidFill>
                <a:latin typeface="Nunito Sans"/>
                <a:ea typeface="Nunito Sans"/>
                <a:cs typeface="Nunito Sans"/>
                <a:sym typeface="Nunito Sans"/>
              </a:rPr>
              <a:t>SUMMER TERM</a:t>
            </a:r>
            <a:endParaRPr>
              <a:solidFill>
                <a:srgbClr val="FFFFFF"/>
              </a:solidFill>
              <a:latin typeface="Nunito Sans"/>
              <a:ea typeface="Nunito Sans"/>
              <a:cs typeface="Nunito Sans"/>
              <a:sym typeface="Nunito Sans"/>
            </a:endParaRPr>
          </a:p>
        </p:txBody>
      </p:sp>
      <p:sp>
        <p:nvSpPr>
          <p:cNvPr id="14" name="Google Shape;14;p2"/>
          <p:cNvSpPr/>
          <p:nvPr/>
        </p:nvSpPr>
        <p:spPr>
          <a:xfrm>
            <a:off x="3762450" y="571400"/>
            <a:ext cx="1619100" cy="16191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5" name="Google Shape;15;p2"/>
          <p:cNvPicPr preferRelativeResize="0"/>
          <p:nvPr/>
        </p:nvPicPr>
        <p:blipFill>
          <a:blip r:embed="rId2">
            <a:alphaModFix/>
          </a:blip>
          <a:stretch>
            <a:fillRect/>
          </a:stretch>
        </p:blipFill>
        <p:spPr>
          <a:xfrm>
            <a:off x="4066175" y="934944"/>
            <a:ext cx="1011651" cy="89200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0" name="Shape 50"/>
        <p:cNvGrpSpPr/>
        <p:nvPr/>
      </p:nvGrpSpPr>
      <p:grpSpPr>
        <a:xfrm>
          <a:off x="0" y="0"/>
          <a:ext cx="0" cy="0"/>
          <a:chOff x="0" y="0"/>
          <a:chExt cx="0" cy="0"/>
        </a:xfrm>
      </p:grpSpPr>
      <p:sp>
        <p:nvSpPr>
          <p:cNvPr id="51" name="Google Shape;51;p11"/>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52" name="Google Shape;52;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3" name="Shape 53"/>
        <p:cNvGrpSpPr/>
        <p:nvPr/>
      </p:nvGrpSpPr>
      <p:grpSpPr>
        <a:xfrm>
          <a:off x="0" y="0"/>
          <a:ext cx="0" cy="0"/>
          <a:chOff x="0" y="0"/>
          <a:chExt cx="0" cy="0"/>
        </a:xfrm>
      </p:grpSpPr>
      <p:sp>
        <p:nvSpPr>
          <p:cNvPr id="54" name="Google Shape;54;p12"/>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55" name="Google Shape;55;p12"/>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6" name="Google Shape;56;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7" name="Shape 57"/>
        <p:cNvGrpSpPr/>
        <p:nvPr/>
      </p:nvGrpSpPr>
      <p:grpSpPr>
        <a:xfrm>
          <a:off x="0" y="0"/>
          <a:ext cx="0" cy="0"/>
          <a:chOff x="0" y="0"/>
          <a:chExt cx="0" cy="0"/>
        </a:xfrm>
      </p:grpSpPr>
      <p:sp>
        <p:nvSpPr>
          <p:cNvPr id="58" name="Google Shape;58;p1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59" name="Shape 59"/>
        <p:cNvGrpSpPr/>
        <p:nvPr/>
      </p:nvGrpSpPr>
      <p:grpSpPr>
        <a:xfrm>
          <a:off x="0" y="0"/>
          <a:ext cx="0" cy="0"/>
          <a:chOff x="0" y="0"/>
          <a:chExt cx="0" cy="0"/>
        </a:xfrm>
      </p:grpSpPr>
      <p:sp>
        <p:nvSpPr>
          <p:cNvPr id="60" name="Google Shape;60;p1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chemeClr val="dk1"/>
              </a:buClr>
              <a:buSzPts val="1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1" name="Google Shape;61;p14"/>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17500" lvl="0" marL="457200" rtl="0" algn="l">
              <a:lnSpc>
                <a:spcPct val="90000"/>
              </a:lnSpc>
              <a:spcBef>
                <a:spcPts val="800"/>
              </a:spcBef>
              <a:spcAft>
                <a:spcPts val="0"/>
              </a:spcAft>
              <a:buClr>
                <a:schemeClr val="dk1"/>
              </a:buClr>
              <a:buSzPts val="1400"/>
              <a:buChar char="●"/>
              <a:defRPr/>
            </a:lvl1pPr>
            <a:lvl2pPr indent="-317500" lvl="1" marL="914400" rtl="0" algn="l">
              <a:lnSpc>
                <a:spcPct val="90000"/>
              </a:lnSpc>
              <a:spcBef>
                <a:spcPts val="1200"/>
              </a:spcBef>
              <a:spcAft>
                <a:spcPts val="0"/>
              </a:spcAft>
              <a:buClr>
                <a:schemeClr val="dk1"/>
              </a:buClr>
              <a:buSzPts val="1400"/>
              <a:buChar char="○"/>
              <a:defRPr/>
            </a:lvl2pPr>
            <a:lvl3pPr indent="-317500" lvl="2" marL="1371600" rtl="0" algn="l">
              <a:lnSpc>
                <a:spcPct val="90000"/>
              </a:lnSpc>
              <a:spcBef>
                <a:spcPts val="1200"/>
              </a:spcBef>
              <a:spcAft>
                <a:spcPts val="0"/>
              </a:spcAft>
              <a:buClr>
                <a:schemeClr val="dk1"/>
              </a:buClr>
              <a:buSzPts val="1400"/>
              <a:buChar char="■"/>
              <a:defRPr/>
            </a:lvl3pPr>
            <a:lvl4pPr indent="-317500" lvl="3" marL="1828800" rtl="0" algn="l">
              <a:lnSpc>
                <a:spcPct val="90000"/>
              </a:lnSpc>
              <a:spcBef>
                <a:spcPts val="1200"/>
              </a:spcBef>
              <a:spcAft>
                <a:spcPts val="0"/>
              </a:spcAft>
              <a:buClr>
                <a:schemeClr val="dk1"/>
              </a:buClr>
              <a:buSzPts val="1400"/>
              <a:buChar char="●"/>
              <a:defRPr/>
            </a:lvl4pPr>
            <a:lvl5pPr indent="-317500" lvl="4" marL="2286000" rtl="0" algn="l">
              <a:lnSpc>
                <a:spcPct val="90000"/>
              </a:lnSpc>
              <a:spcBef>
                <a:spcPts val="1200"/>
              </a:spcBef>
              <a:spcAft>
                <a:spcPts val="0"/>
              </a:spcAft>
              <a:buClr>
                <a:schemeClr val="dk1"/>
              </a:buClr>
              <a:buSzPts val="1400"/>
              <a:buChar char="○"/>
              <a:defRPr/>
            </a:lvl5pPr>
            <a:lvl6pPr indent="-317500" lvl="5" marL="2743200" rtl="0" algn="l">
              <a:lnSpc>
                <a:spcPct val="90000"/>
              </a:lnSpc>
              <a:spcBef>
                <a:spcPts val="1200"/>
              </a:spcBef>
              <a:spcAft>
                <a:spcPts val="0"/>
              </a:spcAft>
              <a:buClr>
                <a:schemeClr val="dk1"/>
              </a:buClr>
              <a:buSzPts val="1400"/>
              <a:buChar char="■"/>
              <a:defRPr/>
            </a:lvl6pPr>
            <a:lvl7pPr indent="-317500" lvl="6" marL="3200400" rtl="0" algn="l">
              <a:lnSpc>
                <a:spcPct val="90000"/>
              </a:lnSpc>
              <a:spcBef>
                <a:spcPts val="1200"/>
              </a:spcBef>
              <a:spcAft>
                <a:spcPts val="0"/>
              </a:spcAft>
              <a:buClr>
                <a:schemeClr val="dk1"/>
              </a:buClr>
              <a:buSzPts val="1400"/>
              <a:buChar char="●"/>
              <a:defRPr/>
            </a:lvl7pPr>
            <a:lvl8pPr indent="-317500" lvl="7" marL="3657600" rtl="0" algn="l">
              <a:lnSpc>
                <a:spcPct val="90000"/>
              </a:lnSpc>
              <a:spcBef>
                <a:spcPts val="1200"/>
              </a:spcBef>
              <a:spcAft>
                <a:spcPts val="0"/>
              </a:spcAft>
              <a:buClr>
                <a:schemeClr val="dk1"/>
              </a:buClr>
              <a:buSzPts val="1400"/>
              <a:buChar char="○"/>
              <a:defRPr/>
            </a:lvl8pPr>
            <a:lvl9pPr indent="-317500" lvl="8" marL="4114800" rtl="0" algn="l">
              <a:lnSpc>
                <a:spcPct val="90000"/>
              </a:lnSpc>
              <a:spcBef>
                <a:spcPts val="1200"/>
              </a:spcBef>
              <a:spcAft>
                <a:spcPts val="1200"/>
              </a:spcAft>
              <a:buClr>
                <a:schemeClr val="dk1"/>
              </a:buClr>
              <a:buSzPts val="1400"/>
              <a:buChar char="■"/>
              <a:defRPr/>
            </a:lvl9pPr>
          </a:lstStyle>
          <a:p/>
        </p:txBody>
      </p:sp>
      <p:sp>
        <p:nvSpPr>
          <p:cNvPr id="62" name="Google Shape;62;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3" name="Google Shape;63;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4" name="Google Shape;64;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6" name="Shape 16"/>
        <p:cNvGrpSpPr/>
        <p:nvPr/>
      </p:nvGrpSpPr>
      <p:grpSpPr>
        <a:xfrm>
          <a:off x="0" y="0"/>
          <a:ext cx="0" cy="0"/>
          <a:chOff x="0" y="0"/>
          <a:chExt cx="0" cy="0"/>
        </a:xfrm>
      </p:grpSpPr>
      <p:sp>
        <p:nvSpPr>
          <p:cNvPr id="17" name="Google Shape;17;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8" name="Google Shape;18;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9" name="Shape 19"/>
        <p:cNvGrpSpPr/>
        <p:nvPr/>
      </p:nvGrpSpPr>
      <p:grpSpPr>
        <a:xfrm>
          <a:off x="0" y="0"/>
          <a:ext cx="0" cy="0"/>
          <a:chOff x="0" y="0"/>
          <a:chExt cx="0" cy="0"/>
        </a:xfrm>
      </p:grpSpPr>
      <p:sp>
        <p:nvSpPr>
          <p:cNvPr id="20" name="Google Shape;20;p4"/>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000">
                <a:solidFill>
                  <a:srgbClr val="2779F5"/>
                </a:solidFill>
                <a:latin typeface="Nunito Sans"/>
                <a:ea typeface="Nunito Sans"/>
                <a:cs typeface="Nunito Sans"/>
                <a:sym typeface="Nunito Sans"/>
              </a:rPr>
              <a:t>  GCSE Maths Revision | Fluent in Five | Summer Term</a:t>
            </a:r>
            <a:endParaRPr sz="1200"/>
          </a:p>
        </p:txBody>
      </p:sp>
      <p:graphicFrame>
        <p:nvGraphicFramePr>
          <p:cNvPr id="21" name="Google Shape;21;p4"/>
          <p:cNvGraphicFramePr/>
          <p:nvPr/>
        </p:nvGraphicFramePr>
        <p:xfrm>
          <a:off x="0" y="369300"/>
          <a:ext cx="3000000" cy="3000000"/>
        </p:xfrm>
        <a:graphic>
          <a:graphicData uri="http://schemas.openxmlformats.org/drawingml/2006/table">
            <a:tbl>
              <a:tblPr>
                <a:noFill/>
                <a:tableStyleId>{84291558-0CDE-4B1B-9B5D-5066D33DFC77}</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pic>
        <p:nvPicPr>
          <p:cNvPr id="22" name="Google Shape;22;p4"/>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1">
  <p:cSld name="TITLE_AND_BODY_1">
    <p:spTree>
      <p:nvGrpSpPr>
        <p:cNvPr id="23" name="Shape 23"/>
        <p:cNvGrpSpPr/>
        <p:nvPr/>
      </p:nvGrpSpPr>
      <p:grpSpPr>
        <a:xfrm>
          <a:off x="0" y="0"/>
          <a:ext cx="0" cy="0"/>
          <a:chOff x="0" y="0"/>
          <a:chExt cx="0" cy="0"/>
        </a:xfrm>
      </p:grpSpPr>
      <p:sp>
        <p:nvSpPr>
          <p:cNvPr id="24" name="Google Shape;24;p5"/>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000">
                <a:solidFill>
                  <a:srgbClr val="2779F5"/>
                </a:solidFill>
                <a:latin typeface="Nunito Sans"/>
                <a:ea typeface="Nunito Sans"/>
                <a:cs typeface="Nunito Sans"/>
                <a:sym typeface="Nunito Sans"/>
              </a:rPr>
              <a:t>  GCSE Maths Revision | Fluent in Five | Summer Term</a:t>
            </a:r>
            <a:endParaRPr sz="1200"/>
          </a:p>
        </p:txBody>
      </p:sp>
      <p:graphicFrame>
        <p:nvGraphicFramePr>
          <p:cNvPr id="25" name="Google Shape;25;p5"/>
          <p:cNvGraphicFramePr/>
          <p:nvPr/>
        </p:nvGraphicFramePr>
        <p:xfrm>
          <a:off x="0" y="369300"/>
          <a:ext cx="3000000" cy="3000000"/>
        </p:xfrm>
        <a:graphic>
          <a:graphicData uri="http://schemas.openxmlformats.org/drawingml/2006/table">
            <a:tbl>
              <a:tblPr>
                <a:noFill/>
                <a:tableStyleId>{84291558-0CDE-4B1B-9B5D-5066D33DFC77}</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sp>
        <p:nvSpPr>
          <p:cNvPr id="26" name="Google Shape;26;p5"/>
          <p:cNvSpPr/>
          <p:nvPr/>
        </p:nvSpPr>
        <p:spPr>
          <a:xfrm>
            <a:off x="0" y="4863725"/>
            <a:ext cx="9144000" cy="2799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5"/>
          <p:cNvSpPr txBox="1"/>
          <p:nvPr/>
        </p:nvSpPr>
        <p:spPr>
          <a:xfrm>
            <a:off x="2023325" y="4842125"/>
            <a:ext cx="73800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900">
                <a:solidFill>
                  <a:srgbClr val="FFFFFF"/>
                </a:solidFill>
                <a:latin typeface="Nunito Sans"/>
                <a:ea typeface="Nunito Sans"/>
                <a:cs typeface="Nunito Sans"/>
                <a:sym typeface="Nunito Sans"/>
              </a:rPr>
              <a:t>   thirdspacelearning.com </a:t>
            </a:r>
            <a:r>
              <a:rPr lang="en-GB" sz="900">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a:solidFill>
                <a:srgbClr val="FFFFFF"/>
              </a:solidFill>
              <a:latin typeface="Nunito Sans"/>
              <a:ea typeface="Nunito Sans"/>
              <a:cs typeface="Nunito Sans"/>
              <a:sym typeface="Nunito Sans"/>
            </a:endParaRPr>
          </a:p>
        </p:txBody>
      </p:sp>
      <p:pic>
        <p:nvPicPr>
          <p:cNvPr id="28" name="Google Shape;28;p5"/>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9" name="Shape 29"/>
        <p:cNvGrpSpPr/>
        <p:nvPr/>
      </p:nvGrpSpPr>
      <p:grpSpPr>
        <a:xfrm>
          <a:off x="0" y="0"/>
          <a:ext cx="0" cy="0"/>
          <a:chOff x="0" y="0"/>
          <a:chExt cx="0" cy="0"/>
        </a:xfrm>
      </p:grpSpPr>
      <p:sp>
        <p:nvSpPr>
          <p:cNvPr id="30" name="Google Shape;30;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1" name="Google Shape;31;p6"/>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2" name="Google Shape;32;p6"/>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3" name="Google Shape;33;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4" name="Shape 34"/>
        <p:cNvGrpSpPr/>
        <p:nvPr/>
      </p:nvGrpSpPr>
      <p:grpSpPr>
        <a:xfrm>
          <a:off x="0" y="0"/>
          <a:ext cx="0" cy="0"/>
          <a:chOff x="0" y="0"/>
          <a:chExt cx="0" cy="0"/>
        </a:xfrm>
      </p:grpSpPr>
      <p:sp>
        <p:nvSpPr>
          <p:cNvPr id="35" name="Google Shape;35;p7"/>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6" name="Google Shape;36;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7" name="Shape 37"/>
        <p:cNvGrpSpPr/>
        <p:nvPr/>
      </p:nvGrpSpPr>
      <p:grpSpPr>
        <a:xfrm>
          <a:off x="0" y="0"/>
          <a:ext cx="0" cy="0"/>
          <a:chOff x="0" y="0"/>
          <a:chExt cx="0" cy="0"/>
        </a:xfrm>
      </p:grpSpPr>
      <p:sp>
        <p:nvSpPr>
          <p:cNvPr id="38" name="Google Shape;38;p8"/>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9" name="Google Shape;39;p8"/>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0" name="Google Shape;40;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41" name="Shape 41"/>
        <p:cNvGrpSpPr/>
        <p:nvPr/>
      </p:nvGrpSpPr>
      <p:grpSpPr>
        <a:xfrm>
          <a:off x="0" y="0"/>
          <a:ext cx="0" cy="0"/>
          <a:chOff x="0" y="0"/>
          <a:chExt cx="0" cy="0"/>
        </a:xfrm>
      </p:grpSpPr>
      <p:sp>
        <p:nvSpPr>
          <p:cNvPr id="42" name="Google Shape;42;p9"/>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43" name="Google Shape;43;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4" name="Shape 44"/>
        <p:cNvGrpSpPr/>
        <p:nvPr/>
      </p:nvGrpSpPr>
      <p:grpSpPr>
        <a:xfrm>
          <a:off x="0" y="0"/>
          <a:ext cx="0" cy="0"/>
          <a:chOff x="0" y="0"/>
          <a:chExt cx="0" cy="0"/>
        </a:xfrm>
      </p:grpSpPr>
      <p:sp>
        <p:nvSpPr>
          <p:cNvPr id="45" name="Google Shape;45;p10"/>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 name="Google Shape;46;p10"/>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7" name="Google Shape;47;p10"/>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8" name="Google Shape;48;p10"/>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9" name="Google Shape;49;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2.png"/><Relationship Id="rId4" Type="http://schemas.openxmlformats.org/officeDocument/2006/relationships/image" Target="../media/image21.png"/><Relationship Id="rId5" Type="http://schemas.openxmlformats.org/officeDocument/2006/relationships/image" Target="../media/image1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19.png"/><Relationship Id="rId4" Type="http://schemas.openxmlformats.org/officeDocument/2006/relationships/image" Target="../media/image21.png"/><Relationship Id="rId5" Type="http://schemas.openxmlformats.org/officeDocument/2006/relationships/image" Target="../media/image1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2.png"/><Relationship Id="rId4" Type="http://schemas.openxmlformats.org/officeDocument/2006/relationships/image" Target="../media/image18.png"/><Relationship Id="rId5" Type="http://schemas.openxmlformats.org/officeDocument/2006/relationships/image" Target="../media/image2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image" Target="../media/image22.png"/><Relationship Id="rId4" Type="http://schemas.openxmlformats.org/officeDocument/2006/relationships/image" Target="../media/image18.png"/><Relationship Id="rId5" Type="http://schemas.openxmlformats.org/officeDocument/2006/relationships/image" Target="../media/image2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16.png"/><Relationship Id="rId5" Type="http://schemas.openxmlformats.org/officeDocument/2006/relationships/image" Target="../media/image1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12.png"/><Relationship Id="rId4" Type="http://schemas.openxmlformats.org/officeDocument/2006/relationships/image" Target="../media/image16.png"/><Relationship Id="rId5" Type="http://schemas.openxmlformats.org/officeDocument/2006/relationships/image" Target="../media/image1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2.png"/><Relationship Id="rId4" Type="http://schemas.openxmlformats.org/officeDocument/2006/relationships/image" Target="../media/image15.png"/><Relationship Id="rId5"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5.png"/><Relationship Id="rId4" Type="http://schemas.openxmlformats.org/officeDocument/2006/relationships/image" Target="../media/image15.png"/><Relationship Id="rId5"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2.png"/><Relationship Id="rId4" Type="http://schemas.openxmlformats.org/officeDocument/2006/relationships/image" Target="../media/image7.png"/><Relationship Id="rId5" Type="http://schemas.openxmlformats.org/officeDocument/2006/relationships/image" Target="../media/image1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9.png"/><Relationship Id="rId4" Type="http://schemas.openxmlformats.org/officeDocument/2006/relationships/image" Target="../media/image7.png"/><Relationship Id="rId5"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15"/>
          <p:cNvSpPr txBox="1"/>
          <p:nvPr/>
        </p:nvSpPr>
        <p:spPr>
          <a:xfrm>
            <a:off x="2027625" y="4158150"/>
            <a:ext cx="6815100" cy="7233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b="1" lang="en-GB" sz="3500">
                <a:solidFill>
                  <a:srgbClr val="FFFFFF"/>
                </a:solidFill>
                <a:latin typeface="Nunito Sans"/>
                <a:ea typeface="Nunito Sans"/>
                <a:cs typeface="Nunito Sans"/>
                <a:sym typeface="Nunito Sans"/>
              </a:rPr>
              <a:t>Week 4</a:t>
            </a:r>
            <a:endParaRPr b="1" sz="3500">
              <a:solidFill>
                <a:srgbClr val="FFFFFF"/>
              </a:solidFill>
              <a:latin typeface="Nunito Sans"/>
              <a:ea typeface="Nunito Sans"/>
              <a:cs typeface="Nunito Sans"/>
              <a:sym typeface="Nunito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p24"/>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4, Day 4</a:t>
            </a:r>
            <a:endParaRPr b="1">
              <a:solidFill>
                <a:srgbClr val="FFFFFF"/>
              </a:solidFill>
              <a:latin typeface="Nunito Sans"/>
              <a:ea typeface="Nunito Sans"/>
              <a:cs typeface="Nunito Sans"/>
              <a:sym typeface="Nunito Sans"/>
            </a:endParaRPr>
          </a:p>
        </p:txBody>
      </p:sp>
      <p:graphicFrame>
        <p:nvGraphicFramePr>
          <p:cNvPr id="151" name="Google Shape;151;p24"/>
          <p:cNvGraphicFramePr/>
          <p:nvPr/>
        </p:nvGraphicFramePr>
        <p:xfrm>
          <a:off x="80100" y="892050"/>
          <a:ext cx="3000000" cy="3000000"/>
        </p:xfrm>
        <a:graphic>
          <a:graphicData uri="http://schemas.openxmlformats.org/drawingml/2006/table">
            <a:tbl>
              <a:tblPr>
                <a:noFill/>
                <a:tableStyleId>{84291558-0CDE-4B1B-9B5D-5066D33DFC77}</a:tableStyleId>
              </a:tblPr>
              <a:tblGrid>
                <a:gridCol w="1489450"/>
                <a:gridCol w="1371000"/>
                <a:gridCol w="1607900"/>
                <a:gridCol w="1765875"/>
                <a:gridCol w="1213025"/>
                <a:gridCol w="1489450"/>
              </a:tblGrid>
              <a:tr h="1366225">
                <a:tc gridSpan="3">
                  <a:txBody>
                    <a:bodyPr/>
                    <a:lstStyle/>
                    <a:p>
                      <a:pPr indent="-317500" lvl="0" marL="457200" rtl="0" algn="l">
                        <a:spcBef>
                          <a:spcPts val="0"/>
                        </a:spcBef>
                        <a:spcAft>
                          <a:spcPts val="0"/>
                        </a:spcAft>
                        <a:buClr>
                          <a:schemeClr val="dk1"/>
                        </a:buClr>
                        <a:buSzPts val="1400"/>
                        <a:buFont typeface="Nunito Sans"/>
                        <a:buAutoNum type="arabicParenR"/>
                      </a:pPr>
                      <a:r>
                        <a:rPr lang="en-GB">
                          <a:solidFill>
                            <a:schemeClr val="dk1"/>
                          </a:solidFill>
                          <a:latin typeface="Nunito Sans"/>
                          <a:ea typeface="Nunito Sans"/>
                          <a:cs typeface="Nunito Sans"/>
                          <a:sym typeface="Nunito Sans"/>
                        </a:rPr>
                        <a:t>Factorise</a:t>
                      </a:r>
                      <a:endParaRPr>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t/>
                      </a:r>
                      <a:endParaRPr>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rPr lang="en-GB">
                          <a:solidFill>
                            <a:schemeClr val="dk1"/>
                          </a:solidFill>
                          <a:latin typeface="Nunito Sans"/>
                          <a:ea typeface="Nunito Sans"/>
                          <a:cs typeface="Nunito Sans"/>
                          <a:sym typeface="Nunito Sans"/>
                        </a:rPr>
                        <a:t>        </a:t>
                      </a:r>
                      <a:r>
                        <a:rPr i="1" lang="en-GB">
                          <a:solidFill>
                            <a:schemeClr val="dk1"/>
                          </a:solidFill>
                          <a:latin typeface="Times New Roman"/>
                          <a:ea typeface="Times New Roman"/>
                          <a:cs typeface="Times New Roman"/>
                          <a:sym typeface="Times New Roman"/>
                        </a:rPr>
                        <a:t>x</a:t>
                      </a:r>
                      <a:r>
                        <a:rPr baseline="30000" lang="en-GB">
                          <a:solidFill>
                            <a:schemeClr val="dk1"/>
                          </a:solidFill>
                          <a:latin typeface="Nunito Sans"/>
                          <a:ea typeface="Nunito Sans"/>
                          <a:cs typeface="Nunito Sans"/>
                          <a:sym typeface="Nunito Sans"/>
                        </a:rPr>
                        <a:t>2</a:t>
                      </a:r>
                      <a:r>
                        <a:rPr lang="en-GB">
                          <a:solidFill>
                            <a:schemeClr val="dk1"/>
                          </a:solidFill>
                          <a:latin typeface="Nunito Sans"/>
                          <a:ea typeface="Nunito Sans"/>
                          <a:cs typeface="Nunito Sans"/>
                          <a:sym typeface="Nunito Sans"/>
                        </a:rPr>
                        <a:t> - 81</a:t>
                      </a:r>
                      <a:endParaRPr>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c gridSpan="3">
                  <a:txBody>
                    <a:bodyPr/>
                    <a:lstStyle/>
                    <a:p>
                      <a:pPr indent="0" lvl="0" marL="0" rtl="0" algn="l">
                        <a:spcBef>
                          <a:spcPts val="0"/>
                        </a:spcBef>
                        <a:spcAft>
                          <a:spcPts val="0"/>
                        </a:spcAft>
                        <a:buNone/>
                      </a:pPr>
                      <a:r>
                        <a:rPr lang="en-GB">
                          <a:latin typeface="Nunito Sans"/>
                          <a:ea typeface="Nunito Sans"/>
                          <a:cs typeface="Nunito Sans"/>
                          <a:sym typeface="Nunito Sans"/>
                        </a:rPr>
                        <a:t>2) A coin has been weighted, so that </a:t>
                      </a:r>
                      <a:r>
                        <a:rPr lang="en-GB">
                          <a:latin typeface="Nunito Sans"/>
                          <a:ea typeface="Nunito Sans"/>
                          <a:cs typeface="Nunito Sans"/>
                          <a:sym typeface="Nunito Sans"/>
                        </a:rPr>
                        <a:t>the probability of getting a head is 0.6</a:t>
                      </a:r>
                      <a:r>
                        <a:rPr lang="en-GB">
                          <a:latin typeface="Nunito Sans"/>
                          <a:ea typeface="Nunito Sans"/>
                          <a:cs typeface="Nunito Sans"/>
                          <a:sym typeface="Nunito Sans"/>
                        </a:rPr>
                        <a:t> and </a:t>
                      </a:r>
                      <a:r>
                        <a:rPr lang="en-GB">
                          <a:latin typeface="Nunito Sans"/>
                          <a:ea typeface="Nunito Sans"/>
                          <a:cs typeface="Nunito Sans"/>
                          <a:sym typeface="Nunito Sans"/>
                        </a:rPr>
                        <a:t>the probability of getting a tail is 0.4</a:t>
                      </a:r>
                      <a:r>
                        <a:rPr lang="en-GB">
                          <a:latin typeface="Nunito Sans"/>
                          <a:ea typeface="Nunito Sans"/>
                          <a:cs typeface="Nunito Sans"/>
                          <a:sym typeface="Nunito Sans"/>
                        </a:rPr>
                        <a:t>. The coin is thrown twice. What is the probability of getting the same face both times?</a:t>
                      </a:r>
                      <a:endParaRPr>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2530550">
                <a:tc gridSpan="2">
                  <a:txBody>
                    <a:bodyPr/>
                    <a:lstStyle/>
                    <a:p>
                      <a:pPr indent="0" lvl="0" marL="0" rtl="0" algn="l">
                        <a:spcBef>
                          <a:spcPts val="0"/>
                        </a:spcBef>
                        <a:spcAft>
                          <a:spcPts val="0"/>
                        </a:spcAft>
                        <a:buNone/>
                      </a:pPr>
                      <a:r>
                        <a:rPr lang="en-GB">
                          <a:latin typeface="Nunito Sans"/>
                          <a:ea typeface="Nunito Sans"/>
                          <a:cs typeface="Nunito Sans"/>
                          <a:sym typeface="Nunito Sans"/>
                        </a:rPr>
                        <a:t>3) </a:t>
                      </a:r>
                      <a:r>
                        <a:rPr lang="en-GB">
                          <a:solidFill>
                            <a:schemeClr val="dk1"/>
                          </a:solidFill>
                          <a:latin typeface="Nunito Sans"/>
                          <a:ea typeface="Nunito Sans"/>
                          <a:cs typeface="Nunito Sans"/>
                          <a:sym typeface="Nunito Sans"/>
                        </a:rPr>
                        <a:t>Sketch an example of a reciprocal function on the axes.</a:t>
                      </a:r>
                      <a:endParaRPr>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chemeClr val="lt1"/>
                      </a:solidFill>
                      <a:prstDash val="solid"/>
                      <a:round/>
                      <a:headEnd len="sm" w="sm" type="none"/>
                      <a:tailEnd len="sm" w="sm" type="none"/>
                    </a:lnB>
                  </a:tcPr>
                </a:tc>
                <a:tc hMerge="1"/>
                <a:tc gridSpan="2">
                  <a:txBody>
                    <a:bodyPr/>
                    <a:lstStyle/>
                    <a:p>
                      <a:pPr indent="0" lvl="0" marL="0" rtl="0" algn="l">
                        <a:spcBef>
                          <a:spcPts val="0"/>
                        </a:spcBef>
                        <a:spcAft>
                          <a:spcPts val="0"/>
                        </a:spcAft>
                        <a:buNone/>
                      </a:pPr>
                      <a:r>
                        <a:rPr lang="en-GB">
                          <a:latin typeface="Nunito Sans"/>
                          <a:ea typeface="Nunito Sans"/>
                          <a:cs typeface="Nunito Sans"/>
                          <a:sym typeface="Nunito Sans"/>
                        </a:rPr>
                        <a:t>4) Which device is used more for social networking?</a:t>
                      </a:r>
                      <a:endParaRPr>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chemeClr val="lt1"/>
                      </a:solidFill>
                      <a:prstDash val="solid"/>
                      <a:round/>
                      <a:headEnd len="sm" w="sm" type="none"/>
                      <a:tailEnd len="sm" w="sm" type="none"/>
                    </a:lnB>
                  </a:tcPr>
                </a:tc>
                <a:tc hMerge="1"/>
                <a:tc gridSpan="2">
                  <a:txBody>
                    <a:bodyPr/>
                    <a:lstStyle/>
                    <a:p>
                      <a:pPr indent="0" lvl="0" marL="0" rtl="0" algn="l">
                        <a:spcBef>
                          <a:spcPts val="0"/>
                        </a:spcBef>
                        <a:spcAft>
                          <a:spcPts val="0"/>
                        </a:spcAft>
                        <a:buClr>
                          <a:schemeClr val="dk1"/>
                        </a:buClr>
                        <a:buSzPts val="1100"/>
                        <a:buFont typeface="Arial"/>
                        <a:buNone/>
                      </a:pPr>
                      <a:r>
                        <a:rPr lang="en-GB">
                          <a:solidFill>
                            <a:schemeClr val="dk1"/>
                          </a:solidFill>
                          <a:latin typeface="Nunito Sans"/>
                          <a:ea typeface="Nunito Sans"/>
                          <a:cs typeface="Nunito Sans"/>
                          <a:sym typeface="Nunito Sans"/>
                        </a:rPr>
                        <a:t>5) Calculate the area of the sector outlined in red.</a:t>
                      </a:r>
                      <a:endParaRPr>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chemeClr val="lt1"/>
                      </a:solidFill>
                      <a:prstDash val="solid"/>
                      <a:round/>
                      <a:headEnd len="sm" w="sm" type="none"/>
                      <a:tailEnd len="sm" w="sm" type="none"/>
                    </a:lnB>
                  </a:tcPr>
                </a:tc>
                <a:tc hMerge="1"/>
              </a:tr>
            </a:tbl>
          </a:graphicData>
        </a:graphic>
      </p:graphicFrame>
      <p:pic>
        <p:nvPicPr>
          <p:cNvPr id="152" name="Google Shape;152;p24"/>
          <p:cNvPicPr preferRelativeResize="0"/>
          <p:nvPr/>
        </p:nvPicPr>
        <p:blipFill>
          <a:blip r:embed="rId3">
            <a:alphaModFix/>
          </a:blip>
          <a:stretch>
            <a:fillRect/>
          </a:stretch>
        </p:blipFill>
        <p:spPr>
          <a:xfrm>
            <a:off x="515075" y="2862975"/>
            <a:ext cx="1858299" cy="1858299"/>
          </a:xfrm>
          <a:prstGeom prst="rect">
            <a:avLst/>
          </a:prstGeom>
          <a:noFill/>
          <a:ln>
            <a:noFill/>
          </a:ln>
        </p:spPr>
      </p:pic>
      <p:pic>
        <p:nvPicPr>
          <p:cNvPr id="153" name="Google Shape;153;p24"/>
          <p:cNvPicPr preferRelativeResize="0"/>
          <p:nvPr/>
        </p:nvPicPr>
        <p:blipFill>
          <a:blip r:embed="rId4">
            <a:alphaModFix/>
          </a:blip>
          <a:stretch>
            <a:fillRect/>
          </a:stretch>
        </p:blipFill>
        <p:spPr>
          <a:xfrm>
            <a:off x="2989900" y="2985225"/>
            <a:ext cx="3255325" cy="1262387"/>
          </a:xfrm>
          <a:prstGeom prst="rect">
            <a:avLst/>
          </a:prstGeom>
          <a:noFill/>
          <a:ln>
            <a:noFill/>
          </a:ln>
        </p:spPr>
      </p:pic>
      <p:pic>
        <p:nvPicPr>
          <p:cNvPr id="154" name="Google Shape;154;p24"/>
          <p:cNvPicPr preferRelativeResize="0"/>
          <p:nvPr/>
        </p:nvPicPr>
        <p:blipFill>
          <a:blip r:embed="rId5">
            <a:alphaModFix/>
          </a:blip>
          <a:stretch>
            <a:fillRect/>
          </a:stretch>
        </p:blipFill>
        <p:spPr>
          <a:xfrm>
            <a:off x="7163025" y="3039675"/>
            <a:ext cx="1504900" cy="15049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8" name="Shape 158"/>
        <p:cNvGrpSpPr/>
        <p:nvPr/>
      </p:nvGrpSpPr>
      <p:grpSpPr>
        <a:xfrm>
          <a:off x="0" y="0"/>
          <a:ext cx="0" cy="0"/>
          <a:chOff x="0" y="0"/>
          <a:chExt cx="0" cy="0"/>
        </a:xfrm>
      </p:grpSpPr>
      <p:sp>
        <p:nvSpPr>
          <p:cNvPr id="159" name="Google Shape;159;p25"/>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4, Day 4</a:t>
            </a:r>
            <a:endParaRPr b="1">
              <a:solidFill>
                <a:srgbClr val="FFFFFF"/>
              </a:solidFill>
              <a:latin typeface="Nunito Sans"/>
              <a:ea typeface="Nunito Sans"/>
              <a:cs typeface="Nunito Sans"/>
              <a:sym typeface="Nunito Sans"/>
            </a:endParaRPr>
          </a:p>
        </p:txBody>
      </p:sp>
      <p:graphicFrame>
        <p:nvGraphicFramePr>
          <p:cNvPr id="160" name="Google Shape;160;p25"/>
          <p:cNvGraphicFramePr/>
          <p:nvPr/>
        </p:nvGraphicFramePr>
        <p:xfrm>
          <a:off x="80100" y="892050"/>
          <a:ext cx="3000000" cy="3000000"/>
        </p:xfrm>
        <a:graphic>
          <a:graphicData uri="http://schemas.openxmlformats.org/drawingml/2006/table">
            <a:tbl>
              <a:tblPr>
                <a:noFill/>
                <a:tableStyleId>{84291558-0CDE-4B1B-9B5D-5066D33DFC77}</a:tableStyleId>
              </a:tblPr>
              <a:tblGrid>
                <a:gridCol w="1489450"/>
                <a:gridCol w="1224350"/>
                <a:gridCol w="1754550"/>
                <a:gridCol w="1578300"/>
                <a:gridCol w="1400600"/>
                <a:gridCol w="1489450"/>
              </a:tblGrid>
              <a:tr h="1366225">
                <a:tc gridSpan="3">
                  <a:txBody>
                    <a:bodyPr/>
                    <a:lstStyle/>
                    <a:p>
                      <a:pPr indent="-317500" lvl="0" marL="457200" rtl="0" algn="l">
                        <a:spcBef>
                          <a:spcPts val="0"/>
                        </a:spcBef>
                        <a:spcAft>
                          <a:spcPts val="0"/>
                        </a:spcAft>
                        <a:buClr>
                          <a:schemeClr val="dk1"/>
                        </a:buClr>
                        <a:buSzPts val="1400"/>
                        <a:buFont typeface="Nunito Sans"/>
                        <a:buAutoNum type="arabicParenR"/>
                      </a:pPr>
                      <a:r>
                        <a:rPr lang="en-GB">
                          <a:solidFill>
                            <a:schemeClr val="dk1"/>
                          </a:solidFill>
                          <a:latin typeface="Nunito Sans"/>
                          <a:ea typeface="Nunito Sans"/>
                          <a:cs typeface="Nunito Sans"/>
                          <a:sym typeface="Nunito Sans"/>
                        </a:rPr>
                        <a:t>Factorise</a:t>
                      </a:r>
                      <a:endParaRPr>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t/>
                      </a:r>
                      <a:endParaRPr>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rPr lang="en-GB">
                          <a:solidFill>
                            <a:schemeClr val="dk1"/>
                          </a:solidFill>
                          <a:latin typeface="Nunito Sans"/>
                          <a:ea typeface="Nunito Sans"/>
                          <a:cs typeface="Nunito Sans"/>
                          <a:sym typeface="Nunito Sans"/>
                        </a:rPr>
                        <a:t>        </a:t>
                      </a:r>
                      <a:r>
                        <a:rPr i="1" lang="en-GB">
                          <a:solidFill>
                            <a:schemeClr val="dk1"/>
                          </a:solidFill>
                          <a:latin typeface="Times New Roman"/>
                          <a:ea typeface="Times New Roman"/>
                          <a:cs typeface="Times New Roman"/>
                          <a:sym typeface="Times New Roman"/>
                        </a:rPr>
                        <a:t>x</a:t>
                      </a:r>
                      <a:r>
                        <a:rPr baseline="30000" lang="en-GB">
                          <a:solidFill>
                            <a:schemeClr val="dk1"/>
                          </a:solidFill>
                          <a:latin typeface="Nunito Sans"/>
                          <a:ea typeface="Nunito Sans"/>
                          <a:cs typeface="Nunito Sans"/>
                          <a:sym typeface="Nunito Sans"/>
                        </a:rPr>
                        <a:t>2</a:t>
                      </a:r>
                      <a:r>
                        <a:rPr lang="en-GB">
                          <a:solidFill>
                            <a:schemeClr val="dk1"/>
                          </a:solidFill>
                          <a:latin typeface="Nunito Sans"/>
                          <a:ea typeface="Nunito Sans"/>
                          <a:cs typeface="Nunito Sans"/>
                          <a:sym typeface="Nunito Sans"/>
                        </a:rPr>
                        <a:t> - 81 </a:t>
                      </a:r>
                      <a:r>
                        <a:rPr b="1" lang="en-GB">
                          <a:solidFill>
                            <a:srgbClr val="00BC89"/>
                          </a:solidFill>
                          <a:latin typeface="Nunito Sans"/>
                          <a:ea typeface="Nunito Sans"/>
                          <a:cs typeface="Nunito Sans"/>
                          <a:sym typeface="Nunito Sans"/>
                        </a:rPr>
                        <a:t>= (</a:t>
                      </a:r>
                      <a:r>
                        <a:rPr b="1" i="1" lang="en-GB">
                          <a:solidFill>
                            <a:srgbClr val="00BC89"/>
                          </a:solidFill>
                          <a:latin typeface="Times New Roman"/>
                          <a:ea typeface="Times New Roman"/>
                          <a:cs typeface="Times New Roman"/>
                          <a:sym typeface="Times New Roman"/>
                        </a:rPr>
                        <a:t>x</a:t>
                      </a:r>
                      <a:r>
                        <a:rPr b="1" lang="en-GB">
                          <a:solidFill>
                            <a:srgbClr val="00BC89"/>
                          </a:solidFill>
                          <a:latin typeface="Nunito Sans"/>
                          <a:ea typeface="Nunito Sans"/>
                          <a:cs typeface="Nunito Sans"/>
                          <a:sym typeface="Nunito Sans"/>
                        </a:rPr>
                        <a:t> + 9)(</a:t>
                      </a:r>
                      <a:r>
                        <a:rPr b="1" i="1" lang="en-GB">
                          <a:solidFill>
                            <a:srgbClr val="00BC89"/>
                          </a:solidFill>
                          <a:latin typeface="Times New Roman"/>
                          <a:ea typeface="Times New Roman"/>
                          <a:cs typeface="Times New Roman"/>
                          <a:sym typeface="Times New Roman"/>
                        </a:rPr>
                        <a:t>x</a:t>
                      </a:r>
                      <a:r>
                        <a:rPr b="1" lang="en-GB">
                          <a:solidFill>
                            <a:srgbClr val="00BC89"/>
                          </a:solidFill>
                          <a:latin typeface="Nunito Sans"/>
                          <a:ea typeface="Nunito Sans"/>
                          <a:cs typeface="Nunito Sans"/>
                          <a:sym typeface="Nunito Sans"/>
                        </a:rPr>
                        <a:t> - 9)</a:t>
                      </a:r>
                      <a:endParaRPr b="1">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c gridSpan="3">
                  <a:txBody>
                    <a:bodyPr/>
                    <a:lstStyle/>
                    <a:p>
                      <a:pPr indent="0" lvl="0" marL="0" rtl="0" algn="l">
                        <a:spcBef>
                          <a:spcPts val="0"/>
                        </a:spcBef>
                        <a:spcAft>
                          <a:spcPts val="0"/>
                        </a:spcAft>
                        <a:buNone/>
                      </a:pPr>
                      <a:r>
                        <a:rPr lang="en-GB">
                          <a:latin typeface="Nunito Sans"/>
                          <a:ea typeface="Nunito Sans"/>
                          <a:cs typeface="Nunito Sans"/>
                          <a:sym typeface="Nunito Sans"/>
                        </a:rPr>
                        <a:t>2) A coin has been weighted, so that </a:t>
                      </a:r>
                      <a:r>
                        <a:rPr lang="en-GB">
                          <a:latin typeface="Nunito Sans"/>
                          <a:ea typeface="Nunito Sans"/>
                          <a:cs typeface="Nunito Sans"/>
                          <a:sym typeface="Nunito Sans"/>
                        </a:rPr>
                        <a:t>the probability of getting a head is 0.6</a:t>
                      </a:r>
                      <a:r>
                        <a:rPr lang="en-GB">
                          <a:latin typeface="Nunito Sans"/>
                          <a:ea typeface="Nunito Sans"/>
                          <a:cs typeface="Nunito Sans"/>
                          <a:sym typeface="Nunito Sans"/>
                        </a:rPr>
                        <a:t> and </a:t>
                      </a:r>
                      <a:r>
                        <a:rPr lang="en-GB">
                          <a:latin typeface="Nunito Sans"/>
                          <a:ea typeface="Nunito Sans"/>
                          <a:cs typeface="Nunito Sans"/>
                          <a:sym typeface="Nunito Sans"/>
                        </a:rPr>
                        <a:t>the probability of getting a tail is 0.4</a:t>
                      </a:r>
                      <a:r>
                        <a:rPr lang="en-GB">
                          <a:latin typeface="Nunito Sans"/>
                          <a:ea typeface="Nunito Sans"/>
                          <a:cs typeface="Nunito Sans"/>
                          <a:sym typeface="Nunito Sans"/>
                        </a:rPr>
                        <a:t>. The coin is thrown twice. What is the probability of getting the same face both times?</a:t>
                      </a:r>
                      <a:endParaRPr>
                        <a:latin typeface="Nunito Sans"/>
                        <a:ea typeface="Nunito Sans"/>
                        <a:cs typeface="Nunito Sans"/>
                        <a:sym typeface="Nunito Sans"/>
                      </a:endParaRPr>
                    </a:p>
                    <a:p>
                      <a:pPr indent="0" lvl="0" marL="0" rtl="0" algn="l">
                        <a:spcBef>
                          <a:spcPts val="0"/>
                        </a:spcBef>
                        <a:spcAft>
                          <a:spcPts val="0"/>
                        </a:spcAft>
                        <a:buNone/>
                      </a:pPr>
                      <a:r>
                        <a:rPr b="1" lang="en-GB">
                          <a:solidFill>
                            <a:srgbClr val="00BC89"/>
                          </a:solidFill>
                          <a:latin typeface="Nunito Sans"/>
                          <a:ea typeface="Nunito Sans"/>
                          <a:cs typeface="Nunito Sans"/>
                          <a:sym typeface="Nunito Sans"/>
                        </a:rPr>
                        <a:t>0.52</a:t>
                      </a:r>
                      <a:endParaRPr b="1">
                        <a:solidFill>
                          <a:srgbClr val="00BC89"/>
                        </a:solidFill>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2530550">
                <a:tc gridSpan="2">
                  <a:txBody>
                    <a:bodyPr/>
                    <a:lstStyle/>
                    <a:p>
                      <a:pPr indent="0" lvl="0" marL="0" rtl="0" algn="l">
                        <a:spcBef>
                          <a:spcPts val="0"/>
                        </a:spcBef>
                        <a:spcAft>
                          <a:spcPts val="0"/>
                        </a:spcAft>
                        <a:buNone/>
                      </a:pPr>
                      <a:r>
                        <a:rPr lang="en-GB">
                          <a:latin typeface="Nunito Sans"/>
                          <a:ea typeface="Nunito Sans"/>
                          <a:cs typeface="Nunito Sans"/>
                          <a:sym typeface="Nunito Sans"/>
                        </a:rPr>
                        <a:t>3) </a:t>
                      </a:r>
                      <a:r>
                        <a:rPr lang="en-GB">
                          <a:solidFill>
                            <a:schemeClr val="dk1"/>
                          </a:solidFill>
                          <a:latin typeface="Nunito Sans"/>
                          <a:ea typeface="Nunito Sans"/>
                          <a:cs typeface="Nunito Sans"/>
                          <a:sym typeface="Nunito Sans"/>
                        </a:rPr>
                        <a:t>Sketch an example of a reciprocal function on the axes.</a:t>
                      </a:r>
                      <a:endParaRPr>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chemeClr val="lt1"/>
                      </a:solidFill>
                      <a:prstDash val="solid"/>
                      <a:round/>
                      <a:headEnd len="sm" w="sm" type="none"/>
                      <a:tailEnd len="sm" w="sm" type="none"/>
                    </a:lnB>
                  </a:tcPr>
                </a:tc>
                <a:tc hMerge="1"/>
                <a:tc gridSpan="2">
                  <a:txBody>
                    <a:bodyPr/>
                    <a:lstStyle/>
                    <a:p>
                      <a:pPr indent="0" lvl="0" marL="0" rtl="0" algn="l">
                        <a:spcBef>
                          <a:spcPts val="0"/>
                        </a:spcBef>
                        <a:spcAft>
                          <a:spcPts val="0"/>
                        </a:spcAft>
                        <a:buNone/>
                      </a:pPr>
                      <a:r>
                        <a:rPr lang="en-GB">
                          <a:latin typeface="Nunito Sans"/>
                          <a:ea typeface="Nunito Sans"/>
                          <a:cs typeface="Nunito Sans"/>
                          <a:sym typeface="Nunito Sans"/>
                        </a:rPr>
                        <a:t>4) Which device is used more for social networking? </a:t>
                      </a:r>
                      <a:r>
                        <a:rPr b="1" lang="en-GB">
                          <a:solidFill>
                            <a:srgbClr val="00BC89"/>
                          </a:solidFill>
                          <a:latin typeface="Nunito Sans"/>
                          <a:ea typeface="Nunito Sans"/>
                          <a:cs typeface="Nunito Sans"/>
                          <a:sym typeface="Nunito Sans"/>
                        </a:rPr>
                        <a:t>Smartphone</a:t>
                      </a:r>
                      <a:endParaRPr b="1">
                        <a:solidFill>
                          <a:srgbClr val="00BC89"/>
                        </a:solidFill>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chemeClr val="lt1"/>
                      </a:solidFill>
                      <a:prstDash val="solid"/>
                      <a:round/>
                      <a:headEnd len="sm" w="sm" type="none"/>
                      <a:tailEnd len="sm" w="sm" type="none"/>
                    </a:lnB>
                  </a:tcPr>
                </a:tc>
                <a:tc hMerge="1"/>
                <a:tc gridSpan="2">
                  <a:txBody>
                    <a:bodyPr/>
                    <a:lstStyle/>
                    <a:p>
                      <a:pPr indent="0" lvl="0" marL="0" rtl="0" algn="l">
                        <a:spcBef>
                          <a:spcPts val="0"/>
                        </a:spcBef>
                        <a:spcAft>
                          <a:spcPts val="0"/>
                        </a:spcAft>
                        <a:buClr>
                          <a:schemeClr val="dk1"/>
                        </a:buClr>
                        <a:buSzPts val="1100"/>
                        <a:buFont typeface="Arial"/>
                        <a:buNone/>
                      </a:pPr>
                      <a:r>
                        <a:rPr lang="en-GB">
                          <a:solidFill>
                            <a:schemeClr val="dk1"/>
                          </a:solidFill>
                          <a:latin typeface="Nunito Sans"/>
                          <a:ea typeface="Nunito Sans"/>
                          <a:cs typeface="Nunito Sans"/>
                          <a:sym typeface="Nunito Sans"/>
                        </a:rPr>
                        <a:t>5) </a:t>
                      </a:r>
                      <a:r>
                        <a:rPr lang="en-GB">
                          <a:solidFill>
                            <a:schemeClr val="dk1"/>
                          </a:solidFill>
                          <a:latin typeface="Nunito Sans"/>
                          <a:ea typeface="Nunito Sans"/>
                          <a:cs typeface="Nunito Sans"/>
                          <a:sym typeface="Nunito Sans"/>
                        </a:rPr>
                        <a:t>Calculate the area of the sector outlined in red.</a:t>
                      </a:r>
                      <a:endParaRPr>
                        <a:solidFill>
                          <a:schemeClr val="dk1"/>
                        </a:solidFill>
                        <a:latin typeface="Nunito Sans"/>
                        <a:ea typeface="Nunito Sans"/>
                        <a:cs typeface="Nunito Sans"/>
                        <a:sym typeface="Nunito Sans"/>
                      </a:endParaRPr>
                    </a:p>
                    <a:p>
                      <a:pPr indent="0" lvl="0" marL="0" rtl="0" algn="l">
                        <a:spcBef>
                          <a:spcPts val="0"/>
                        </a:spcBef>
                        <a:spcAft>
                          <a:spcPts val="0"/>
                        </a:spcAft>
                        <a:buNone/>
                      </a:pPr>
                      <a:r>
                        <a:rPr b="1" lang="en-GB">
                          <a:solidFill>
                            <a:srgbClr val="00BC89"/>
                          </a:solidFill>
                          <a:latin typeface="Nunito Sans"/>
                          <a:ea typeface="Nunito Sans"/>
                          <a:cs typeface="Nunito Sans"/>
                          <a:sym typeface="Nunito Sans"/>
                        </a:rPr>
                        <a:t>29.45m</a:t>
                      </a:r>
                      <a:r>
                        <a:rPr b="1" baseline="30000" lang="en-GB">
                          <a:solidFill>
                            <a:srgbClr val="00BC89"/>
                          </a:solidFill>
                          <a:latin typeface="Nunito Sans"/>
                          <a:ea typeface="Nunito Sans"/>
                          <a:cs typeface="Nunito Sans"/>
                          <a:sym typeface="Nunito Sans"/>
                        </a:rPr>
                        <a:t>2</a:t>
                      </a:r>
                      <a:r>
                        <a:rPr b="1" baseline="30000" lang="en-GB">
                          <a:solidFill>
                            <a:srgbClr val="00BC89"/>
                          </a:solidFill>
                          <a:latin typeface="Nunito Sans"/>
                          <a:ea typeface="Nunito Sans"/>
                          <a:cs typeface="Nunito Sans"/>
                          <a:sym typeface="Nunito Sans"/>
                        </a:rPr>
                        <a:t> </a:t>
                      </a:r>
                      <a:r>
                        <a:rPr b="1" lang="en-GB">
                          <a:solidFill>
                            <a:srgbClr val="00BC89"/>
                          </a:solidFill>
                          <a:latin typeface="Nunito Sans"/>
                          <a:ea typeface="Nunito Sans"/>
                          <a:cs typeface="Nunito Sans"/>
                          <a:sym typeface="Nunito Sans"/>
                        </a:rPr>
                        <a:t>(2dp)</a:t>
                      </a:r>
                      <a:endParaRPr b="1" baseline="30000">
                        <a:solidFill>
                          <a:srgbClr val="00BC89"/>
                        </a:solidFill>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chemeClr val="lt1"/>
                      </a:solidFill>
                      <a:prstDash val="solid"/>
                      <a:round/>
                      <a:headEnd len="sm" w="sm" type="none"/>
                      <a:tailEnd len="sm" w="sm" type="none"/>
                    </a:lnB>
                  </a:tcPr>
                </a:tc>
                <a:tc hMerge="1"/>
              </a:tr>
            </a:tbl>
          </a:graphicData>
        </a:graphic>
      </p:graphicFrame>
      <p:pic>
        <p:nvPicPr>
          <p:cNvPr id="161" name="Google Shape;161;p25"/>
          <p:cNvPicPr preferRelativeResize="0"/>
          <p:nvPr/>
        </p:nvPicPr>
        <p:blipFill>
          <a:blip r:embed="rId3">
            <a:alphaModFix/>
          </a:blip>
          <a:stretch>
            <a:fillRect/>
          </a:stretch>
        </p:blipFill>
        <p:spPr>
          <a:xfrm>
            <a:off x="524575" y="2857237"/>
            <a:ext cx="1809075" cy="1809075"/>
          </a:xfrm>
          <a:prstGeom prst="rect">
            <a:avLst/>
          </a:prstGeom>
          <a:noFill/>
          <a:ln>
            <a:noFill/>
          </a:ln>
        </p:spPr>
      </p:pic>
      <p:pic>
        <p:nvPicPr>
          <p:cNvPr id="162" name="Google Shape;162;p25"/>
          <p:cNvPicPr preferRelativeResize="0"/>
          <p:nvPr/>
        </p:nvPicPr>
        <p:blipFill>
          <a:blip r:embed="rId4">
            <a:alphaModFix/>
          </a:blip>
          <a:stretch>
            <a:fillRect/>
          </a:stretch>
        </p:blipFill>
        <p:spPr>
          <a:xfrm>
            <a:off x="2793900" y="2995100"/>
            <a:ext cx="3255325" cy="1262387"/>
          </a:xfrm>
          <a:prstGeom prst="rect">
            <a:avLst/>
          </a:prstGeom>
          <a:noFill/>
          <a:ln>
            <a:noFill/>
          </a:ln>
        </p:spPr>
      </p:pic>
      <p:pic>
        <p:nvPicPr>
          <p:cNvPr id="163" name="Google Shape;163;p25"/>
          <p:cNvPicPr preferRelativeResize="0"/>
          <p:nvPr/>
        </p:nvPicPr>
        <p:blipFill>
          <a:blip r:embed="rId5">
            <a:alphaModFix/>
          </a:blip>
          <a:stretch>
            <a:fillRect/>
          </a:stretch>
        </p:blipFill>
        <p:spPr>
          <a:xfrm>
            <a:off x="7163025" y="3039675"/>
            <a:ext cx="1504900" cy="15049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7" name="Shape 167"/>
        <p:cNvGrpSpPr/>
        <p:nvPr/>
      </p:nvGrpSpPr>
      <p:grpSpPr>
        <a:xfrm>
          <a:off x="0" y="0"/>
          <a:ext cx="0" cy="0"/>
          <a:chOff x="0" y="0"/>
          <a:chExt cx="0" cy="0"/>
        </a:xfrm>
      </p:grpSpPr>
      <p:sp>
        <p:nvSpPr>
          <p:cNvPr id="168" name="Google Shape;168;p2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4, Day 5</a:t>
            </a:r>
            <a:endParaRPr b="1">
              <a:solidFill>
                <a:srgbClr val="FFFFFF"/>
              </a:solidFill>
              <a:latin typeface="Nunito Sans"/>
              <a:ea typeface="Nunito Sans"/>
              <a:cs typeface="Nunito Sans"/>
              <a:sym typeface="Nunito Sans"/>
            </a:endParaRPr>
          </a:p>
        </p:txBody>
      </p:sp>
      <p:graphicFrame>
        <p:nvGraphicFramePr>
          <p:cNvPr id="169" name="Google Shape;169;p26"/>
          <p:cNvGraphicFramePr/>
          <p:nvPr/>
        </p:nvGraphicFramePr>
        <p:xfrm>
          <a:off x="80100" y="892050"/>
          <a:ext cx="3000000" cy="3000000"/>
        </p:xfrm>
        <a:graphic>
          <a:graphicData uri="http://schemas.openxmlformats.org/drawingml/2006/table">
            <a:tbl>
              <a:tblPr>
                <a:noFill/>
                <a:tableStyleId>{84291558-0CDE-4B1B-9B5D-5066D33DFC77}</a:tableStyleId>
              </a:tblPr>
              <a:tblGrid>
                <a:gridCol w="1489450"/>
                <a:gridCol w="1213025"/>
                <a:gridCol w="1765875"/>
                <a:gridCol w="2070400"/>
                <a:gridCol w="908500"/>
                <a:gridCol w="1489450"/>
              </a:tblGrid>
              <a:tr h="1583200">
                <a:tc gridSpan="3">
                  <a:txBody>
                    <a:bodyPr/>
                    <a:lstStyle/>
                    <a:p>
                      <a:pPr indent="-317500" lvl="0" marL="457200" rtl="0" algn="l">
                        <a:spcBef>
                          <a:spcPts val="0"/>
                        </a:spcBef>
                        <a:spcAft>
                          <a:spcPts val="0"/>
                        </a:spcAft>
                        <a:buClr>
                          <a:schemeClr val="dk1"/>
                        </a:buClr>
                        <a:buSzPts val="1400"/>
                        <a:buFont typeface="Nunito Sans"/>
                        <a:buAutoNum type="arabicParenR"/>
                      </a:pPr>
                      <a:r>
                        <a:rPr lang="en-GB">
                          <a:solidFill>
                            <a:schemeClr val="dk1"/>
                          </a:solidFill>
                          <a:latin typeface="Nunito Sans"/>
                          <a:ea typeface="Nunito Sans"/>
                          <a:cs typeface="Nunito Sans"/>
                          <a:sym typeface="Nunito Sans"/>
                        </a:rPr>
                        <a:t>Factorise</a:t>
                      </a:r>
                      <a:endParaRPr>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t/>
                      </a:r>
                      <a:endParaRPr>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rPr lang="en-GB">
                          <a:solidFill>
                            <a:schemeClr val="dk1"/>
                          </a:solidFill>
                          <a:latin typeface="Nunito Sans"/>
                          <a:ea typeface="Nunito Sans"/>
                          <a:cs typeface="Nunito Sans"/>
                          <a:sym typeface="Nunito Sans"/>
                        </a:rPr>
                        <a:t>        2</a:t>
                      </a:r>
                      <a:r>
                        <a:rPr i="1" lang="en-GB">
                          <a:solidFill>
                            <a:schemeClr val="dk1"/>
                          </a:solidFill>
                          <a:latin typeface="Times New Roman"/>
                          <a:ea typeface="Times New Roman"/>
                          <a:cs typeface="Times New Roman"/>
                          <a:sym typeface="Times New Roman"/>
                        </a:rPr>
                        <a:t>x</a:t>
                      </a:r>
                      <a:r>
                        <a:rPr baseline="30000" lang="en-GB">
                          <a:solidFill>
                            <a:schemeClr val="dk1"/>
                          </a:solidFill>
                          <a:latin typeface="Nunito Sans"/>
                          <a:ea typeface="Nunito Sans"/>
                          <a:cs typeface="Nunito Sans"/>
                          <a:sym typeface="Nunito Sans"/>
                        </a:rPr>
                        <a:t>2</a:t>
                      </a:r>
                      <a:r>
                        <a:rPr lang="en-GB">
                          <a:solidFill>
                            <a:schemeClr val="dk1"/>
                          </a:solidFill>
                          <a:latin typeface="Nunito Sans"/>
                          <a:ea typeface="Nunito Sans"/>
                          <a:cs typeface="Nunito Sans"/>
                          <a:sym typeface="Nunito Sans"/>
                        </a:rPr>
                        <a:t> + 11</a:t>
                      </a:r>
                      <a:r>
                        <a:rPr i="1" lang="en-GB">
                          <a:solidFill>
                            <a:schemeClr val="dk1"/>
                          </a:solidFill>
                          <a:latin typeface="Times New Roman"/>
                          <a:ea typeface="Times New Roman"/>
                          <a:cs typeface="Times New Roman"/>
                          <a:sym typeface="Times New Roman"/>
                        </a:rPr>
                        <a:t>x</a:t>
                      </a:r>
                      <a:r>
                        <a:rPr lang="en-GB">
                          <a:solidFill>
                            <a:schemeClr val="dk1"/>
                          </a:solidFill>
                          <a:latin typeface="Nunito Sans"/>
                          <a:ea typeface="Nunito Sans"/>
                          <a:cs typeface="Nunito Sans"/>
                          <a:sym typeface="Nunito Sans"/>
                        </a:rPr>
                        <a:t> + 12</a:t>
                      </a:r>
                      <a:endParaRPr>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c gridSpan="3">
                  <a:txBody>
                    <a:bodyPr/>
                    <a:lstStyle/>
                    <a:p>
                      <a:pPr indent="0" lvl="0" marL="0" rtl="0" algn="l">
                        <a:spcBef>
                          <a:spcPts val="0"/>
                        </a:spcBef>
                        <a:spcAft>
                          <a:spcPts val="0"/>
                        </a:spcAft>
                        <a:buNone/>
                      </a:pPr>
                      <a:r>
                        <a:rPr lang="en-GB">
                          <a:latin typeface="Nunito Sans"/>
                          <a:ea typeface="Nunito Sans"/>
                          <a:cs typeface="Nunito Sans"/>
                          <a:sym typeface="Nunito Sans"/>
                        </a:rPr>
                        <a:t>2) A 6-sided die is rolled and two coins are tossed. What is the probability of getting an even number on the die and heads on both coins?</a:t>
                      </a:r>
                      <a:endParaRPr>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2307175">
                <a:tc gridSpan="2">
                  <a:txBody>
                    <a:bodyPr/>
                    <a:lstStyle/>
                    <a:p>
                      <a:pPr indent="0" lvl="0" marL="0" rtl="0" algn="l">
                        <a:spcBef>
                          <a:spcPts val="0"/>
                        </a:spcBef>
                        <a:spcAft>
                          <a:spcPts val="0"/>
                        </a:spcAft>
                        <a:buNone/>
                      </a:pPr>
                      <a:r>
                        <a:rPr lang="en-GB">
                          <a:latin typeface="Nunito Sans"/>
                          <a:ea typeface="Nunito Sans"/>
                          <a:cs typeface="Nunito Sans"/>
                          <a:sym typeface="Nunito Sans"/>
                        </a:rPr>
                        <a:t>3) </a:t>
                      </a:r>
                      <a:r>
                        <a:rPr lang="en-GB">
                          <a:solidFill>
                            <a:schemeClr val="dk1"/>
                          </a:solidFill>
                          <a:latin typeface="Nunito Sans"/>
                          <a:ea typeface="Nunito Sans"/>
                          <a:cs typeface="Nunito Sans"/>
                          <a:sym typeface="Nunito Sans"/>
                        </a:rPr>
                        <a:t>Sketch an example of an exponential function on the axes.</a:t>
                      </a:r>
                      <a:endParaRPr>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chemeClr val="lt1"/>
                      </a:solidFill>
                      <a:prstDash val="solid"/>
                      <a:round/>
                      <a:headEnd len="sm" w="sm" type="none"/>
                      <a:tailEnd len="sm" w="sm" type="none"/>
                    </a:lnB>
                  </a:tcPr>
                </a:tc>
                <a:tc hMerge="1"/>
                <a:tc gridSpan="2">
                  <a:txBody>
                    <a:bodyPr/>
                    <a:lstStyle/>
                    <a:p>
                      <a:pPr indent="0" lvl="0" marL="0" rtl="0" algn="l">
                        <a:spcBef>
                          <a:spcPts val="0"/>
                        </a:spcBef>
                        <a:spcAft>
                          <a:spcPts val="0"/>
                        </a:spcAft>
                        <a:buNone/>
                      </a:pPr>
                      <a:r>
                        <a:rPr lang="en-GB">
                          <a:latin typeface="Nunito Sans"/>
                          <a:ea typeface="Nunito Sans"/>
                          <a:cs typeface="Nunito Sans"/>
                          <a:sym typeface="Nunito Sans"/>
                        </a:rPr>
                        <a:t>4) Which class had the highest median score?</a:t>
                      </a:r>
                      <a:endParaRPr>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chemeClr val="lt1"/>
                      </a:solidFill>
                      <a:prstDash val="solid"/>
                      <a:round/>
                      <a:headEnd len="sm" w="sm" type="none"/>
                      <a:tailEnd len="sm" w="sm" type="none"/>
                    </a:lnB>
                  </a:tcPr>
                </a:tc>
                <a:tc hMerge="1"/>
                <a:tc gridSpan="2">
                  <a:txBody>
                    <a:bodyPr/>
                    <a:lstStyle/>
                    <a:p>
                      <a:pPr indent="0" lvl="0" marL="0" rtl="0" algn="l">
                        <a:spcBef>
                          <a:spcPts val="0"/>
                        </a:spcBef>
                        <a:spcAft>
                          <a:spcPts val="0"/>
                        </a:spcAft>
                        <a:buNone/>
                      </a:pPr>
                      <a:r>
                        <a:rPr lang="en-GB">
                          <a:latin typeface="Nunito Sans"/>
                          <a:ea typeface="Nunito Sans"/>
                          <a:cs typeface="Nunito Sans"/>
                          <a:sym typeface="Nunito Sans"/>
                        </a:rPr>
                        <a:t>5) </a:t>
                      </a:r>
                      <a:r>
                        <a:rPr lang="en-GB">
                          <a:solidFill>
                            <a:schemeClr val="dk1"/>
                          </a:solidFill>
                          <a:latin typeface="Nunito Sans"/>
                          <a:ea typeface="Nunito Sans"/>
                          <a:cs typeface="Nunito Sans"/>
                          <a:sym typeface="Nunito Sans"/>
                        </a:rPr>
                        <a:t>Calculate the length the arc shown in red.</a:t>
                      </a:r>
                      <a:endParaRPr>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chemeClr val="lt1"/>
                      </a:solidFill>
                      <a:prstDash val="solid"/>
                      <a:round/>
                      <a:headEnd len="sm" w="sm" type="none"/>
                      <a:tailEnd len="sm" w="sm" type="none"/>
                    </a:lnB>
                  </a:tcPr>
                </a:tc>
                <a:tc hMerge="1"/>
              </a:tr>
            </a:tbl>
          </a:graphicData>
        </a:graphic>
      </p:graphicFrame>
      <p:pic>
        <p:nvPicPr>
          <p:cNvPr id="170" name="Google Shape;170;p26"/>
          <p:cNvPicPr preferRelativeResize="0"/>
          <p:nvPr/>
        </p:nvPicPr>
        <p:blipFill>
          <a:blip r:embed="rId3">
            <a:alphaModFix/>
          </a:blip>
          <a:stretch>
            <a:fillRect/>
          </a:stretch>
        </p:blipFill>
        <p:spPr>
          <a:xfrm>
            <a:off x="730550" y="3037925"/>
            <a:ext cx="1703000" cy="1703000"/>
          </a:xfrm>
          <a:prstGeom prst="rect">
            <a:avLst/>
          </a:prstGeom>
          <a:noFill/>
          <a:ln>
            <a:noFill/>
          </a:ln>
        </p:spPr>
      </p:pic>
      <p:pic>
        <p:nvPicPr>
          <p:cNvPr id="171" name="Google Shape;171;p26"/>
          <p:cNvPicPr preferRelativeResize="0"/>
          <p:nvPr/>
        </p:nvPicPr>
        <p:blipFill>
          <a:blip r:embed="rId4">
            <a:alphaModFix/>
          </a:blip>
          <a:stretch>
            <a:fillRect/>
          </a:stretch>
        </p:blipFill>
        <p:spPr>
          <a:xfrm>
            <a:off x="7178475" y="3172500"/>
            <a:ext cx="1568425" cy="1568425"/>
          </a:xfrm>
          <a:prstGeom prst="rect">
            <a:avLst/>
          </a:prstGeom>
          <a:noFill/>
          <a:ln>
            <a:noFill/>
          </a:ln>
        </p:spPr>
      </p:pic>
      <p:pic>
        <p:nvPicPr>
          <p:cNvPr id="172" name="Google Shape;172;p26"/>
          <p:cNvPicPr preferRelativeResize="0"/>
          <p:nvPr/>
        </p:nvPicPr>
        <p:blipFill>
          <a:blip r:embed="rId5">
            <a:alphaModFix/>
          </a:blip>
          <a:stretch>
            <a:fillRect/>
          </a:stretch>
        </p:blipFill>
        <p:spPr>
          <a:xfrm>
            <a:off x="3029213" y="3172500"/>
            <a:ext cx="3624427" cy="1215699"/>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6" name="Shape 176"/>
        <p:cNvGrpSpPr/>
        <p:nvPr/>
      </p:nvGrpSpPr>
      <p:grpSpPr>
        <a:xfrm>
          <a:off x="0" y="0"/>
          <a:ext cx="0" cy="0"/>
          <a:chOff x="0" y="0"/>
          <a:chExt cx="0" cy="0"/>
        </a:xfrm>
      </p:grpSpPr>
      <p:sp>
        <p:nvSpPr>
          <p:cNvPr id="177" name="Google Shape;177;p27"/>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4, Day 5</a:t>
            </a:r>
            <a:endParaRPr b="1">
              <a:solidFill>
                <a:srgbClr val="FFFFFF"/>
              </a:solidFill>
              <a:latin typeface="Nunito Sans"/>
              <a:ea typeface="Nunito Sans"/>
              <a:cs typeface="Nunito Sans"/>
              <a:sym typeface="Nunito Sans"/>
            </a:endParaRPr>
          </a:p>
        </p:txBody>
      </p:sp>
      <p:graphicFrame>
        <p:nvGraphicFramePr>
          <p:cNvPr id="178" name="Google Shape;178;p27"/>
          <p:cNvGraphicFramePr/>
          <p:nvPr/>
        </p:nvGraphicFramePr>
        <p:xfrm>
          <a:off x="80100" y="892050"/>
          <a:ext cx="3000000" cy="3000000"/>
        </p:xfrm>
        <a:graphic>
          <a:graphicData uri="http://schemas.openxmlformats.org/drawingml/2006/table">
            <a:tbl>
              <a:tblPr>
                <a:noFill/>
                <a:tableStyleId>{84291558-0CDE-4B1B-9B5D-5066D33DFC77}</a:tableStyleId>
              </a:tblPr>
              <a:tblGrid>
                <a:gridCol w="1489450"/>
                <a:gridCol w="1136225"/>
                <a:gridCol w="1842675"/>
                <a:gridCol w="2070400"/>
                <a:gridCol w="908500"/>
                <a:gridCol w="1489450"/>
              </a:tblGrid>
              <a:tr h="1583200">
                <a:tc gridSpan="3">
                  <a:txBody>
                    <a:bodyPr/>
                    <a:lstStyle/>
                    <a:p>
                      <a:pPr indent="-317500" lvl="0" marL="457200" rtl="0" algn="l">
                        <a:spcBef>
                          <a:spcPts val="0"/>
                        </a:spcBef>
                        <a:spcAft>
                          <a:spcPts val="0"/>
                        </a:spcAft>
                        <a:buClr>
                          <a:schemeClr val="dk1"/>
                        </a:buClr>
                        <a:buSzPts val="1400"/>
                        <a:buFont typeface="Nunito Sans"/>
                        <a:buAutoNum type="arabicParenR"/>
                      </a:pPr>
                      <a:r>
                        <a:rPr lang="en-GB">
                          <a:solidFill>
                            <a:schemeClr val="dk1"/>
                          </a:solidFill>
                          <a:latin typeface="Nunito Sans"/>
                          <a:ea typeface="Nunito Sans"/>
                          <a:cs typeface="Nunito Sans"/>
                          <a:sym typeface="Nunito Sans"/>
                        </a:rPr>
                        <a:t>Factorise</a:t>
                      </a:r>
                      <a:endParaRPr>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t/>
                      </a:r>
                      <a:endParaRPr>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rPr lang="en-GB">
                          <a:solidFill>
                            <a:schemeClr val="dk1"/>
                          </a:solidFill>
                          <a:latin typeface="Nunito Sans"/>
                          <a:ea typeface="Nunito Sans"/>
                          <a:cs typeface="Nunito Sans"/>
                          <a:sym typeface="Nunito Sans"/>
                        </a:rPr>
                        <a:t>        2</a:t>
                      </a:r>
                      <a:r>
                        <a:rPr i="1" lang="en-GB">
                          <a:solidFill>
                            <a:schemeClr val="dk1"/>
                          </a:solidFill>
                          <a:latin typeface="Times New Roman"/>
                          <a:ea typeface="Times New Roman"/>
                          <a:cs typeface="Times New Roman"/>
                          <a:sym typeface="Times New Roman"/>
                        </a:rPr>
                        <a:t>x</a:t>
                      </a:r>
                      <a:r>
                        <a:rPr baseline="30000" lang="en-GB">
                          <a:solidFill>
                            <a:schemeClr val="dk1"/>
                          </a:solidFill>
                          <a:latin typeface="Nunito Sans"/>
                          <a:ea typeface="Nunito Sans"/>
                          <a:cs typeface="Nunito Sans"/>
                          <a:sym typeface="Nunito Sans"/>
                        </a:rPr>
                        <a:t>2</a:t>
                      </a:r>
                      <a:r>
                        <a:rPr lang="en-GB">
                          <a:solidFill>
                            <a:schemeClr val="dk1"/>
                          </a:solidFill>
                          <a:latin typeface="Nunito Sans"/>
                          <a:ea typeface="Nunito Sans"/>
                          <a:cs typeface="Nunito Sans"/>
                          <a:sym typeface="Nunito Sans"/>
                        </a:rPr>
                        <a:t> + 11</a:t>
                      </a:r>
                      <a:r>
                        <a:rPr i="1" lang="en-GB">
                          <a:solidFill>
                            <a:schemeClr val="dk1"/>
                          </a:solidFill>
                          <a:latin typeface="Times New Roman"/>
                          <a:ea typeface="Times New Roman"/>
                          <a:cs typeface="Times New Roman"/>
                          <a:sym typeface="Times New Roman"/>
                        </a:rPr>
                        <a:t>x</a:t>
                      </a:r>
                      <a:r>
                        <a:rPr lang="en-GB">
                          <a:solidFill>
                            <a:schemeClr val="dk1"/>
                          </a:solidFill>
                          <a:latin typeface="Nunito Sans"/>
                          <a:ea typeface="Nunito Sans"/>
                          <a:cs typeface="Nunito Sans"/>
                          <a:sym typeface="Nunito Sans"/>
                        </a:rPr>
                        <a:t> + 12 </a:t>
                      </a:r>
                      <a:r>
                        <a:rPr b="1" lang="en-GB">
                          <a:solidFill>
                            <a:srgbClr val="00BC89"/>
                          </a:solidFill>
                          <a:latin typeface="Nunito Sans"/>
                          <a:ea typeface="Nunito Sans"/>
                          <a:cs typeface="Nunito Sans"/>
                          <a:sym typeface="Nunito Sans"/>
                        </a:rPr>
                        <a:t>= (2</a:t>
                      </a:r>
                      <a:r>
                        <a:rPr b="1" i="1" lang="en-GB">
                          <a:solidFill>
                            <a:srgbClr val="00BC89"/>
                          </a:solidFill>
                          <a:latin typeface="Times New Roman"/>
                          <a:ea typeface="Times New Roman"/>
                          <a:cs typeface="Times New Roman"/>
                          <a:sym typeface="Times New Roman"/>
                        </a:rPr>
                        <a:t>x</a:t>
                      </a:r>
                      <a:r>
                        <a:rPr b="1" lang="en-GB">
                          <a:solidFill>
                            <a:srgbClr val="00BC89"/>
                          </a:solidFill>
                          <a:latin typeface="Nunito Sans"/>
                          <a:ea typeface="Nunito Sans"/>
                          <a:cs typeface="Nunito Sans"/>
                          <a:sym typeface="Nunito Sans"/>
                        </a:rPr>
                        <a:t> + 3)(</a:t>
                      </a:r>
                      <a:r>
                        <a:rPr b="1" i="1" lang="en-GB">
                          <a:solidFill>
                            <a:srgbClr val="00BC89"/>
                          </a:solidFill>
                          <a:latin typeface="Times New Roman"/>
                          <a:ea typeface="Times New Roman"/>
                          <a:cs typeface="Times New Roman"/>
                          <a:sym typeface="Times New Roman"/>
                        </a:rPr>
                        <a:t>x</a:t>
                      </a:r>
                      <a:r>
                        <a:rPr b="1" lang="en-GB">
                          <a:solidFill>
                            <a:srgbClr val="00BC89"/>
                          </a:solidFill>
                          <a:latin typeface="Nunito Sans"/>
                          <a:ea typeface="Nunito Sans"/>
                          <a:cs typeface="Nunito Sans"/>
                          <a:sym typeface="Nunito Sans"/>
                        </a:rPr>
                        <a:t> + 4)</a:t>
                      </a:r>
                      <a:endParaRPr b="1">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c gridSpan="3">
                  <a:txBody>
                    <a:bodyPr/>
                    <a:lstStyle/>
                    <a:p>
                      <a:pPr indent="0" lvl="0" marL="0" rtl="0" algn="l">
                        <a:spcBef>
                          <a:spcPts val="0"/>
                        </a:spcBef>
                        <a:spcAft>
                          <a:spcPts val="0"/>
                        </a:spcAft>
                        <a:buNone/>
                      </a:pPr>
                      <a:r>
                        <a:rPr lang="en-GB"/>
                        <a:t>2) </a:t>
                      </a:r>
                      <a:r>
                        <a:rPr lang="en-GB">
                          <a:solidFill>
                            <a:schemeClr val="dk1"/>
                          </a:solidFill>
                        </a:rPr>
                        <a:t>A 6-sided die is rolled and two coins are tossed. What is the probability of getting an even number on the die and heads on both coins?</a:t>
                      </a:r>
                      <a:endParaRPr/>
                    </a:p>
                    <a:p>
                      <a:pPr indent="0" lvl="0" marL="0" rtl="0" algn="l">
                        <a:spcBef>
                          <a:spcPts val="0"/>
                        </a:spcBef>
                        <a:spcAft>
                          <a:spcPts val="0"/>
                        </a:spcAft>
                        <a:buNone/>
                      </a:pPr>
                      <a:r>
                        <a:t/>
                      </a:r>
                      <a:endParaRPr>
                        <a:solidFill>
                          <a:srgbClr val="00BC89"/>
                        </a:solidFill>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2307175">
                <a:tc gridSpan="2">
                  <a:txBody>
                    <a:bodyPr/>
                    <a:lstStyle/>
                    <a:p>
                      <a:pPr indent="0" lvl="0" marL="0" rtl="0" algn="l">
                        <a:spcBef>
                          <a:spcPts val="0"/>
                        </a:spcBef>
                        <a:spcAft>
                          <a:spcPts val="0"/>
                        </a:spcAft>
                        <a:buNone/>
                      </a:pPr>
                      <a:r>
                        <a:rPr lang="en-GB">
                          <a:latin typeface="Nunito Sans"/>
                          <a:ea typeface="Nunito Sans"/>
                          <a:cs typeface="Nunito Sans"/>
                          <a:sym typeface="Nunito Sans"/>
                        </a:rPr>
                        <a:t>3) </a:t>
                      </a:r>
                      <a:r>
                        <a:rPr lang="en-GB">
                          <a:solidFill>
                            <a:schemeClr val="dk1"/>
                          </a:solidFill>
                          <a:latin typeface="Nunito Sans"/>
                          <a:ea typeface="Nunito Sans"/>
                          <a:cs typeface="Nunito Sans"/>
                          <a:sym typeface="Nunito Sans"/>
                        </a:rPr>
                        <a:t>Sketch an example of an exponential function on the axes.</a:t>
                      </a:r>
                      <a:endParaRPr>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chemeClr val="lt1"/>
                      </a:solidFill>
                      <a:prstDash val="solid"/>
                      <a:round/>
                      <a:headEnd len="sm" w="sm" type="none"/>
                      <a:tailEnd len="sm" w="sm" type="none"/>
                    </a:lnB>
                  </a:tcPr>
                </a:tc>
                <a:tc hMerge="1"/>
                <a:tc gridSpan="2">
                  <a:txBody>
                    <a:bodyPr/>
                    <a:lstStyle/>
                    <a:p>
                      <a:pPr indent="0" lvl="0" marL="0" rtl="0" algn="l">
                        <a:spcBef>
                          <a:spcPts val="0"/>
                        </a:spcBef>
                        <a:spcAft>
                          <a:spcPts val="0"/>
                        </a:spcAft>
                        <a:buNone/>
                      </a:pPr>
                      <a:r>
                        <a:rPr lang="en-GB">
                          <a:latin typeface="Nunito Sans"/>
                          <a:ea typeface="Nunito Sans"/>
                          <a:cs typeface="Nunito Sans"/>
                          <a:sym typeface="Nunito Sans"/>
                        </a:rPr>
                        <a:t>4) Which class had the highest median score? </a:t>
                      </a:r>
                      <a:r>
                        <a:rPr b="1" lang="en-GB">
                          <a:solidFill>
                            <a:srgbClr val="00BC89"/>
                          </a:solidFill>
                          <a:latin typeface="Nunito Sans"/>
                          <a:ea typeface="Nunito Sans"/>
                          <a:cs typeface="Nunito Sans"/>
                          <a:sym typeface="Nunito Sans"/>
                        </a:rPr>
                        <a:t>Class B</a:t>
                      </a:r>
                      <a:endParaRPr b="1">
                        <a:solidFill>
                          <a:srgbClr val="00BC89"/>
                        </a:solidFill>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chemeClr val="lt1"/>
                      </a:solidFill>
                      <a:prstDash val="solid"/>
                      <a:round/>
                      <a:headEnd len="sm" w="sm" type="none"/>
                      <a:tailEnd len="sm" w="sm" type="none"/>
                    </a:lnB>
                  </a:tcPr>
                </a:tc>
                <a:tc hMerge="1"/>
                <a:tc gridSpan="2">
                  <a:txBody>
                    <a:bodyPr/>
                    <a:lstStyle/>
                    <a:p>
                      <a:pPr indent="0" lvl="0" marL="0" rtl="0" algn="l">
                        <a:spcBef>
                          <a:spcPts val="0"/>
                        </a:spcBef>
                        <a:spcAft>
                          <a:spcPts val="0"/>
                        </a:spcAft>
                        <a:buNone/>
                      </a:pPr>
                      <a:r>
                        <a:rPr lang="en-GB">
                          <a:latin typeface="Nunito Sans"/>
                          <a:ea typeface="Nunito Sans"/>
                          <a:cs typeface="Nunito Sans"/>
                          <a:sym typeface="Nunito Sans"/>
                        </a:rPr>
                        <a:t>5) </a:t>
                      </a:r>
                      <a:r>
                        <a:rPr lang="en-GB">
                          <a:solidFill>
                            <a:schemeClr val="dk1"/>
                          </a:solidFill>
                          <a:latin typeface="Nunito Sans"/>
                          <a:ea typeface="Nunito Sans"/>
                          <a:cs typeface="Nunito Sans"/>
                          <a:sym typeface="Nunito Sans"/>
                        </a:rPr>
                        <a:t>Calculate the length the arc shown in red.</a:t>
                      </a:r>
                      <a:r>
                        <a:rPr lang="en-GB">
                          <a:solidFill>
                            <a:schemeClr val="dk1"/>
                          </a:solidFill>
                          <a:latin typeface="Nunito Sans"/>
                          <a:ea typeface="Nunito Sans"/>
                          <a:cs typeface="Nunito Sans"/>
                          <a:sym typeface="Nunito Sans"/>
                        </a:rPr>
                        <a:t>    </a:t>
                      </a:r>
                      <a:r>
                        <a:rPr b="1" lang="en-GB">
                          <a:solidFill>
                            <a:srgbClr val="00BC89"/>
                          </a:solidFill>
                          <a:latin typeface="Nunito Sans"/>
                          <a:ea typeface="Nunito Sans"/>
                          <a:cs typeface="Nunito Sans"/>
                          <a:sym typeface="Nunito Sans"/>
                        </a:rPr>
                        <a:t>109.96mm</a:t>
                      </a:r>
                      <a:r>
                        <a:rPr b="1" lang="en-GB">
                          <a:solidFill>
                            <a:srgbClr val="00BC89"/>
                          </a:solidFill>
                          <a:latin typeface="Nunito Sans"/>
                          <a:ea typeface="Nunito Sans"/>
                          <a:cs typeface="Nunito Sans"/>
                          <a:sym typeface="Nunito Sans"/>
                        </a:rPr>
                        <a:t> </a:t>
                      </a:r>
                      <a:r>
                        <a:rPr b="1" lang="en-GB">
                          <a:solidFill>
                            <a:srgbClr val="00BC89"/>
                          </a:solidFill>
                          <a:latin typeface="Nunito Sans"/>
                          <a:ea typeface="Nunito Sans"/>
                          <a:cs typeface="Nunito Sans"/>
                          <a:sym typeface="Nunito Sans"/>
                        </a:rPr>
                        <a:t>(2dp)</a:t>
                      </a:r>
                      <a:endParaRPr b="1">
                        <a:solidFill>
                          <a:srgbClr val="00BC89"/>
                        </a:solidFill>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chemeClr val="lt1"/>
                      </a:solidFill>
                      <a:prstDash val="solid"/>
                      <a:round/>
                      <a:headEnd len="sm" w="sm" type="none"/>
                      <a:tailEnd len="sm" w="sm" type="none"/>
                    </a:lnB>
                  </a:tcPr>
                </a:tc>
                <a:tc hMerge="1"/>
              </a:tr>
            </a:tbl>
          </a:graphicData>
        </a:graphic>
      </p:graphicFrame>
      <p:pic>
        <p:nvPicPr>
          <p:cNvPr id="179" name="Google Shape;179;p27"/>
          <p:cNvPicPr preferRelativeResize="0"/>
          <p:nvPr/>
        </p:nvPicPr>
        <p:blipFill>
          <a:blip r:embed="rId3">
            <a:alphaModFix/>
          </a:blip>
          <a:stretch>
            <a:fillRect/>
          </a:stretch>
        </p:blipFill>
        <p:spPr>
          <a:xfrm>
            <a:off x="622725" y="3022802"/>
            <a:ext cx="1710925" cy="1710898"/>
          </a:xfrm>
          <a:prstGeom prst="rect">
            <a:avLst/>
          </a:prstGeom>
          <a:noFill/>
          <a:ln>
            <a:noFill/>
          </a:ln>
        </p:spPr>
      </p:pic>
      <p:pic>
        <p:nvPicPr>
          <p:cNvPr id="180" name="Google Shape;180;p27"/>
          <p:cNvPicPr preferRelativeResize="0"/>
          <p:nvPr/>
        </p:nvPicPr>
        <p:blipFill>
          <a:blip r:embed="rId4">
            <a:alphaModFix/>
          </a:blip>
          <a:stretch>
            <a:fillRect/>
          </a:stretch>
        </p:blipFill>
        <p:spPr>
          <a:xfrm>
            <a:off x="7178475" y="3172500"/>
            <a:ext cx="1568425" cy="1568425"/>
          </a:xfrm>
          <a:prstGeom prst="rect">
            <a:avLst/>
          </a:prstGeom>
          <a:noFill/>
          <a:ln>
            <a:noFill/>
          </a:ln>
        </p:spPr>
      </p:pic>
      <p:grpSp>
        <p:nvGrpSpPr>
          <p:cNvPr id="181" name="Google Shape;181;p27"/>
          <p:cNvGrpSpPr/>
          <p:nvPr/>
        </p:nvGrpSpPr>
        <p:grpSpPr>
          <a:xfrm>
            <a:off x="4763428" y="1666125"/>
            <a:ext cx="235655" cy="481300"/>
            <a:chOff x="4963775" y="5368550"/>
            <a:chExt cx="294900" cy="481300"/>
          </a:xfrm>
        </p:grpSpPr>
        <p:cxnSp>
          <p:nvCxnSpPr>
            <p:cNvPr id="182" name="Google Shape;182;p27"/>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183" name="Google Shape;183;p27"/>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solidFill>
                    <a:srgbClr val="00BC89"/>
                  </a:solidFill>
                  <a:latin typeface="Nunito Sans"/>
                  <a:ea typeface="Nunito Sans"/>
                  <a:cs typeface="Nunito Sans"/>
                  <a:sym typeface="Nunito Sans"/>
                </a:rPr>
                <a:t>8</a:t>
              </a:r>
              <a:endParaRPr b="1">
                <a:solidFill>
                  <a:srgbClr val="00BC89"/>
                </a:solidFill>
                <a:latin typeface="Nunito Sans"/>
                <a:ea typeface="Nunito Sans"/>
                <a:cs typeface="Nunito Sans"/>
                <a:sym typeface="Nunito Sans"/>
              </a:endParaRPr>
            </a:p>
          </p:txBody>
        </p:sp>
        <p:sp>
          <p:nvSpPr>
            <p:cNvPr id="184" name="Google Shape;184;p27"/>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solidFill>
                    <a:srgbClr val="00BC89"/>
                  </a:solidFill>
                  <a:latin typeface="Nunito Sans"/>
                  <a:ea typeface="Nunito Sans"/>
                  <a:cs typeface="Nunito Sans"/>
                  <a:sym typeface="Nunito Sans"/>
                </a:rPr>
                <a:t>1</a:t>
              </a:r>
              <a:endParaRPr b="1">
                <a:solidFill>
                  <a:srgbClr val="00BC89"/>
                </a:solidFill>
                <a:latin typeface="Nunito Sans"/>
                <a:ea typeface="Nunito Sans"/>
                <a:cs typeface="Nunito Sans"/>
                <a:sym typeface="Nunito Sans"/>
              </a:endParaRPr>
            </a:p>
          </p:txBody>
        </p:sp>
      </p:grpSp>
      <p:pic>
        <p:nvPicPr>
          <p:cNvPr id="185" name="Google Shape;185;p27"/>
          <p:cNvPicPr preferRelativeResize="0"/>
          <p:nvPr/>
        </p:nvPicPr>
        <p:blipFill>
          <a:blip r:embed="rId5">
            <a:alphaModFix/>
          </a:blip>
          <a:stretch>
            <a:fillRect/>
          </a:stretch>
        </p:blipFill>
        <p:spPr>
          <a:xfrm>
            <a:off x="2759788" y="3172500"/>
            <a:ext cx="3624427" cy="1215699"/>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graphicFrame>
        <p:nvGraphicFramePr>
          <p:cNvPr id="74" name="Google Shape;74;p16"/>
          <p:cNvGraphicFramePr/>
          <p:nvPr/>
        </p:nvGraphicFramePr>
        <p:xfrm>
          <a:off x="212400" y="829675"/>
          <a:ext cx="3000000" cy="3000000"/>
        </p:xfrm>
        <a:graphic>
          <a:graphicData uri="http://schemas.openxmlformats.org/drawingml/2006/table">
            <a:tbl>
              <a:tblPr>
                <a:noFill/>
                <a:tableStyleId>{9FD60058-DE1E-4B74-AFB5-012A5A2759E4}</a:tableStyleId>
              </a:tblPr>
              <a:tblGrid>
                <a:gridCol w="8829300"/>
              </a:tblGrid>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This week in a nutshell:</a:t>
                      </a:r>
                      <a:endParaRPr sz="1500">
                        <a:latin typeface="Nunito Sans"/>
                        <a:ea typeface="Nunito Sans"/>
                        <a:cs typeface="Nunito Sans"/>
                        <a:sym typeface="Nunito Sans"/>
                      </a:endParaRPr>
                    </a:p>
                    <a:p>
                      <a:pPr indent="0" lvl="0" marL="0" rtl="0" algn="l">
                        <a:lnSpc>
                          <a:spcPct val="115000"/>
                        </a:lnSpc>
                        <a:spcBef>
                          <a:spcPts val="0"/>
                        </a:spcBef>
                        <a:spcAft>
                          <a:spcPts val="0"/>
                        </a:spcAft>
                        <a:buNone/>
                      </a:pPr>
                      <a:r>
                        <a:rPr lang="en-GB" sz="1500">
                          <a:latin typeface="Nunito Sans"/>
                          <a:ea typeface="Nunito Sans"/>
                          <a:cs typeface="Nunito Sans"/>
                          <a:sym typeface="Nunito Sans"/>
                        </a:rPr>
                        <a:t>This week is a mixture of method based questions requiring strict accuracy, along with questions based on the abstract. The questions on special graphs and comparing distributions make excellent discussion starters, both in terms of understanding the concepts and how to present an answer.</a:t>
                      </a:r>
                      <a:endParaRPr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latin typeface="Nunito Sans"/>
                          <a:ea typeface="Nunito Sans"/>
                          <a:cs typeface="Nunito Sans"/>
                          <a:sym typeface="Nunito Sans"/>
                        </a:rPr>
                        <a:t> 1: </a:t>
                      </a:r>
                      <a:r>
                        <a:rPr b="1" lang="en-GB" sz="1500">
                          <a:latin typeface="Nunito Sans"/>
                          <a:ea typeface="Nunito Sans"/>
                          <a:cs typeface="Nunito Sans"/>
                          <a:sym typeface="Nunito Sans"/>
                        </a:rPr>
                        <a:t>Factorising quadratics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2702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2: </a:t>
                      </a:r>
                      <a:r>
                        <a:rPr b="1" lang="en-GB" sz="1500">
                          <a:latin typeface="Nunito Sans"/>
                          <a:ea typeface="Nunito Sans"/>
                          <a:cs typeface="Nunito Sans"/>
                          <a:sym typeface="Nunito Sans"/>
                        </a:rPr>
                        <a:t>Probability of independent events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FCFCFC"/>
                    </a:solidFill>
                  </a:tcPr>
                </a:tc>
              </a:tr>
              <a:tr h="40857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3: </a:t>
                      </a:r>
                      <a:r>
                        <a:rPr b="1" lang="en-GB" sz="1500">
                          <a:latin typeface="Nunito Sans"/>
                          <a:ea typeface="Nunito Sans"/>
                          <a:cs typeface="Nunito Sans"/>
                          <a:sym typeface="Nunito Sans"/>
                        </a:rPr>
                        <a:t>Special graphs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4: </a:t>
                      </a:r>
                      <a:r>
                        <a:rPr b="1" lang="en-GB" sz="1500">
                          <a:latin typeface="Nunito Sans"/>
                          <a:ea typeface="Nunito Sans"/>
                          <a:cs typeface="Nunito Sans"/>
                          <a:sym typeface="Nunito Sans"/>
                        </a:rPr>
                        <a:t>Comparing distributions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39722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latin typeface="Nunito Sans"/>
                          <a:ea typeface="Nunito Sans"/>
                          <a:cs typeface="Nunito Sans"/>
                          <a:sym typeface="Nunito Sans"/>
                        </a:rPr>
                        <a:t> 5: </a:t>
                      </a:r>
                      <a:r>
                        <a:rPr b="1" lang="en-GB" sz="1500">
                          <a:latin typeface="Nunito Sans"/>
                          <a:ea typeface="Nunito Sans"/>
                          <a:cs typeface="Nunito Sans"/>
                          <a:sym typeface="Nunito Sans"/>
                        </a:rPr>
                        <a:t>Arc lengths and sectors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bl>
          </a:graphicData>
        </a:graphic>
      </p:graphicFrame>
      <p:sp>
        <p:nvSpPr>
          <p:cNvPr id="75" name="Google Shape;75;p1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4</a:t>
            </a:r>
            <a:endParaRPr b="1">
              <a:solidFill>
                <a:srgbClr val="FFFFFF"/>
              </a:solidFill>
              <a:latin typeface="Nunito Sans"/>
              <a:ea typeface="Nunito Sans"/>
              <a:cs typeface="Nunito Sans"/>
              <a:sym typeface="Nunito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graphicFrame>
        <p:nvGraphicFramePr>
          <p:cNvPr id="80" name="Google Shape;80;p17"/>
          <p:cNvGraphicFramePr/>
          <p:nvPr/>
        </p:nvGraphicFramePr>
        <p:xfrm>
          <a:off x="174000" y="905875"/>
          <a:ext cx="3000000" cy="3000000"/>
        </p:xfrm>
        <a:graphic>
          <a:graphicData uri="http://schemas.openxmlformats.org/drawingml/2006/table">
            <a:tbl>
              <a:tblPr>
                <a:noFill/>
                <a:tableStyleId>{9FD60058-DE1E-4B74-AFB5-012A5A2759E4}</a:tableStyleId>
              </a:tblPr>
              <a:tblGrid>
                <a:gridCol w="8458075"/>
              </a:tblGrid>
              <a:tr h="355900">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This week’s ideas for class discussion include:</a:t>
                      </a:r>
                      <a:endParaRPr>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58692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 1: </a:t>
                      </a:r>
                      <a:r>
                        <a:rPr b="1" lang="en-GB" sz="1500">
                          <a:solidFill>
                            <a:schemeClr val="dk1"/>
                          </a:solidFill>
                          <a:latin typeface="Nunito Sans"/>
                          <a:ea typeface="Nunito Sans"/>
                          <a:cs typeface="Nunito Sans"/>
                          <a:sym typeface="Nunito Sans"/>
                        </a:rPr>
                        <a:t>Factorising quadratics</a:t>
                      </a:r>
                      <a:endParaRPr b="1">
                        <a:solidFill>
                          <a:srgbClr val="FF0000"/>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0000FF"/>
                        </a:buClr>
                        <a:buSzPts val="1400"/>
                        <a:buFont typeface="Nunito Sans"/>
                        <a:buChar char="●"/>
                      </a:pPr>
                      <a:r>
                        <a:rPr b="1" lang="en-GB">
                          <a:solidFill>
                            <a:srgbClr val="0000FF"/>
                          </a:solidFill>
                          <a:latin typeface="Nunito Sans"/>
                          <a:ea typeface="Nunito Sans"/>
                          <a:cs typeface="Nunito Sans"/>
                          <a:sym typeface="Nunito Sans"/>
                        </a:rPr>
                        <a:t>Why do we need to factorise quadratics?</a:t>
                      </a:r>
                      <a:endParaRPr b="1">
                        <a:solidFill>
                          <a:srgbClr val="0000FF"/>
                        </a:solidFill>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619000">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 2: </a:t>
                      </a:r>
                      <a:r>
                        <a:rPr b="1" lang="en-GB" sz="1500">
                          <a:solidFill>
                            <a:schemeClr val="dk1"/>
                          </a:solidFill>
                          <a:latin typeface="Nunito Sans"/>
                          <a:ea typeface="Nunito Sans"/>
                          <a:cs typeface="Nunito Sans"/>
                          <a:sym typeface="Nunito Sans"/>
                        </a:rPr>
                        <a:t>Probability of independent events</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0000FF"/>
                        </a:buClr>
                        <a:buSzPts val="1400"/>
                        <a:buFont typeface="Nunito Sans"/>
                        <a:buChar char="●"/>
                      </a:pPr>
                      <a:r>
                        <a:rPr b="1" lang="en-GB">
                          <a:solidFill>
                            <a:srgbClr val="0000FF"/>
                          </a:solidFill>
                          <a:latin typeface="Nunito Sans"/>
                          <a:ea typeface="Nunito Sans"/>
                          <a:cs typeface="Nunito Sans"/>
                          <a:sym typeface="Nunito Sans"/>
                        </a:rPr>
                        <a:t>How do you decide if the events you are looking at actually are independent?</a:t>
                      </a:r>
                      <a:endParaRPr b="1">
                        <a:solidFill>
                          <a:srgbClr val="0000FF"/>
                        </a:solidFill>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FCFCFC"/>
                    </a:solidFill>
                  </a:tcPr>
                </a:tc>
              </a:tr>
              <a:tr h="523500">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 3: </a:t>
                      </a:r>
                      <a:r>
                        <a:rPr b="1" lang="en-GB" sz="1500">
                          <a:solidFill>
                            <a:schemeClr val="dk1"/>
                          </a:solidFill>
                          <a:latin typeface="Nunito Sans"/>
                          <a:ea typeface="Nunito Sans"/>
                          <a:cs typeface="Nunito Sans"/>
                          <a:sym typeface="Nunito Sans"/>
                        </a:rPr>
                        <a:t>Special graphs</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0000FF"/>
                        </a:buClr>
                        <a:buSzPts val="1400"/>
                        <a:buFont typeface="Nunito Sans"/>
                        <a:buChar char="●"/>
                      </a:pPr>
                      <a:r>
                        <a:rPr b="1" lang="en-GB">
                          <a:solidFill>
                            <a:srgbClr val="0000FF"/>
                          </a:solidFill>
                          <a:latin typeface="Nunito Sans"/>
                          <a:ea typeface="Nunito Sans"/>
                          <a:cs typeface="Nunito Sans"/>
                          <a:sym typeface="Nunito Sans"/>
                        </a:rPr>
                        <a:t>Why might the properties of special types of graph be important to recognise?</a:t>
                      </a:r>
                      <a:endParaRPr b="1">
                        <a:solidFill>
                          <a:srgbClr val="0000FF"/>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0000FF"/>
                        </a:buClr>
                        <a:buSzPts val="1400"/>
                        <a:buFont typeface="Nunito Sans"/>
                        <a:buChar char="●"/>
                      </a:pPr>
                      <a:r>
                        <a:rPr b="1" lang="en-GB">
                          <a:solidFill>
                            <a:srgbClr val="0000FF"/>
                          </a:solidFill>
                          <a:latin typeface="Nunito Sans"/>
                          <a:ea typeface="Nunito Sans"/>
                          <a:cs typeface="Nunito Sans"/>
                          <a:sym typeface="Nunito Sans"/>
                        </a:rPr>
                        <a:t>Can you think of phenomena that are represented by each type of graph?</a:t>
                      </a:r>
                      <a:endParaRPr b="1">
                        <a:solidFill>
                          <a:srgbClr val="0000FF"/>
                        </a:solidFill>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523500">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 4: </a:t>
                      </a:r>
                      <a:r>
                        <a:rPr b="1" lang="en-GB" sz="1500">
                          <a:solidFill>
                            <a:schemeClr val="dk1"/>
                          </a:solidFill>
                          <a:latin typeface="Nunito Sans"/>
                          <a:ea typeface="Nunito Sans"/>
                          <a:cs typeface="Nunito Sans"/>
                          <a:sym typeface="Nunito Sans"/>
                        </a:rPr>
                        <a:t>Comparing distributions</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0000FF"/>
                        </a:buClr>
                        <a:buSzPts val="1400"/>
                        <a:buFont typeface="Nunito Sans"/>
                        <a:buChar char="●"/>
                      </a:pPr>
                      <a:r>
                        <a:rPr b="1" lang="en-GB">
                          <a:solidFill>
                            <a:srgbClr val="0000FF"/>
                          </a:solidFill>
                          <a:latin typeface="Nunito Sans"/>
                          <a:ea typeface="Nunito Sans"/>
                          <a:cs typeface="Nunito Sans"/>
                          <a:sym typeface="Nunito Sans"/>
                        </a:rPr>
                        <a:t>Which do you think is more important: analysing one distribution, or comparing distributions? Why?</a:t>
                      </a:r>
                      <a:endParaRPr b="1">
                        <a:solidFill>
                          <a:srgbClr val="0000FF"/>
                        </a:solidFill>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508950">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 5: </a:t>
                      </a:r>
                      <a:r>
                        <a:rPr b="1" lang="en-GB" sz="1500">
                          <a:solidFill>
                            <a:schemeClr val="dk1"/>
                          </a:solidFill>
                          <a:latin typeface="Nunito Sans"/>
                          <a:ea typeface="Nunito Sans"/>
                          <a:cs typeface="Nunito Sans"/>
                          <a:sym typeface="Nunito Sans"/>
                        </a:rPr>
                        <a:t>Arc lengths and sectors</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0000FF"/>
                        </a:buClr>
                        <a:buSzPts val="1400"/>
                        <a:buFont typeface="Nunito Sans"/>
                        <a:buChar char="●"/>
                      </a:pPr>
                      <a:r>
                        <a:rPr b="1" lang="en-GB">
                          <a:solidFill>
                            <a:srgbClr val="0000FF"/>
                          </a:solidFill>
                          <a:latin typeface="Nunito Sans"/>
                          <a:ea typeface="Nunito Sans"/>
                          <a:cs typeface="Nunito Sans"/>
                          <a:sym typeface="Nunito Sans"/>
                        </a:rPr>
                        <a:t>How do you remember the difference for length/area formul</a:t>
                      </a:r>
                      <a:r>
                        <a:rPr b="1" lang="en-GB">
                          <a:solidFill>
                            <a:srgbClr val="0000FF"/>
                          </a:solidFill>
                          <a:latin typeface="Nunito Sans"/>
                          <a:ea typeface="Nunito Sans"/>
                          <a:cs typeface="Nunito Sans"/>
                          <a:sym typeface="Nunito Sans"/>
                        </a:rPr>
                        <a:t>as</a:t>
                      </a:r>
                      <a:r>
                        <a:rPr b="1" lang="en-GB">
                          <a:solidFill>
                            <a:srgbClr val="0000FF"/>
                          </a:solidFill>
                          <a:latin typeface="Nunito Sans"/>
                          <a:ea typeface="Nunito Sans"/>
                          <a:cs typeface="Nunito Sans"/>
                          <a:sym typeface="Nunito Sans"/>
                        </a:rPr>
                        <a:t> in circles?</a:t>
                      </a:r>
                      <a:endParaRPr b="1">
                        <a:solidFill>
                          <a:srgbClr val="0000FF"/>
                        </a:solidFill>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bl>
          </a:graphicData>
        </a:graphic>
      </p:graphicFrame>
      <p:sp>
        <p:nvSpPr>
          <p:cNvPr id="81" name="Google Shape;81;p17"/>
          <p:cNvSpPr txBox="1"/>
          <p:nvPr/>
        </p:nvSpPr>
        <p:spPr>
          <a:xfrm>
            <a:off x="80050" y="361775"/>
            <a:ext cx="26142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4: Discussion Ideas</a:t>
            </a:r>
            <a:endParaRPr b="1">
              <a:solidFill>
                <a:srgbClr val="FFFFFF"/>
              </a:solidFill>
              <a:latin typeface="Nunito Sans"/>
              <a:ea typeface="Nunito Sans"/>
              <a:cs typeface="Nunito Sans"/>
              <a:sym typeface="Nunito Sans"/>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sp>
        <p:nvSpPr>
          <p:cNvPr id="86" name="Google Shape;86;p18"/>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4, Day 1</a:t>
            </a:r>
            <a:endParaRPr b="1">
              <a:solidFill>
                <a:srgbClr val="FFFFFF"/>
              </a:solidFill>
              <a:latin typeface="Nunito Sans"/>
              <a:ea typeface="Nunito Sans"/>
              <a:cs typeface="Nunito Sans"/>
              <a:sym typeface="Nunito Sans"/>
            </a:endParaRPr>
          </a:p>
        </p:txBody>
      </p:sp>
      <p:graphicFrame>
        <p:nvGraphicFramePr>
          <p:cNvPr id="87" name="Google Shape;87;p18"/>
          <p:cNvGraphicFramePr/>
          <p:nvPr/>
        </p:nvGraphicFramePr>
        <p:xfrm>
          <a:off x="80100" y="892050"/>
          <a:ext cx="3000000" cy="3000000"/>
        </p:xfrm>
        <a:graphic>
          <a:graphicData uri="http://schemas.openxmlformats.org/drawingml/2006/table">
            <a:tbl>
              <a:tblPr>
                <a:noFill/>
                <a:tableStyleId>{84291558-0CDE-4B1B-9B5D-5066D33DFC77}</a:tableStyleId>
              </a:tblPr>
              <a:tblGrid>
                <a:gridCol w="1489450"/>
                <a:gridCol w="1347825"/>
                <a:gridCol w="1631075"/>
                <a:gridCol w="1489450"/>
                <a:gridCol w="1489450"/>
                <a:gridCol w="1489450"/>
              </a:tblGrid>
              <a:tr h="1631450">
                <a:tc gridSpan="3">
                  <a:txBody>
                    <a:bodyPr/>
                    <a:lstStyle/>
                    <a:p>
                      <a:pPr indent="-317500" lvl="0" marL="457200" rtl="0" algn="l">
                        <a:spcBef>
                          <a:spcPts val="0"/>
                        </a:spcBef>
                        <a:spcAft>
                          <a:spcPts val="0"/>
                        </a:spcAft>
                        <a:buSzPts val="1400"/>
                        <a:buFont typeface="Nunito Sans"/>
                        <a:buAutoNum type="arabicParenR"/>
                      </a:pPr>
                      <a:r>
                        <a:rPr lang="en-GB">
                          <a:latin typeface="Nunito Sans"/>
                          <a:ea typeface="Nunito Sans"/>
                          <a:cs typeface="Nunito Sans"/>
                          <a:sym typeface="Nunito Sans"/>
                        </a:rPr>
                        <a:t>Factorise</a:t>
                      </a:r>
                      <a:endParaRPr>
                        <a:latin typeface="Nunito Sans"/>
                        <a:ea typeface="Nunito Sans"/>
                        <a:cs typeface="Nunito Sans"/>
                        <a:sym typeface="Nunito Sans"/>
                      </a:endParaRPr>
                    </a:p>
                    <a:p>
                      <a:pPr indent="0" lvl="0" marL="0" rtl="0" algn="l">
                        <a:spcBef>
                          <a:spcPts val="0"/>
                        </a:spcBef>
                        <a:spcAft>
                          <a:spcPts val="0"/>
                        </a:spcAft>
                        <a:buNone/>
                      </a:pPr>
                      <a:r>
                        <a:t/>
                      </a:r>
                      <a:endParaRPr>
                        <a:latin typeface="Nunito Sans"/>
                        <a:ea typeface="Nunito Sans"/>
                        <a:cs typeface="Nunito Sans"/>
                        <a:sym typeface="Nunito Sans"/>
                      </a:endParaRPr>
                    </a:p>
                    <a:p>
                      <a:pPr indent="0" lvl="0" marL="0" rtl="0" algn="l">
                        <a:spcBef>
                          <a:spcPts val="0"/>
                        </a:spcBef>
                        <a:spcAft>
                          <a:spcPts val="0"/>
                        </a:spcAft>
                        <a:buNone/>
                      </a:pPr>
                      <a:r>
                        <a:rPr lang="en-GB">
                          <a:latin typeface="Nunito Sans"/>
                          <a:ea typeface="Nunito Sans"/>
                          <a:cs typeface="Nunito Sans"/>
                          <a:sym typeface="Nunito Sans"/>
                        </a:rPr>
                        <a:t>        </a:t>
                      </a:r>
                      <a:r>
                        <a:rPr i="1" lang="en-GB">
                          <a:latin typeface="Times New Roman"/>
                          <a:ea typeface="Times New Roman"/>
                          <a:cs typeface="Times New Roman"/>
                          <a:sym typeface="Times New Roman"/>
                        </a:rPr>
                        <a:t>x</a:t>
                      </a:r>
                      <a:r>
                        <a:rPr baseline="30000" lang="en-GB">
                          <a:latin typeface="Nunito Sans"/>
                          <a:ea typeface="Nunito Sans"/>
                          <a:cs typeface="Nunito Sans"/>
                          <a:sym typeface="Nunito Sans"/>
                        </a:rPr>
                        <a:t>2</a:t>
                      </a:r>
                      <a:r>
                        <a:rPr lang="en-GB">
                          <a:latin typeface="Nunito Sans"/>
                          <a:ea typeface="Nunito Sans"/>
                          <a:cs typeface="Nunito Sans"/>
                          <a:sym typeface="Nunito Sans"/>
                        </a:rPr>
                        <a:t> + 5</a:t>
                      </a:r>
                      <a:r>
                        <a:rPr i="1" lang="en-GB">
                          <a:latin typeface="Times New Roman"/>
                          <a:ea typeface="Times New Roman"/>
                          <a:cs typeface="Times New Roman"/>
                          <a:sym typeface="Times New Roman"/>
                        </a:rPr>
                        <a:t>x</a:t>
                      </a:r>
                      <a:r>
                        <a:rPr lang="en-GB">
                          <a:latin typeface="Nunito Sans"/>
                          <a:ea typeface="Nunito Sans"/>
                          <a:cs typeface="Nunito Sans"/>
                          <a:sym typeface="Nunito Sans"/>
                        </a:rPr>
                        <a:t> + 6</a:t>
                      </a:r>
                      <a:endParaRPr>
                        <a:latin typeface="Nunito Sans"/>
                        <a:ea typeface="Nunito Sans"/>
                        <a:cs typeface="Nunito Sans"/>
                        <a:sym typeface="Nunito Sans"/>
                      </a:endParaRPr>
                    </a:p>
                  </a:txBody>
                  <a:tcPr marT="91425" marB="91425" marR="91425" marL="91425">
                    <a:lnL cap="flat" cmpd="sng" w="9525">
                      <a:solidFill>
                        <a:srgbClr val="FCFCFC"/>
                      </a:solidFill>
                      <a:prstDash val="solid"/>
                      <a:round/>
                      <a:headEnd len="sm" w="sm" type="none"/>
                      <a:tailEnd len="sm" w="sm" type="none"/>
                    </a:lnL>
                    <a:lnR cap="flat" cmpd="sng" w="9525">
                      <a:solidFill>
                        <a:srgbClr val="FCFCFC"/>
                      </a:solidFill>
                      <a:prstDash val="solid"/>
                      <a:round/>
                      <a:headEnd len="sm" w="sm" type="none"/>
                      <a:tailEnd len="sm" w="sm" type="none"/>
                    </a:lnR>
                    <a:lnT cap="flat" cmpd="sng" w="9525">
                      <a:solidFill>
                        <a:srgbClr val="FCFCFC"/>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c gridSpan="3">
                  <a:txBody>
                    <a:bodyPr/>
                    <a:lstStyle/>
                    <a:p>
                      <a:pPr indent="0" lvl="0" marL="0" rtl="0" algn="l">
                        <a:spcBef>
                          <a:spcPts val="0"/>
                        </a:spcBef>
                        <a:spcAft>
                          <a:spcPts val="0"/>
                        </a:spcAft>
                        <a:buNone/>
                      </a:pPr>
                      <a:r>
                        <a:rPr lang="en-GB">
                          <a:latin typeface="Nunito Sans"/>
                          <a:ea typeface="Nunito Sans"/>
                          <a:cs typeface="Nunito Sans"/>
                          <a:sym typeface="Nunito Sans"/>
                        </a:rPr>
                        <a:t>2) A coin is tossed and a die is rolled. What is the </a:t>
                      </a:r>
                      <a:r>
                        <a:rPr lang="en-GB">
                          <a:latin typeface="Nunito Sans"/>
                          <a:ea typeface="Nunito Sans"/>
                          <a:cs typeface="Nunito Sans"/>
                          <a:sym typeface="Nunito Sans"/>
                        </a:rPr>
                        <a:t>probability</a:t>
                      </a:r>
                      <a:r>
                        <a:rPr lang="en-GB">
                          <a:latin typeface="Nunito Sans"/>
                          <a:ea typeface="Nunito Sans"/>
                          <a:cs typeface="Nunito Sans"/>
                          <a:sym typeface="Nunito Sans"/>
                        </a:rPr>
                        <a:t> of getting a head on the coin and a 6 on the die?</a:t>
                      </a:r>
                      <a:endParaRPr>
                        <a:latin typeface="Nunito Sans"/>
                        <a:ea typeface="Nunito Sans"/>
                        <a:cs typeface="Nunito Sans"/>
                        <a:sym typeface="Nunito Sans"/>
                      </a:endParaRPr>
                    </a:p>
                  </a:txBody>
                  <a:tcPr marT="91425" marB="91425" marR="91425" marL="91425">
                    <a:lnL cap="flat" cmpd="sng" w="9525">
                      <a:solidFill>
                        <a:srgbClr val="FCFCFC"/>
                      </a:solidFill>
                      <a:prstDash val="solid"/>
                      <a:round/>
                      <a:headEnd len="sm" w="sm" type="none"/>
                      <a:tailEnd len="sm" w="sm" type="none"/>
                    </a:lnL>
                    <a:lnR cap="flat" cmpd="sng" w="9525">
                      <a:solidFill>
                        <a:srgbClr val="FCFCFC"/>
                      </a:solidFill>
                      <a:prstDash val="solid"/>
                      <a:round/>
                      <a:headEnd len="sm" w="sm" type="none"/>
                      <a:tailEnd len="sm" w="sm" type="none"/>
                    </a:lnR>
                    <a:lnT cap="flat" cmpd="sng" w="9525">
                      <a:solidFill>
                        <a:srgbClr val="FCFCFC"/>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2310100">
                <a:tc gridSpan="2">
                  <a:txBody>
                    <a:bodyPr/>
                    <a:lstStyle/>
                    <a:p>
                      <a:pPr indent="0" lvl="0" marL="0" rtl="0" algn="l">
                        <a:spcBef>
                          <a:spcPts val="0"/>
                        </a:spcBef>
                        <a:spcAft>
                          <a:spcPts val="0"/>
                        </a:spcAft>
                        <a:buNone/>
                      </a:pPr>
                      <a:r>
                        <a:rPr lang="en-GB">
                          <a:latin typeface="Nunito Sans"/>
                          <a:ea typeface="Nunito Sans"/>
                          <a:cs typeface="Nunito Sans"/>
                          <a:sym typeface="Nunito Sans"/>
                        </a:rPr>
                        <a:t>3) Sketch an example of a linear function on the axes.</a:t>
                      </a:r>
                      <a:endParaRPr>
                        <a:latin typeface="Nunito Sans"/>
                        <a:ea typeface="Nunito Sans"/>
                        <a:cs typeface="Nunito Sans"/>
                        <a:sym typeface="Nunito Sans"/>
                      </a:endParaRPr>
                    </a:p>
                  </a:txBody>
                  <a:tcPr marT="91425" marB="91425" marR="91425" marL="91425">
                    <a:lnL cap="flat" cmpd="sng" w="9525">
                      <a:solidFill>
                        <a:srgbClr val="FCFCFC"/>
                      </a:solidFill>
                      <a:prstDash val="solid"/>
                      <a:round/>
                      <a:headEnd len="sm" w="sm" type="none"/>
                      <a:tailEnd len="sm" w="sm" type="none"/>
                    </a:lnL>
                    <a:lnR cap="flat" cmpd="sng" w="9525">
                      <a:solidFill>
                        <a:srgbClr val="FCFCFC"/>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FCFCFC"/>
                      </a:solidFill>
                      <a:prstDash val="solid"/>
                      <a:round/>
                      <a:headEnd len="sm" w="sm" type="none"/>
                      <a:tailEnd len="sm" w="sm" type="none"/>
                    </a:lnB>
                  </a:tcPr>
                </a:tc>
                <a:tc hMerge="1"/>
                <a:tc gridSpan="2">
                  <a:txBody>
                    <a:bodyPr/>
                    <a:lstStyle/>
                    <a:p>
                      <a:pPr indent="0" lvl="0" marL="0" rtl="0" algn="l">
                        <a:spcBef>
                          <a:spcPts val="0"/>
                        </a:spcBef>
                        <a:spcAft>
                          <a:spcPts val="0"/>
                        </a:spcAft>
                        <a:buNone/>
                      </a:pPr>
                      <a:r>
                        <a:rPr lang="en-GB">
                          <a:latin typeface="Nunito Sans"/>
                          <a:ea typeface="Nunito Sans"/>
                          <a:cs typeface="Nunito Sans"/>
                          <a:sym typeface="Nunito Sans"/>
                        </a:rPr>
                        <a:t>4) In which test did students </a:t>
                      </a:r>
                      <a:r>
                        <a:rPr lang="en-GB">
                          <a:latin typeface="Nunito Sans"/>
                          <a:ea typeface="Nunito Sans"/>
                          <a:cs typeface="Nunito Sans"/>
                          <a:sym typeface="Nunito Sans"/>
                        </a:rPr>
                        <a:t>perform</a:t>
                      </a:r>
                      <a:r>
                        <a:rPr lang="en-GB">
                          <a:latin typeface="Nunito Sans"/>
                          <a:ea typeface="Nunito Sans"/>
                          <a:cs typeface="Nunito Sans"/>
                          <a:sym typeface="Nunito Sans"/>
                        </a:rPr>
                        <a:t> better?</a:t>
                      </a:r>
                      <a:endParaRPr>
                        <a:latin typeface="Nunito Sans"/>
                        <a:ea typeface="Nunito Sans"/>
                        <a:cs typeface="Nunito Sans"/>
                        <a:sym typeface="Nunito Sans"/>
                      </a:endParaRPr>
                    </a:p>
                  </a:txBody>
                  <a:tcPr marT="91425" marB="91425" marR="91425" marL="91425">
                    <a:lnL cap="flat" cmpd="sng" w="9525">
                      <a:solidFill>
                        <a:srgbClr val="FCFCFC"/>
                      </a:solidFill>
                      <a:prstDash val="solid"/>
                      <a:round/>
                      <a:headEnd len="sm" w="sm" type="none"/>
                      <a:tailEnd len="sm" w="sm" type="none"/>
                    </a:lnL>
                    <a:lnR cap="flat" cmpd="sng" w="9525">
                      <a:solidFill>
                        <a:srgbClr val="FCFCFC"/>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FCFCFC"/>
                      </a:solidFill>
                      <a:prstDash val="solid"/>
                      <a:round/>
                      <a:headEnd len="sm" w="sm" type="none"/>
                      <a:tailEnd len="sm" w="sm" type="none"/>
                    </a:lnB>
                  </a:tcPr>
                </a:tc>
                <a:tc hMerge="1"/>
                <a:tc gridSpan="2">
                  <a:txBody>
                    <a:bodyPr/>
                    <a:lstStyle/>
                    <a:p>
                      <a:pPr indent="0" lvl="0" marL="0" rtl="0" algn="l">
                        <a:spcBef>
                          <a:spcPts val="0"/>
                        </a:spcBef>
                        <a:spcAft>
                          <a:spcPts val="0"/>
                        </a:spcAft>
                        <a:buNone/>
                      </a:pPr>
                      <a:r>
                        <a:rPr lang="en-GB">
                          <a:latin typeface="Nunito Sans"/>
                          <a:ea typeface="Nunito Sans"/>
                          <a:cs typeface="Nunito Sans"/>
                          <a:sym typeface="Nunito Sans"/>
                        </a:rPr>
                        <a:t>5) Calculate the length of the arc shown in red. </a:t>
                      </a:r>
                      <a:endParaRPr>
                        <a:latin typeface="Nunito Sans"/>
                        <a:ea typeface="Nunito Sans"/>
                        <a:cs typeface="Nunito Sans"/>
                        <a:sym typeface="Nunito Sans"/>
                      </a:endParaRPr>
                    </a:p>
                  </a:txBody>
                  <a:tcPr marT="91425" marB="91425" marR="91425" marL="91425">
                    <a:lnL cap="flat" cmpd="sng" w="9525">
                      <a:solidFill>
                        <a:srgbClr val="FCFCFC"/>
                      </a:solidFill>
                      <a:prstDash val="solid"/>
                      <a:round/>
                      <a:headEnd len="sm" w="sm" type="none"/>
                      <a:tailEnd len="sm" w="sm" type="none"/>
                    </a:lnL>
                    <a:lnR cap="flat" cmpd="sng" w="9525">
                      <a:solidFill>
                        <a:srgbClr val="FCFCFC"/>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FCFCFC"/>
                      </a:solidFill>
                      <a:prstDash val="solid"/>
                      <a:round/>
                      <a:headEnd len="sm" w="sm" type="none"/>
                      <a:tailEnd len="sm" w="sm" type="none"/>
                    </a:lnB>
                  </a:tcPr>
                </a:tc>
                <a:tc hMerge="1"/>
              </a:tr>
            </a:tbl>
          </a:graphicData>
        </a:graphic>
      </p:graphicFrame>
      <p:pic>
        <p:nvPicPr>
          <p:cNvPr id="88" name="Google Shape;88;p18"/>
          <p:cNvPicPr preferRelativeResize="0"/>
          <p:nvPr/>
        </p:nvPicPr>
        <p:blipFill>
          <a:blip r:embed="rId3">
            <a:alphaModFix/>
          </a:blip>
          <a:stretch>
            <a:fillRect/>
          </a:stretch>
        </p:blipFill>
        <p:spPr>
          <a:xfrm>
            <a:off x="1209275" y="3096313"/>
            <a:ext cx="1599301" cy="1599301"/>
          </a:xfrm>
          <a:prstGeom prst="rect">
            <a:avLst/>
          </a:prstGeom>
          <a:noFill/>
          <a:ln>
            <a:noFill/>
          </a:ln>
        </p:spPr>
      </p:pic>
      <p:pic>
        <p:nvPicPr>
          <p:cNvPr id="89" name="Google Shape;89;p18"/>
          <p:cNvPicPr preferRelativeResize="0"/>
          <p:nvPr/>
        </p:nvPicPr>
        <p:blipFill>
          <a:blip r:embed="rId4">
            <a:alphaModFix/>
          </a:blip>
          <a:stretch>
            <a:fillRect/>
          </a:stretch>
        </p:blipFill>
        <p:spPr>
          <a:xfrm>
            <a:off x="3050175" y="3193107"/>
            <a:ext cx="2885649" cy="1239544"/>
          </a:xfrm>
          <a:prstGeom prst="rect">
            <a:avLst/>
          </a:prstGeom>
          <a:noFill/>
          <a:ln>
            <a:noFill/>
          </a:ln>
        </p:spPr>
      </p:pic>
      <p:pic>
        <p:nvPicPr>
          <p:cNvPr id="90" name="Google Shape;90;p18"/>
          <p:cNvPicPr preferRelativeResize="0"/>
          <p:nvPr/>
        </p:nvPicPr>
        <p:blipFill>
          <a:blip r:embed="rId5">
            <a:alphaModFix/>
          </a:blip>
          <a:stretch>
            <a:fillRect/>
          </a:stretch>
        </p:blipFill>
        <p:spPr>
          <a:xfrm>
            <a:off x="6657397" y="2775475"/>
            <a:ext cx="1936026" cy="1920151"/>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 name="Shape 94"/>
        <p:cNvGrpSpPr/>
        <p:nvPr/>
      </p:nvGrpSpPr>
      <p:grpSpPr>
        <a:xfrm>
          <a:off x="0" y="0"/>
          <a:ext cx="0" cy="0"/>
          <a:chOff x="0" y="0"/>
          <a:chExt cx="0" cy="0"/>
        </a:xfrm>
      </p:grpSpPr>
      <p:sp>
        <p:nvSpPr>
          <p:cNvPr id="95" name="Google Shape;95;p19"/>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4, Day 1</a:t>
            </a:r>
            <a:endParaRPr b="1">
              <a:solidFill>
                <a:srgbClr val="FFFFFF"/>
              </a:solidFill>
              <a:latin typeface="Nunito Sans"/>
              <a:ea typeface="Nunito Sans"/>
              <a:cs typeface="Nunito Sans"/>
              <a:sym typeface="Nunito Sans"/>
            </a:endParaRPr>
          </a:p>
        </p:txBody>
      </p:sp>
      <p:graphicFrame>
        <p:nvGraphicFramePr>
          <p:cNvPr id="96" name="Google Shape;96;p19"/>
          <p:cNvGraphicFramePr/>
          <p:nvPr/>
        </p:nvGraphicFramePr>
        <p:xfrm>
          <a:off x="80100" y="892050"/>
          <a:ext cx="3000000" cy="3000000"/>
        </p:xfrm>
        <a:graphic>
          <a:graphicData uri="http://schemas.openxmlformats.org/drawingml/2006/table">
            <a:tbl>
              <a:tblPr>
                <a:noFill/>
                <a:tableStyleId>{84291558-0CDE-4B1B-9B5D-5066D33DFC77}</a:tableStyleId>
              </a:tblPr>
              <a:tblGrid>
                <a:gridCol w="1489450"/>
                <a:gridCol w="1430225"/>
                <a:gridCol w="1548675"/>
                <a:gridCol w="1489450"/>
                <a:gridCol w="1489450"/>
                <a:gridCol w="1489450"/>
              </a:tblGrid>
              <a:tr h="1631450">
                <a:tc gridSpan="3">
                  <a:txBody>
                    <a:bodyPr/>
                    <a:lstStyle/>
                    <a:p>
                      <a:pPr indent="-317500" lvl="0" marL="457200" rtl="0" algn="l">
                        <a:spcBef>
                          <a:spcPts val="0"/>
                        </a:spcBef>
                        <a:spcAft>
                          <a:spcPts val="0"/>
                        </a:spcAft>
                        <a:buSzPts val="1400"/>
                        <a:buFont typeface="Nunito Sans"/>
                        <a:buAutoNum type="arabicParenR"/>
                      </a:pPr>
                      <a:r>
                        <a:rPr lang="en-GB">
                          <a:latin typeface="Nunito Sans"/>
                          <a:ea typeface="Nunito Sans"/>
                          <a:cs typeface="Nunito Sans"/>
                          <a:sym typeface="Nunito Sans"/>
                        </a:rPr>
                        <a:t>Factorise</a:t>
                      </a:r>
                      <a:endParaRPr>
                        <a:latin typeface="Nunito Sans"/>
                        <a:ea typeface="Nunito Sans"/>
                        <a:cs typeface="Nunito Sans"/>
                        <a:sym typeface="Nunito Sans"/>
                      </a:endParaRPr>
                    </a:p>
                    <a:p>
                      <a:pPr indent="0" lvl="0" marL="0" rtl="0" algn="l">
                        <a:spcBef>
                          <a:spcPts val="0"/>
                        </a:spcBef>
                        <a:spcAft>
                          <a:spcPts val="0"/>
                        </a:spcAft>
                        <a:buNone/>
                      </a:pPr>
                      <a:r>
                        <a:t/>
                      </a:r>
                      <a:endParaRPr>
                        <a:latin typeface="Nunito Sans"/>
                        <a:ea typeface="Nunito Sans"/>
                        <a:cs typeface="Nunito Sans"/>
                        <a:sym typeface="Nunito Sans"/>
                      </a:endParaRPr>
                    </a:p>
                    <a:p>
                      <a:pPr indent="0" lvl="0" marL="0" rtl="0" algn="l">
                        <a:spcBef>
                          <a:spcPts val="0"/>
                        </a:spcBef>
                        <a:spcAft>
                          <a:spcPts val="0"/>
                        </a:spcAft>
                        <a:buNone/>
                      </a:pPr>
                      <a:r>
                        <a:rPr lang="en-GB">
                          <a:latin typeface="Nunito Sans"/>
                          <a:ea typeface="Nunito Sans"/>
                          <a:cs typeface="Nunito Sans"/>
                          <a:sym typeface="Nunito Sans"/>
                        </a:rPr>
                        <a:t>        </a:t>
                      </a:r>
                      <a:r>
                        <a:rPr i="1" lang="en-GB">
                          <a:latin typeface="Times New Roman"/>
                          <a:ea typeface="Times New Roman"/>
                          <a:cs typeface="Times New Roman"/>
                          <a:sym typeface="Times New Roman"/>
                        </a:rPr>
                        <a:t>x</a:t>
                      </a:r>
                      <a:r>
                        <a:rPr baseline="30000" lang="en-GB">
                          <a:latin typeface="Nunito Sans"/>
                          <a:ea typeface="Nunito Sans"/>
                          <a:cs typeface="Nunito Sans"/>
                          <a:sym typeface="Nunito Sans"/>
                        </a:rPr>
                        <a:t>2</a:t>
                      </a:r>
                      <a:r>
                        <a:rPr lang="en-GB">
                          <a:latin typeface="Nunito Sans"/>
                          <a:ea typeface="Nunito Sans"/>
                          <a:cs typeface="Nunito Sans"/>
                          <a:sym typeface="Nunito Sans"/>
                        </a:rPr>
                        <a:t> + 5</a:t>
                      </a:r>
                      <a:r>
                        <a:rPr i="1" lang="en-GB">
                          <a:latin typeface="Times New Roman"/>
                          <a:ea typeface="Times New Roman"/>
                          <a:cs typeface="Times New Roman"/>
                          <a:sym typeface="Times New Roman"/>
                        </a:rPr>
                        <a:t>x</a:t>
                      </a:r>
                      <a:r>
                        <a:rPr lang="en-GB">
                          <a:latin typeface="Nunito Sans"/>
                          <a:ea typeface="Nunito Sans"/>
                          <a:cs typeface="Nunito Sans"/>
                          <a:sym typeface="Nunito Sans"/>
                        </a:rPr>
                        <a:t> + 6 </a:t>
                      </a:r>
                      <a:r>
                        <a:rPr lang="en-GB">
                          <a:solidFill>
                            <a:srgbClr val="00BC89"/>
                          </a:solidFill>
                          <a:latin typeface="Nunito Sans"/>
                          <a:ea typeface="Nunito Sans"/>
                          <a:cs typeface="Nunito Sans"/>
                          <a:sym typeface="Nunito Sans"/>
                        </a:rPr>
                        <a:t>= </a:t>
                      </a:r>
                      <a:r>
                        <a:rPr b="1" lang="en-GB">
                          <a:solidFill>
                            <a:srgbClr val="00BC89"/>
                          </a:solidFill>
                          <a:latin typeface="Nunito Sans"/>
                          <a:ea typeface="Nunito Sans"/>
                          <a:cs typeface="Nunito Sans"/>
                          <a:sym typeface="Nunito Sans"/>
                        </a:rPr>
                        <a:t>(</a:t>
                      </a:r>
                      <a:r>
                        <a:rPr b="1" i="1" lang="en-GB">
                          <a:solidFill>
                            <a:srgbClr val="00BC89"/>
                          </a:solidFill>
                          <a:latin typeface="Nunito Sans"/>
                          <a:ea typeface="Nunito Sans"/>
                          <a:cs typeface="Nunito Sans"/>
                          <a:sym typeface="Nunito Sans"/>
                        </a:rPr>
                        <a:t>x</a:t>
                      </a:r>
                      <a:r>
                        <a:rPr b="1" lang="en-GB">
                          <a:solidFill>
                            <a:srgbClr val="00BC89"/>
                          </a:solidFill>
                          <a:latin typeface="Nunito Sans"/>
                          <a:ea typeface="Nunito Sans"/>
                          <a:cs typeface="Nunito Sans"/>
                          <a:sym typeface="Nunito Sans"/>
                        </a:rPr>
                        <a:t> + 2)(</a:t>
                      </a:r>
                      <a:r>
                        <a:rPr b="1" i="1" lang="en-GB">
                          <a:solidFill>
                            <a:srgbClr val="00BC89"/>
                          </a:solidFill>
                          <a:latin typeface="Nunito Sans"/>
                          <a:ea typeface="Nunito Sans"/>
                          <a:cs typeface="Nunito Sans"/>
                          <a:sym typeface="Nunito Sans"/>
                        </a:rPr>
                        <a:t>x</a:t>
                      </a:r>
                      <a:r>
                        <a:rPr b="1" lang="en-GB">
                          <a:solidFill>
                            <a:srgbClr val="00BC89"/>
                          </a:solidFill>
                          <a:latin typeface="Nunito Sans"/>
                          <a:ea typeface="Nunito Sans"/>
                          <a:cs typeface="Nunito Sans"/>
                          <a:sym typeface="Nunito Sans"/>
                        </a:rPr>
                        <a:t> + 3)</a:t>
                      </a:r>
                      <a:endParaRPr b="1">
                        <a:solidFill>
                          <a:srgbClr val="00BC89"/>
                        </a:solidFill>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c gridSpan="3">
                  <a:txBody>
                    <a:bodyPr/>
                    <a:lstStyle/>
                    <a:p>
                      <a:pPr indent="0" lvl="0" marL="0" rtl="0" algn="l">
                        <a:spcBef>
                          <a:spcPts val="0"/>
                        </a:spcBef>
                        <a:spcAft>
                          <a:spcPts val="0"/>
                        </a:spcAft>
                        <a:buNone/>
                      </a:pPr>
                      <a:r>
                        <a:rPr lang="en-GB">
                          <a:latin typeface="Nunito Sans"/>
                          <a:ea typeface="Nunito Sans"/>
                          <a:cs typeface="Nunito Sans"/>
                          <a:sym typeface="Nunito Sans"/>
                        </a:rPr>
                        <a:t>2) A coin is tossed and a die is rolled. What is the probability of getting a head on the coin and a 6 on the die?</a:t>
                      </a:r>
                      <a:endParaRPr>
                        <a:latin typeface="Nunito Sans"/>
                        <a:ea typeface="Nunito Sans"/>
                        <a:cs typeface="Nunito Sans"/>
                        <a:sym typeface="Nunito Sans"/>
                      </a:endParaRPr>
                    </a:p>
                    <a:p>
                      <a:pPr indent="0" lvl="0" marL="0" rtl="0" algn="l">
                        <a:spcBef>
                          <a:spcPts val="0"/>
                        </a:spcBef>
                        <a:spcAft>
                          <a:spcPts val="0"/>
                        </a:spcAft>
                        <a:buNone/>
                      </a:pPr>
                      <a:r>
                        <a:rPr lang="en-GB">
                          <a:solidFill>
                            <a:srgbClr val="00BC89"/>
                          </a:solidFill>
                          <a:latin typeface="Nunito Sans"/>
                          <a:ea typeface="Nunito Sans"/>
                          <a:cs typeface="Nunito Sans"/>
                          <a:sym typeface="Nunito Sans"/>
                        </a:rPr>
                        <a:t> </a:t>
                      </a:r>
                      <a:endParaRPr>
                        <a:solidFill>
                          <a:srgbClr val="00BC89"/>
                        </a:solidFill>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2310100">
                <a:tc gridSpan="2">
                  <a:txBody>
                    <a:bodyPr/>
                    <a:lstStyle/>
                    <a:p>
                      <a:pPr indent="0" lvl="0" marL="0" rtl="0" algn="l">
                        <a:spcBef>
                          <a:spcPts val="0"/>
                        </a:spcBef>
                        <a:spcAft>
                          <a:spcPts val="0"/>
                        </a:spcAft>
                        <a:buNone/>
                      </a:pPr>
                      <a:r>
                        <a:rPr lang="en-GB">
                          <a:latin typeface="Nunito Sans"/>
                          <a:ea typeface="Nunito Sans"/>
                          <a:cs typeface="Nunito Sans"/>
                          <a:sym typeface="Nunito Sans"/>
                        </a:rPr>
                        <a:t>3) Sketch an example of a linear function on the axes.</a:t>
                      </a:r>
                      <a:endParaRPr>
                        <a:latin typeface="Nunito Sans"/>
                        <a:ea typeface="Nunito Sans"/>
                        <a:cs typeface="Nunito Sans"/>
                        <a:sym typeface="Nunito Sans"/>
                      </a:endParaRPr>
                    </a:p>
                    <a:p>
                      <a:pPr indent="0" lvl="0" marL="0" rtl="0" algn="l">
                        <a:spcBef>
                          <a:spcPts val="0"/>
                        </a:spcBef>
                        <a:spcAft>
                          <a:spcPts val="0"/>
                        </a:spcAft>
                        <a:buNone/>
                      </a:pPr>
                      <a:r>
                        <a:rPr b="1" lang="en-GB">
                          <a:solidFill>
                            <a:srgbClr val="00BC89"/>
                          </a:solidFill>
                          <a:latin typeface="Nunito Sans"/>
                          <a:ea typeface="Nunito Sans"/>
                          <a:cs typeface="Nunito Sans"/>
                          <a:sym typeface="Nunito Sans"/>
                        </a:rPr>
                        <a:t>Any straight line</a:t>
                      </a:r>
                      <a:endParaRPr b="1">
                        <a:solidFill>
                          <a:srgbClr val="00BC89"/>
                        </a:solidFill>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chemeClr val="lt1"/>
                      </a:solidFill>
                      <a:prstDash val="solid"/>
                      <a:round/>
                      <a:headEnd len="sm" w="sm" type="none"/>
                      <a:tailEnd len="sm" w="sm" type="none"/>
                    </a:lnB>
                  </a:tcPr>
                </a:tc>
                <a:tc hMerge="1"/>
                <a:tc gridSpan="2">
                  <a:txBody>
                    <a:bodyPr/>
                    <a:lstStyle/>
                    <a:p>
                      <a:pPr indent="0" lvl="0" marL="0" rtl="0" algn="l">
                        <a:spcBef>
                          <a:spcPts val="0"/>
                        </a:spcBef>
                        <a:spcAft>
                          <a:spcPts val="0"/>
                        </a:spcAft>
                        <a:buNone/>
                      </a:pPr>
                      <a:r>
                        <a:rPr lang="en-GB">
                          <a:latin typeface="Nunito Sans"/>
                          <a:ea typeface="Nunito Sans"/>
                          <a:cs typeface="Nunito Sans"/>
                          <a:sym typeface="Nunito Sans"/>
                        </a:rPr>
                        <a:t>4) In which test did students perform better?  </a:t>
                      </a:r>
                      <a:r>
                        <a:rPr b="1" lang="en-GB">
                          <a:solidFill>
                            <a:srgbClr val="00BC89"/>
                          </a:solidFill>
                          <a:latin typeface="Nunito Sans"/>
                          <a:ea typeface="Nunito Sans"/>
                          <a:cs typeface="Nunito Sans"/>
                          <a:sym typeface="Nunito Sans"/>
                        </a:rPr>
                        <a:t>Exam 1</a:t>
                      </a:r>
                      <a:endParaRPr b="1">
                        <a:solidFill>
                          <a:srgbClr val="00BC89"/>
                        </a:solidFill>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chemeClr val="lt1"/>
                      </a:solidFill>
                      <a:prstDash val="solid"/>
                      <a:round/>
                      <a:headEnd len="sm" w="sm" type="none"/>
                      <a:tailEnd len="sm" w="sm" type="none"/>
                    </a:lnB>
                  </a:tcPr>
                </a:tc>
                <a:tc hMerge="1"/>
                <a:tc gridSpan="2">
                  <a:txBody>
                    <a:bodyPr/>
                    <a:lstStyle/>
                    <a:p>
                      <a:pPr indent="0" lvl="0" marL="0" rtl="0" algn="l">
                        <a:spcBef>
                          <a:spcPts val="0"/>
                        </a:spcBef>
                        <a:spcAft>
                          <a:spcPts val="0"/>
                        </a:spcAft>
                        <a:buNone/>
                      </a:pPr>
                      <a:r>
                        <a:rPr lang="en-GB">
                          <a:latin typeface="Nunito Sans"/>
                          <a:ea typeface="Nunito Sans"/>
                          <a:cs typeface="Nunito Sans"/>
                          <a:sym typeface="Nunito Sans"/>
                        </a:rPr>
                        <a:t>5) </a:t>
                      </a:r>
                      <a:r>
                        <a:rPr lang="en-GB">
                          <a:solidFill>
                            <a:schemeClr val="dk1"/>
                          </a:solidFill>
                        </a:rPr>
                        <a:t>Calculate the length of the arc shown in red.</a:t>
                      </a:r>
                      <a:r>
                        <a:rPr lang="en-GB">
                          <a:latin typeface="Nunito Sans"/>
                          <a:ea typeface="Nunito Sans"/>
                          <a:cs typeface="Nunito Sans"/>
                          <a:sym typeface="Nunito Sans"/>
                        </a:rPr>
                        <a:t> </a:t>
                      </a:r>
                      <a:r>
                        <a:rPr b="1" lang="en-GB">
                          <a:solidFill>
                            <a:srgbClr val="00BC89"/>
                          </a:solidFill>
                          <a:latin typeface="Nunito Sans"/>
                          <a:ea typeface="Nunito Sans"/>
                          <a:cs typeface="Nunito Sans"/>
                          <a:sym typeface="Nunito Sans"/>
                        </a:rPr>
                        <a:t>12.57cm</a:t>
                      </a:r>
                      <a:r>
                        <a:rPr b="1" lang="en-GB">
                          <a:solidFill>
                            <a:srgbClr val="00BC89"/>
                          </a:solidFill>
                          <a:latin typeface="Nunito Sans"/>
                          <a:ea typeface="Nunito Sans"/>
                          <a:cs typeface="Nunito Sans"/>
                          <a:sym typeface="Nunito Sans"/>
                        </a:rPr>
                        <a:t> (2dp)</a:t>
                      </a:r>
                      <a:endParaRPr b="1">
                        <a:solidFill>
                          <a:srgbClr val="00BC89"/>
                        </a:solidFill>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chemeClr val="lt1"/>
                      </a:solidFill>
                      <a:prstDash val="solid"/>
                      <a:round/>
                      <a:headEnd len="sm" w="sm" type="none"/>
                      <a:tailEnd len="sm" w="sm" type="none"/>
                    </a:lnB>
                  </a:tcPr>
                </a:tc>
                <a:tc hMerge="1"/>
              </a:tr>
            </a:tbl>
          </a:graphicData>
        </a:graphic>
      </p:graphicFrame>
      <p:grpSp>
        <p:nvGrpSpPr>
          <p:cNvPr id="97" name="Google Shape;97;p19"/>
          <p:cNvGrpSpPr/>
          <p:nvPr/>
        </p:nvGrpSpPr>
        <p:grpSpPr>
          <a:xfrm>
            <a:off x="4664528" y="1636475"/>
            <a:ext cx="235655" cy="481300"/>
            <a:chOff x="4963775" y="5368550"/>
            <a:chExt cx="294900" cy="481300"/>
          </a:xfrm>
        </p:grpSpPr>
        <p:cxnSp>
          <p:nvCxnSpPr>
            <p:cNvPr id="98" name="Google Shape;98;p19"/>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99" name="Google Shape;99;p19"/>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solidFill>
                    <a:srgbClr val="00BC89"/>
                  </a:solidFill>
                  <a:latin typeface="Nunito Sans"/>
                  <a:ea typeface="Nunito Sans"/>
                  <a:cs typeface="Nunito Sans"/>
                  <a:sym typeface="Nunito Sans"/>
                </a:rPr>
                <a:t>12</a:t>
              </a:r>
              <a:endParaRPr b="1">
                <a:solidFill>
                  <a:srgbClr val="00BC89"/>
                </a:solidFill>
                <a:latin typeface="Nunito Sans"/>
                <a:ea typeface="Nunito Sans"/>
                <a:cs typeface="Nunito Sans"/>
                <a:sym typeface="Nunito Sans"/>
              </a:endParaRPr>
            </a:p>
          </p:txBody>
        </p:sp>
        <p:sp>
          <p:nvSpPr>
            <p:cNvPr id="100" name="Google Shape;100;p19"/>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solidFill>
                    <a:srgbClr val="00BC89"/>
                  </a:solidFill>
                  <a:latin typeface="Nunito Sans"/>
                  <a:ea typeface="Nunito Sans"/>
                  <a:cs typeface="Nunito Sans"/>
                  <a:sym typeface="Nunito Sans"/>
                </a:rPr>
                <a:t>1</a:t>
              </a:r>
              <a:endParaRPr b="1">
                <a:solidFill>
                  <a:srgbClr val="00BC89"/>
                </a:solidFill>
                <a:latin typeface="Nunito Sans"/>
                <a:ea typeface="Nunito Sans"/>
                <a:cs typeface="Nunito Sans"/>
                <a:sym typeface="Nunito Sans"/>
              </a:endParaRPr>
            </a:p>
          </p:txBody>
        </p:sp>
      </p:grpSp>
      <p:pic>
        <p:nvPicPr>
          <p:cNvPr id="101" name="Google Shape;101;p19"/>
          <p:cNvPicPr preferRelativeResize="0"/>
          <p:nvPr/>
        </p:nvPicPr>
        <p:blipFill>
          <a:blip r:embed="rId3">
            <a:alphaModFix/>
          </a:blip>
          <a:stretch>
            <a:fillRect/>
          </a:stretch>
        </p:blipFill>
        <p:spPr>
          <a:xfrm>
            <a:off x="1459475" y="3310250"/>
            <a:ext cx="1433100" cy="1433100"/>
          </a:xfrm>
          <a:prstGeom prst="rect">
            <a:avLst/>
          </a:prstGeom>
          <a:noFill/>
          <a:ln>
            <a:noFill/>
          </a:ln>
        </p:spPr>
      </p:pic>
      <p:pic>
        <p:nvPicPr>
          <p:cNvPr id="102" name="Google Shape;102;p19"/>
          <p:cNvPicPr preferRelativeResize="0"/>
          <p:nvPr/>
        </p:nvPicPr>
        <p:blipFill>
          <a:blip r:embed="rId4">
            <a:alphaModFix/>
          </a:blip>
          <a:stretch>
            <a:fillRect/>
          </a:stretch>
        </p:blipFill>
        <p:spPr>
          <a:xfrm>
            <a:off x="3046400" y="3310257"/>
            <a:ext cx="2885649" cy="1239544"/>
          </a:xfrm>
          <a:prstGeom prst="rect">
            <a:avLst/>
          </a:prstGeom>
          <a:noFill/>
          <a:ln>
            <a:noFill/>
          </a:ln>
        </p:spPr>
      </p:pic>
      <p:pic>
        <p:nvPicPr>
          <p:cNvPr id="103" name="Google Shape;103;p19"/>
          <p:cNvPicPr preferRelativeResize="0"/>
          <p:nvPr/>
        </p:nvPicPr>
        <p:blipFill rotWithShape="1">
          <a:blip r:embed="rId5">
            <a:alphaModFix/>
          </a:blip>
          <a:srcRect b="0" l="0" r="0" t="19152"/>
          <a:stretch/>
        </p:blipFill>
        <p:spPr>
          <a:xfrm>
            <a:off x="6657400" y="3143250"/>
            <a:ext cx="1936026" cy="1552376"/>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 name="Shape 107"/>
        <p:cNvGrpSpPr/>
        <p:nvPr/>
      </p:nvGrpSpPr>
      <p:grpSpPr>
        <a:xfrm>
          <a:off x="0" y="0"/>
          <a:ext cx="0" cy="0"/>
          <a:chOff x="0" y="0"/>
          <a:chExt cx="0" cy="0"/>
        </a:xfrm>
      </p:grpSpPr>
      <p:sp>
        <p:nvSpPr>
          <p:cNvPr id="108" name="Google Shape;108;p20"/>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4, Day 2</a:t>
            </a:r>
            <a:endParaRPr b="1">
              <a:solidFill>
                <a:srgbClr val="FFFFFF"/>
              </a:solidFill>
              <a:latin typeface="Nunito Sans"/>
              <a:ea typeface="Nunito Sans"/>
              <a:cs typeface="Nunito Sans"/>
              <a:sym typeface="Nunito Sans"/>
            </a:endParaRPr>
          </a:p>
        </p:txBody>
      </p:sp>
      <p:graphicFrame>
        <p:nvGraphicFramePr>
          <p:cNvPr id="109" name="Google Shape;109;p20"/>
          <p:cNvGraphicFramePr/>
          <p:nvPr/>
        </p:nvGraphicFramePr>
        <p:xfrm>
          <a:off x="80100" y="892050"/>
          <a:ext cx="3000000" cy="3000000"/>
        </p:xfrm>
        <a:graphic>
          <a:graphicData uri="http://schemas.openxmlformats.org/drawingml/2006/table">
            <a:tbl>
              <a:tblPr>
                <a:noFill/>
                <a:tableStyleId>{84291558-0CDE-4B1B-9B5D-5066D33DFC77}</a:tableStyleId>
              </a:tblPr>
              <a:tblGrid>
                <a:gridCol w="1489450"/>
                <a:gridCol w="1489450"/>
                <a:gridCol w="1489450"/>
                <a:gridCol w="1775750"/>
                <a:gridCol w="1203150"/>
                <a:gridCol w="1489450"/>
              </a:tblGrid>
              <a:tr h="1669050">
                <a:tc gridSpan="3">
                  <a:txBody>
                    <a:bodyPr/>
                    <a:lstStyle/>
                    <a:p>
                      <a:pPr indent="-317500" lvl="0" marL="457200" rtl="0" algn="l">
                        <a:spcBef>
                          <a:spcPts val="0"/>
                        </a:spcBef>
                        <a:spcAft>
                          <a:spcPts val="0"/>
                        </a:spcAft>
                        <a:buClr>
                          <a:schemeClr val="dk1"/>
                        </a:buClr>
                        <a:buSzPts val="1400"/>
                        <a:buFont typeface="Nunito Sans"/>
                        <a:buAutoNum type="arabicParenR"/>
                      </a:pPr>
                      <a:r>
                        <a:rPr lang="en-GB">
                          <a:solidFill>
                            <a:schemeClr val="dk1"/>
                          </a:solidFill>
                          <a:latin typeface="Nunito Sans"/>
                          <a:ea typeface="Nunito Sans"/>
                          <a:cs typeface="Nunito Sans"/>
                          <a:sym typeface="Nunito Sans"/>
                        </a:rPr>
                        <a:t>Factorise</a:t>
                      </a:r>
                      <a:endParaRPr>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t/>
                      </a:r>
                      <a:endParaRPr>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rPr lang="en-GB">
                          <a:solidFill>
                            <a:schemeClr val="dk1"/>
                          </a:solidFill>
                          <a:latin typeface="Nunito Sans"/>
                          <a:ea typeface="Nunito Sans"/>
                          <a:cs typeface="Nunito Sans"/>
                          <a:sym typeface="Nunito Sans"/>
                        </a:rPr>
                        <a:t>        </a:t>
                      </a:r>
                      <a:r>
                        <a:rPr i="1" lang="en-GB">
                          <a:solidFill>
                            <a:schemeClr val="dk1"/>
                          </a:solidFill>
                          <a:latin typeface="Times New Roman"/>
                          <a:ea typeface="Times New Roman"/>
                          <a:cs typeface="Times New Roman"/>
                          <a:sym typeface="Times New Roman"/>
                        </a:rPr>
                        <a:t>x</a:t>
                      </a:r>
                      <a:r>
                        <a:rPr baseline="30000" lang="en-GB">
                          <a:solidFill>
                            <a:schemeClr val="dk1"/>
                          </a:solidFill>
                          <a:latin typeface="Nunito Sans"/>
                          <a:ea typeface="Nunito Sans"/>
                          <a:cs typeface="Nunito Sans"/>
                          <a:sym typeface="Nunito Sans"/>
                        </a:rPr>
                        <a:t>2</a:t>
                      </a:r>
                      <a:r>
                        <a:rPr lang="en-GB">
                          <a:solidFill>
                            <a:schemeClr val="dk1"/>
                          </a:solidFill>
                          <a:latin typeface="Nunito Sans"/>
                          <a:ea typeface="Nunito Sans"/>
                          <a:cs typeface="Nunito Sans"/>
                          <a:sym typeface="Nunito Sans"/>
                        </a:rPr>
                        <a:t> + 2</a:t>
                      </a:r>
                      <a:r>
                        <a:rPr i="1" lang="en-GB">
                          <a:solidFill>
                            <a:schemeClr val="dk1"/>
                          </a:solidFill>
                          <a:latin typeface="Times New Roman"/>
                          <a:ea typeface="Times New Roman"/>
                          <a:cs typeface="Times New Roman"/>
                          <a:sym typeface="Times New Roman"/>
                        </a:rPr>
                        <a:t>x</a:t>
                      </a:r>
                      <a:r>
                        <a:rPr lang="en-GB">
                          <a:solidFill>
                            <a:schemeClr val="dk1"/>
                          </a:solidFill>
                          <a:latin typeface="Nunito Sans"/>
                          <a:ea typeface="Nunito Sans"/>
                          <a:cs typeface="Nunito Sans"/>
                          <a:sym typeface="Nunito Sans"/>
                        </a:rPr>
                        <a:t> - 35</a:t>
                      </a:r>
                      <a:endParaRPr>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c gridSpan="3">
                  <a:txBody>
                    <a:bodyPr/>
                    <a:lstStyle/>
                    <a:p>
                      <a:pPr indent="0" lvl="0" marL="0" rtl="0" algn="l">
                        <a:spcBef>
                          <a:spcPts val="0"/>
                        </a:spcBef>
                        <a:spcAft>
                          <a:spcPts val="0"/>
                        </a:spcAft>
                        <a:buNone/>
                      </a:pPr>
                      <a:r>
                        <a:rPr lang="en-GB">
                          <a:latin typeface="Nunito Sans"/>
                          <a:ea typeface="Nunito Sans"/>
                          <a:cs typeface="Nunito Sans"/>
                          <a:sym typeface="Nunito Sans"/>
                        </a:rPr>
                        <a:t>2) A six-sided die has the numbers 1, 1, 2, 2, 4 and 6 on its faces. The die is rolled twice. What is the probability of scoring a 2 twice?</a:t>
                      </a:r>
                      <a:endParaRPr>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2243000">
                <a:tc gridSpan="2">
                  <a:txBody>
                    <a:bodyPr/>
                    <a:lstStyle/>
                    <a:p>
                      <a:pPr indent="0" lvl="0" marL="0" rtl="0" algn="l">
                        <a:spcBef>
                          <a:spcPts val="0"/>
                        </a:spcBef>
                        <a:spcAft>
                          <a:spcPts val="0"/>
                        </a:spcAft>
                        <a:buNone/>
                      </a:pPr>
                      <a:r>
                        <a:rPr lang="en-GB">
                          <a:latin typeface="Nunito Sans"/>
                          <a:ea typeface="Nunito Sans"/>
                          <a:cs typeface="Nunito Sans"/>
                          <a:sym typeface="Nunito Sans"/>
                        </a:rPr>
                        <a:t>3) </a:t>
                      </a:r>
                      <a:r>
                        <a:rPr lang="en-GB">
                          <a:solidFill>
                            <a:schemeClr val="dk1"/>
                          </a:solidFill>
                          <a:latin typeface="Nunito Sans"/>
                          <a:ea typeface="Nunito Sans"/>
                          <a:cs typeface="Nunito Sans"/>
                          <a:sym typeface="Nunito Sans"/>
                        </a:rPr>
                        <a:t>Sketch an example of a quadratic function on the axes.</a:t>
                      </a:r>
                      <a:endParaRPr>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chemeClr val="lt1"/>
                      </a:solidFill>
                      <a:prstDash val="solid"/>
                      <a:round/>
                      <a:headEnd len="sm" w="sm" type="none"/>
                      <a:tailEnd len="sm" w="sm" type="none"/>
                    </a:lnB>
                  </a:tcPr>
                </a:tc>
                <a:tc hMerge="1"/>
                <a:tc gridSpan="2">
                  <a:txBody>
                    <a:bodyPr/>
                    <a:lstStyle/>
                    <a:p>
                      <a:pPr indent="0" lvl="0" marL="0" rtl="0" algn="l">
                        <a:spcBef>
                          <a:spcPts val="0"/>
                        </a:spcBef>
                        <a:spcAft>
                          <a:spcPts val="0"/>
                        </a:spcAft>
                        <a:buNone/>
                      </a:pPr>
                      <a:r>
                        <a:rPr lang="en-GB">
                          <a:latin typeface="Nunito Sans"/>
                          <a:ea typeface="Nunito Sans"/>
                          <a:cs typeface="Nunito Sans"/>
                          <a:sym typeface="Nunito Sans"/>
                        </a:rPr>
                        <a:t>4) How does the number of CDs purchased change as the number of streams increases?</a:t>
                      </a:r>
                      <a:endParaRPr>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chemeClr val="lt1"/>
                      </a:solidFill>
                      <a:prstDash val="solid"/>
                      <a:round/>
                      <a:headEnd len="sm" w="sm" type="none"/>
                      <a:tailEnd len="sm" w="sm" type="none"/>
                    </a:lnB>
                  </a:tcPr>
                </a:tc>
                <a:tc hMerge="1"/>
                <a:tc gridSpan="2">
                  <a:txBody>
                    <a:bodyPr/>
                    <a:lstStyle/>
                    <a:p>
                      <a:pPr indent="0" lvl="0" marL="0" rtl="0" algn="l">
                        <a:spcBef>
                          <a:spcPts val="0"/>
                        </a:spcBef>
                        <a:spcAft>
                          <a:spcPts val="0"/>
                        </a:spcAft>
                        <a:buNone/>
                      </a:pPr>
                      <a:r>
                        <a:rPr lang="en-GB">
                          <a:latin typeface="Nunito Sans"/>
                          <a:ea typeface="Nunito Sans"/>
                          <a:cs typeface="Nunito Sans"/>
                          <a:sym typeface="Nunito Sans"/>
                        </a:rPr>
                        <a:t>5) Calculate the area of the sector.</a:t>
                      </a:r>
                      <a:endParaRPr>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chemeClr val="lt1"/>
                      </a:solidFill>
                      <a:prstDash val="solid"/>
                      <a:round/>
                      <a:headEnd len="sm" w="sm" type="none"/>
                      <a:tailEnd len="sm" w="sm" type="none"/>
                    </a:lnB>
                  </a:tcPr>
                </a:tc>
                <a:tc hMerge="1"/>
              </a:tr>
            </a:tbl>
          </a:graphicData>
        </a:graphic>
      </p:graphicFrame>
      <p:pic>
        <p:nvPicPr>
          <p:cNvPr id="110" name="Google Shape;110;p20"/>
          <p:cNvPicPr preferRelativeResize="0"/>
          <p:nvPr/>
        </p:nvPicPr>
        <p:blipFill>
          <a:blip r:embed="rId3">
            <a:alphaModFix/>
          </a:blip>
          <a:stretch>
            <a:fillRect/>
          </a:stretch>
        </p:blipFill>
        <p:spPr>
          <a:xfrm>
            <a:off x="1086677" y="3121926"/>
            <a:ext cx="1628224" cy="1628200"/>
          </a:xfrm>
          <a:prstGeom prst="rect">
            <a:avLst/>
          </a:prstGeom>
          <a:noFill/>
          <a:ln>
            <a:noFill/>
          </a:ln>
        </p:spPr>
      </p:pic>
      <p:pic>
        <p:nvPicPr>
          <p:cNvPr id="111" name="Google Shape;111;p20"/>
          <p:cNvPicPr preferRelativeResize="0"/>
          <p:nvPr/>
        </p:nvPicPr>
        <p:blipFill>
          <a:blip r:embed="rId4">
            <a:alphaModFix/>
          </a:blip>
          <a:stretch>
            <a:fillRect/>
          </a:stretch>
        </p:blipFill>
        <p:spPr>
          <a:xfrm>
            <a:off x="3240377" y="3319599"/>
            <a:ext cx="2968226" cy="1430526"/>
          </a:xfrm>
          <a:prstGeom prst="rect">
            <a:avLst/>
          </a:prstGeom>
          <a:noFill/>
          <a:ln>
            <a:noFill/>
          </a:ln>
        </p:spPr>
      </p:pic>
      <p:pic>
        <p:nvPicPr>
          <p:cNvPr id="112" name="Google Shape;112;p20"/>
          <p:cNvPicPr preferRelativeResize="0"/>
          <p:nvPr/>
        </p:nvPicPr>
        <p:blipFill>
          <a:blip r:embed="rId5">
            <a:alphaModFix/>
          </a:blip>
          <a:stretch>
            <a:fillRect/>
          </a:stretch>
        </p:blipFill>
        <p:spPr>
          <a:xfrm>
            <a:off x="6904399" y="2788949"/>
            <a:ext cx="1811574" cy="1811574"/>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 name="Shape 116"/>
        <p:cNvGrpSpPr/>
        <p:nvPr/>
      </p:nvGrpSpPr>
      <p:grpSpPr>
        <a:xfrm>
          <a:off x="0" y="0"/>
          <a:ext cx="0" cy="0"/>
          <a:chOff x="0" y="0"/>
          <a:chExt cx="0" cy="0"/>
        </a:xfrm>
      </p:grpSpPr>
      <p:sp>
        <p:nvSpPr>
          <p:cNvPr id="117" name="Google Shape;117;p21"/>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4, Day 2</a:t>
            </a:r>
            <a:endParaRPr b="1">
              <a:solidFill>
                <a:srgbClr val="FFFFFF"/>
              </a:solidFill>
              <a:latin typeface="Nunito Sans"/>
              <a:ea typeface="Nunito Sans"/>
              <a:cs typeface="Nunito Sans"/>
              <a:sym typeface="Nunito Sans"/>
            </a:endParaRPr>
          </a:p>
        </p:txBody>
      </p:sp>
      <p:graphicFrame>
        <p:nvGraphicFramePr>
          <p:cNvPr id="118" name="Google Shape;118;p21"/>
          <p:cNvGraphicFramePr/>
          <p:nvPr/>
        </p:nvGraphicFramePr>
        <p:xfrm>
          <a:off x="80100" y="892050"/>
          <a:ext cx="3000000" cy="3000000"/>
        </p:xfrm>
        <a:graphic>
          <a:graphicData uri="http://schemas.openxmlformats.org/drawingml/2006/table">
            <a:tbl>
              <a:tblPr>
                <a:noFill/>
                <a:tableStyleId>{84291558-0CDE-4B1B-9B5D-5066D33DFC77}</a:tableStyleId>
              </a:tblPr>
              <a:tblGrid>
                <a:gridCol w="1489450"/>
                <a:gridCol w="1489450"/>
                <a:gridCol w="1489450"/>
                <a:gridCol w="1489450"/>
                <a:gridCol w="1489450"/>
                <a:gridCol w="1489450"/>
              </a:tblGrid>
              <a:tr h="1669050">
                <a:tc gridSpan="3">
                  <a:txBody>
                    <a:bodyPr/>
                    <a:lstStyle/>
                    <a:p>
                      <a:pPr indent="-317500" lvl="0" marL="457200" rtl="0" algn="l">
                        <a:spcBef>
                          <a:spcPts val="0"/>
                        </a:spcBef>
                        <a:spcAft>
                          <a:spcPts val="0"/>
                        </a:spcAft>
                        <a:buClr>
                          <a:schemeClr val="dk1"/>
                        </a:buClr>
                        <a:buSzPts val="1400"/>
                        <a:buFont typeface="Nunito Sans"/>
                        <a:buAutoNum type="arabicParenR"/>
                      </a:pPr>
                      <a:r>
                        <a:rPr lang="en-GB">
                          <a:solidFill>
                            <a:schemeClr val="dk1"/>
                          </a:solidFill>
                          <a:latin typeface="Nunito Sans"/>
                          <a:ea typeface="Nunito Sans"/>
                          <a:cs typeface="Nunito Sans"/>
                          <a:sym typeface="Nunito Sans"/>
                        </a:rPr>
                        <a:t>Factorise</a:t>
                      </a:r>
                      <a:endParaRPr>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t/>
                      </a:r>
                      <a:endParaRPr>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rPr lang="en-GB">
                          <a:solidFill>
                            <a:schemeClr val="dk1"/>
                          </a:solidFill>
                          <a:latin typeface="Nunito Sans"/>
                          <a:ea typeface="Nunito Sans"/>
                          <a:cs typeface="Nunito Sans"/>
                          <a:sym typeface="Nunito Sans"/>
                        </a:rPr>
                        <a:t>       </a:t>
                      </a:r>
                      <a:r>
                        <a:rPr i="1" lang="en-GB">
                          <a:solidFill>
                            <a:schemeClr val="dk1"/>
                          </a:solidFill>
                          <a:latin typeface="Times New Roman"/>
                          <a:ea typeface="Times New Roman"/>
                          <a:cs typeface="Times New Roman"/>
                          <a:sym typeface="Times New Roman"/>
                        </a:rPr>
                        <a:t> </a:t>
                      </a:r>
                      <a:r>
                        <a:rPr i="1" lang="en-GB">
                          <a:solidFill>
                            <a:schemeClr val="dk1"/>
                          </a:solidFill>
                          <a:latin typeface="Times New Roman"/>
                          <a:ea typeface="Times New Roman"/>
                          <a:cs typeface="Times New Roman"/>
                          <a:sym typeface="Times New Roman"/>
                        </a:rPr>
                        <a:t>x</a:t>
                      </a:r>
                      <a:r>
                        <a:rPr baseline="30000" lang="en-GB">
                          <a:solidFill>
                            <a:schemeClr val="dk1"/>
                          </a:solidFill>
                          <a:latin typeface="Nunito Sans"/>
                          <a:ea typeface="Nunito Sans"/>
                          <a:cs typeface="Nunito Sans"/>
                          <a:sym typeface="Nunito Sans"/>
                        </a:rPr>
                        <a:t>2</a:t>
                      </a:r>
                      <a:r>
                        <a:rPr lang="en-GB">
                          <a:solidFill>
                            <a:schemeClr val="dk1"/>
                          </a:solidFill>
                          <a:latin typeface="Nunito Sans"/>
                          <a:ea typeface="Nunito Sans"/>
                          <a:cs typeface="Nunito Sans"/>
                          <a:sym typeface="Nunito Sans"/>
                        </a:rPr>
                        <a:t> + 2</a:t>
                      </a:r>
                      <a:r>
                        <a:rPr i="1" lang="en-GB">
                          <a:solidFill>
                            <a:schemeClr val="dk1"/>
                          </a:solidFill>
                          <a:latin typeface="Times New Roman"/>
                          <a:ea typeface="Times New Roman"/>
                          <a:cs typeface="Times New Roman"/>
                          <a:sym typeface="Times New Roman"/>
                        </a:rPr>
                        <a:t>x</a:t>
                      </a:r>
                      <a:r>
                        <a:rPr lang="en-GB">
                          <a:solidFill>
                            <a:schemeClr val="dk1"/>
                          </a:solidFill>
                          <a:latin typeface="Nunito Sans"/>
                          <a:ea typeface="Nunito Sans"/>
                          <a:cs typeface="Nunito Sans"/>
                          <a:sym typeface="Nunito Sans"/>
                        </a:rPr>
                        <a:t> - 35</a:t>
                      </a:r>
                      <a:r>
                        <a:rPr lang="en-GB">
                          <a:solidFill>
                            <a:schemeClr val="dk1"/>
                          </a:solidFill>
                          <a:latin typeface="Nunito Sans"/>
                          <a:ea typeface="Nunito Sans"/>
                          <a:cs typeface="Nunito Sans"/>
                          <a:sym typeface="Nunito Sans"/>
                        </a:rPr>
                        <a:t> </a:t>
                      </a:r>
                      <a:r>
                        <a:rPr b="1" lang="en-GB">
                          <a:solidFill>
                            <a:srgbClr val="00BC89"/>
                          </a:solidFill>
                          <a:latin typeface="Nunito Sans"/>
                          <a:ea typeface="Nunito Sans"/>
                          <a:cs typeface="Nunito Sans"/>
                          <a:sym typeface="Nunito Sans"/>
                        </a:rPr>
                        <a:t>= (</a:t>
                      </a:r>
                      <a:r>
                        <a:rPr b="1" i="1" lang="en-GB">
                          <a:solidFill>
                            <a:srgbClr val="00BC89"/>
                          </a:solidFill>
                          <a:latin typeface="Times New Roman"/>
                          <a:ea typeface="Times New Roman"/>
                          <a:cs typeface="Times New Roman"/>
                          <a:sym typeface="Times New Roman"/>
                        </a:rPr>
                        <a:t>x</a:t>
                      </a:r>
                      <a:r>
                        <a:rPr b="1" lang="en-GB">
                          <a:solidFill>
                            <a:srgbClr val="00BC89"/>
                          </a:solidFill>
                          <a:latin typeface="Nunito Sans"/>
                          <a:ea typeface="Nunito Sans"/>
                          <a:cs typeface="Nunito Sans"/>
                          <a:sym typeface="Nunito Sans"/>
                        </a:rPr>
                        <a:t> + 7)(</a:t>
                      </a:r>
                      <a:r>
                        <a:rPr b="1" i="1" lang="en-GB">
                          <a:solidFill>
                            <a:srgbClr val="00BC89"/>
                          </a:solidFill>
                          <a:latin typeface="Times New Roman"/>
                          <a:ea typeface="Times New Roman"/>
                          <a:cs typeface="Times New Roman"/>
                          <a:sym typeface="Times New Roman"/>
                        </a:rPr>
                        <a:t>x</a:t>
                      </a:r>
                      <a:r>
                        <a:rPr b="1" lang="en-GB">
                          <a:solidFill>
                            <a:srgbClr val="00BC89"/>
                          </a:solidFill>
                          <a:latin typeface="Nunito Sans"/>
                          <a:ea typeface="Nunito Sans"/>
                          <a:cs typeface="Nunito Sans"/>
                          <a:sym typeface="Nunito Sans"/>
                        </a:rPr>
                        <a:t> - 5)</a:t>
                      </a:r>
                      <a:endParaRPr b="1">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c gridSpan="3">
                  <a:txBody>
                    <a:bodyPr/>
                    <a:lstStyle/>
                    <a:p>
                      <a:pPr indent="0" lvl="0" marL="0" rtl="0" algn="l">
                        <a:spcBef>
                          <a:spcPts val="0"/>
                        </a:spcBef>
                        <a:spcAft>
                          <a:spcPts val="0"/>
                        </a:spcAft>
                        <a:buNone/>
                      </a:pPr>
                      <a:r>
                        <a:rPr lang="en-GB">
                          <a:latin typeface="Nunito Sans"/>
                          <a:ea typeface="Nunito Sans"/>
                          <a:cs typeface="Nunito Sans"/>
                          <a:sym typeface="Nunito Sans"/>
                        </a:rPr>
                        <a:t>2) A six-sided die has the numbers 1, 1, 2, 2, 4 and 6 on its faces. The die is rolled twice. What is the probability of scoring a 2 twice?</a:t>
                      </a:r>
                      <a:endParaRPr>
                        <a:latin typeface="Nunito Sans"/>
                        <a:ea typeface="Nunito Sans"/>
                        <a:cs typeface="Nunito Sans"/>
                        <a:sym typeface="Nunito Sans"/>
                      </a:endParaRPr>
                    </a:p>
                    <a:p>
                      <a:pPr indent="0" lvl="0" marL="0" rtl="0" algn="l">
                        <a:spcBef>
                          <a:spcPts val="0"/>
                        </a:spcBef>
                        <a:spcAft>
                          <a:spcPts val="0"/>
                        </a:spcAft>
                        <a:buNone/>
                      </a:pPr>
                      <a:r>
                        <a:rPr lang="en-GB">
                          <a:solidFill>
                            <a:srgbClr val="00BC89"/>
                          </a:solidFill>
                          <a:latin typeface="Nunito Sans"/>
                          <a:ea typeface="Nunito Sans"/>
                          <a:cs typeface="Nunito Sans"/>
                          <a:sym typeface="Nunito Sans"/>
                        </a:rPr>
                        <a:t> </a:t>
                      </a:r>
                      <a:endParaRPr>
                        <a:solidFill>
                          <a:srgbClr val="00BC89"/>
                        </a:solidFill>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2237075">
                <a:tc gridSpan="2">
                  <a:txBody>
                    <a:bodyPr/>
                    <a:lstStyle/>
                    <a:p>
                      <a:pPr indent="0" lvl="0" marL="0" rtl="0" algn="l">
                        <a:spcBef>
                          <a:spcPts val="0"/>
                        </a:spcBef>
                        <a:spcAft>
                          <a:spcPts val="0"/>
                        </a:spcAft>
                        <a:buNone/>
                      </a:pPr>
                      <a:r>
                        <a:rPr lang="en-GB">
                          <a:latin typeface="Nunito Sans"/>
                          <a:ea typeface="Nunito Sans"/>
                          <a:cs typeface="Nunito Sans"/>
                          <a:sym typeface="Nunito Sans"/>
                        </a:rPr>
                        <a:t>3) </a:t>
                      </a:r>
                      <a:r>
                        <a:rPr lang="en-GB">
                          <a:solidFill>
                            <a:schemeClr val="dk1"/>
                          </a:solidFill>
                          <a:latin typeface="Nunito Sans"/>
                          <a:ea typeface="Nunito Sans"/>
                          <a:cs typeface="Nunito Sans"/>
                          <a:sym typeface="Nunito Sans"/>
                        </a:rPr>
                        <a:t>Sketch an example of a quadratic function on the axes.</a:t>
                      </a:r>
                      <a:endParaRPr>
                        <a:solidFill>
                          <a:schemeClr val="dk1"/>
                        </a:solidFill>
                        <a:latin typeface="Nunito Sans"/>
                        <a:ea typeface="Nunito Sans"/>
                        <a:cs typeface="Nunito Sans"/>
                        <a:sym typeface="Nunito Sans"/>
                      </a:endParaRPr>
                    </a:p>
                    <a:p>
                      <a:pPr indent="0" lvl="0" marL="0" rtl="0" algn="l">
                        <a:spcBef>
                          <a:spcPts val="0"/>
                        </a:spcBef>
                        <a:spcAft>
                          <a:spcPts val="0"/>
                        </a:spcAft>
                        <a:buNone/>
                      </a:pPr>
                      <a:r>
                        <a:rPr b="1" lang="en-GB">
                          <a:solidFill>
                            <a:srgbClr val="00BC89"/>
                          </a:solidFill>
                          <a:latin typeface="Nunito Sans"/>
                          <a:ea typeface="Nunito Sans"/>
                          <a:cs typeface="Nunito Sans"/>
                          <a:sym typeface="Nunito Sans"/>
                        </a:rPr>
                        <a:t>Any U or ⋂ shaped function</a:t>
                      </a:r>
                      <a:r>
                        <a:rPr lang="en-GB">
                          <a:solidFill>
                            <a:srgbClr val="00BC89"/>
                          </a:solidFill>
                          <a:latin typeface="Nunito Sans"/>
                          <a:ea typeface="Nunito Sans"/>
                          <a:cs typeface="Nunito Sans"/>
                          <a:sym typeface="Nunito Sans"/>
                        </a:rPr>
                        <a:t> </a:t>
                      </a:r>
                      <a:endParaRPr>
                        <a:solidFill>
                          <a:srgbClr val="00BC89"/>
                        </a:solidFill>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chemeClr val="lt1"/>
                      </a:solidFill>
                      <a:prstDash val="solid"/>
                      <a:round/>
                      <a:headEnd len="sm" w="sm" type="none"/>
                      <a:tailEnd len="sm" w="sm" type="none"/>
                    </a:lnB>
                  </a:tcPr>
                </a:tc>
                <a:tc hMerge="1"/>
                <a:tc gridSpan="2">
                  <a:txBody>
                    <a:bodyPr/>
                    <a:lstStyle/>
                    <a:p>
                      <a:pPr indent="0" lvl="0" marL="0" rtl="0" algn="l">
                        <a:spcBef>
                          <a:spcPts val="0"/>
                        </a:spcBef>
                        <a:spcAft>
                          <a:spcPts val="0"/>
                        </a:spcAft>
                        <a:buNone/>
                      </a:pPr>
                      <a:r>
                        <a:rPr lang="en-GB">
                          <a:latin typeface="Nunito Sans"/>
                          <a:ea typeface="Nunito Sans"/>
                          <a:cs typeface="Nunito Sans"/>
                          <a:sym typeface="Nunito Sans"/>
                        </a:rPr>
                        <a:t>4) </a:t>
                      </a:r>
                      <a:r>
                        <a:rPr lang="en-GB">
                          <a:solidFill>
                            <a:schemeClr val="dk1"/>
                          </a:solidFill>
                          <a:latin typeface="Nunito Sans"/>
                          <a:ea typeface="Nunito Sans"/>
                          <a:cs typeface="Nunito Sans"/>
                          <a:sym typeface="Nunito Sans"/>
                        </a:rPr>
                        <a:t>How does the number of CDs purchased change as the number of streams increases?</a:t>
                      </a:r>
                      <a:endParaRPr>
                        <a:latin typeface="Nunito Sans"/>
                        <a:ea typeface="Nunito Sans"/>
                        <a:cs typeface="Nunito Sans"/>
                        <a:sym typeface="Nunito Sans"/>
                      </a:endParaRPr>
                    </a:p>
                    <a:p>
                      <a:pPr indent="0" lvl="0" marL="0" rtl="0" algn="l">
                        <a:spcBef>
                          <a:spcPts val="0"/>
                        </a:spcBef>
                        <a:spcAft>
                          <a:spcPts val="0"/>
                        </a:spcAft>
                        <a:buNone/>
                      </a:pPr>
                      <a:r>
                        <a:rPr b="1" lang="en-GB">
                          <a:solidFill>
                            <a:srgbClr val="00BC89"/>
                          </a:solidFill>
                          <a:latin typeface="Nunito Sans"/>
                          <a:ea typeface="Nunito Sans"/>
                          <a:cs typeface="Nunito Sans"/>
                          <a:sym typeface="Nunito Sans"/>
                        </a:rPr>
                        <a:t>Decreases</a:t>
                      </a:r>
                      <a:endParaRPr b="1">
                        <a:solidFill>
                          <a:srgbClr val="00BC89"/>
                        </a:solidFill>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chemeClr val="lt1"/>
                      </a:solidFill>
                      <a:prstDash val="solid"/>
                      <a:round/>
                      <a:headEnd len="sm" w="sm" type="none"/>
                      <a:tailEnd len="sm" w="sm" type="none"/>
                    </a:lnB>
                  </a:tcPr>
                </a:tc>
                <a:tc hMerge="1"/>
                <a:tc gridSpan="2">
                  <a:txBody>
                    <a:bodyPr/>
                    <a:lstStyle/>
                    <a:p>
                      <a:pPr indent="0" lvl="0" marL="0" rtl="0" algn="l">
                        <a:spcBef>
                          <a:spcPts val="0"/>
                        </a:spcBef>
                        <a:spcAft>
                          <a:spcPts val="0"/>
                        </a:spcAft>
                        <a:buNone/>
                      </a:pPr>
                      <a:r>
                        <a:rPr lang="en-GB">
                          <a:latin typeface="Nunito Sans"/>
                          <a:ea typeface="Nunito Sans"/>
                          <a:cs typeface="Nunito Sans"/>
                          <a:sym typeface="Nunito Sans"/>
                        </a:rPr>
                        <a:t>5) Calculate the area of the sector.</a:t>
                      </a:r>
                      <a:endParaRPr>
                        <a:latin typeface="Nunito Sans"/>
                        <a:ea typeface="Nunito Sans"/>
                        <a:cs typeface="Nunito Sans"/>
                        <a:sym typeface="Nunito Sans"/>
                      </a:endParaRPr>
                    </a:p>
                    <a:p>
                      <a:pPr indent="0" lvl="0" marL="0" rtl="0" algn="l">
                        <a:spcBef>
                          <a:spcPts val="0"/>
                        </a:spcBef>
                        <a:spcAft>
                          <a:spcPts val="0"/>
                        </a:spcAft>
                        <a:buNone/>
                      </a:pPr>
                      <a:r>
                        <a:rPr b="1" lang="en-GB">
                          <a:solidFill>
                            <a:srgbClr val="00BC89"/>
                          </a:solidFill>
                          <a:latin typeface="Nunito Sans"/>
                          <a:ea typeface="Nunito Sans"/>
                          <a:cs typeface="Nunito Sans"/>
                          <a:sym typeface="Nunito Sans"/>
                        </a:rPr>
                        <a:t>7.07mm</a:t>
                      </a:r>
                      <a:r>
                        <a:rPr b="1" baseline="30000" lang="en-GB">
                          <a:solidFill>
                            <a:srgbClr val="00BC89"/>
                          </a:solidFill>
                          <a:latin typeface="Nunito Sans"/>
                          <a:ea typeface="Nunito Sans"/>
                          <a:cs typeface="Nunito Sans"/>
                          <a:sym typeface="Nunito Sans"/>
                        </a:rPr>
                        <a:t>2 </a:t>
                      </a:r>
                      <a:r>
                        <a:rPr b="1" lang="en-GB">
                          <a:solidFill>
                            <a:srgbClr val="00BC89"/>
                          </a:solidFill>
                          <a:latin typeface="Nunito Sans"/>
                          <a:ea typeface="Nunito Sans"/>
                          <a:cs typeface="Nunito Sans"/>
                          <a:sym typeface="Nunito Sans"/>
                        </a:rPr>
                        <a:t>(2dp)</a:t>
                      </a:r>
                      <a:endParaRPr b="1" baseline="30000">
                        <a:solidFill>
                          <a:srgbClr val="00BC89"/>
                        </a:solidFill>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chemeClr val="lt1"/>
                      </a:solidFill>
                      <a:prstDash val="solid"/>
                      <a:round/>
                      <a:headEnd len="sm" w="sm" type="none"/>
                      <a:tailEnd len="sm" w="sm" type="none"/>
                    </a:lnB>
                  </a:tcPr>
                </a:tc>
                <a:tc hMerge="1"/>
              </a:tr>
            </a:tbl>
          </a:graphicData>
        </a:graphic>
      </p:graphicFrame>
      <p:pic>
        <p:nvPicPr>
          <p:cNvPr id="119" name="Google Shape;119;p21"/>
          <p:cNvPicPr preferRelativeResize="0"/>
          <p:nvPr/>
        </p:nvPicPr>
        <p:blipFill>
          <a:blip r:embed="rId3">
            <a:alphaModFix/>
          </a:blip>
          <a:stretch>
            <a:fillRect/>
          </a:stretch>
        </p:blipFill>
        <p:spPr>
          <a:xfrm>
            <a:off x="1401875" y="3348700"/>
            <a:ext cx="1467675" cy="1467675"/>
          </a:xfrm>
          <a:prstGeom prst="rect">
            <a:avLst/>
          </a:prstGeom>
          <a:noFill/>
          <a:ln>
            <a:noFill/>
          </a:ln>
        </p:spPr>
      </p:pic>
      <p:grpSp>
        <p:nvGrpSpPr>
          <p:cNvPr id="120" name="Google Shape;120;p21"/>
          <p:cNvGrpSpPr/>
          <p:nvPr/>
        </p:nvGrpSpPr>
        <p:grpSpPr>
          <a:xfrm>
            <a:off x="4685328" y="1695450"/>
            <a:ext cx="235655" cy="481300"/>
            <a:chOff x="4963775" y="5368550"/>
            <a:chExt cx="294900" cy="481300"/>
          </a:xfrm>
        </p:grpSpPr>
        <p:cxnSp>
          <p:nvCxnSpPr>
            <p:cNvPr id="121" name="Google Shape;121;p21"/>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122" name="Google Shape;122;p21"/>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solidFill>
                    <a:srgbClr val="00BC89"/>
                  </a:solidFill>
                  <a:latin typeface="Nunito Sans"/>
                  <a:ea typeface="Nunito Sans"/>
                  <a:cs typeface="Nunito Sans"/>
                  <a:sym typeface="Nunito Sans"/>
                </a:rPr>
                <a:t>9</a:t>
              </a:r>
              <a:endParaRPr b="1">
                <a:solidFill>
                  <a:srgbClr val="00BC89"/>
                </a:solidFill>
                <a:latin typeface="Nunito Sans"/>
                <a:ea typeface="Nunito Sans"/>
                <a:cs typeface="Nunito Sans"/>
                <a:sym typeface="Nunito Sans"/>
              </a:endParaRPr>
            </a:p>
          </p:txBody>
        </p:sp>
        <p:sp>
          <p:nvSpPr>
            <p:cNvPr id="123" name="Google Shape;123;p21"/>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solidFill>
                    <a:srgbClr val="00BC89"/>
                  </a:solidFill>
                  <a:latin typeface="Nunito Sans"/>
                  <a:ea typeface="Nunito Sans"/>
                  <a:cs typeface="Nunito Sans"/>
                  <a:sym typeface="Nunito Sans"/>
                </a:rPr>
                <a:t>1</a:t>
              </a:r>
              <a:endParaRPr b="1">
                <a:solidFill>
                  <a:srgbClr val="00BC89"/>
                </a:solidFill>
                <a:latin typeface="Nunito Sans"/>
                <a:ea typeface="Nunito Sans"/>
                <a:cs typeface="Nunito Sans"/>
                <a:sym typeface="Nunito Sans"/>
              </a:endParaRPr>
            </a:p>
          </p:txBody>
        </p:sp>
      </p:grpSp>
      <p:pic>
        <p:nvPicPr>
          <p:cNvPr id="124" name="Google Shape;124;p21"/>
          <p:cNvPicPr preferRelativeResize="0"/>
          <p:nvPr/>
        </p:nvPicPr>
        <p:blipFill>
          <a:blip r:embed="rId4">
            <a:alphaModFix/>
          </a:blip>
          <a:stretch>
            <a:fillRect/>
          </a:stretch>
        </p:blipFill>
        <p:spPr>
          <a:xfrm>
            <a:off x="3191350" y="3467375"/>
            <a:ext cx="2761302" cy="1330800"/>
          </a:xfrm>
          <a:prstGeom prst="rect">
            <a:avLst/>
          </a:prstGeom>
          <a:noFill/>
          <a:ln>
            <a:noFill/>
          </a:ln>
        </p:spPr>
      </p:pic>
      <p:pic>
        <p:nvPicPr>
          <p:cNvPr id="125" name="Google Shape;125;p21"/>
          <p:cNvPicPr preferRelativeResize="0"/>
          <p:nvPr/>
        </p:nvPicPr>
        <p:blipFill>
          <a:blip r:embed="rId5">
            <a:alphaModFix/>
          </a:blip>
          <a:stretch>
            <a:fillRect/>
          </a:stretch>
        </p:blipFill>
        <p:spPr>
          <a:xfrm>
            <a:off x="6904399" y="2788949"/>
            <a:ext cx="1811574" cy="1811574"/>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sp>
        <p:nvSpPr>
          <p:cNvPr id="130" name="Google Shape;130;p22"/>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4, Day 3</a:t>
            </a:r>
            <a:endParaRPr b="1">
              <a:solidFill>
                <a:srgbClr val="FFFFFF"/>
              </a:solidFill>
              <a:latin typeface="Nunito Sans"/>
              <a:ea typeface="Nunito Sans"/>
              <a:cs typeface="Nunito Sans"/>
              <a:sym typeface="Nunito Sans"/>
            </a:endParaRPr>
          </a:p>
        </p:txBody>
      </p:sp>
      <p:graphicFrame>
        <p:nvGraphicFramePr>
          <p:cNvPr id="131" name="Google Shape;131;p22"/>
          <p:cNvGraphicFramePr/>
          <p:nvPr/>
        </p:nvGraphicFramePr>
        <p:xfrm>
          <a:off x="80100" y="892050"/>
          <a:ext cx="3000000" cy="3000000"/>
        </p:xfrm>
        <a:graphic>
          <a:graphicData uri="http://schemas.openxmlformats.org/drawingml/2006/table">
            <a:tbl>
              <a:tblPr>
                <a:noFill/>
                <a:tableStyleId>{84291558-0CDE-4B1B-9B5D-5066D33DFC77}</a:tableStyleId>
              </a:tblPr>
              <a:tblGrid>
                <a:gridCol w="1489450"/>
                <a:gridCol w="1489450"/>
                <a:gridCol w="1489450"/>
                <a:gridCol w="1489450"/>
                <a:gridCol w="1489450"/>
                <a:gridCol w="1489450"/>
              </a:tblGrid>
              <a:tr h="1658275">
                <a:tc gridSpan="3">
                  <a:txBody>
                    <a:bodyPr/>
                    <a:lstStyle/>
                    <a:p>
                      <a:pPr indent="-317500" lvl="0" marL="457200" rtl="0" algn="l">
                        <a:spcBef>
                          <a:spcPts val="0"/>
                        </a:spcBef>
                        <a:spcAft>
                          <a:spcPts val="0"/>
                        </a:spcAft>
                        <a:buClr>
                          <a:schemeClr val="dk1"/>
                        </a:buClr>
                        <a:buSzPts val="1400"/>
                        <a:buFont typeface="Nunito Sans"/>
                        <a:buAutoNum type="arabicParenR"/>
                      </a:pPr>
                      <a:r>
                        <a:rPr lang="en-GB">
                          <a:solidFill>
                            <a:schemeClr val="dk1"/>
                          </a:solidFill>
                          <a:latin typeface="Nunito Sans"/>
                          <a:ea typeface="Nunito Sans"/>
                          <a:cs typeface="Nunito Sans"/>
                          <a:sym typeface="Nunito Sans"/>
                        </a:rPr>
                        <a:t>Factorise</a:t>
                      </a:r>
                      <a:endParaRPr>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t/>
                      </a:r>
                      <a:endParaRPr>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rPr lang="en-GB">
                          <a:solidFill>
                            <a:schemeClr val="dk1"/>
                          </a:solidFill>
                          <a:latin typeface="Nunito Sans"/>
                          <a:ea typeface="Nunito Sans"/>
                          <a:cs typeface="Nunito Sans"/>
                          <a:sym typeface="Nunito Sans"/>
                        </a:rPr>
                        <a:t>        </a:t>
                      </a:r>
                      <a:r>
                        <a:rPr i="1" lang="en-GB">
                          <a:solidFill>
                            <a:schemeClr val="dk1"/>
                          </a:solidFill>
                          <a:latin typeface="Times New Roman"/>
                          <a:ea typeface="Times New Roman"/>
                          <a:cs typeface="Times New Roman"/>
                          <a:sym typeface="Times New Roman"/>
                        </a:rPr>
                        <a:t>x</a:t>
                      </a:r>
                      <a:r>
                        <a:rPr baseline="30000" lang="en-GB">
                          <a:solidFill>
                            <a:schemeClr val="dk1"/>
                          </a:solidFill>
                          <a:latin typeface="Nunito Sans"/>
                          <a:ea typeface="Nunito Sans"/>
                          <a:cs typeface="Nunito Sans"/>
                          <a:sym typeface="Nunito Sans"/>
                        </a:rPr>
                        <a:t>2</a:t>
                      </a:r>
                      <a:r>
                        <a:rPr lang="en-GB">
                          <a:solidFill>
                            <a:schemeClr val="dk1"/>
                          </a:solidFill>
                          <a:latin typeface="Nunito Sans"/>
                          <a:ea typeface="Nunito Sans"/>
                          <a:cs typeface="Nunito Sans"/>
                          <a:sym typeface="Nunito Sans"/>
                        </a:rPr>
                        <a:t> - 11</a:t>
                      </a:r>
                      <a:r>
                        <a:rPr i="1" lang="en-GB">
                          <a:solidFill>
                            <a:schemeClr val="dk1"/>
                          </a:solidFill>
                          <a:latin typeface="Times New Roman"/>
                          <a:ea typeface="Times New Roman"/>
                          <a:cs typeface="Times New Roman"/>
                          <a:sym typeface="Times New Roman"/>
                        </a:rPr>
                        <a:t>x</a:t>
                      </a:r>
                      <a:r>
                        <a:rPr lang="en-GB">
                          <a:solidFill>
                            <a:schemeClr val="dk1"/>
                          </a:solidFill>
                          <a:latin typeface="Nunito Sans"/>
                          <a:ea typeface="Nunito Sans"/>
                          <a:cs typeface="Nunito Sans"/>
                          <a:sym typeface="Nunito Sans"/>
                        </a:rPr>
                        <a:t> + 18</a:t>
                      </a:r>
                      <a:endParaRPr>
                        <a:latin typeface="Nunito Sans"/>
                        <a:ea typeface="Nunito Sans"/>
                        <a:cs typeface="Nunito Sans"/>
                        <a:sym typeface="Nunito Sans"/>
                      </a:endParaRPr>
                    </a:p>
                  </a:txBody>
                  <a:tcPr marT="91425" marB="91425" marR="91425" marL="91425">
                    <a:lnL cap="flat" cmpd="sng" w="9525">
                      <a:solidFill>
                        <a:srgbClr val="FCFCFC"/>
                      </a:solidFill>
                      <a:prstDash val="solid"/>
                      <a:round/>
                      <a:headEnd len="sm" w="sm" type="none"/>
                      <a:tailEnd len="sm" w="sm" type="none"/>
                    </a:lnL>
                    <a:lnR cap="flat" cmpd="sng" w="9525">
                      <a:solidFill>
                        <a:srgbClr val="FCFCFC"/>
                      </a:solidFill>
                      <a:prstDash val="solid"/>
                      <a:round/>
                      <a:headEnd len="sm" w="sm" type="none"/>
                      <a:tailEnd len="sm" w="sm" type="none"/>
                    </a:lnR>
                    <a:lnT cap="flat" cmpd="sng" w="9525">
                      <a:solidFill>
                        <a:srgbClr val="FCFCFC"/>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c gridSpan="3">
                  <a:txBody>
                    <a:bodyPr/>
                    <a:lstStyle/>
                    <a:p>
                      <a:pPr indent="0" lvl="0" marL="0" rtl="0" algn="l">
                        <a:spcBef>
                          <a:spcPts val="0"/>
                        </a:spcBef>
                        <a:spcAft>
                          <a:spcPts val="0"/>
                        </a:spcAft>
                        <a:buNone/>
                      </a:pPr>
                      <a:r>
                        <a:rPr lang="en-GB">
                          <a:latin typeface="Nunito Sans"/>
                          <a:ea typeface="Nunito Sans"/>
                          <a:cs typeface="Nunito Sans"/>
                          <a:sym typeface="Nunito Sans"/>
                        </a:rPr>
                        <a:t>2) A coin is biased so that the probability of heads P(H) = 0.3 and the probability of tails P(T) = 0.7.</a:t>
                      </a:r>
                      <a:endParaRPr>
                        <a:latin typeface="Nunito Sans"/>
                        <a:ea typeface="Nunito Sans"/>
                        <a:cs typeface="Nunito Sans"/>
                        <a:sym typeface="Nunito Sans"/>
                      </a:endParaRPr>
                    </a:p>
                    <a:p>
                      <a:pPr indent="0" lvl="0" marL="0" rtl="0" algn="l">
                        <a:spcBef>
                          <a:spcPts val="0"/>
                        </a:spcBef>
                        <a:spcAft>
                          <a:spcPts val="0"/>
                        </a:spcAft>
                        <a:buNone/>
                      </a:pPr>
                      <a:r>
                        <a:rPr lang="en-GB">
                          <a:latin typeface="Nunito Sans"/>
                          <a:ea typeface="Nunito Sans"/>
                          <a:cs typeface="Nunito Sans"/>
                          <a:sym typeface="Nunito Sans"/>
                        </a:rPr>
                        <a:t>The coin is flipped twice. What is the probability of getting tails both times?</a:t>
                      </a:r>
                      <a:endParaRPr>
                        <a:latin typeface="Nunito Sans"/>
                        <a:ea typeface="Nunito Sans"/>
                        <a:cs typeface="Nunito Sans"/>
                        <a:sym typeface="Nunito Sans"/>
                      </a:endParaRPr>
                    </a:p>
                  </a:txBody>
                  <a:tcPr marT="91425" marB="91425" marR="91425" marL="91425">
                    <a:lnL cap="flat" cmpd="sng" w="9525">
                      <a:solidFill>
                        <a:srgbClr val="FCFCFC"/>
                      </a:solidFill>
                      <a:prstDash val="solid"/>
                      <a:round/>
                      <a:headEnd len="sm" w="sm" type="none"/>
                      <a:tailEnd len="sm" w="sm" type="none"/>
                    </a:lnL>
                    <a:lnR cap="flat" cmpd="sng" w="9525">
                      <a:solidFill>
                        <a:srgbClr val="FCFCFC"/>
                      </a:solidFill>
                      <a:prstDash val="solid"/>
                      <a:round/>
                      <a:headEnd len="sm" w="sm" type="none"/>
                      <a:tailEnd len="sm" w="sm" type="none"/>
                    </a:lnR>
                    <a:lnT cap="flat" cmpd="sng" w="9525">
                      <a:solidFill>
                        <a:srgbClr val="FCFCFC"/>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2283300">
                <a:tc gridSpan="2">
                  <a:txBody>
                    <a:bodyPr/>
                    <a:lstStyle/>
                    <a:p>
                      <a:pPr indent="0" lvl="0" marL="0" rtl="0" algn="l">
                        <a:spcBef>
                          <a:spcPts val="0"/>
                        </a:spcBef>
                        <a:spcAft>
                          <a:spcPts val="0"/>
                        </a:spcAft>
                        <a:buNone/>
                      </a:pPr>
                      <a:r>
                        <a:rPr lang="en-GB">
                          <a:latin typeface="Nunito Sans"/>
                          <a:ea typeface="Nunito Sans"/>
                          <a:cs typeface="Nunito Sans"/>
                          <a:sym typeface="Nunito Sans"/>
                        </a:rPr>
                        <a:t>3) </a:t>
                      </a:r>
                      <a:r>
                        <a:rPr lang="en-GB">
                          <a:solidFill>
                            <a:schemeClr val="dk1"/>
                          </a:solidFill>
                          <a:latin typeface="Nunito Sans"/>
                          <a:ea typeface="Nunito Sans"/>
                          <a:cs typeface="Nunito Sans"/>
                          <a:sym typeface="Nunito Sans"/>
                        </a:rPr>
                        <a:t>Sketch an example of a cubic function on the axes.</a:t>
                      </a:r>
                      <a:endParaRPr>
                        <a:latin typeface="Nunito Sans"/>
                        <a:ea typeface="Nunito Sans"/>
                        <a:cs typeface="Nunito Sans"/>
                        <a:sym typeface="Nunito Sans"/>
                      </a:endParaRPr>
                    </a:p>
                  </a:txBody>
                  <a:tcPr marT="91425" marB="91425" marR="91425" marL="91425">
                    <a:lnL cap="flat" cmpd="sng" w="9525">
                      <a:solidFill>
                        <a:srgbClr val="FCFCFC"/>
                      </a:solidFill>
                      <a:prstDash val="solid"/>
                      <a:round/>
                      <a:headEnd len="sm" w="sm" type="none"/>
                      <a:tailEnd len="sm" w="sm" type="none"/>
                    </a:lnL>
                    <a:lnR cap="flat" cmpd="sng" w="9525">
                      <a:solidFill>
                        <a:srgbClr val="FCFCFC"/>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FCFCFC"/>
                      </a:solidFill>
                      <a:prstDash val="solid"/>
                      <a:round/>
                      <a:headEnd len="sm" w="sm" type="none"/>
                      <a:tailEnd len="sm" w="sm" type="none"/>
                    </a:lnB>
                  </a:tcPr>
                </a:tc>
                <a:tc hMerge="1"/>
                <a:tc gridSpan="2">
                  <a:txBody>
                    <a:bodyPr/>
                    <a:lstStyle/>
                    <a:p>
                      <a:pPr indent="0" lvl="0" marL="0" rtl="0" algn="l">
                        <a:spcBef>
                          <a:spcPts val="0"/>
                        </a:spcBef>
                        <a:spcAft>
                          <a:spcPts val="0"/>
                        </a:spcAft>
                        <a:buNone/>
                      </a:pPr>
                      <a:r>
                        <a:rPr lang="en-GB">
                          <a:latin typeface="Nunito Sans"/>
                          <a:ea typeface="Nunito Sans"/>
                          <a:cs typeface="Nunito Sans"/>
                          <a:sym typeface="Nunito Sans"/>
                        </a:rPr>
                        <a:t>4) Which data set shows greater consistency?</a:t>
                      </a:r>
                      <a:endParaRPr>
                        <a:latin typeface="Nunito Sans"/>
                        <a:ea typeface="Nunito Sans"/>
                        <a:cs typeface="Nunito Sans"/>
                        <a:sym typeface="Nunito Sans"/>
                      </a:endParaRPr>
                    </a:p>
                  </a:txBody>
                  <a:tcPr marT="91425" marB="91425" marR="91425" marL="91425">
                    <a:lnL cap="flat" cmpd="sng" w="9525">
                      <a:solidFill>
                        <a:srgbClr val="FCFCFC"/>
                      </a:solidFill>
                      <a:prstDash val="solid"/>
                      <a:round/>
                      <a:headEnd len="sm" w="sm" type="none"/>
                      <a:tailEnd len="sm" w="sm" type="none"/>
                    </a:lnL>
                    <a:lnR cap="flat" cmpd="sng" w="9525">
                      <a:solidFill>
                        <a:srgbClr val="FCFCFC"/>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FCFCFC"/>
                      </a:solidFill>
                      <a:prstDash val="solid"/>
                      <a:round/>
                      <a:headEnd len="sm" w="sm" type="none"/>
                      <a:tailEnd len="sm" w="sm" type="none"/>
                    </a:lnB>
                  </a:tcPr>
                </a:tc>
                <a:tc hMerge="1"/>
                <a:tc gridSpan="2">
                  <a:txBody>
                    <a:bodyPr/>
                    <a:lstStyle/>
                    <a:p>
                      <a:pPr indent="0" lvl="0" marL="0" rtl="0" algn="l">
                        <a:spcBef>
                          <a:spcPts val="0"/>
                        </a:spcBef>
                        <a:spcAft>
                          <a:spcPts val="0"/>
                        </a:spcAft>
                        <a:buNone/>
                      </a:pPr>
                      <a:r>
                        <a:rPr lang="en-GB">
                          <a:latin typeface="Nunito Sans"/>
                          <a:ea typeface="Nunito Sans"/>
                          <a:cs typeface="Nunito Sans"/>
                          <a:sym typeface="Nunito Sans"/>
                        </a:rPr>
                        <a:t>5) </a:t>
                      </a:r>
                      <a:r>
                        <a:rPr lang="en-GB">
                          <a:solidFill>
                            <a:schemeClr val="dk1"/>
                          </a:solidFill>
                          <a:latin typeface="Nunito Sans"/>
                          <a:ea typeface="Nunito Sans"/>
                          <a:cs typeface="Nunito Sans"/>
                          <a:sym typeface="Nunito Sans"/>
                        </a:rPr>
                        <a:t>Calculate the length of the arc shown in red.</a:t>
                      </a:r>
                      <a:endParaRPr>
                        <a:latin typeface="Nunito Sans"/>
                        <a:ea typeface="Nunito Sans"/>
                        <a:cs typeface="Nunito Sans"/>
                        <a:sym typeface="Nunito Sans"/>
                      </a:endParaRPr>
                    </a:p>
                  </a:txBody>
                  <a:tcPr marT="91425" marB="91425" marR="91425" marL="91425">
                    <a:lnL cap="flat" cmpd="sng" w="9525">
                      <a:solidFill>
                        <a:srgbClr val="FCFCFC"/>
                      </a:solidFill>
                      <a:prstDash val="solid"/>
                      <a:round/>
                      <a:headEnd len="sm" w="sm" type="none"/>
                      <a:tailEnd len="sm" w="sm" type="none"/>
                    </a:lnL>
                    <a:lnR cap="flat" cmpd="sng" w="9525">
                      <a:solidFill>
                        <a:srgbClr val="FCFCFC"/>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FCFCFC"/>
                      </a:solidFill>
                      <a:prstDash val="solid"/>
                      <a:round/>
                      <a:headEnd len="sm" w="sm" type="none"/>
                      <a:tailEnd len="sm" w="sm" type="none"/>
                    </a:lnB>
                  </a:tcPr>
                </a:tc>
                <a:tc hMerge="1"/>
              </a:tr>
            </a:tbl>
          </a:graphicData>
        </a:graphic>
      </p:graphicFrame>
      <p:pic>
        <p:nvPicPr>
          <p:cNvPr id="132" name="Google Shape;132;p22"/>
          <p:cNvPicPr preferRelativeResize="0"/>
          <p:nvPr/>
        </p:nvPicPr>
        <p:blipFill>
          <a:blip r:embed="rId3">
            <a:alphaModFix/>
          </a:blip>
          <a:stretch>
            <a:fillRect/>
          </a:stretch>
        </p:blipFill>
        <p:spPr>
          <a:xfrm>
            <a:off x="1100750" y="3163225"/>
            <a:ext cx="1624026" cy="1624026"/>
          </a:xfrm>
          <a:prstGeom prst="rect">
            <a:avLst/>
          </a:prstGeom>
          <a:noFill/>
          <a:ln>
            <a:noFill/>
          </a:ln>
        </p:spPr>
      </p:pic>
      <p:pic>
        <p:nvPicPr>
          <p:cNvPr id="133" name="Google Shape;133;p22"/>
          <p:cNvPicPr preferRelativeResize="0"/>
          <p:nvPr/>
        </p:nvPicPr>
        <p:blipFill>
          <a:blip r:embed="rId4">
            <a:alphaModFix/>
          </a:blip>
          <a:stretch>
            <a:fillRect/>
          </a:stretch>
        </p:blipFill>
        <p:spPr>
          <a:xfrm>
            <a:off x="3250777" y="3163225"/>
            <a:ext cx="2642459" cy="1624025"/>
          </a:xfrm>
          <a:prstGeom prst="rect">
            <a:avLst/>
          </a:prstGeom>
          <a:noFill/>
          <a:ln>
            <a:noFill/>
          </a:ln>
        </p:spPr>
      </p:pic>
      <p:pic>
        <p:nvPicPr>
          <p:cNvPr id="134" name="Google Shape;134;p22"/>
          <p:cNvPicPr preferRelativeResize="0"/>
          <p:nvPr/>
        </p:nvPicPr>
        <p:blipFill>
          <a:blip r:embed="rId5">
            <a:alphaModFix/>
          </a:blip>
          <a:stretch>
            <a:fillRect/>
          </a:stretch>
        </p:blipFill>
        <p:spPr>
          <a:xfrm>
            <a:off x="6847125" y="3227725"/>
            <a:ext cx="1495025" cy="149502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8" name="Shape 138"/>
        <p:cNvGrpSpPr/>
        <p:nvPr/>
      </p:nvGrpSpPr>
      <p:grpSpPr>
        <a:xfrm>
          <a:off x="0" y="0"/>
          <a:ext cx="0" cy="0"/>
          <a:chOff x="0" y="0"/>
          <a:chExt cx="0" cy="0"/>
        </a:xfrm>
      </p:grpSpPr>
      <p:sp>
        <p:nvSpPr>
          <p:cNvPr id="139" name="Google Shape;139;p23"/>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4, Day 3</a:t>
            </a:r>
            <a:endParaRPr b="1">
              <a:solidFill>
                <a:srgbClr val="FFFFFF"/>
              </a:solidFill>
              <a:latin typeface="Nunito Sans"/>
              <a:ea typeface="Nunito Sans"/>
              <a:cs typeface="Nunito Sans"/>
              <a:sym typeface="Nunito Sans"/>
            </a:endParaRPr>
          </a:p>
        </p:txBody>
      </p:sp>
      <p:graphicFrame>
        <p:nvGraphicFramePr>
          <p:cNvPr id="140" name="Google Shape;140;p23"/>
          <p:cNvGraphicFramePr/>
          <p:nvPr/>
        </p:nvGraphicFramePr>
        <p:xfrm>
          <a:off x="80100" y="892050"/>
          <a:ext cx="3000000" cy="3000000"/>
        </p:xfrm>
        <a:graphic>
          <a:graphicData uri="http://schemas.openxmlformats.org/drawingml/2006/table">
            <a:tbl>
              <a:tblPr>
                <a:noFill/>
                <a:tableStyleId>{84291558-0CDE-4B1B-9B5D-5066D33DFC77}</a:tableStyleId>
              </a:tblPr>
              <a:tblGrid>
                <a:gridCol w="1489450"/>
                <a:gridCol w="1489450"/>
                <a:gridCol w="1489450"/>
                <a:gridCol w="1489450"/>
                <a:gridCol w="1489450"/>
                <a:gridCol w="1489450"/>
              </a:tblGrid>
              <a:tr h="1658275">
                <a:tc gridSpan="3">
                  <a:txBody>
                    <a:bodyPr/>
                    <a:lstStyle/>
                    <a:p>
                      <a:pPr indent="-317500" lvl="0" marL="457200" rtl="0" algn="l">
                        <a:spcBef>
                          <a:spcPts val="0"/>
                        </a:spcBef>
                        <a:spcAft>
                          <a:spcPts val="0"/>
                        </a:spcAft>
                        <a:buClr>
                          <a:schemeClr val="dk1"/>
                        </a:buClr>
                        <a:buSzPts val="1400"/>
                        <a:buFont typeface="Nunito Sans"/>
                        <a:buAutoNum type="arabicParenR"/>
                      </a:pPr>
                      <a:r>
                        <a:rPr lang="en-GB">
                          <a:solidFill>
                            <a:schemeClr val="dk1"/>
                          </a:solidFill>
                          <a:latin typeface="Nunito Sans"/>
                          <a:ea typeface="Nunito Sans"/>
                          <a:cs typeface="Nunito Sans"/>
                          <a:sym typeface="Nunito Sans"/>
                        </a:rPr>
                        <a:t>Factorise</a:t>
                      </a:r>
                      <a:endParaRPr>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t/>
                      </a:r>
                      <a:endParaRPr>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rPr lang="en-GB">
                          <a:solidFill>
                            <a:schemeClr val="dk1"/>
                          </a:solidFill>
                          <a:latin typeface="Nunito Sans"/>
                          <a:ea typeface="Nunito Sans"/>
                          <a:cs typeface="Nunito Sans"/>
                          <a:sym typeface="Nunito Sans"/>
                        </a:rPr>
                        <a:t>        </a:t>
                      </a:r>
                      <a:r>
                        <a:rPr i="1" lang="en-GB">
                          <a:solidFill>
                            <a:schemeClr val="dk1"/>
                          </a:solidFill>
                          <a:latin typeface="Times New Roman"/>
                          <a:ea typeface="Times New Roman"/>
                          <a:cs typeface="Times New Roman"/>
                          <a:sym typeface="Times New Roman"/>
                        </a:rPr>
                        <a:t>x</a:t>
                      </a:r>
                      <a:r>
                        <a:rPr baseline="30000" lang="en-GB">
                          <a:solidFill>
                            <a:schemeClr val="dk1"/>
                          </a:solidFill>
                          <a:latin typeface="Nunito Sans"/>
                          <a:ea typeface="Nunito Sans"/>
                          <a:cs typeface="Nunito Sans"/>
                          <a:sym typeface="Nunito Sans"/>
                        </a:rPr>
                        <a:t>2</a:t>
                      </a:r>
                      <a:r>
                        <a:rPr lang="en-GB">
                          <a:solidFill>
                            <a:schemeClr val="dk1"/>
                          </a:solidFill>
                          <a:latin typeface="Nunito Sans"/>
                          <a:ea typeface="Nunito Sans"/>
                          <a:cs typeface="Nunito Sans"/>
                          <a:sym typeface="Nunito Sans"/>
                        </a:rPr>
                        <a:t> - 11</a:t>
                      </a:r>
                      <a:r>
                        <a:rPr i="1" lang="en-GB">
                          <a:solidFill>
                            <a:schemeClr val="dk1"/>
                          </a:solidFill>
                          <a:latin typeface="Times New Roman"/>
                          <a:ea typeface="Times New Roman"/>
                          <a:cs typeface="Times New Roman"/>
                          <a:sym typeface="Times New Roman"/>
                        </a:rPr>
                        <a:t>x </a:t>
                      </a:r>
                      <a:r>
                        <a:rPr lang="en-GB">
                          <a:solidFill>
                            <a:schemeClr val="dk1"/>
                          </a:solidFill>
                          <a:latin typeface="Nunito Sans"/>
                          <a:ea typeface="Nunito Sans"/>
                          <a:cs typeface="Nunito Sans"/>
                          <a:sym typeface="Nunito Sans"/>
                        </a:rPr>
                        <a:t>+ 18 </a:t>
                      </a:r>
                      <a:r>
                        <a:rPr b="1" lang="en-GB">
                          <a:solidFill>
                            <a:srgbClr val="00BC89"/>
                          </a:solidFill>
                          <a:latin typeface="Nunito Sans"/>
                          <a:ea typeface="Nunito Sans"/>
                          <a:cs typeface="Nunito Sans"/>
                          <a:sym typeface="Nunito Sans"/>
                        </a:rPr>
                        <a:t>= (</a:t>
                      </a:r>
                      <a:r>
                        <a:rPr b="1" i="1" lang="en-GB">
                          <a:solidFill>
                            <a:srgbClr val="00BC89"/>
                          </a:solidFill>
                          <a:latin typeface="Times New Roman"/>
                          <a:ea typeface="Times New Roman"/>
                          <a:cs typeface="Times New Roman"/>
                          <a:sym typeface="Times New Roman"/>
                        </a:rPr>
                        <a:t>x</a:t>
                      </a:r>
                      <a:r>
                        <a:rPr b="1" lang="en-GB">
                          <a:solidFill>
                            <a:srgbClr val="00BC89"/>
                          </a:solidFill>
                          <a:latin typeface="Nunito Sans"/>
                          <a:ea typeface="Nunito Sans"/>
                          <a:cs typeface="Nunito Sans"/>
                          <a:sym typeface="Nunito Sans"/>
                        </a:rPr>
                        <a:t> - 9)(</a:t>
                      </a:r>
                      <a:r>
                        <a:rPr b="1" i="1" lang="en-GB">
                          <a:solidFill>
                            <a:srgbClr val="00BC89"/>
                          </a:solidFill>
                          <a:latin typeface="Times New Roman"/>
                          <a:ea typeface="Times New Roman"/>
                          <a:cs typeface="Times New Roman"/>
                          <a:sym typeface="Times New Roman"/>
                        </a:rPr>
                        <a:t>x</a:t>
                      </a:r>
                      <a:r>
                        <a:rPr b="1" lang="en-GB">
                          <a:solidFill>
                            <a:srgbClr val="00BC89"/>
                          </a:solidFill>
                          <a:latin typeface="Nunito Sans"/>
                          <a:ea typeface="Nunito Sans"/>
                          <a:cs typeface="Nunito Sans"/>
                          <a:sym typeface="Nunito Sans"/>
                        </a:rPr>
                        <a:t> - 2)</a:t>
                      </a:r>
                      <a:endParaRPr b="1">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c gridSpan="3">
                  <a:txBody>
                    <a:bodyPr/>
                    <a:lstStyle/>
                    <a:p>
                      <a:pPr indent="0" lvl="0" marL="0" rtl="0" algn="l">
                        <a:spcBef>
                          <a:spcPts val="0"/>
                        </a:spcBef>
                        <a:spcAft>
                          <a:spcPts val="0"/>
                        </a:spcAft>
                        <a:buNone/>
                      </a:pPr>
                      <a:r>
                        <a:rPr lang="en-GB">
                          <a:latin typeface="Nunito Sans"/>
                          <a:ea typeface="Nunito Sans"/>
                          <a:cs typeface="Nunito Sans"/>
                          <a:sym typeface="Nunito Sans"/>
                        </a:rPr>
                        <a:t>2) A coin is biased so that the probability of heads P(H) = 0.3 and the probability of tails P(T) = 0.7.</a:t>
                      </a:r>
                      <a:endParaRPr>
                        <a:latin typeface="Nunito Sans"/>
                        <a:ea typeface="Nunito Sans"/>
                        <a:cs typeface="Nunito Sans"/>
                        <a:sym typeface="Nunito Sans"/>
                      </a:endParaRPr>
                    </a:p>
                    <a:p>
                      <a:pPr indent="0" lvl="0" marL="0" rtl="0" algn="l">
                        <a:spcBef>
                          <a:spcPts val="0"/>
                        </a:spcBef>
                        <a:spcAft>
                          <a:spcPts val="0"/>
                        </a:spcAft>
                        <a:buNone/>
                      </a:pPr>
                      <a:r>
                        <a:rPr lang="en-GB">
                          <a:latin typeface="Nunito Sans"/>
                          <a:ea typeface="Nunito Sans"/>
                          <a:cs typeface="Nunito Sans"/>
                          <a:sym typeface="Nunito Sans"/>
                        </a:rPr>
                        <a:t>The coin is flipped twice. What is the probability of getting tails both times?</a:t>
                      </a:r>
                      <a:endParaRPr>
                        <a:latin typeface="Nunito Sans"/>
                        <a:ea typeface="Nunito Sans"/>
                        <a:cs typeface="Nunito Sans"/>
                        <a:sym typeface="Nunito Sans"/>
                      </a:endParaRPr>
                    </a:p>
                    <a:p>
                      <a:pPr indent="0" lvl="0" marL="0" rtl="0" algn="l">
                        <a:spcBef>
                          <a:spcPts val="0"/>
                        </a:spcBef>
                        <a:spcAft>
                          <a:spcPts val="0"/>
                        </a:spcAft>
                        <a:buNone/>
                      </a:pPr>
                      <a:r>
                        <a:rPr b="1" lang="en-GB">
                          <a:solidFill>
                            <a:srgbClr val="00BC89"/>
                          </a:solidFill>
                          <a:latin typeface="Nunito Sans"/>
                          <a:ea typeface="Nunito Sans"/>
                          <a:cs typeface="Nunito Sans"/>
                          <a:sym typeface="Nunito Sans"/>
                        </a:rPr>
                        <a:t>0.49</a:t>
                      </a:r>
                      <a:endParaRPr b="1">
                        <a:solidFill>
                          <a:srgbClr val="00BC89"/>
                        </a:solidFill>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2283300">
                <a:tc gridSpan="2">
                  <a:txBody>
                    <a:bodyPr/>
                    <a:lstStyle/>
                    <a:p>
                      <a:pPr indent="0" lvl="0" marL="0" rtl="0" algn="l">
                        <a:spcBef>
                          <a:spcPts val="0"/>
                        </a:spcBef>
                        <a:spcAft>
                          <a:spcPts val="0"/>
                        </a:spcAft>
                        <a:buNone/>
                      </a:pPr>
                      <a:r>
                        <a:rPr lang="en-GB">
                          <a:latin typeface="Nunito Sans"/>
                          <a:ea typeface="Nunito Sans"/>
                          <a:cs typeface="Nunito Sans"/>
                          <a:sym typeface="Nunito Sans"/>
                        </a:rPr>
                        <a:t>3) </a:t>
                      </a:r>
                      <a:r>
                        <a:rPr lang="en-GB">
                          <a:solidFill>
                            <a:schemeClr val="dk1"/>
                          </a:solidFill>
                          <a:latin typeface="Nunito Sans"/>
                          <a:ea typeface="Nunito Sans"/>
                          <a:cs typeface="Nunito Sans"/>
                          <a:sym typeface="Nunito Sans"/>
                        </a:rPr>
                        <a:t>Sketch an example of a cubic function on the axes.</a:t>
                      </a:r>
                      <a:endParaRPr>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a:solidFill>
                            <a:schemeClr val="dk1"/>
                          </a:solidFill>
                        </a:rPr>
                        <a:t> </a:t>
                      </a:r>
                      <a:endParaRPr>
                        <a:solidFill>
                          <a:schemeClr val="dk1"/>
                        </a:solidFill>
                      </a:endParaRPr>
                    </a:p>
                    <a:p>
                      <a:pPr indent="0" lvl="0" marL="0" rtl="0" algn="l">
                        <a:spcBef>
                          <a:spcPts val="0"/>
                        </a:spcBef>
                        <a:spcAft>
                          <a:spcPts val="0"/>
                        </a:spcAft>
                        <a:buNone/>
                      </a:pPr>
                      <a:r>
                        <a:rPr lang="en-GB">
                          <a:solidFill>
                            <a:schemeClr val="dk1"/>
                          </a:solidFill>
                        </a:rPr>
                        <a:t>     </a:t>
                      </a:r>
                      <a:r>
                        <a:rPr b="1" lang="en-GB">
                          <a:solidFill>
                            <a:srgbClr val="00BC89"/>
                          </a:solidFill>
                          <a:latin typeface="Nunito Sans"/>
                          <a:ea typeface="Nunito Sans"/>
                          <a:cs typeface="Nunito Sans"/>
                          <a:sym typeface="Nunito Sans"/>
                        </a:rPr>
                        <a:t>o</a:t>
                      </a:r>
                      <a:r>
                        <a:rPr b="1" lang="en-GB">
                          <a:solidFill>
                            <a:srgbClr val="00BC89"/>
                          </a:solidFill>
                          <a:latin typeface="Nunito Sans"/>
                          <a:ea typeface="Nunito Sans"/>
                          <a:cs typeface="Nunito Sans"/>
                          <a:sym typeface="Nunito Sans"/>
                        </a:rPr>
                        <a:t>r</a:t>
                      </a:r>
                      <a:r>
                        <a:rPr lang="en-GB">
                          <a:solidFill>
                            <a:schemeClr val="dk1"/>
                          </a:solidFill>
                        </a:rPr>
                        <a:t>      </a:t>
                      </a:r>
                      <a:r>
                        <a:rPr b="1" lang="en-GB">
                          <a:solidFill>
                            <a:schemeClr val="dk1"/>
                          </a:solidFill>
                        </a:rPr>
                        <a:t> </a:t>
                      </a:r>
                      <a:r>
                        <a:rPr b="1" lang="en-GB">
                          <a:solidFill>
                            <a:srgbClr val="00BC89"/>
                          </a:solidFill>
                          <a:latin typeface="Nunito Sans"/>
                          <a:ea typeface="Nunito Sans"/>
                          <a:cs typeface="Nunito Sans"/>
                          <a:sym typeface="Nunito Sans"/>
                        </a:rPr>
                        <a:t>shape</a:t>
                      </a:r>
                      <a:endParaRPr b="1">
                        <a:solidFill>
                          <a:srgbClr val="00BC89"/>
                        </a:solidFill>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chemeClr val="lt1"/>
                      </a:solidFill>
                      <a:prstDash val="solid"/>
                      <a:round/>
                      <a:headEnd len="sm" w="sm" type="none"/>
                      <a:tailEnd len="sm" w="sm" type="none"/>
                    </a:lnB>
                  </a:tcPr>
                </a:tc>
                <a:tc hMerge="1"/>
                <a:tc gridSpan="2">
                  <a:txBody>
                    <a:bodyPr/>
                    <a:lstStyle/>
                    <a:p>
                      <a:pPr indent="0" lvl="0" marL="0" rtl="0" algn="l">
                        <a:spcBef>
                          <a:spcPts val="0"/>
                        </a:spcBef>
                        <a:spcAft>
                          <a:spcPts val="0"/>
                        </a:spcAft>
                        <a:buNone/>
                      </a:pPr>
                      <a:r>
                        <a:rPr lang="en-GB">
                          <a:latin typeface="Nunito Sans"/>
                          <a:ea typeface="Nunito Sans"/>
                          <a:cs typeface="Nunito Sans"/>
                          <a:sym typeface="Nunito Sans"/>
                        </a:rPr>
                        <a:t>4) Which data set shows greater consistency? </a:t>
                      </a:r>
                      <a:r>
                        <a:rPr b="1" lang="en-GB">
                          <a:solidFill>
                            <a:srgbClr val="00BC89"/>
                          </a:solidFill>
                          <a:latin typeface="Nunito Sans"/>
                          <a:ea typeface="Nunito Sans"/>
                          <a:cs typeface="Nunito Sans"/>
                          <a:sym typeface="Nunito Sans"/>
                        </a:rPr>
                        <a:t>Data set B</a:t>
                      </a:r>
                      <a:endParaRPr b="1">
                        <a:solidFill>
                          <a:srgbClr val="00BC89"/>
                        </a:solidFill>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chemeClr val="lt1"/>
                      </a:solidFill>
                      <a:prstDash val="solid"/>
                      <a:round/>
                      <a:headEnd len="sm" w="sm" type="none"/>
                      <a:tailEnd len="sm" w="sm" type="none"/>
                    </a:lnB>
                  </a:tcPr>
                </a:tc>
                <a:tc hMerge="1"/>
                <a:tc gridSpan="2">
                  <a:txBody>
                    <a:bodyPr/>
                    <a:lstStyle/>
                    <a:p>
                      <a:pPr indent="0" lvl="0" marL="0" rtl="0" algn="l">
                        <a:spcBef>
                          <a:spcPts val="0"/>
                        </a:spcBef>
                        <a:spcAft>
                          <a:spcPts val="0"/>
                        </a:spcAft>
                        <a:buNone/>
                      </a:pPr>
                      <a:r>
                        <a:rPr lang="en-GB">
                          <a:latin typeface="Nunito Sans"/>
                          <a:ea typeface="Nunito Sans"/>
                          <a:cs typeface="Nunito Sans"/>
                          <a:sym typeface="Nunito Sans"/>
                        </a:rPr>
                        <a:t>5) </a:t>
                      </a:r>
                      <a:r>
                        <a:rPr lang="en-GB">
                          <a:solidFill>
                            <a:schemeClr val="dk1"/>
                          </a:solidFill>
                          <a:latin typeface="Nunito Sans"/>
                          <a:ea typeface="Nunito Sans"/>
                          <a:cs typeface="Nunito Sans"/>
                          <a:sym typeface="Nunito Sans"/>
                        </a:rPr>
                        <a:t> Calculate the length of the arc shown in red.</a:t>
                      </a:r>
                      <a:r>
                        <a:rPr lang="en-GB">
                          <a:solidFill>
                            <a:schemeClr val="dk1"/>
                          </a:solidFill>
                          <a:latin typeface="Nunito Sans"/>
                          <a:ea typeface="Nunito Sans"/>
                          <a:cs typeface="Nunito Sans"/>
                          <a:sym typeface="Nunito Sans"/>
                        </a:rPr>
                        <a:t> </a:t>
                      </a:r>
                      <a:r>
                        <a:rPr b="1" lang="en-GB">
                          <a:solidFill>
                            <a:srgbClr val="00BC89"/>
                          </a:solidFill>
                          <a:latin typeface="Nunito Sans"/>
                          <a:ea typeface="Nunito Sans"/>
                          <a:cs typeface="Nunito Sans"/>
                          <a:sym typeface="Nunito Sans"/>
                        </a:rPr>
                        <a:t>7.85cm </a:t>
                      </a:r>
                      <a:r>
                        <a:rPr b="1" lang="en-GB">
                          <a:solidFill>
                            <a:srgbClr val="00BC89"/>
                          </a:solidFill>
                          <a:latin typeface="Nunito Sans"/>
                          <a:ea typeface="Nunito Sans"/>
                          <a:cs typeface="Nunito Sans"/>
                          <a:sym typeface="Nunito Sans"/>
                        </a:rPr>
                        <a:t>(2dp)</a:t>
                      </a:r>
                      <a:endParaRPr b="1">
                        <a:solidFill>
                          <a:srgbClr val="00BC89"/>
                        </a:solidFill>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chemeClr val="lt1"/>
                      </a:solidFill>
                      <a:prstDash val="solid"/>
                      <a:round/>
                      <a:headEnd len="sm" w="sm" type="none"/>
                      <a:tailEnd len="sm" w="sm" type="none"/>
                    </a:lnB>
                  </a:tcPr>
                </a:tc>
                <a:tc hMerge="1"/>
              </a:tr>
            </a:tbl>
          </a:graphicData>
        </a:graphic>
      </p:graphicFrame>
      <p:sp>
        <p:nvSpPr>
          <p:cNvPr id="141" name="Google Shape;141;p23"/>
          <p:cNvSpPr/>
          <p:nvPr/>
        </p:nvSpPr>
        <p:spPr>
          <a:xfrm>
            <a:off x="154300" y="3261100"/>
            <a:ext cx="277750" cy="308625"/>
          </a:xfrm>
          <a:custGeom>
            <a:rect b="b" l="l" r="r" t="t"/>
            <a:pathLst>
              <a:path extrusionOk="0" h="12345" w="11110">
                <a:moveTo>
                  <a:pt x="0" y="12345"/>
                </a:moveTo>
                <a:cubicBezTo>
                  <a:pt x="427" y="11328"/>
                  <a:pt x="1189" y="7544"/>
                  <a:pt x="2561" y="6241"/>
                </a:cubicBezTo>
                <a:cubicBezTo>
                  <a:pt x="3933" y="4938"/>
                  <a:pt x="6805" y="5567"/>
                  <a:pt x="8230" y="4527"/>
                </a:cubicBezTo>
                <a:cubicBezTo>
                  <a:pt x="9655" y="3487"/>
                  <a:pt x="10630" y="755"/>
                  <a:pt x="11110" y="0"/>
                </a:cubicBezTo>
              </a:path>
            </a:pathLst>
          </a:custGeom>
          <a:noFill/>
          <a:ln cap="flat" cmpd="sng" w="9525">
            <a:solidFill>
              <a:srgbClr val="00BC89"/>
            </a:solidFill>
            <a:prstDash val="solid"/>
            <a:round/>
            <a:headEnd len="med" w="med" type="none"/>
            <a:tailEnd len="med" w="med" type="none"/>
          </a:ln>
        </p:spPr>
      </p:sp>
      <p:sp>
        <p:nvSpPr>
          <p:cNvPr id="142" name="Google Shape;142;p23"/>
          <p:cNvSpPr/>
          <p:nvPr/>
        </p:nvSpPr>
        <p:spPr>
          <a:xfrm>
            <a:off x="635550" y="3270163"/>
            <a:ext cx="228600" cy="290500"/>
          </a:xfrm>
          <a:custGeom>
            <a:rect b="b" l="l" r="r" t="t"/>
            <a:pathLst>
              <a:path extrusionOk="0" h="11620" w="9144">
                <a:moveTo>
                  <a:pt x="0" y="11620"/>
                </a:moveTo>
                <a:cubicBezTo>
                  <a:pt x="445" y="10064"/>
                  <a:pt x="1651" y="2889"/>
                  <a:pt x="2667" y="2286"/>
                </a:cubicBezTo>
                <a:cubicBezTo>
                  <a:pt x="3683" y="1683"/>
                  <a:pt x="5017" y="8382"/>
                  <a:pt x="6096" y="8001"/>
                </a:cubicBezTo>
                <a:cubicBezTo>
                  <a:pt x="7176" y="7620"/>
                  <a:pt x="8636" y="1334"/>
                  <a:pt x="9144" y="0"/>
                </a:cubicBezTo>
              </a:path>
            </a:pathLst>
          </a:custGeom>
          <a:noFill/>
          <a:ln cap="flat" cmpd="sng" w="9525">
            <a:solidFill>
              <a:srgbClr val="00BC89"/>
            </a:solidFill>
            <a:prstDash val="solid"/>
            <a:round/>
            <a:headEnd len="med" w="med" type="none"/>
            <a:tailEnd len="med" w="med" type="none"/>
          </a:ln>
        </p:spPr>
      </p:sp>
      <p:pic>
        <p:nvPicPr>
          <p:cNvPr id="143" name="Google Shape;143;p23"/>
          <p:cNvPicPr preferRelativeResize="0"/>
          <p:nvPr/>
        </p:nvPicPr>
        <p:blipFill>
          <a:blip r:embed="rId3">
            <a:alphaModFix/>
          </a:blip>
          <a:stretch>
            <a:fillRect/>
          </a:stretch>
        </p:blipFill>
        <p:spPr>
          <a:xfrm>
            <a:off x="1499500" y="3270175"/>
            <a:ext cx="1501675" cy="1501675"/>
          </a:xfrm>
          <a:prstGeom prst="rect">
            <a:avLst/>
          </a:prstGeom>
          <a:noFill/>
          <a:ln>
            <a:noFill/>
          </a:ln>
        </p:spPr>
      </p:pic>
      <p:pic>
        <p:nvPicPr>
          <p:cNvPr id="144" name="Google Shape;144;p23"/>
          <p:cNvPicPr preferRelativeResize="0"/>
          <p:nvPr/>
        </p:nvPicPr>
        <p:blipFill>
          <a:blip r:embed="rId4">
            <a:alphaModFix/>
          </a:blip>
          <a:stretch>
            <a:fillRect/>
          </a:stretch>
        </p:blipFill>
        <p:spPr>
          <a:xfrm>
            <a:off x="3250777" y="3163225"/>
            <a:ext cx="2642459" cy="1624025"/>
          </a:xfrm>
          <a:prstGeom prst="rect">
            <a:avLst/>
          </a:prstGeom>
          <a:noFill/>
          <a:ln>
            <a:noFill/>
          </a:ln>
        </p:spPr>
      </p:pic>
      <p:pic>
        <p:nvPicPr>
          <p:cNvPr id="145" name="Google Shape;145;p23"/>
          <p:cNvPicPr preferRelativeResize="0"/>
          <p:nvPr/>
        </p:nvPicPr>
        <p:blipFill>
          <a:blip r:embed="rId5">
            <a:alphaModFix/>
          </a:blip>
          <a:stretch>
            <a:fillRect/>
          </a:stretch>
        </p:blipFill>
        <p:spPr>
          <a:xfrm>
            <a:off x="6847125" y="3227725"/>
            <a:ext cx="1495025" cy="149502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