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5143500" cx="9144000"/>
  <p:notesSz cx="6858000" cy="9144000"/>
  <p:embeddedFontLst>
    <p:embeddedFont>
      <p:font typeface="Nunito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A0238A3-745C-459C-80AB-B444C3864052}">
  <a:tblStyle styleId="{8A0238A3-745C-459C-80AB-B444C386405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619F15E-1CDE-4EB9-B1A5-90307FA12B37}"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14EC189-EC04-42D4-858C-621F39E1EE75}"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bold.fntdata"/><Relationship Id="rId11" Type="http://schemas.openxmlformats.org/officeDocument/2006/relationships/slide" Target="slides/slide5.xml"/><Relationship Id="rId22" Type="http://schemas.openxmlformats.org/officeDocument/2006/relationships/font" Target="fonts/NunitoSans-boldItalic.fntdata"/><Relationship Id="rId10" Type="http://schemas.openxmlformats.org/officeDocument/2006/relationships/slide" Target="slides/slide4.xml"/><Relationship Id="rId21" Type="http://schemas.openxmlformats.org/officeDocument/2006/relationships/font" Target="fonts/NunitoSans-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Nunito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f04c800bf1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f04c800bf1_1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ebf914e613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gebf914e613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f04c800bf1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gf04c800bf1_1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f04c800bf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gf04c800bf1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ebf914e61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gebf914e61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f04c800bf1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gf04c800bf1_1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ebf914e61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ebf914e613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f04c800bf1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f04c800bf1_1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ebf914e61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ebf914e613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{8A0238A3-745C-459C-80AB-B444C3864052}</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{8A0238A3-745C-459C-80AB-B444C3864052}</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graphicFrame>
        <p:nvGraphicFramePr>
          <p:cNvPr id="141" name="Google Shape;141;p24"/>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659625"/>
                <a:gridCol w="1257375"/>
                <a:gridCol w="1849275"/>
                <a:gridCol w="2568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A flight of stairs is 3m high. If you have climbed 27m, how many flights of stairs have you walked up? </a:t>
                      </a:r>
                      <a:r>
                        <a:rPr lang="en-GB" sz="1600">
                          <a:solidFill>
                            <a:srgbClr val="00BC89"/>
                          </a:solidFill>
                          <a:latin typeface="Nunito Sans"/>
                          <a:ea typeface="Nunito Sans"/>
                          <a:cs typeface="Nunito Sans"/>
                          <a:sym typeface="Nunito Sans"/>
                        </a:rPr>
                        <a:t>9</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 coffee costs £3.35. I have £10. Do I have enough money to buy 3 coffees?     </a:t>
                      </a:r>
                      <a:r>
                        <a:rPr lang="en-GB" sz="1600">
                          <a:solidFill>
                            <a:srgbClr val="00BC89"/>
                          </a:solidFill>
                          <a:latin typeface="Nunito Sans"/>
                          <a:ea typeface="Nunito Sans"/>
                          <a:cs typeface="Nunito Sans"/>
                          <a:sym typeface="Nunito Sans"/>
                        </a:rPr>
                        <a:t>No, 5p short</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Determine the roots of </a:t>
                      </a:r>
                      <a:r>
                        <a:rPr b="0" lang="en-GB" sz="1600">
                          <a:solidFill>
                            <a:schemeClr val="dk1"/>
                          </a:solidFill>
                          <a:latin typeface="Nunito Sans"/>
                          <a:ea typeface="Nunito Sans"/>
                          <a:cs typeface="Nunito Sans"/>
                          <a:sym typeface="Nunito Sans"/>
                        </a:rPr>
                        <a:t>the equation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- 9</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+ 20 = 0    </a:t>
                      </a:r>
                      <a:r>
                        <a:rPr lang="en-GB" sz="1600">
                          <a:solidFill>
                            <a:srgbClr val="00BC89"/>
                          </a:solidFill>
                          <a:latin typeface="Nunito Sans"/>
                          <a:ea typeface="Nunito Sans"/>
                          <a:cs typeface="Nunito Sans"/>
                          <a:sym typeface="Nunito Sans"/>
                        </a:rPr>
                        <a:t>4 and 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78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If we have the vectors </a:t>
                      </a:r>
                      <a:r>
                        <a:rPr b="1" lang="en-GB" sz="1600">
                          <a:solidFill>
                            <a:schemeClr val="dk1"/>
                          </a:solidFill>
                          <a:latin typeface="Nunito Sans"/>
                          <a:ea typeface="Nunito Sans"/>
                          <a:cs typeface="Nunito Sans"/>
                          <a:sym typeface="Nunito Sans"/>
                        </a:rPr>
                        <a:t>a</a:t>
                      </a:r>
                      <a:r>
                        <a:rPr lang="en-GB" sz="1600">
                          <a:solidFill>
                            <a:schemeClr val="dk1"/>
                          </a:solidFill>
                          <a:latin typeface="Nunito Sans"/>
                          <a:ea typeface="Nunito Sans"/>
                          <a:cs typeface="Nunito Sans"/>
                          <a:sym typeface="Nunito Sans"/>
                        </a:rPr>
                        <a:t> =  4    and </a:t>
                      </a:r>
                      <a:r>
                        <a:rPr b="1" lang="en-GB" sz="1600">
                          <a:solidFill>
                            <a:schemeClr val="dk1"/>
                          </a:solidFill>
                          <a:latin typeface="Nunito Sans"/>
                          <a:ea typeface="Nunito Sans"/>
                          <a:cs typeface="Nunito Sans"/>
                          <a:sym typeface="Nunito Sans"/>
                        </a:rPr>
                        <a:t>b</a:t>
                      </a:r>
                      <a:r>
                        <a:rPr lang="en-GB" sz="1600">
                          <a:solidFill>
                            <a:schemeClr val="dk1"/>
                          </a:solidFill>
                          <a:latin typeface="Nunito Sans"/>
                          <a:ea typeface="Nunito Sans"/>
                          <a:cs typeface="Nunito Sans"/>
                          <a:sym typeface="Nunito Sans"/>
                        </a:rPr>
                        <a:t> = -3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-1                   2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determine the resultant vector </a:t>
                      </a:r>
                      <a:r>
                        <a:rPr b="1" lang="en-GB" sz="1600">
                          <a:solidFill>
                            <a:schemeClr val="dk1"/>
                          </a:solidFill>
                          <a:latin typeface="Nunito Sans"/>
                          <a:ea typeface="Nunito Sans"/>
                          <a:cs typeface="Nunito Sans"/>
                          <a:sym typeface="Nunito Sans"/>
                        </a:rPr>
                        <a:t>c</a:t>
                      </a:r>
                      <a:r>
                        <a:rPr lang="en-GB" sz="1600">
                          <a:solidFill>
                            <a:schemeClr val="dk1"/>
                          </a:solidFill>
                          <a:latin typeface="Nunito Sans"/>
                          <a:ea typeface="Nunito Sans"/>
                          <a:cs typeface="Nunito Sans"/>
                          <a:sym typeface="Nunito Sans"/>
                        </a:rPr>
                        <a:t>, given that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c</a:t>
                      </a:r>
                      <a:r>
                        <a:rPr lang="en-GB" sz="1600">
                          <a:solidFill>
                            <a:schemeClr val="dk1"/>
                          </a:solidFill>
                          <a:latin typeface="Nunito Sans"/>
                          <a:ea typeface="Nunito Sans"/>
                          <a:cs typeface="Nunito Sans"/>
                          <a:sym typeface="Nunito Sans"/>
                        </a:rPr>
                        <a:t> = </a:t>
                      </a:r>
                      <a:r>
                        <a:rPr b="1" lang="en-GB" sz="1600">
                          <a:solidFill>
                            <a:schemeClr val="dk1"/>
                          </a:solidFill>
                          <a:latin typeface="Nunito Sans"/>
                          <a:ea typeface="Nunito Sans"/>
                          <a:cs typeface="Nunito Sans"/>
                          <a:sym typeface="Nunito Sans"/>
                        </a:rPr>
                        <a:t>a</a:t>
                      </a:r>
                      <a:r>
                        <a:rPr lang="en-GB" sz="1600">
                          <a:solidFill>
                            <a:schemeClr val="dk1"/>
                          </a:solidFill>
                          <a:latin typeface="Nunito Sans"/>
                          <a:ea typeface="Nunito Sans"/>
                          <a:cs typeface="Nunito Sans"/>
                          <a:sym typeface="Nunito Sans"/>
                        </a:rPr>
                        <a:t> - </a:t>
                      </a:r>
                      <a:r>
                        <a:rPr b="1" lang="en-GB" sz="1600">
                          <a:solidFill>
                            <a:schemeClr val="dk1"/>
                          </a:solidFill>
                          <a:latin typeface="Nunito Sans"/>
                          <a:ea typeface="Nunito Sans"/>
                          <a:cs typeface="Nunito Sans"/>
                          <a:sym typeface="Nunito Sans"/>
                        </a:rPr>
                        <a:t>b</a:t>
                      </a:r>
                      <a:endParaRPr b="1"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7</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-3</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This is a regular hexagon. State 2 </a:t>
                      </a:r>
                      <a:r>
                        <a:rPr lang="en-GB" sz="1600">
                          <a:latin typeface="Nunito Sans"/>
                          <a:ea typeface="Nunito Sans"/>
                          <a:cs typeface="Nunito Sans"/>
                          <a:sym typeface="Nunito Sans"/>
                        </a:rPr>
                        <a:t>properties</a:t>
                      </a:r>
                      <a:r>
                        <a:rPr lang="en-GB" sz="1600">
                          <a:solidFill>
                            <a:srgbClr val="000000"/>
                          </a:solidFill>
                          <a:latin typeface="Nunito Sans"/>
                          <a:ea typeface="Nunito Sans"/>
                          <a:cs typeface="Nunito Sans"/>
                          <a:sym typeface="Nunito Sans"/>
                        </a:rPr>
                        <a:t> of the triangles that tess</a:t>
                      </a:r>
                      <a:r>
                        <a:rPr lang="en-GB" sz="1600">
                          <a:latin typeface="Nunito Sans"/>
                          <a:ea typeface="Nunito Sans"/>
                          <a:cs typeface="Nunito Sans"/>
                          <a:sym typeface="Nunito Sans"/>
                        </a:rPr>
                        <a:t>el</a:t>
                      </a:r>
                      <a:r>
                        <a:rPr lang="en-GB" sz="1600">
                          <a:solidFill>
                            <a:srgbClr val="000000"/>
                          </a:solidFill>
                          <a:latin typeface="Nunito Sans"/>
                          <a:ea typeface="Nunito Sans"/>
                          <a:cs typeface="Nunito Sans"/>
                          <a:sym typeface="Nunito Sans"/>
                        </a:rPr>
                        <a:t>late to form this hexagon.</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All sides equal</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All angles equal</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(angles 60</a:t>
                      </a:r>
                      <a:r>
                        <a:rPr b="1" baseline="30000" lang="en-GB" sz="1600">
                          <a:solidFill>
                            <a:srgbClr val="00BC89"/>
                          </a:solidFill>
                          <a:latin typeface="Nunito Sans"/>
                          <a:ea typeface="Nunito Sans"/>
                          <a:cs typeface="Nunito Sans"/>
                          <a:sym typeface="Nunito Sans"/>
                        </a:rPr>
                        <a:t>o</a:t>
                      </a:r>
                      <a:r>
                        <a:rPr b="1" lang="en-GB" sz="1600">
                          <a:solidFill>
                            <a:srgbClr val="00BC89"/>
                          </a:solidFill>
                          <a:latin typeface="Nunito Sans"/>
                          <a:ea typeface="Nunito Sans"/>
                          <a:cs typeface="Nunito Sans"/>
                          <a:sym typeface="Nunito Sans"/>
                        </a:rPr>
                        <a:t>)</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2" name="Google Shape;142;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sp>
        <p:nvSpPr>
          <p:cNvPr id="143" name="Google Shape;143;p24"/>
          <p:cNvSpPr/>
          <p:nvPr/>
        </p:nvSpPr>
        <p:spPr>
          <a:xfrm>
            <a:off x="2779600" y="2013350"/>
            <a:ext cx="281400" cy="4305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4"/>
          <p:cNvSpPr/>
          <p:nvPr/>
        </p:nvSpPr>
        <p:spPr>
          <a:xfrm>
            <a:off x="3904975" y="1998350"/>
            <a:ext cx="281400" cy="4605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4"/>
          <p:cNvSpPr/>
          <p:nvPr/>
        </p:nvSpPr>
        <p:spPr>
          <a:xfrm>
            <a:off x="414675" y="3667550"/>
            <a:ext cx="281400" cy="5502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6" name="Google Shape;146;p24"/>
          <p:cNvPicPr preferRelativeResize="0"/>
          <p:nvPr/>
        </p:nvPicPr>
        <p:blipFill>
          <a:blip r:embed="rId3">
            <a:alphaModFix/>
          </a:blip>
          <a:stretch>
            <a:fillRect/>
          </a:stretch>
        </p:blipFill>
        <p:spPr>
          <a:xfrm>
            <a:off x="6180499" y="2856875"/>
            <a:ext cx="1654675" cy="1630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graphicFrame>
        <p:nvGraphicFramePr>
          <p:cNvPr id="151" name="Google Shape;151;p25"/>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this ratio using integers: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1.5 : 3.25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 donut costs £1.40. How many donuts can I buy if I have £20?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Determine the roots of the equation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+ 18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+ 81  = 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78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Consider the vectors </a:t>
                      </a:r>
                      <a:r>
                        <a:rPr b="1" lang="en-GB" sz="1600">
                          <a:solidFill>
                            <a:schemeClr val="dk1"/>
                          </a:solidFill>
                          <a:latin typeface="Nunito Sans"/>
                          <a:ea typeface="Nunito Sans"/>
                          <a:cs typeface="Nunito Sans"/>
                          <a:sym typeface="Nunito Sans"/>
                        </a:rPr>
                        <a:t>a</a:t>
                      </a:r>
                      <a:r>
                        <a:rPr lang="en-GB" sz="1600">
                          <a:solidFill>
                            <a:schemeClr val="dk1"/>
                          </a:solidFill>
                          <a:latin typeface="Nunito Sans"/>
                          <a:ea typeface="Nunito Sans"/>
                          <a:cs typeface="Nunito Sans"/>
                          <a:sym typeface="Nunito Sans"/>
                        </a:rPr>
                        <a:t> = -1    and </a:t>
                      </a:r>
                      <a:r>
                        <a:rPr b="1" lang="en-GB" sz="1600">
                          <a:solidFill>
                            <a:schemeClr val="dk1"/>
                          </a:solidFill>
                          <a:latin typeface="Nunito Sans"/>
                          <a:ea typeface="Nunito Sans"/>
                          <a:cs typeface="Nunito Sans"/>
                          <a:sym typeface="Nunito Sans"/>
                        </a:rPr>
                        <a:t>b</a:t>
                      </a:r>
                      <a:r>
                        <a:rPr lang="en-GB" sz="1600">
                          <a:solidFill>
                            <a:schemeClr val="dk1"/>
                          </a:solidFill>
                          <a:latin typeface="Nunito Sans"/>
                          <a:ea typeface="Nunito Sans"/>
                          <a:cs typeface="Nunito Sans"/>
                          <a:sym typeface="Nunito Sans"/>
                        </a:rPr>
                        <a:t> = 3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-2                  4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Work out the resultant vector </a:t>
                      </a:r>
                      <a:r>
                        <a:rPr b="1" lang="en-GB" sz="1600">
                          <a:solidFill>
                            <a:schemeClr val="dk1"/>
                          </a:solidFill>
                          <a:latin typeface="Nunito Sans"/>
                          <a:ea typeface="Nunito Sans"/>
                          <a:cs typeface="Nunito Sans"/>
                          <a:sym typeface="Nunito Sans"/>
                        </a:rPr>
                        <a:t>c</a:t>
                      </a:r>
                      <a:r>
                        <a:rPr lang="en-GB" sz="1600">
                          <a:solidFill>
                            <a:schemeClr val="dk1"/>
                          </a:solidFill>
                          <a:latin typeface="Nunito Sans"/>
                          <a:ea typeface="Nunito Sans"/>
                          <a:cs typeface="Nunito Sans"/>
                          <a:sym typeface="Nunito Sans"/>
                        </a:rPr>
                        <a:t>, given that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c</a:t>
                      </a:r>
                      <a:r>
                        <a:rPr lang="en-GB" sz="1600">
                          <a:solidFill>
                            <a:schemeClr val="dk1"/>
                          </a:solidFill>
                          <a:latin typeface="Nunito Sans"/>
                          <a:ea typeface="Nunito Sans"/>
                          <a:cs typeface="Nunito Sans"/>
                          <a:sym typeface="Nunito Sans"/>
                        </a:rPr>
                        <a:t> = 2</a:t>
                      </a:r>
                      <a:r>
                        <a:rPr b="1" lang="en-GB" sz="1600">
                          <a:solidFill>
                            <a:schemeClr val="dk1"/>
                          </a:solidFill>
                          <a:latin typeface="Nunito Sans"/>
                          <a:ea typeface="Nunito Sans"/>
                          <a:cs typeface="Nunito Sans"/>
                          <a:sym typeface="Nunito Sans"/>
                        </a:rPr>
                        <a:t>a</a:t>
                      </a:r>
                      <a:r>
                        <a:rPr lang="en-GB" sz="1600">
                          <a:solidFill>
                            <a:schemeClr val="dk1"/>
                          </a:solidFill>
                          <a:latin typeface="Nunito Sans"/>
                          <a:ea typeface="Nunito Sans"/>
                          <a:cs typeface="Nunito Sans"/>
                          <a:sym typeface="Nunito Sans"/>
                        </a:rPr>
                        <a:t> + </a:t>
                      </a:r>
                      <a:r>
                        <a:rPr b="1" lang="en-GB" sz="1600">
                          <a:solidFill>
                            <a:schemeClr val="dk1"/>
                          </a:solidFill>
                          <a:latin typeface="Nunito Sans"/>
                          <a:ea typeface="Nunito Sans"/>
                          <a:cs typeface="Nunito Sans"/>
                          <a:sym typeface="Nunito Sans"/>
                        </a:rPr>
                        <a:t>b</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a:t>
                      </a:r>
                      <a:r>
                        <a:rPr lang="en-GB" sz="1600">
                          <a:latin typeface="Nunito Sans"/>
                          <a:ea typeface="Nunito Sans"/>
                          <a:cs typeface="Nunito Sans"/>
                          <a:sym typeface="Nunito Sans"/>
                        </a:rPr>
                        <a:t>length</a:t>
                      </a:r>
                      <a:r>
                        <a:rPr lang="en-GB" sz="1600">
                          <a:solidFill>
                            <a:srgbClr val="000000"/>
                          </a:solidFill>
                          <a:latin typeface="Nunito Sans"/>
                          <a:ea typeface="Nunito Sans"/>
                          <a:cs typeface="Nunito Sans"/>
                          <a:sym typeface="Nunito Sans"/>
                        </a:rPr>
                        <a:t> of the hypotenuse.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2" name="Google Shape;152;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sp>
        <p:nvSpPr>
          <p:cNvPr id="153" name="Google Shape;153;p25"/>
          <p:cNvSpPr/>
          <p:nvPr/>
        </p:nvSpPr>
        <p:spPr>
          <a:xfrm>
            <a:off x="2649175" y="1970400"/>
            <a:ext cx="3072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5"/>
          <p:cNvSpPr/>
          <p:nvPr/>
        </p:nvSpPr>
        <p:spPr>
          <a:xfrm>
            <a:off x="3805375" y="1983150"/>
            <a:ext cx="215400" cy="4863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5" name="Google Shape;155;p25"/>
          <p:cNvPicPr preferRelativeResize="0"/>
          <p:nvPr/>
        </p:nvPicPr>
        <p:blipFill>
          <a:blip r:embed="rId3">
            <a:alphaModFix/>
          </a:blip>
          <a:stretch>
            <a:fillRect/>
          </a:stretch>
        </p:blipFill>
        <p:spPr>
          <a:xfrm>
            <a:off x="5356424" y="2728230"/>
            <a:ext cx="3028050" cy="11676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graphicFrame>
        <p:nvGraphicFramePr>
          <p:cNvPr id="160" name="Google Shape;160;p26"/>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Express this ratio using integers: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1.5 : 3.25</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6 : 13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 donut costs £1.40. How many donuts can I buy if I have £20?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14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Determine the roots of </a:t>
                      </a:r>
                      <a:r>
                        <a:rPr b="0" lang="en-GB" sz="1600">
                          <a:solidFill>
                            <a:schemeClr val="dk1"/>
                          </a:solidFill>
                          <a:latin typeface="Nunito Sans"/>
                          <a:ea typeface="Nunito Sans"/>
                          <a:cs typeface="Nunito Sans"/>
                          <a:sym typeface="Nunito Sans"/>
                        </a:rPr>
                        <a:t>the equation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+ 18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+ 81  = 0  </a:t>
                      </a:r>
                      <a:r>
                        <a:rPr lang="en-GB" sz="1600">
                          <a:solidFill>
                            <a:srgbClr val="00BC89"/>
                          </a:solidFill>
                          <a:latin typeface="Nunito Sans"/>
                          <a:ea typeface="Nunito Sans"/>
                          <a:cs typeface="Nunito Sans"/>
                          <a:sym typeface="Nunito Sans"/>
                        </a:rPr>
                        <a:t>-9</a:t>
                      </a:r>
                      <a:r>
                        <a:rPr b="0" lang="en-GB" sz="1600">
                          <a:solidFill>
                            <a:srgbClr val="00BC89"/>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(repeated)</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43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Consider the vectors </a:t>
                      </a:r>
                      <a:r>
                        <a:rPr b="1" lang="en-GB" sz="1600">
                          <a:solidFill>
                            <a:schemeClr val="dk1"/>
                          </a:solidFill>
                          <a:latin typeface="Nunito Sans"/>
                          <a:ea typeface="Nunito Sans"/>
                          <a:cs typeface="Nunito Sans"/>
                          <a:sym typeface="Nunito Sans"/>
                        </a:rPr>
                        <a:t>a</a:t>
                      </a:r>
                      <a:r>
                        <a:rPr lang="en-GB" sz="1600">
                          <a:solidFill>
                            <a:schemeClr val="dk1"/>
                          </a:solidFill>
                          <a:latin typeface="Nunito Sans"/>
                          <a:ea typeface="Nunito Sans"/>
                          <a:cs typeface="Nunito Sans"/>
                          <a:sym typeface="Nunito Sans"/>
                        </a:rPr>
                        <a:t> = -1    and </a:t>
                      </a:r>
                      <a:r>
                        <a:rPr b="1" lang="en-GB" sz="1600">
                          <a:solidFill>
                            <a:schemeClr val="dk1"/>
                          </a:solidFill>
                          <a:latin typeface="Nunito Sans"/>
                          <a:ea typeface="Nunito Sans"/>
                          <a:cs typeface="Nunito Sans"/>
                          <a:sym typeface="Nunito Sans"/>
                        </a:rPr>
                        <a:t>b</a:t>
                      </a:r>
                      <a:r>
                        <a:rPr lang="en-GB" sz="1600">
                          <a:solidFill>
                            <a:schemeClr val="dk1"/>
                          </a:solidFill>
                          <a:latin typeface="Nunito Sans"/>
                          <a:ea typeface="Nunito Sans"/>
                          <a:cs typeface="Nunito Sans"/>
                          <a:sym typeface="Nunito Sans"/>
                        </a:rPr>
                        <a:t> = 3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-2                  4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Work out the resultant vector </a:t>
                      </a:r>
                      <a:r>
                        <a:rPr b="1" lang="en-GB" sz="1600">
                          <a:solidFill>
                            <a:schemeClr val="dk1"/>
                          </a:solidFill>
                          <a:latin typeface="Nunito Sans"/>
                          <a:ea typeface="Nunito Sans"/>
                          <a:cs typeface="Nunito Sans"/>
                          <a:sym typeface="Nunito Sans"/>
                        </a:rPr>
                        <a:t>c</a:t>
                      </a:r>
                      <a:r>
                        <a:rPr lang="en-GB" sz="1600">
                          <a:solidFill>
                            <a:schemeClr val="dk1"/>
                          </a:solidFill>
                          <a:latin typeface="Nunito Sans"/>
                          <a:ea typeface="Nunito Sans"/>
                          <a:cs typeface="Nunito Sans"/>
                          <a:sym typeface="Nunito Sans"/>
                        </a:rPr>
                        <a:t>, given that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c</a:t>
                      </a:r>
                      <a:r>
                        <a:rPr lang="en-GB" sz="1600">
                          <a:solidFill>
                            <a:schemeClr val="dk1"/>
                          </a:solidFill>
                          <a:latin typeface="Nunito Sans"/>
                          <a:ea typeface="Nunito Sans"/>
                          <a:cs typeface="Nunito Sans"/>
                          <a:sym typeface="Nunito Sans"/>
                        </a:rPr>
                        <a:t> = 2</a:t>
                      </a:r>
                      <a:r>
                        <a:rPr b="1" lang="en-GB" sz="1600">
                          <a:solidFill>
                            <a:schemeClr val="dk1"/>
                          </a:solidFill>
                          <a:latin typeface="Nunito Sans"/>
                          <a:ea typeface="Nunito Sans"/>
                          <a:cs typeface="Nunito Sans"/>
                          <a:sym typeface="Nunito Sans"/>
                        </a:rPr>
                        <a:t>a</a:t>
                      </a:r>
                      <a:r>
                        <a:rPr lang="en-GB" sz="1600">
                          <a:solidFill>
                            <a:schemeClr val="dk1"/>
                          </a:solidFill>
                          <a:latin typeface="Nunito Sans"/>
                          <a:ea typeface="Nunito Sans"/>
                          <a:cs typeface="Nunito Sans"/>
                          <a:sym typeface="Nunito Sans"/>
                        </a:rPr>
                        <a:t> + </a:t>
                      </a:r>
                      <a:r>
                        <a:rPr b="1" lang="en-GB" sz="1600">
                          <a:solidFill>
                            <a:schemeClr val="dk1"/>
                          </a:solidFill>
                          <a:latin typeface="Nunito Sans"/>
                          <a:ea typeface="Nunito Sans"/>
                          <a:cs typeface="Nunito Sans"/>
                          <a:sym typeface="Nunito Sans"/>
                        </a:rPr>
                        <a:t>b</a:t>
                      </a:r>
                      <a:endParaRPr b="1"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       0</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a:t>
                      </a:r>
                      <a:r>
                        <a:rPr lang="en-GB" sz="1600">
                          <a:latin typeface="Nunito Sans"/>
                          <a:ea typeface="Nunito Sans"/>
                          <a:cs typeface="Nunito Sans"/>
                          <a:sym typeface="Nunito Sans"/>
                        </a:rPr>
                        <a:t>length</a:t>
                      </a:r>
                      <a:r>
                        <a:rPr lang="en-GB" sz="1600">
                          <a:solidFill>
                            <a:srgbClr val="000000"/>
                          </a:solidFill>
                          <a:latin typeface="Nunito Sans"/>
                          <a:ea typeface="Nunito Sans"/>
                          <a:cs typeface="Nunito Sans"/>
                          <a:sym typeface="Nunito Sans"/>
                        </a:rPr>
                        <a:t> of the hypotenuse.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32cm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1" name="Google Shape;161;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sp>
        <p:nvSpPr>
          <p:cNvPr id="162" name="Google Shape;162;p26"/>
          <p:cNvSpPr/>
          <p:nvPr/>
        </p:nvSpPr>
        <p:spPr>
          <a:xfrm>
            <a:off x="2649175" y="2207975"/>
            <a:ext cx="307200" cy="511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6"/>
          <p:cNvSpPr/>
          <p:nvPr/>
        </p:nvSpPr>
        <p:spPr>
          <a:xfrm>
            <a:off x="3797550" y="2224475"/>
            <a:ext cx="195900" cy="4788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6"/>
          <p:cNvSpPr/>
          <p:nvPr/>
        </p:nvSpPr>
        <p:spPr>
          <a:xfrm>
            <a:off x="512050" y="3895875"/>
            <a:ext cx="244200" cy="5433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5" name="Google Shape;165;p26"/>
          <p:cNvPicPr preferRelativeResize="0"/>
          <p:nvPr/>
        </p:nvPicPr>
        <p:blipFill>
          <a:blip r:embed="rId3">
            <a:alphaModFix/>
          </a:blip>
          <a:stretch>
            <a:fillRect/>
          </a:stretch>
        </p:blipFill>
        <p:spPr>
          <a:xfrm>
            <a:off x="5356424" y="2728230"/>
            <a:ext cx="3028050" cy="1167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{8619F15E-1CDE-4EB9-B1A5-90307FA12B37}</a:tableStyleId>
              </a:tblPr>
              <a:tblGrid>
                <a:gridCol w="88293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Week 6 concludes the half term by continuing to build </a:t>
                      </a:r>
                      <a:r>
                        <a:rPr lang="en-GB" sz="1500">
                          <a:latin typeface="Nunito Sans"/>
                          <a:ea typeface="Nunito Sans"/>
                          <a:cs typeface="Nunito Sans"/>
                          <a:sym typeface="Nunito Sans"/>
                        </a:rPr>
                        <a:t>fluency</a:t>
                      </a:r>
                      <a:r>
                        <a:rPr lang="en-GB" sz="1500">
                          <a:latin typeface="Nunito Sans"/>
                          <a:ea typeface="Nunito Sans"/>
                          <a:cs typeface="Nunito Sans"/>
                          <a:sym typeface="Nunito Sans"/>
                        </a:rPr>
                        <a:t> with the topics generally seen towards the upper end of the specification. The questions here are accessible and are designed to help students with their exam preparation.</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Proportional reasoning</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Money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Roots of equations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Vectors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Triangles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sp>
        <p:nvSpPr>
          <p:cNvPr id="76" name="Google Shape;76;p16"/>
          <p:cNvSpPr txBox="1"/>
          <p:nvPr/>
        </p:nvSpPr>
        <p:spPr>
          <a:xfrm>
            <a:off x="157350" y="4042275"/>
            <a:ext cx="882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Nunito Sans"/>
                <a:ea typeface="Nunito Sans"/>
                <a:cs typeface="Nunito Sans"/>
                <a:sym typeface="Nunito Sans"/>
              </a:rPr>
              <a:t>There are no suggestions for discussion this half term. As the topics are revision of previously covered material, any conversations should be used to deal with remaining difficulties or misconceptions that arise during the week.</a:t>
            </a:r>
            <a:endParaRPr sz="1500">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Share 84 in the ratio 3:4</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List the coins that have a lower value than £1.</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Determine the roots of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- 3) = 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13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the vector </a:t>
                      </a:r>
                      <a:r>
                        <a:rPr b="1" lang="en-GB" sz="1600">
                          <a:solidFill>
                            <a:schemeClr val="dk1"/>
                          </a:solidFill>
                          <a:latin typeface="Nunito Sans"/>
                          <a:ea typeface="Nunito Sans"/>
                          <a:cs typeface="Nunito Sans"/>
                          <a:sym typeface="Nunito Sans"/>
                        </a:rPr>
                        <a:t>AB </a:t>
                      </a:r>
                      <a:r>
                        <a:rPr lang="en-GB" sz="1600">
                          <a:solidFill>
                            <a:schemeClr val="dk1"/>
                          </a:solidFill>
                          <a:latin typeface="Nunito Sans"/>
                          <a:ea typeface="Nunito Sans"/>
                          <a:cs typeface="Nunito Sans"/>
                          <a:sym typeface="Nunito Sans"/>
                        </a:rPr>
                        <a:t>as a column vector.</a:t>
                      </a:r>
                      <a:endParaRPr b="1"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Determine the size of angle </a:t>
                      </a:r>
                      <a:r>
                        <a:rPr i="1" lang="en-GB" sz="1600">
                          <a:solidFill>
                            <a:srgbClr val="000000"/>
                          </a:solidFill>
                          <a:latin typeface="Times New Roman"/>
                          <a:ea typeface="Times New Roman"/>
                          <a:cs typeface="Times New Roman"/>
                          <a:sym typeface="Times New Roman"/>
                        </a:rPr>
                        <a:t>j</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2" name="Google Shape;82;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pic>
        <p:nvPicPr>
          <p:cNvPr id="83" name="Google Shape;83;p17"/>
          <p:cNvPicPr preferRelativeResize="0"/>
          <p:nvPr/>
        </p:nvPicPr>
        <p:blipFill>
          <a:blip r:embed="rId3">
            <a:alphaModFix/>
          </a:blip>
          <a:stretch>
            <a:fillRect/>
          </a:stretch>
        </p:blipFill>
        <p:spPr>
          <a:xfrm>
            <a:off x="963049" y="2522250"/>
            <a:ext cx="2115675" cy="1748375"/>
          </a:xfrm>
          <a:prstGeom prst="rect">
            <a:avLst/>
          </a:prstGeom>
          <a:noFill/>
          <a:ln>
            <a:noFill/>
          </a:ln>
        </p:spPr>
      </p:pic>
      <p:pic>
        <p:nvPicPr>
          <p:cNvPr id="84" name="Google Shape;84;p17"/>
          <p:cNvPicPr preferRelativeResize="0"/>
          <p:nvPr/>
        </p:nvPicPr>
        <p:blipFill>
          <a:blip r:embed="rId4">
            <a:alphaModFix/>
          </a:blip>
          <a:stretch>
            <a:fillRect/>
          </a:stretch>
        </p:blipFill>
        <p:spPr>
          <a:xfrm>
            <a:off x="5542800" y="2463425"/>
            <a:ext cx="1835875" cy="2191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graphicFrame>
        <p:nvGraphicFramePr>
          <p:cNvPr id="89" name="Google Shape;89;p18"/>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Share 84 in the ratio 3:4</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36 and 48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List the coins that have a lower value than £1.</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1p, 2p, 5p, 10p, 20p, 50p</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Determine the roots of</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- 3) = 0      </a:t>
                      </a:r>
                      <a:r>
                        <a:rPr lang="en-GB" sz="1600">
                          <a:solidFill>
                            <a:srgbClr val="00BC89"/>
                          </a:solidFill>
                          <a:latin typeface="Nunito Sans"/>
                          <a:ea typeface="Nunito Sans"/>
                          <a:cs typeface="Nunito Sans"/>
                          <a:sym typeface="Nunito Sans"/>
                        </a:rPr>
                        <a:t>0 and 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920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the vector </a:t>
                      </a:r>
                      <a:r>
                        <a:rPr b="1" lang="en-GB" sz="1600">
                          <a:solidFill>
                            <a:schemeClr val="dk1"/>
                          </a:solidFill>
                          <a:latin typeface="Nunito Sans"/>
                          <a:ea typeface="Nunito Sans"/>
                          <a:cs typeface="Nunito Sans"/>
                          <a:sym typeface="Nunito Sans"/>
                        </a:rPr>
                        <a:t>AB </a:t>
                      </a:r>
                      <a:r>
                        <a:rPr lang="en-GB" sz="1600">
                          <a:solidFill>
                            <a:schemeClr val="dk1"/>
                          </a:solidFill>
                          <a:latin typeface="Nunito Sans"/>
                          <a:ea typeface="Nunito Sans"/>
                          <a:cs typeface="Nunito Sans"/>
                          <a:sym typeface="Nunito Sans"/>
                        </a:rPr>
                        <a:t>as a column vector.</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      3</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      2</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Determine the size of angle </a:t>
                      </a:r>
                      <a:r>
                        <a:rPr i="1" lang="en-GB" sz="1600">
                          <a:solidFill>
                            <a:srgbClr val="000000"/>
                          </a:solidFill>
                          <a:latin typeface="Times New Roman"/>
                          <a:ea typeface="Times New Roman"/>
                          <a:cs typeface="Times New Roman"/>
                          <a:sym typeface="Times New Roman"/>
                        </a:rPr>
                        <a:t>j</a:t>
                      </a:r>
                      <a:r>
                        <a:rPr lang="en-GB" sz="1600">
                          <a:solidFill>
                            <a:srgbClr val="000000"/>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72</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0" name="Google Shape;90;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sp>
        <p:nvSpPr>
          <p:cNvPr id="91" name="Google Shape;91;p18"/>
          <p:cNvSpPr/>
          <p:nvPr/>
        </p:nvSpPr>
        <p:spPr>
          <a:xfrm>
            <a:off x="474250" y="2217200"/>
            <a:ext cx="236700" cy="5118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2" name="Google Shape;92;p18"/>
          <p:cNvPicPr preferRelativeResize="0"/>
          <p:nvPr/>
        </p:nvPicPr>
        <p:blipFill>
          <a:blip r:embed="rId3">
            <a:alphaModFix/>
          </a:blip>
          <a:stretch>
            <a:fillRect/>
          </a:stretch>
        </p:blipFill>
        <p:spPr>
          <a:xfrm>
            <a:off x="963049" y="2522250"/>
            <a:ext cx="2115675" cy="1748375"/>
          </a:xfrm>
          <a:prstGeom prst="rect">
            <a:avLst/>
          </a:prstGeom>
          <a:noFill/>
          <a:ln>
            <a:noFill/>
          </a:ln>
        </p:spPr>
      </p:pic>
      <p:pic>
        <p:nvPicPr>
          <p:cNvPr id="93" name="Google Shape;93;p18"/>
          <p:cNvPicPr preferRelativeResize="0"/>
          <p:nvPr/>
        </p:nvPicPr>
        <p:blipFill>
          <a:blip r:embed="rId4">
            <a:alphaModFix/>
          </a:blip>
          <a:stretch>
            <a:fillRect/>
          </a:stretch>
        </p:blipFill>
        <p:spPr>
          <a:xfrm>
            <a:off x="5542800" y="2463425"/>
            <a:ext cx="1835875" cy="2191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graphicFrame>
        <p:nvGraphicFramePr>
          <p:cNvPr id="98" name="Google Shape;98;p19"/>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3 pencils costs £1.20. How much does it cost to buy 5 pencils?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I have four coins, the coins are worth 37p. What four coins do I have?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Determine the roots of the equation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 = 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13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the vector </a:t>
                      </a:r>
                      <a:r>
                        <a:rPr b="1" lang="en-GB" sz="1600">
                          <a:solidFill>
                            <a:schemeClr val="dk1"/>
                          </a:solidFill>
                          <a:latin typeface="Nunito Sans"/>
                          <a:ea typeface="Nunito Sans"/>
                          <a:cs typeface="Nunito Sans"/>
                          <a:sym typeface="Nunito Sans"/>
                        </a:rPr>
                        <a:t>CD </a:t>
                      </a:r>
                      <a:r>
                        <a:rPr lang="en-GB" sz="1600">
                          <a:solidFill>
                            <a:schemeClr val="dk1"/>
                          </a:solidFill>
                          <a:latin typeface="Nunito Sans"/>
                          <a:ea typeface="Nunito Sans"/>
                          <a:cs typeface="Nunito Sans"/>
                          <a:sym typeface="Nunito Sans"/>
                        </a:rPr>
                        <a:t>as a column vector.</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length of the hypotenuse in this right-angled </a:t>
                      </a:r>
                      <a:r>
                        <a:rPr lang="en-GB" sz="1600">
                          <a:latin typeface="Nunito Sans"/>
                          <a:ea typeface="Nunito Sans"/>
                          <a:cs typeface="Nunito Sans"/>
                          <a:sym typeface="Nunito Sans"/>
                        </a:rPr>
                        <a:t>triangle</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9" name="Google Shape;99;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pic>
        <p:nvPicPr>
          <p:cNvPr id="100" name="Google Shape;100;p19"/>
          <p:cNvPicPr preferRelativeResize="0"/>
          <p:nvPr/>
        </p:nvPicPr>
        <p:blipFill>
          <a:blip r:embed="rId3">
            <a:alphaModFix/>
          </a:blip>
          <a:stretch>
            <a:fillRect/>
          </a:stretch>
        </p:blipFill>
        <p:spPr>
          <a:xfrm>
            <a:off x="1151124" y="2454350"/>
            <a:ext cx="1505925" cy="1824675"/>
          </a:xfrm>
          <a:prstGeom prst="rect">
            <a:avLst/>
          </a:prstGeom>
          <a:noFill/>
          <a:ln>
            <a:noFill/>
          </a:ln>
        </p:spPr>
      </p:pic>
      <p:pic>
        <p:nvPicPr>
          <p:cNvPr id="101" name="Google Shape;101;p19"/>
          <p:cNvPicPr preferRelativeResize="0"/>
          <p:nvPr/>
        </p:nvPicPr>
        <p:blipFill>
          <a:blip r:embed="rId4">
            <a:alphaModFix/>
          </a:blip>
          <a:stretch>
            <a:fillRect/>
          </a:stretch>
        </p:blipFill>
        <p:spPr>
          <a:xfrm>
            <a:off x="5451500" y="2697225"/>
            <a:ext cx="3109201" cy="1766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graphicFrame>
        <p:nvGraphicFramePr>
          <p:cNvPr id="106" name="Google Shape;106;p20"/>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3 pencils costs £1.20. How much does it cost to buy 5 pencils?  </a:t>
                      </a:r>
                      <a:r>
                        <a:rPr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I have four coins, the coins are worth 37p. What four coins do I have?  </a:t>
                      </a:r>
                      <a:r>
                        <a:rPr lang="en-GB" sz="1600">
                          <a:solidFill>
                            <a:srgbClr val="00BC89"/>
                          </a:solidFill>
                          <a:latin typeface="Nunito Sans"/>
                          <a:ea typeface="Nunito Sans"/>
                          <a:cs typeface="Nunito Sans"/>
                          <a:sym typeface="Nunito Sans"/>
                        </a:rPr>
                        <a:t>20p, 10p, 5p, 2p</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Determine the roots of </a:t>
                      </a:r>
                      <a:r>
                        <a:rPr b="0" lang="en-GB" sz="1600">
                          <a:solidFill>
                            <a:schemeClr val="dk1"/>
                          </a:solidFill>
                          <a:latin typeface="Nunito Sans"/>
                          <a:ea typeface="Nunito Sans"/>
                          <a:cs typeface="Nunito Sans"/>
                          <a:sym typeface="Nunito Sans"/>
                        </a:rPr>
                        <a:t>the equation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- 7) = 0     </a:t>
                      </a:r>
                      <a:r>
                        <a:rPr lang="en-GB" sz="1600">
                          <a:solidFill>
                            <a:srgbClr val="00BC89"/>
                          </a:solidFill>
                          <a:latin typeface="Nunito Sans"/>
                          <a:ea typeface="Nunito Sans"/>
                          <a:cs typeface="Nunito Sans"/>
                          <a:sym typeface="Nunito Sans"/>
                        </a:rPr>
                        <a:t>-4 and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344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the vector </a:t>
                      </a:r>
                      <a:r>
                        <a:rPr b="1" lang="en-GB" sz="1600">
                          <a:solidFill>
                            <a:schemeClr val="dk1"/>
                          </a:solidFill>
                          <a:latin typeface="Nunito Sans"/>
                          <a:ea typeface="Nunito Sans"/>
                          <a:cs typeface="Nunito Sans"/>
                          <a:sym typeface="Nunito Sans"/>
                        </a:rPr>
                        <a:t>CD </a:t>
                      </a:r>
                      <a:r>
                        <a:rPr lang="en-GB" sz="1600">
                          <a:solidFill>
                            <a:schemeClr val="dk1"/>
                          </a:solidFill>
                          <a:latin typeface="Nunito Sans"/>
                          <a:ea typeface="Nunito Sans"/>
                          <a:cs typeface="Nunito Sans"/>
                          <a:sym typeface="Nunito Sans"/>
                        </a:rPr>
                        <a:t>as a column vector.</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      -3</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Calculate the length of the hypotenuse in this right-angled </a:t>
                      </a:r>
                      <a:r>
                        <a:rPr lang="en-GB" sz="1600">
                          <a:latin typeface="Nunito Sans"/>
                          <a:ea typeface="Nunito Sans"/>
                          <a:cs typeface="Nunito Sans"/>
                          <a:sym typeface="Nunito Sans"/>
                        </a:rPr>
                        <a:t>triangle</a:t>
                      </a:r>
                      <a:r>
                        <a:rPr lang="en-GB" sz="1600">
                          <a:solidFill>
                            <a:srgbClr val="000000"/>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10cm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7" name="Google Shape;107;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sp>
        <p:nvSpPr>
          <p:cNvPr id="108" name="Google Shape;108;p20"/>
          <p:cNvSpPr/>
          <p:nvPr/>
        </p:nvSpPr>
        <p:spPr>
          <a:xfrm>
            <a:off x="467950" y="2477275"/>
            <a:ext cx="329400" cy="4863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9" name="Google Shape;109;p20"/>
          <p:cNvPicPr preferRelativeResize="0"/>
          <p:nvPr/>
        </p:nvPicPr>
        <p:blipFill>
          <a:blip r:embed="rId3">
            <a:alphaModFix/>
          </a:blip>
          <a:stretch>
            <a:fillRect/>
          </a:stretch>
        </p:blipFill>
        <p:spPr>
          <a:xfrm>
            <a:off x="1196399" y="2630925"/>
            <a:ext cx="1505925" cy="1824675"/>
          </a:xfrm>
          <a:prstGeom prst="rect">
            <a:avLst/>
          </a:prstGeom>
          <a:noFill/>
          <a:ln>
            <a:noFill/>
          </a:ln>
        </p:spPr>
      </p:pic>
      <p:pic>
        <p:nvPicPr>
          <p:cNvPr id="110" name="Google Shape;110;p20"/>
          <p:cNvPicPr preferRelativeResize="0"/>
          <p:nvPr/>
        </p:nvPicPr>
        <p:blipFill>
          <a:blip r:embed="rId4">
            <a:alphaModFix/>
          </a:blip>
          <a:stretch>
            <a:fillRect/>
          </a:stretch>
        </p:blipFill>
        <p:spPr>
          <a:xfrm>
            <a:off x="5451500" y="2827650"/>
            <a:ext cx="2879651" cy="16360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graphicFrame>
        <p:nvGraphicFramePr>
          <p:cNvPr id="115" name="Google Shape;115;p21"/>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8 colas costs £6. How much do 3 colas cost?</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I spend £2.47. How much change do I get from a £10 note?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Determine the roots of the equation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- 36 = 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32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Write the vector </a:t>
                      </a:r>
                      <a:r>
                        <a:rPr b="1" lang="en-GB" sz="1600">
                          <a:solidFill>
                            <a:srgbClr val="000000"/>
                          </a:solidFill>
                          <a:latin typeface="Nunito Sans"/>
                          <a:ea typeface="Nunito Sans"/>
                          <a:cs typeface="Nunito Sans"/>
                          <a:sym typeface="Nunito Sans"/>
                        </a:rPr>
                        <a:t>EF </a:t>
                      </a:r>
                      <a:r>
                        <a:rPr lang="en-GB" sz="1600">
                          <a:latin typeface="Nunito Sans"/>
                          <a:ea typeface="Nunito Sans"/>
                          <a:cs typeface="Nunito Sans"/>
                          <a:sym typeface="Nunito Sans"/>
                        </a:rPr>
                        <a:t>as a column vector.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Label the sides adj</a:t>
                      </a:r>
                      <a:r>
                        <a:rPr lang="en-GB" sz="1600">
                          <a:latin typeface="Nunito Sans"/>
                          <a:ea typeface="Nunito Sans"/>
                          <a:cs typeface="Nunito Sans"/>
                          <a:sym typeface="Nunito Sans"/>
                        </a:rPr>
                        <a:t>acent and opposite to angle </a:t>
                      </a:r>
                      <a:r>
                        <a:rPr i="1" lang="en-GB" sz="1600">
                          <a:latin typeface="Nunito Sans"/>
                          <a:ea typeface="Nunito Sans"/>
                          <a:cs typeface="Nunito Sans"/>
                          <a:sym typeface="Nunito Sans"/>
                        </a:rPr>
                        <a:t>θ</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6" name="Google Shape;116;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pic>
        <p:nvPicPr>
          <p:cNvPr id="117" name="Google Shape;117;p21"/>
          <p:cNvPicPr preferRelativeResize="0"/>
          <p:nvPr/>
        </p:nvPicPr>
        <p:blipFill>
          <a:blip r:embed="rId3">
            <a:alphaModFix/>
          </a:blip>
          <a:stretch>
            <a:fillRect/>
          </a:stretch>
        </p:blipFill>
        <p:spPr>
          <a:xfrm>
            <a:off x="1351625" y="2424250"/>
            <a:ext cx="1133495" cy="1913275"/>
          </a:xfrm>
          <a:prstGeom prst="rect">
            <a:avLst/>
          </a:prstGeom>
          <a:noFill/>
          <a:ln>
            <a:noFill/>
          </a:ln>
        </p:spPr>
      </p:pic>
      <p:pic>
        <p:nvPicPr>
          <p:cNvPr id="118" name="Google Shape;118;p21"/>
          <p:cNvPicPr preferRelativeResize="0"/>
          <p:nvPr/>
        </p:nvPicPr>
        <p:blipFill>
          <a:blip r:embed="rId4">
            <a:alphaModFix/>
          </a:blip>
          <a:stretch>
            <a:fillRect/>
          </a:stretch>
        </p:blipFill>
        <p:spPr>
          <a:xfrm>
            <a:off x="5465067" y="2848392"/>
            <a:ext cx="2520874" cy="13475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graphicFrame>
        <p:nvGraphicFramePr>
          <p:cNvPr id="123" name="Google Shape;123;p22"/>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8 colas costs £6. How much do 3 colas cost?</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£2.25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I spend £2.47. How much change do I get from a £10 note?      </a:t>
                      </a:r>
                      <a:r>
                        <a:rPr lang="en-GB" sz="1600">
                          <a:solidFill>
                            <a:srgbClr val="00BC89"/>
                          </a:solidFill>
                          <a:latin typeface="Nunito Sans"/>
                          <a:ea typeface="Nunito Sans"/>
                          <a:cs typeface="Nunito Sans"/>
                          <a:sym typeface="Nunito Sans"/>
                        </a:rPr>
                        <a:t>£7.53</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Determine the roots of </a:t>
                      </a:r>
                      <a:r>
                        <a:rPr b="0" lang="en-GB" sz="1600">
                          <a:solidFill>
                            <a:schemeClr val="dk1"/>
                          </a:solidFill>
                          <a:latin typeface="Nunito Sans"/>
                          <a:ea typeface="Nunito Sans"/>
                          <a:cs typeface="Nunito Sans"/>
                          <a:sym typeface="Nunito Sans"/>
                        </a:rPr>
                        <a:t>the equation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- 36 = 0        </a:t>
                      </a:r>
                      <a:r>
                        <a:rPr lang="en-GB" sz="1600">
                          <a:solidFill>
                            <a:srgbClr val="00BC89"/>
                          </a:solidFill>
                          <a:latin typeface="Nunito Sans"/>
                          <a:ea typeface="Nunito Sans"/>
                          <a:cs typeface="Nunito Sans"/>
                          <a:sym typeface="Nunito Sans"/>
                        </a:rPr>
                        <a:t>-6 and 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06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Write the vector </a:t>
                      </a:r>
                      <a:r>
                        <a:rPr b="1" lang="en-GB" sz="1600">
                          <a:solidFill>
                            <a:srgbClr val="000000"/>
                          </a:solidFill>
                          <a:latin typeface="Nunito Sans"/>
                          <a:ea typeface="Nunito Sans"/>
                          <a:cs typeface="Nunito Sans"/>
                          <a:sym typeface="Nunito Sans"/>
                        </a:rPr>
                        <a:t>EF </a:t>
                      </a:r>
                      <a:r>
                        <a:rPr lang="en-GB" sz="1600">
                          <a:latin typeface="Nunito Sans"/>
                          <a:ea typeface="Nunito Sans"/>
                          <a:cs typeface="Nunito Sans"/>
                          <a:sym typeface="Nunito Sans"/>
                        </a:rPr>
                        <a:t>as a column vector.</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0</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       2</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Label the sides adj</a:t>
                      </a:r>
                      <a:r>
                        <a:rPr lang="en-GB" sz="1600">
                          <a:latin typeface="Nunito Sans"/>
                          <a:ea typeface="Nunito Sans"/>
                          <a:cs typeface="Nunito Sans"/>
                          <a:sym typeface="Nunito Sans"/>
                        </a:rPr>
                        <a:t>acent and opposite to angle </a:t>
                      </a:r>
                      <a:r>
                        <a:rPr i="1" lang="en-GB" sz="1600">
                          <a:latin typeface="Nunito Sans"/>
                          <a:ea typeface="Nunito Sans"/>
                          <a:cs typeface="Nunito Sans"/>
                          <a:sym typeface="Nunito Sans"/>
                        </a:rPr>
                        <a:t>θ</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4" name="Google Shape;124;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sp>
        <p:nvSpPr>
          <p:cNvPr id="125" name="Google Shape;125;p22"/>
          <p:cNvSpPr/>
          <p:nvPr/>
        </p:nvSpPr>
        <p:spPr>
          <a:xfrm>
            <a:off x="513600" y="2202875"/>
            <a:ext cx="256200" cy="5322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t> </a:t>
            </a:r>
            <a:endParaRPr b="1"/>
          </a:p>
        </p:txBody>
      </p:sp>
      <p:pic>
        <p:nvPicPr>
          <p:cNvPr id="126" name="Google Shape;126;p22"/>
          <p:cNvPicPr preferRelativeResize="0"/>
          <p:nvPr/>
        </p:nvPicPr>
        <p:blipFill>
          <a:blip r:embed="rId3">
            <a:alphaModFix/>
          </a:blip>
          <a:stretch>
            <a:fillRect/>
          </a:stretch>
        </p:blipFill>
        <p:spPr>
          <a:xfrm>
            <a:off x="1351625" y="2424250"/>
            <a:ext cx="1133495" cy="1913275"/>
          </a:xfrm>
          <a:prstGeom prst="rect">
            <a:avLst/>
          </a:prstGeom>
          <a:noFill/>
          <a:ln>
            <a:noFill/>
          </a:ln>
        </p:spPr>
      </p:pic>
      <p:pic>
        <p:nvPicPr>
          <p:cNvPr id="127" name="Google Shape;127;p22"/>
          <p:cNvPicPr preferRelativeResize="0"/>
          <p:nvPr/>
        </p:nvPicPr>
        <p:blipFill>
          <a:blip r:embed="rId4">
            <a:alphaModFix/>
          </a:blip>
          <a:stretch>
            <a:fillRect/>
          </a:stretch>
        </p:blipFill>
        <p:spPr>
          <a:xfrm>
            <a:off x="5120999" y="2841474"/>
            <a:ext cx="2959525" cy="17432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graphicFrame>
        <p:nvGraphicFramePr>
          <p:cNvPr id="132" name="Google Shape;132;p23"/>
          <p:cNvGraphicFramePr/>
          <p:nvPr/>
        </p:nvGraphicFramePr>
        <p:xfrm>
          <a:off x="108044" y="862525"/>
          <a:ext cx="3000000" cy="3000000"/>
        </p:xfrm>
        <a:graphic>
          <a:graphicData uri="http://schemas.openxmlformats.org/drawingml/2006/table">
            <a:tbl>
              <a:tblPr bandRow="1" firstRow="1">
                <a:noFill/>
                <a:tableStyleId>{D14EC189-EC04-42D4-858C-621F39E1EE75}</a:tableStyleId>
              </a:tblPr>
              <a:tblGrid>
                <a:gridCol w="1546950"/>
                <a:gridCol w="1659625"/>
                <a:gridCol w="1257375"/>
                <a:gridCol w="1849275"/>
                <a:gridCol w="2568850"/>
              </a:tblGrid>
              <a:tr h="1042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A flight of </a:t>
                      </a:r>
                      <a:r>
                        <a:rPr b="0" lang="en-GB" sz="1600">
                          <a:solidFill>
                            <a:schemeClr val="dk1"/>
                          </a:solidFill>
                          <a:latin typeface="Nunito Sans"/>
                          <a:ea typeface="Nunito Sans"/>
                          <a:cs typeface="Nunito Sans"/>
                          <a:sym typeface="Nunito Sans"/>
                        </a:rPr>
                        <a:t>stairs</a:t>
                      </a:r>
                      <a:r>
                        <a:rPr b="0" lang="en-GB" sz="1600">
                          <a:solidFill>
                            <a:schemeClr val="dk1"/>
                          </a:solidFill>
                          <a:latin typeface="Nunito Sans"/>
                          <a:ea typeface="Nunito Sans"/>
                          <a:cs typeface="Nunito Sans"/>
                          <a:sym typeface="Nunito Sans"/>
                        </a:rPr>
                        <a:t> is 3m high. If you have climbed 27m, how many flights of stairs have you walked up?</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 coffee costs £3.35. I have £10. Do I have enough money to buy 3 coffees?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Determine the roots of the equation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- 9</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+ 20 = 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96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If we have the vectors </a:t>
                      </a:r>
                      <a:r>
                        <a:rPr b="1" lang="en-GB" sz="1600">
                          <a:solidFill>
                            <a:schemeClr val="dk1"/>
                          </a:solidFill>
                          <a:latin typeface="Nunito Sans"/>
                          <a:ea typeface="Nunito Sans"/>
                          <a:cs typeface="Nunito Sans"/>
                          <a:sym typeface="Nunito Sans"/>
                        </a:rPr>
                        <a:t>a</a:t>
                      </a:r>
                      <a:r>
                        <a:rPr lang="en-GB" sz="1600">
                          <a:solidFill>
                            <a:schemeClr val="dk1"/>
                          </a:solidFill>
                          <a:latin typeface="Nunito Sans"/>
                          <a:ea typeface="Nunito Sans"/>
                          <a:cs typeface="Nunito Sans"/>
                          <a:sym typeface="Nunito Sans"/>
                        </a:rPr>
                        <a:t> =  4    and </a:t>
                      </a:r>
                      <a:r>
                        <a:rPr b="1" lang="en-GB" sz="1600">
                          <a:solidFill>
                            <a:schemeClr val="dk1"/>
                          </a:solidFill>
                          <a:latin typeface="Nunito Sans"/>
                          <a:ea typeface="Nunito Sans"/>
                          <a:cs typeface="Nunito Sans"/>
                          <a:sym typeface="Nunito Sans"/>
                        </a:rPr>
                        <a:t>b</a:t>
                      </a:r>
                      <a:r>
                        <a:rPr lang="en-GB" sz="1600">
                          <a:solidFill>
                            <a:schemeClr val="dk1"/>
                          </a:solidFill>
                          <a:latin typeface="Nunito Sans"/>
                          <a:ea typeface="Nunito Sans"/>
                          <a:cs typeface="Nunito Sans"/>
                          <a:sym typeface="Nunito Sans"/>
                        </a:rPr>
                        <a:t> = -3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-1                   2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determine the resultant vector </a:t>
                      </a:r>
                      <a:r>
                        <a:rPr b="1" lang="en-GB" sz="1600">
                          <a:solidFill>
                            <a:schemeClr val="dk1"/>
                          </a:solidFill>
                          <a:latin typeface="Nunito Sans"/>
                          <a:ea typeface="Nunito Sans"/>
                          <a:cs typeface="Nunito Sans"/>
                          <a:sym typeface="Nunito Sans"/>
                        </a:rPr>
                        <a:t>c</a:t>
                      </a:r>
                      <a:r>
                        <a:rPr lang="en-GB" sz="1600">
                          <a:solidFill>
                            <a:schemeClr val="dk1"/>
                          </a:solidFill>
                          <a:latin typeface="Nunito Sans"/>
                          <a:ea typeface="Nunito Sans"/>
                          <a:cs typeface="Nunito Sans"/>
                          <a:sym typeface="Nunito Sans"/>
                        </a:rPr>
                        <a:t>, given that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c</a:t>
                      </a:r>
                      <a:r>
                        <a:rPr lang="en-GB" sz="1600">
                          <a:solidFill>
                            <a:schemeClr val="dk1"/>
                          </a:solidFill>
                          <a:latin typeface="Nunito Sans"/>
                          <a:ea typeface="Nunito Sans"/>
                          <a:cs typeface="Nunito Sans"/>
                          <a:sym typeface="Nunito Sans"/>
                        </a:rPr>
                        <a:t> = </a:t>
                      </a:r>
                      <a:r>
                        <a:rPr b="1" lang="en-GB" sz="1600">
                          <a:solidFill>
                            <a:schemeClr val="dk1"/>
                          </a:solidFill>
                          <a:latin typeface="Nunito Sans"/>
                          <a:ea typeface="Nunito Sans"/>
                          <a:cs typeface="Nunito Sans"/>
                          <a:sym typeface="Nunito Sans"/>
                        </a:rPr>
                        <a:t>a</a:t>
                      </a:r>
                      <a:r>
                        <a:rPr lang="en-GB" sz="1600">
                          <a:solidFill>
                            <a:schemeClr val="dk1"/>
                          </a:solidFill>
                          <a:latin typeface="Nunito Sans"/>
                          <a:ea typeface="Nunito Sans"/>
                          <a:cs typeface="Nunito Sans"/>
                          <a:sym typeface="Nunito Sans"/>
                        </a:rPr>
                        <a:t> - </a:t>
                      </a:r>
                      <a:r>
                        <a:rPr b="1" lang="en-GB" sz="1600">
                          <a:solidFill>
                            <a:schemeClr val="dk1"/>
                          </a:solidFill>
                          <a:latin typeface="Nunito Sans"/>
                          <a:ea typeface="Nunito Sans"/>
                          <a:cs typeface="Nunito Sans"/>
                          <a:sym typeface="Nunito Sans"/>
                        </a:rPr>
                        <a:t>b</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This is a regular hexagon. State 2 </a:t>
                      </a:r>
                      <a:r>
                        <a:rPr lang="en-GB" sz="1600">
                          <a:latin typeface="Nunito Sans"/>
                          <a:ea typeface="Nunito Sans"/>
                          <a:cs typeface="Nunito Sans"/>
                          <a:sym typeface="Nunito Sans"/>
                        </a:rPr>
                        <a:t>properties</a:t>
                      </a:r>
                      <a:r>
                        <a:rPr lang="en-GB" sz="1600">
                          <a:solidFill>
                            <a:srgbClr val="000000"/>
                          </a:solidFill>
                          <a:latin typeface="Nunito Sans"/>
                          <a:ea typeface="Nunito Sans"/>
                          <a:cs typeface="Nunito Sans"/>
                          <a:sym typeface="Nunito Sans"/>
                        </a:rPr>
                        <a:t> of the triangles that tess</a:t>
                      </a:r>
                      <a:r>
                        <a:rPr lang="en-GB" sz="1600">
                          <a:latin typeface="Nunito Sans"/>
                          <a:ea typeface="Nunito Sans"/>
                          <a:cs typeface="Nunito Sans"/>
                          <a:sym typeface="Nunito Sans"/>
                        </a:rPr>
                        <a:t>el</a:t>
                      </a:r>
                      <a:r>
                        <a:rPr lang="en-GB" sz="1600">
                          <a:solidFill>
                            <a:srgbClr val="000000"/>
                          </a:solidFill>
                          <a:latin typeface="Nunito Sans"/>
                          <a:ea typeface="Nunito Sans"/>
                          <a:cs typeface="Nunito Sans"/>
                          <a:sym typeface="Nunito Sans"/>
                        </a:rPr>
                        <a:t>late to form this hexagon.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3" name="Google Shape;133;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sp>
        <p:nvSpPr>
          <p:cNvPr id="134" name="Google Shape;134;p23"/>
          <p:cNvSpPr/>
          <p:nvPr/>
        </p:nvSpPr>
        <p:spPr>
          <a:xfrm>
            <a:off x="2788675" y="2014625"/>
            <a:ext cx="326400" cy="4245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135" name="Google Shape;135;p23"/>
          <p:cNvSpPr/>
          <p:nvPr/>
        </p:nvSpPr>
        <p:spPr>
          <a:xfrm>
            <a:off x="3911125" y="1996625"/>
            <a:ext cx="281400" cy="460500"/>
          </a:xfrm>
          <a:prstGeom prst="bracketPair">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6" name="Google Shape;136;p23"/>
          <p:cNvPicPr preferRelativeResize="0"/>
          <p:nvPr/>
        </p:nvPicPr>
        <p:blipFill>
          <a:blip r:embed="rId3">
            <a:alphaModFix/>
          </a:blip>
          <a:stretch>
            <a:fillRect/>
          </a:stretch>
        </p:blipFill>
        <p:spPr>
          <a:xfrm>
            <a:off x="6180499" y="2856875"/>
            <a:ext cx="1654675" cy="1630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