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37E7EB-5CFD-4E61-A056-81955F8E200E}">
  <a:tblStyle styleId="{7737E7EB-5CFD-4E61-A056-81955F8E200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FE01C1E-7FF7-4F57-ABA6-52A23842EBC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82951DA-B84B-4832-ACF1-8C55261CCA7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5.xml"/><Relationship Id="rId22" Type="http://schemas.openxmlformats.org/officeDocument/2006/relationships/font" Target="fonts/NunitoSans-boldItalic.fntdata"/><Relationship Id="rId10" Type="http://schemas.openxmlformats.org/officeDocument/2006/relationships/slide" Target="slides/slide4.xml"/><Relationship Id="rId21" Type="http://schemas.openxmlformats.org/officeDocument/2006/relationships/font" Target="fonts/NunitoSans-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Nunito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f08222ad70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f08222ad70_0_1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ecdaacb03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ecdaacb03b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f08222ad70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f08222ad70_0_1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ecdaacb0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ecdaacb03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08222ad7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gf08222ad70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ecdaacb03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gecdaacb03b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f08222ad70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f08222ad70_0_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ecdaacb03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ecdaacb03b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f08222ad70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f08222ad70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ecdaacb03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ecdaacb03b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{7737E7EB-5CFD-4E61-A056-81955F8E200E}</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{7737E7EB-5CFD-4E61-A056-81955F8E200E}</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graphicFrame>
        <p:nvGraphicFramePr>
          <p:cNvPr id="132" name="Google Shape;132;p24"/>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436500"/>
                <a:gridCol w="1375875"/>
                <a:gridCol w="3221375"/>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cube numbers.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1, 8, 27, 64, 125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 the median of these values: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13, 17, 11, 22, 10    </a:t>
                      </a:r>
                      <a:r>
                        <a:rPr lang="en-GB" sz="1600">
                          <a:solidFill>
                            <a:srgbClr val="00BC89"/>
                          </a:solidFill>
                          <a:latin typeface="Nunito Sans"/>
                          <a:ea typeface="Nunito Sans"/>
                          <a:cs typeface="Nunito Sans"/>
                          <a:sym typeface="Nunito Sans"/>
                        </a:rPr>
                        <a:t>13</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35753           </a:t>
                      </a:r>
                      <a:r>
                        <a:rPr lang="en-GB" sz="1600">
                          <a:solidFill>
                            <a:srgbClr val="00BC89"/>
                          </a:solidFill>
                          <a:latin typeface="Nunito Sans"/>
                          <a:ea typeface="Nunito Sans"/>
                          <a:cs typeface="Nunito Sans"/>
                          <a:sym typeface="Nunito Sans"/>
                        </a:rPr>
                        <a:t>36 000</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2.71828        </a:t>
                      </a:r>
                      <a:r>
                        <a:rPr lang="en-GB" sz="1600">
                          <a:solidFill>
                            <a:srgbClr val="00BC89"/>
                          </a:solidFill>
                          <a:latin typeface="Nunito Sans"/>
                          <a:ea typeface="Nunito Sans"/>
                          <a:cs typeface="Nunito Sans"/>
                          <a:sym typeface="Nunito Sans"/>
                        </a:rPr>
                        <a:t>2.7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344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sequence has n</a:t>
                      </a:r>
                      <a:r>
                        <a:rPr baseline="30000" lang="en-GB" sz="1600">
                          <a:solidFill>
                            <a:srgbClr val="000000"/>
                          </a:solidFill>
                          <a:latin typeface="Nunito Sans"/>
                          <a:ea typeface="Nunito Sans"/>
                          <a:cs typeface="Nunito Sans"/>
                          <a:sym typeface="Nunito Sans"/>
                        </a:rPr>
                        <a:t>th </a:t>
                      </a:r>
                      <a:r>
                        <a:rPr lang="en-GB" sz="1600">
                          <a:solidFill>
                            <a:srgbClr val="000000"/>
                          </a:solidFill>
                          <a:latin typeface="Nunito Sans"/>
                          <a:ea typeface="Nunito Sans"/>
                          <a:cs typeface="Nunito Sans"/>
                          <a:sym typeface="Nunito Sans"/>
                        </a:rPr>
                        <a:t>term 3n-1. Jimi says that 22 is in the sequence. Is Jimi correct?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NO, since 3n - 1 = 22 does not produce an integer solution</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did not h</a:t>
                      </a:r>
                      <a:r>
                        <a:rPr lang="en-GB" sz="1600">
                          <a:latin typeface="Nunito Sans"/>
                          <a:ea typeface="Nunito Sans"/>
                          <a:cs typeface="Nunito Sans"/>
                          <a:sym typeface="Nunito Sans"/>
                        </a:rPr>
                        <a:t>ave blue eyes and blonde hair, according to this Venn diagram? </a:t>
                      </a:r>
                      <a:r>
                        <a:rPr b="1" lang="en-GB" sz="1600">
                          <a:solidFill>
                            <a:srgbClr val="00BC89"/>
                          </a:solidFill>
                          <a:latin typeface="Nunito Sans"/>
                          <a:ea typeface="Nunito Sans"/>
                          <a:cs typeface="Nunito Sans"/>
                          <a:sym typeface="Nunito Sans"/>
                        </a:rPr>
                        <a:t>30</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3" name="Google Shape;13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pic>
        <p:nvPicPr>
          <p:cNvPr id="134" name="Google Shape;134;p24"/>
          <p:cNvPicPr preferRelativeResize="0"/>
          <p:nvPr/>
        </p:nvPicPr>
        <p:blipFill>
          <a:blip r:embed="rId3">
            <a:alphaModFix/>
          </a:blip>
          <a:stretch>
            <a:fillRect/>
          </a:stretch>
        </p:blipFill>
        <p:spPr>
          <a:xfrm>
            <a:off x="5234200" y="2849400"/>
            <a:ext cx="3063999" cy="17873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graphicFrame>
        <p:nvGraphicFramePr>
          <p:cNvPr id="139" name="Google Shape;139;p25"/>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34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prime numbers.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 the median of these values: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32, 31, 42, 34, 36, 33</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Estimate:</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3.17 x 7.84</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48.72 ÷ 5. 223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6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sequence starts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1, 2, 4 , …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There is more than one way to continue this sequence. Find the next two terms of the sequence and explain your rule.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Venn diagram represents a survey of pet ownership. How many people took part in the su</a:t>
                      </a:r>
                      <a:r>
                        <a:rPr lang="en-GB" sz="1600">
                          <a:solidFill>
                            <a:srgbClr val="000000"/>
                          </a:solidFill>
                          <a:latin typeface="Nunito Sans"/>
                          <a:ea typeface="Nunito Sans"/>
                          <a:cs typeface="Nunito Sans"/>
                          <a:sym typeface="Nunito Sans"/>
                        </a:rPr>
                        <a:t>r</a:t>
                      </a:r>
                      <a:r>
                        <a:rPr lang="en-GB" sz="1600">
                          <a:solidFill>
                            <a:srgbClr val="000000"/>
                          </a:solidFill>
                          <a:latin typeface="Nunito Sans"/>
                          <a:ea typeface="Nunito Sans"/>
                          <a:cs typeface="Nunito Sans"/>
                          <a:sym typeface="Nunito Sans"/>
                        </a:rPr>
                        <a:t>vey?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0" name="Google Shape;140;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pic>
        <p:nvPicPr>
          <p:cNvPr id="141" name="Google Shape;141;p25"/>
          <p:cNvPicPr preferRelativeResize="0"/>
          <p:nvPr/>
        </p:nvPicPr>
        <p:blipFill>
          <a:blip r:embed="rId3">
            <a:alphaModFix/>
          </a:blip>
          <a:stretch>
            <a:fillRect/>
          </a:stretch>
        </p:blipFill>
        <p:spPr>
          <a:xfrm>
            <a:off x="5523925" y="3078400"/>
            <a:ext cx="2679149" cy="1562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6"/>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797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prime numbers.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2, 3, 5, 7, 11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 the median of these values: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32, 31, 42, 34, 36, 33     </a:t>
                      </a:r>
                      <a:r>
                        <a:rPr lang="en-GB" sz="1600">
                          <a:solidFill>
                            <a:srgbClr val="00BC89"/>
                          </a:solidFill>
                          <a:latin typeface="Nunito Sans"/>
                          <a:ea typeface="Nunito Sans"/>
                          <a:cs typeface="Nunito Sans"/>
                          <a:sym typeface="Nunito Sans"/>
                        </a:rPr>
                        <a:t>33.5</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Estimate:</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3.17 x 7.84         </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24</a:t>
                      </a:r>
                      <a:endParaRPr sz="1600">
                        <a:solidFill>
                          <a:srgbClr val="00BC89"/>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48.72 ÷ 5. 223     </a:t>
                      </a:r>
                      <a:r>
                        <a:rPr lang="en-GB" sz="1600">
                          <a:solidFill>
                            <a:srgbClr val="00BC89"/>
                          </a:solidFill>
                          <a:latin typeface="Nunito Sans"/>
                          <a:ea typeface="Nunito Sans"/>
                          <a:cs typeface="Nunito Sans"/>
                          <a:sym typeface="Nunito Sans"/>
                        </a:rPr>
                        <a:t>10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31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sequence starts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1, 2, 4 , …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There is more than one way to continue this sequence. Find the next two terms of the sequence and explain your rule.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Possibilities include:</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8, 16    (doubling)</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7, 11     (adding sequential integers)</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Venn diagram represents a survey of pet ownership. How many people took part in the survey? </a:t>
                      </a:r>
                      <a:r>
                        <a:rPr b="1" lang="en-GB" sz="1600">
                          <a:solidFill>
                            <a:srgbClr val="00BC89"/>
                          </a:solidFill>
                          <a:latin typeface="Nunito Sans"/>
                          <a:ea typeface="Nunito Sans"/>
                          <a:cs typeface="Nunito Sans"/>
                          <a:sym typeface="Nunito Sans"/>
                        </a:rPr>
                        <a:t>45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pic>
        <p:nvPicPr>
          <p:cNvPr id="148" name="Google Shape;148;p26"/>
          <p:cNvPicPr preferRelativeResize="0"/>
          <p:nvPr/>
        </p:nvPicPr>
        <p:blipFill>
          <a:blip r:embed="rId3">
            <a:alphaModFix/>
          </a:blip>
          <a:stretch>
            <a:fillRect/>
          </a:stretch>
        </p:blipFill>
        <p:spPr>
          <a:xfrm>
            <a:off x="5523925" y="3078400"/>
            <a:ext cx="2679149" cy="1562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{9FE01C1E-7FF7-4F57-ABA6-52A23842EBC5}</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The skills and topics revisited in week 5 cover topics that have specific definitions. Students may need extra time for fact based retrieval. You may consider it appropriate for some students to have glossaries or notes available when completing the questions.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Special types of number</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Averages and range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Rounding and estimation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Sequences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Venn diagrams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
        <p:nvSpPr>
          <p:cNvPr id="76" name="Google Shape;76;p16"/>
          <p:cNvSpPr txBox="1"/>
          <p:nvPr/>
        </p:nvSpPr>
        <p:spPr>
          <a:xfrm>
            <a:off x="157350" y="404227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There are no suggestions for discussion this half term. As the topics are revision of previously covered material, any conversations should be used to deal with remaining difficulties or misconceptions that arise during the week.</a:t>
            </a:r>
            <a:endParaRPr sz="1500">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even numbers.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 the mean of these numbers: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12, 8, 7, 6, 7</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to the nearest integer:</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7.77</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23.13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7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a:t>
                      </a:r>
                      <a:r>
                        <a:rPr lang="en-GB" sz="1600">
                          <a:latin typeface="Nunito Sans"/>
                          <a:ea typeface="Nunito Sans"/>
                          <a:cs typeface="Nunito Sans"/>
                          <a:sym typeface="Nunito Sans"/>
                        </a:rPr>
                        <a:t>the next two shapes in this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ha</a:t>
                      </a:r>
                      <a:r>
                        <a:rPr lang="en-GB" sz="1600">
                          <a:latin typeface="Nunito Sans"/>
                          <a:ea typeface="Nunito Sans"/>
                          <a:cs typeface="Nunito Sans"/>
                          <a:sym typeface="Nunito Sans"/>
                        </a:rPr>
                        <a:t>d blonde hair, according to the Venn diagram?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pic>
        <p:nvPicPr>
          <p:cNvPr id="83" name="Google Shape;83;p17"/>
          <p:cNvPicPr preferRelativeResize="0"/>
          <p:nvPr/>
        </p:nvPicPr>
        <p:blipFill>
          <a:blip r:embed="rId3">
            <a:alphaModFix/>
          </a:blip>
          <a:stretch>
            <a:fillRect/>
          </a:stretch>
        </p:blipFill>
        <p:spPr>
          <a:xfrm>
            <a:off x="348550" y="3105725"/>
            <a:ext cx="2662524" cy="337700"/>
          </a:xfrm>
          <a:prstGeom prst="rect">
            <a:avLst/>
          </a:prstGeom>
          <a:noFill/>
          <a:ln>
            <a:noFill/>
          </a:ln>
        </p:spPr>
      </p:pic>
      <p:pic>
        <p:nvPicPr>
          <p:cNvPr id="84" name="Google Shape;84;p17"/>
          <p:cNvPicPr preferRelativeResize="0"/>
          <p:nvPr/>
        </p:nvPicPr>
        <p:blipFill>
          <a:blip r:embed="rId4">
            <a:alphaModFix/>
          </a:blip>
          <a:stretch>
            <a:fillRect/>
          </a:stretch>
        </p:blipFill>
        <p:spPr>
          <a:xfrm>
            <a:off x="5392623" y="2859175"/>
            <a:ext cx="2620276" cy="1528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graphicFrame>
        <p:nvGraphicFramePr>
          <p:cNvPr id="89" name="Google Shape;89;p18"/>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even numbers.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2, 4, 6, 8, 10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 the mean of these numbers: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12, 8, 7, 6, 7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to the nearest integer:</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7.77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23.13          </a:t>
                      </a:r>
                      <a:r>
                        <a:rPr lang="en-GB" sz="1600">
                          <a:solidFill>
                            <a:srgbClr val="00BC89"/>
                          </a:solidFill>
                          <a:latin typeface="Nunito Sans"/>
                          <a:ea typeface="Nunito Sans"/>
                          <a:cs typeface="Nunito Sans"/>
                          <a:sym typeface="Nunito Sans"/>
                        </a:rPr>
                        <a:t>23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61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a:t>
                      </a:r>
                      <a:r>
                        <a:rPr lang="en-GB" sz="1600">
                          <a:latin typeface="Nunito Sans"/>
                          <a:ea typeface="Nunito Sans"/>
                          <a:cs typeface="Nunito Sans"/>
                          <a:sym typeface="Nunito Sans"/>
                        </a:rPr>
                        <a:t>the next two shapes in this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ha</a:t>
                      </a:r>
                      <a:r>
                        <a:rPr lang="en-GB" sz="1600">
                          <a:latin typeface="Nunito Sans"/>
                          <a:ea typeface="Nunito Sans"/>
                          <a:cs typeface="Nunito Sans"/>
                          <a:sym typeface="Nunito Sans"/>
                        </a:rPr>
                        <a:t>d blonde hair, according to the Venn diagram?   </a:t>
                      </a:r>
                      <a:r>
                        <a:rPr b="1" lang="en-GB" sz="1600">
                          <a:solidFill>
                            <a:srgbClr val="00BC89"/>
                          </a:solidFill>
                          <a:latin typeface="Nunito Sans"/>
                          <a:ea typeface="Nunito Sans"/>
                          <a:cs typeface="Nunito Sans"/>
                          <a:sym typeface="Nunito Sans"/>
                        </a:rPr>
                        <a:t>14</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0" name="Google Shape;90;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pic>
        <p:nvPicPr>
          <p:cNvPr id="91" name="Google Shape;91;p18"/>
          <p:cNvPicPr preferRelativeResize="0"/>
          <p:nvPr/>
        </p:nvPicPr>
        <p:blipFill>
          <a:blip r:embed="rId3">
            <a:alphaModFix/>
          </a:blip>
          <a:stretch>
            <a:fillRect/>
          </a:stretch>
        </p:blipFill>
        <p:spPr>
          <a:xfrm flipH="1" rot="10800000">
            <a:off x="321475" y="2940800"/>
            <a:ext cx="3912075" cy="381050"/>
          </a:xfrm>
          <a:prstGeom prst="rect">
            <a:avLst/>
          </a:prstGeom>
          <a:noFill/>
          <a:ln>
            <a:noFill/>
          </a:ln>
        </p:spPr>
      </p:pic>
      <p:pic>
        <p:nvPicPr>
          <p:cNvPr id="92" name="Google Shape;92;p18"/>
          <p:cNvPicPr preferRelativeResize="0"/>
          <p:nvPr/>
        </p:nvPicPr>
        <p:blipFill>
          <a:blip r:embed="rId4">
            <a:alphaModFix/>
          </a:blip>
          <a:stretch>
            <a:fillRect/>
          </a:stretch>
        </p:blipFill>
        <p:spPr>
          <a:xfrm>
            <a:off x="5392623" y="2859175"/>
            <a:ext cx="2620276" cy="1528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graphicFrame>
        <p:nvGraphicFramePr>
          <p:cNvPr id="97" name="Google Shape;97;p19"/>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odd numbers.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 the range of these values: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42, 36, 21, 55, 37, 41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the nearest 10: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415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9999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n</a:t>
                      </a:r>
                      <a:r>
                        <a:rPr baseline="30000" lang="en-GB" sz="1600">
                          <a:solidFill>
                            <a:srgbClr val="000000"/>
                          </a:solidFill>
                          <a:latin typeface="Nunito Sans"/>
                          <a:ea typeface="Nunito Sans"/>
                          <a:cs typeface="Nunito Sans"/>
                          <a:sym typeface="Nunito Sans"/>
                        </a:rPr>
                        <a:t>th</a:t>
                      </a:r>
                      <a:r>
                        <a:rPr lang="en-GB" sz="1600">
                          <a:solidFill>
                            <a:srgbClr val="000000"/>
                          </a:solidFill>
                          <a:latin typeface="Nunito Sans"/>
                          <a:ea typeface="Nunito Sans"/>
                          <a:cs typeface="Nunito Sans"/>
                          <a:sym typeface="Nunito Sans"/>
                        </a:rPr>
                        <a:t> term rule for the </a:t>
                      </a:r>
                      <a:r>
                        <a:rPr lang="en-GB" sz="1600">
                          <a:latin typeface="Nunito Sans"/>
                          <a:ea typeface="Nunito Sans"/>
                          <a:cs typeface="Nunito Sans"/>
                          <a:sym typeface="Nunito Sans"/>
                        </a:rPr>
                        <a:t>following</a:t>
                      </a:r>
                      <a:r>
                        <a:rPr lang="en-GB" sz="1600">
                          <a:solidFill>
                            <a:srgbClr val="000000"/>
                          </a:solidFill>
                          <a:latin typeface="Nunito Sans"/>
                          <a:ea typeface="Nunito Sans"/>
                          <a:cs typeface="Nunito Sans"/>
                          <a:sym typeface="Nunito Sans"/>
                        </a:rPr>
                        <a:t> sequence of numbers</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6, 10, 14, 18, 22,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did not own a cat or a dog, according to the Venn diagram?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8" name="Google Shape;98;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pic>
        <p:nvPicPr>
          <p:cNvPr id="99" name="Google Shape;99;p19"/>
          <p:cNvPicPr preferRelativeResize="0"/>
          <p:nvPr/>
        </p:nvPicPr>
        <p:blipFill>
          <a:blip r:embed="rId3">
            <a:alphaModFix/>
          </a:blip>
          <a:stretch>
            <a:fillRect/>
          </a:stretch>
        </p:blipFill>
        <p:spPr>
          <a:xfrm>
            <a:off x="5415300" y="2891300"/>
            <a:ext cx="2751574" cy="16050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odd numbers.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1, 3, 5, 7, 9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 the range of these values: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42, 36, 21, 55, 37, 41       </a:t>
                      </a:r>
                      <a:r>
                        <a:rPr lang="en-GB" sz="1600">
                          <a:solidFill>
                            <a:srgbClr val="00BC89"/>
                          </a:solidFill>
                          <a:latin typeface="Nunito Sans"/>
                          <a:ea typeface="Nunito Sans"/>
                          <a:cs typeface="Nunito Sans"/>
                          <a:sym typeface="Nunito Sans"/>
                        </a:rPr>
                        <a:t>34</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the nearest 10: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415         </a:t>
                      </a:r>
                      <a:r>
                        <a:rPr lang="en-GB" sz="1600">
                          <a:solidFill>
                            <a:srgbClr val="00BC89"/>
                          </a:solidFill>
                          <a:latin typeface="Nunito Sans"/>
                          <a:ea typeface="Nunito Sans"/>
                          <a:cs typeface="Nunito Sans"/>
                          <a:sym typeface="Nunito Sans"/>
                        </a:rPr>
                        <a:t>420</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9999       </a:t>
                      </a:r>
                      <a:r>
                        <a:rPr lang="en-GB" sz="1600">
                          <a:solidFill>
                            <a:srgbClr val="00BC89"/>
                          </a:solidFill>
                          <a:latin typeface="Nunito Sans"/>
                          <a:ea typeface="Nunito Sans"/>
                          <a:cs typeface="Nunito Sans"/>
                          <a:sym typeface="Nunito Sans"/>
                        </a:rPr>
                        <a:t>10 000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1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n</a:t>
                      </a:r>
                      <a:r>
                        <a:rPr baseline="30000" lang="en-GB" sz="1600">
                          <a:solidFill>
                            <a:srgbClr val="000000"/>
                          </a:solidFill>
                          <a:latin typeface="Nunito Sans"/>
                          <a:ea typeface="Nunito Sans"/>
                          <a:cs typeface="Nunito Sans"/>
                          <a:sym typeface="Nunito Sans"/>
                        </a:rPr>
                        <a:t>th</a:t>
                      </a:r>
                      <a:r>
                        <a:rPr lang="en-GB" sz="1600">
                          <a:solidFill>
                            <a:srgbClr val="000000"/>
                          </a:solidFill>
                          <a:latin typeface="Nunito Sans"/>
                          <a:ea typeface="Nunito Sans"/>
                          <a:cs typeface="Nunito Sans"/>
                          <a:sym typeface="Nunito Sans"/>
                        </a:rPr>
                        <a:t> term rule for the </a:t>
                      </a:r>
                      <a:r>
                        <a:rPr lang="en-GB" sz="1600">
                          <a:latin typeface="Nunito Sans"/>
                          <a:ea typeface="Nunito Sans"/>
                          <a:cs typeface="Nunito Sans"/>
                          <a:sym typeface="Nunito Sans"/>
                        </a:rPr>
                        <a:t>following</a:t>
                      </a:r>
                      <a:r>
                        <a:rPr lang="en-GB" sz="1600">
                          <a:solidFill>
                            <a:srgbClr val="000000"/>
                          </a:solidFill>
                          <a:latin typeface="Nunito Sans"/>
                          <a:ea typeface="Nunito Sans"/>
                          <a:cs typeface="Nunito Sans"/>
                          <a:sym typeface="Nunito Sans"/>
                        </a:rPr>
                        <a:t> sequence of numbers</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6, 10, 14, 18, 22, …    </a:t>
                      </a:r>
                      <a:r>
                        <a:rPr b="1" lang="en-GB" sz="1600">
                          <a:solidFill>
                            <a:srgbClr val="00BC89"/>
                          </a:solidFill>
                          <a:latin typeface="Nunito Sans"/>
                          <a:ea typeface="Nunito Sans"/>
                          <a:cs typeface="Nunito Sans"/>
                          <a:sym typeface="Nunito Sans"/>
                        </a:rPr>
                        <a:t>4n + 2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did not own a cat or a dog, according to the Venn diagram?  </a:t>
                      </a:r>
                      <a:r>
                        <a:rPr b="1"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8</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5415300" y="2891300"/>
            <a:ext cx="2751574" cy="1605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square numbers.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 the mode of this data:</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2, 6, 2, 5, 7, 3 , 2, 3</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8.6845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17. 551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32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first number</a:t>
                      </a:r>
                      <a:r>
                        <a:rPr lang="en-GB" sz="1600">
                          <a:latin typeface="Nunito Sans"/>
                          <a:ea typeface="Nunito Sans"/>
                          <a:cs typeface="Nunito Sans"/>
                          <a:sym typeface="Nunito Sans"/>
                        </a:rPr>
                        <a:t> in a sequence is 1. The term to term rule is “double then add 1”. Write down the first five numbers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had green </a:t>
                      </a:r>
                      <a:r>
                        <a:rPr lang="en-GB" sz="1600">
                          <a:latin typeface="Nunito Sans"/>
                          <a:ea typeface="Nunito Sans"/>
                          <a:cs typeface="Nunito Sans"/>
                          <a:sym typeface="Nunito Sans"/>
                        </a:rPr>
                        <a:t>eyes or brown hair, according to the Venn diagram?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pic>
        <p:nvPicPr>
          <p:cNvPr id="113" name="Google Shape;113;p21"/>
          <p:cNvPicPr preferRelativeResize="0"/>
          <p:nvPr/>
        </p:nvPicPr>
        <p:blipFill>
          <a:blip r:embed="rId3">
            <a:alphaModFix/>
          </a:blip>
          <a:stretch>
            <a:fillRect/>
          </a:stretch>
        </p:blipFill>
        <p:spPr>
          <a:xfrm>
            <a:off x="5412025" y="2848250"/>
            <a:ext cx="3003875" cy="1752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615625"/>
                <a:gridCol w="1350275"/>
                <a:gridCol w="3067850"/>
              </a:tblGrid>
              <a:tr h="1048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square numbers.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1, 4, 9, 16, 25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 the mode of this data:</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2, 6, 2, 5, 7, 3 , 2, 3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one decimal place: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8.6845         </a:t>
                      </a:r>
                      <a:r>
                        <a:rPr lang="en-GB" sz="1600">
                          <a:solidFill>
                            <a:srgbClr val="00BC89"/>
                          </a:solidFill>
                          <a:latin typeface="Nunito Sans"/>
                          <a:ea typeface="Nunito Sans"/>
                          <a:cs typeface="Nunito Sans"/>
                          <a:sym typeface="Nunito Sans"/>
                        </a:rPr>
                        <a:t>8.7</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17. 551        </a:t>
                      </a:r>
                      <a:r>
                        <a:rPr lang="en-GB" sz="1600">
                          <a:solidFill>
                            <a:srgbClr val="00BC89"/>
                          </a:solidFill>
                          <a:latin typeface="Nunito Sans"/>
                          <a:ea typeface="Nunito Sans"/>
                          <a:cs typeface="Nunito Sans"/>
                          <a:sym typeface="Nunito Sans"/>
                        </a:rPr>
                        <a:t>17.6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73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first number</a:t>
                      </a:r>
                      <a:r>
                        <a:rPr lang="en-GB" sz="1600">
                          <a:latin typeface="Nunito Sans"/>
                          <a:ea typeface="Nunito Sans"/>
                          <a:cs typeface="Nunito Sans"/>
                          <a:sym typeface="Nunito Sans"/>
                        </a:rPr>
                        <a:t> in a sequence is 1. The term to term rule is “double then add 1”. Write down the first five numbers in the sequence.</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1, 3, 7, 15, 31</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had green </a:t>
                      </a:r>
                      <a:r>
                        <a:rPr lang="en-GB" sz="1600">
                          <a:latin typeface="Nunito Sans"/>
                          <a:ea typeface="Nunito Sans"/>
                          <a:cs typeface="Nunito Sans"/>
                          <a:sym typeface="Nunito Sans"/>
                        </a:rPr>
                        <a:t>eyes or brown hair, according to the Venn diagram?    </a:t>
                      </a:r>
                      <a:r>
                        <a:rPr b="1" lang="en-GB" sz="1600">
                          <a:solidFill>
                            <a:srgbClr val="00BC89"/>
                          </a:solidFill>
                          <a:latin typeface="Nunito Sans"/>
                          <a:ea typeface="Nunito Sans"/>
                          <a:cs typeface="Nunito Sans"/>
                          <a:sym typeface="Nunito Sans"/>
                        </a:rPr>
                        <a:t>17</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5412025" y="2848250"/>
            <a:ext cx="3003875" cy="1752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graphicFrame>
        <p:nvGraphicFramePr>
          <p:cNvPr id="125" name="Google Shape;125;p23"/>
          <p:cNvGraphicFramePr/>
          <p:nvPr/>
        </p:nvGraphicFramePr>
        <p:xfrm>
          <a:off x="108044" y="862525"/>
          <a:ext cx="3000000" cy="3000000"/>
        </p:xfrm>
        <a:graphic>
          <a:graphicData uri="http://schemas.openxmlformats.org/drawingml/2006/table">
            <a:tbl>
              <a:tblPr bandRow="1" firstRow="1">
                <a:noFill/>
                <a:tableStyleId>{D82951DA-B84B-4832-ACF1-8C55261CCA77}</a:tableStyleId>
              </a:tblPr>
              <a:tblGrid>
                <a:gridCol w="1546950"/>
                <a:gridCol w="1301375"/>
                <a:gridCol w="1436500"/>
                <a:gridCol w="1375875"/>
                <a:gridCol w="3221375"/>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down the first five cube numbers.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 the median of these values: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13, 17, 11, 22, 10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35753</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2.71828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751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 sequence has n</a:t>
                      </a:r>
                      <a:r>
                        <a:rPr baseline="30000" lang="en-GB" sz="1600">
                          <a:solidFill>
                            <a:srgbClr val="000000"/>
                          </a:solidFill>
                          <a:latin typeface="Nunito Sans"/>
                          <a:ea typeface="Nunito Sans"/>
                          <a:cs typeface="Nunito Sans"/>
                          <a:sym typeface="Nunito Sans"/>
                        </a:rPr>
                        <a:t>th </a:t>
                      </a:r>
                      <a:r>
                        <a:rPr lang="en-GB" sz="1600">
                          <a:solidFill>
                            <a:srgbClr val="000000"/>
                          </a:solidFill>
                          <a:latin typeface="Nunito Sans"/>
                          <a:ea typeface="Nunito Sans"/>
                          <a:cs typeface="Nunito Sans"/>
                          <a:sym typeface="Nunito Sans"/>
                        </a:rPr>
                        <a:t>term 3n-1. Jimi says that 22 is in the sequence. Is Jimi correct?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How many people did not h</a:t>
                      </a:r>
                      <a:r>
                        <a:rPr lang="en-GB" sz="1600">
                          <a:latin typeface="Nunito Sans"/>
                          <a:ea typeface="Nunito Sans"/>
                          <a:cs typeface="Nunito Sans"/>
                          <a:sym typeface="Nunito Sans"/>
                        </a:rPr>
                        <a:t>ave blue eyes and blonde hair, according to this Venn diagram?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6" name="Google Shape;12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11</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pic>
        <p:nvPicPr>
          <p:cNvPr id="127" name="Google Shape;127;p23"/>
          <p:cNvPicPr preferRelativeResize="0"/>
          <p:nvPr/>
        </p:nvPicPr>
        <p:blipFill>
          <a:blip r:embed="rId3">
            <a:alphaModFix/>
          </a:blip>
          <a:stretch>
            <a:fillRect/>
          </a:stretch>
        </p:blipFill>
        <p:spPr>
          <a:xfrm>
            <a:off x="5212750" y="2849400"/>
            <a:ext cx="3063999" cy="1787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