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5143500" cx="9144000"/>
  <p:notesSz cx="6858000" cy="9144000"/>
  <p:embeddedFontLst>
    <p:embeddedFont>
      <p:font typeface="Nunito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A6E60BC-DD59-44BF-BB4C-21C08D083FE8}">
  <a:tblStyle styleId="{3A6E60BC-DD59-44BF-BB4C-21C08D083FE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57C8627-DE18-44D1-ADB6-98DCD8787EEF}"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CB42A8E-43AD-45F7-BDF5-2FA1B8D6D7BC}"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bold.fntdata"/><Relationship Id="rId11" Type="http://schemas.openxmlformats.org/officeDocument/2006/relationships/slide" Target="slides/slide5.xml"/><Relationship Id="rId22" Type="http://schemas.openxmlformats.org/officeDocument/2006/relationships/font" Target="fonts/NunitoSans-boldItalic.fntdata"/><Relationship Id="rId10" Type="http://schemas.openxmlformats.org/officeDocument/2006/relationships/slide" Target="slides/slide4.xml"/><Relationship Id="rId21" Type="http://schemas.openxmlformats.org/officeDocument/2006/relationships/font" Target="fonts/NunitoSans-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NunitoSans-regular.fntdata"/><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ec0ef9f8de_1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ec0ef9f8de_1_2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f01fb9ea81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gf01fb9ea81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ec0ef9f8de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gec0ef9f8de_1_3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f01fb9ea8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gf01fb9ea81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ec0ef9f8de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gec0ef9f8de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f01fb9ea81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gf01fb9ea81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ec0ef9f8de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gec0ef9f8de_1_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f01fb9ea8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f01fb9ea81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ec0ef9f8de_1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gec0ef9f8de_1_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f01fb9ea8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gf01fb9ea81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GCSE – FOUNDATION</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SUMMER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{3A6E60BC-DD59-44BF-BB4C-21C08D083FE8}</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{3A6E60BC-DD59-44BF-BB4C-21C08D083FE8}</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0.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0.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10</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4"/>
          <p:cNvGraphicFramePr/>
          <p:nvPr/>
        </p:nvGraphicFramePr>
        <p:xfrm>
          <a:off x="108044" y="862525"/>
          <a:ext cx="3000000" cy="3000000"/>
        </p:xfrm>
        <a:graphic>
          <a:graphicData uri="http://schemas.openxmlformats.org/drawingml/2006/table">
            <a:tbl>
              <a:tblPr bandRow="1" firstRow="1">
                <a:noFill/>
                <a:tableStyleId>{4CB42A8E-43AD-45F7-BDF5-2FA1B8D6D7BC}</a:tableStyleId>
              </a:tblPr>
              <a:tblGrid>
                <a:gridCol w="1546950"/>
                <a:gridCol w="1301375"/>
                <a:gridCol w="1615625"/>
                <a:gridCol w="1350275"/>
                <a:gridCol w="3067850"/>
              </a:tblGrid>
              <a:tr h="1614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Simplify:</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(3n</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a:t>
                      </a:r>
                      <a:r>
                        <a:rPr b="0" baseline="30000" lang="en-GB" sz="1600">
                          <a:solidFill>
                            <a:schemeClr val="dk1"/>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27n</a:t>
                      </a:r>
                      <a:r>
                        <a:rPr baseline="30000" lang="en-GB" sz="1600">
                          <a:solidFill>
                            <a:srgbClr val="00BC89"/>
                          </a:solidFill>
                          <a:latin typeface="Nunito Sans"/>
                          <a:ea typeface="Nunito Sans"/>
                          <a:cs typeface="Nunito Sans"/>
                          <a:sym typeface="Nunito Sans"/>
                        </a:rPr>
                        <a:t>6</a:t>
                      </a:r>
                      <a:endParaRPr baseline="3000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3c</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+ 5c</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8c</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in ascending order:</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0.45,  44%,         ,         , 0.4</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0.4, 44%,        , 0.45, </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 - 8</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+ 16       </a:t>
                      </a:r>
                      <a:r>
                        <a:rPr lang="en-GB" sz="1600">
                          <a:solidFill>
                            <a:srgbClr val="00BC89"/>
                          </a:solidFill>
                          <a:latin typeface="Nunito Sans"/>
                          <a:ea typeface="Nunito Sans"/>
                          <a:cs typeface="Nunito Sans"/>
                          <a:sym typeface="Nunito Sans"/>
                        </a:rPr>
                        <a:t>(</a:t>
                      </a:r>
                      <a:r>
                        <a:rPr i="1" lang="en-GB" sz="1600">
                          <a:solidFill>
                            <a:srgbClr val="00BC89"/>
                          </a:solidFill>
                          <a:latin typeface="Times New Roman"/>
                          <a:ea typeface="Times New Roman"/>
                          <a:cs typeface="Times New Roman"/>
                          <a:sym typeface="Times New Roman"/>
                        </a:rPr>
                        <a:t>x</a:t>
                      </a:r>
                      <a:r>
                        <a:rPr lang="en-GB" sz="1600">
                          <a:solidFill>
                            <a:srgbClr val="00BC89"/>
                          </a:solidFill>
                          <a:latin typeface="Nunito Sans"/>
                          <a:ea typeface="Nunito Sans"/>
                          <a:cs typeface="Nunito Sans"/>
                          <a:sym typeface="Nunito Sans"/>
                        </a:rPr>
                        <a:t> - 4)</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0055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 regular </a:t>
                      </a:r>
                      <a:r>
                        <a:rPr lang="en-GB" sz="1600">
                          <a:latin typeface="Nunito Sans"/>
                          <a:ea typeface="Nunito Sans"/>
                          <a:cs typeface="Nunito Sans"/>
                          <a:sym typeface="Nunito Sans"/>
                        </a:rPr>
                        <a:t>polygon</a:t>
                      </a:r>
                      <a:r>
                        <a:rPr lang="en-GB" sz="1600">
                          <a:solidFill>
                            <a:srgbClr val="000000"/>
                          </a:solidFill>
                          <a:latin typeface="Nunito Sans"/>
                          <a:ea typeface="Nunito Sans"/>
                          <a:cs typeface="Nunito Sans"/>
                          <a:sym typeface="Nunito Sans"/>
                        </a:rPr>
                        <a:t> has an interior angle that is 162</a:t>
                      </a:r>
                      <a:r>
                        <a:rPr baseline="30000" lang="en-GB" sz="1600">
                          <a:solidFill>
                            <a:srgbClr val="000000"/>
                          </a:solidFill>
                          <a:latin typeface="Nunito Sans"/>
                          <a:ea typeface="Nunito Sans"/>
                          <a:cs typeface="Nunito Sans"/>
                          <a:sym typeface="Nunito Sans"/>
                        </a:rPr>
                        <a:t>o</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How many sides does this polygon have?</a:t>
                      </a:r>
                      <a:endParaRPr sz="1600">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20</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State the mathematical names for the (a)red</a:t>
                      </a:r>
                      <a:r>
                        <a:rPr lang="en-GB" sz="1600">
                          <a:latin typeface="Nunito Sans"/>
                          <a:ea typeface="Nunito Sans"/>
                          <a:cs typeface="Nunito Sans"/>
                          <a:sym typeface="Nunito Sans"/>
                        </a:rPr>
                        <a:t> line and (b) blue line.</a:t>
                      </a:r>
                      <a:endParaRPr sz="1600">
                        <a:latin typeface="Nunito Sans"/>
                        <a:ea typeface="Nunito Sans"/>
                        <a:cs typeface="Nunito Sans"/>
                        <a:sym typeface="Nunito Sans"/>
                      </a:endParaRPr>
                    </a:p>
                    <a:p>
                      <a:pPr indent="-330200" lvl="0" marL="457200" marR="0" rtl="0" algn="l">
                        <a:spcBef>
                          <a:spcPts val="0"/>
                        </a:spcBef>
                        <a:spcAft>
                          <a:spcPts val="0"/>
                        </a:spcAft>
                        <a:buClr>
                          <a:srgbClr val="00BC89"/>
                        </a:buClr>
                        <a:buSzPts val="1600"/>
                        <a:buFont typeface="Nunito Sans"/>
                        <a:buAutoNum type="alphaLcParenR"/>
                      </a:pPr>
                      <a:r>
                        <a:rPr b="1" lang="en-GB" sz="1600">
                          <a:solidFill>
                            <a:srgbClr val="00BC89"/>
                          </a:solidFill>
                          <a:latin typeface="Nunito Sans"/>
                          <a:ea typeface="Nunito Sans"/>
                          <a:cs typeface="Nunito Sans"/>
                          <a:sym typeface="Nunito Sans"/>
                        </a:rPr>
                        <a:t>Chord</a:t>
                      </a:r>
                      <a:endParaRPr b="1" sz="1600">
                        <a:solidFill>
                          <a:srgbClr val="00BC89"/>
                        </a:solidFill>
                        <a:latin typeface="Nunito Sans"/>
                        <a:ea typeface="Nunito Sans"/>
                        <a:cs typeface="Nunito Sans"/>
                        <a:sym typeface="Nunito Sans"/>
                      </a:endParaRPr>
                    </a:p>
                    <a:p>
                      <a:pPr indent="-330200" lvl="0" marL="457200" marR="0" rtl="0" algn="l">
                        <a:spcBef>
                          <a:spcPts val="0"/>
                        </a:spcBef>
                        <a:spcAft>
                          <a:spcPts val="0"/>
                        </a:spcAft>
                        <a:buClr>
                          <a:srgbClr val="00BC89"/>
                        </a:buClr>
                        <a:buSzPts val="1600"/>
                        <a:buFont typeface="Nunito Sans"/>
                        <a:buAutoNum type="alphaLcParenR"/>
                      </a:pPr>
                      <a:r>
                        <a:rPr b="1" lang="en-GB" sz="1600">
                          <a:solidFill>
                            <a:srgbClr val="00BC89"/>
                          </a:solidFill>
                          <a:latin typeface="Nunito Sans"/>
                          <a:ea typeface="Nunito Sans"/>
                          <a:cs typeface="Nunito Sans"/>
                          <a:sym typeface="Nunito Sans"/>
                        </a:rPr>
                        <a:t>Tangent </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3" name="Google Shape;143;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graphicFrame>
        <p:nvGraphicFramePr>
          <p:cNvPr id="144" name="Google Shape;144;p24"/>
          <p:cNvGraphicFramePr/>
          <p:nvPr/>
        </p:nvGraphicFramePr>
        <p:xfrm>
          <a:off x="4135125" y="1217960"/>
          <a:ext cx="3000000" cy="3000000"/>
        </p:xfrm>
        <a:graphic>
          <a:graphicData uri="http://schemas.openxmlformats.org/drawingml/2006/table">
            <a:tbl>
              <a:tblPr>
                <a:noFill/>
                <a:tableStyleId>{3A6E60BC-DD59-44BF-BB4C-21C08D083FE8}</a:tableStyleId>
              </a:tblPr>
              <a:tblGrid>
                <a:gridCol w="382850"/>
              </a:tblGrid>
              <a:tr h="332125">
                <a:tc>
                  <a:txBody>
                    <a:bodyPr/>
                    <a:lstStyle/>
                    <a:p>
                      <a:pPr indent="0" lvl="0" marL="0" rtl="0" algn="ctr">
                        <a:spcBef>
                          <a:spcPts val="0"/>
                        </a:spcBef>
                        <a:spcAft>
                          <a:spcPts val="0"/>
                        </a:spcAft>
                        <a:buNone/>
                      </a:pPr>
                      <a:r>
                        <a:rPr b="1" lang="en-GB" sz="1100">
                          <a:solidFill>
                            <a:schemeClr val="dk1"/>
                          </a:solidFill>
                          <a:latin typeface="Nunito Sans"/>
                          <a:ea typeface="Nunito Sans"/>
                          <a:cs typeface="Nunito Sans"/>
                          <a:sym typeface="Nunito Sans"/>
                        </a:rPr>
                        <a:t>4</a:t>
                      </a:r>
                      <a:endParaRPr b="1">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chemeClr val="dk1"/>
                      </a:solidFill>
                      <a:prstDash val="solid"/>
                      <a:round/>
                      <a:headEnd len="sm" w="sm" type="none"/>
                      <a:tailEnd len="sm" w="sm" type="none"/>
                    </a:lnB>
                  </a:tcPr>
                </a:tc>
              </a:tr>
              <a:tr h="332125">
                <a:tc>
                  <a:txBody>
                    <a:bodyPr/>
                    <a:lstStyle/>
                    <a:p>
                      <a:pPr indent="0" lvl="0" marL="0" rtl="0" algn="ctr">
                        <a:spcBef>
                          <a:spcPts val="0"/>
                        </a:spcBef>
                        <a:spcAft>
                          <a:spcPts val="0"/>
                        </a:spcAft>
                        <a:buNone/>
                      </a:pPr>
                      <a:r>
                        <a:rPr b="1" lang="en-GB" sz="1100">
                          <a:latin typeface="Nunito Sans"/>
                          <a:ea typeface="Nunito Sans"/>
                          <a:cs typeface="Nunito Sans"/>
                          <a:sym typeface="Nunito Sans"/>
                        </a:rPr>
                        <a:t>5</a:t>
                      </a:r>
                      <a:endParaRPr b="1" sz="11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graphicFrame>
        <p:nvGraphicFramePr>
          <p:cNvPr id="145" name="Google Shape;145;p24"/>
          <p:cNvGraphicFramePr/>
          <p:nvPr/>
        </p:nvGraphicFramePr>
        <p:xfrm>
          <a:off x="4650975" y="1217960"/>
          <a:ext cx="3000000" cy="3000000"/>
        </p:xfrm>
        <a:graphic>
          <a:graphicData uri="http://schemas.openxmlformats.org/drawingml/2006/table">
            <a:tbl>
              <a:tblPr>
                <a:noFill/>
                <a:tableStyleId>{3A6E60BC-DD59-44BF-BB4C-21C08D083FE8}</a:tableStyleId>
              </a:tblPr>
              <a:tblGrid>
                <a:gridCol w="382850"/>
              </a:tblGrid>
              <a:tr h="332125">
                <a:tc>
                  <a:txBody>
                    <a:bodyPr/>
                    <a:lstStyle/>
                    <a:p>
                      <a:pPr indent="0" lvl="0" marL="0" rtl="0" algn="ctr">
                        <a:spcBef>
                          <a:spcPts val="0"/>
                        </a:spcBef>
                        <a:spcAft>
                          <a:spcPts val="0"/>
                        </a:spcAft>
                        <a:buNone/>
                      </a:pPr>
                      <a:r>
                        <a:rPr b="1" lang="en-GB" sz="1100">
                          <a:solidFill>
                            <a:schemeClr val="dk1"/>
                          </a:solidFill>
                          <a:latin typeface="Nunito Sans"/>
                          <a:ea typeface="Nunito Sans"/>
                          <a:cs typeface="Nunito Sans"/>
                          <a:sym typeface="Nunito Sans"/>
                        </a:rPr>
                        <a:t>4</a:t>
                      </a:r>
                      <a:endParaRPr b="1">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chemeClr val="dk1"/>
                      </a:solidFill>
                      <a:prstDash val="solid"/>
                      <a:round/>
                      <a:headEnd len="sm" w="sm" type="none"/>
                      <a:tailEnd len="sm" w="sm" type="none"/>
                    </a:lnB>
                  </a:tcPr>
                </a:tc>
              </a:tr>
              <a:tr h="332125">
                <a:tc>
                  <a:txBody>
                    <a:bodyPr/>
                    <a:lstStyle/>
                    <a:p>
                      <a:pPr indent="0" lvl="0" marL="0" rtl="0" algn="ctr">
                        <a:spcBef>
                          <a:spcPts val="0"/>
                        </a:spcBef>
                        <a:spcAft>
                          <a:spcPts val="0"/>
                        </a:spcAft>
                        <a:buNone/>
                      </a:pPr>
                      <a:r>
                        <a:rPr b="1" lang="en-GB" sz="1100">
                          <a:latin typeface="Nunito Sans"/>
                          <a:ea typeface="Nunito Sans"/>
                          <a:cs typeface="Nunito Sans"/>
                          <a:sym typeface="Nunito Sans"/>
                        </a:rPr>
                        <a:t>9</a:t>
                      </a:r>
                      <a:endParaRPr b="1" sz="11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graphicFrame>
        <p:nvGraphicFramePr>
          <p:cNvPr id="146" name="Google Shape;146;p24"/>
          <p:cNvGraphicFramePr/>
          <p:nvPr/>
        </p:nvGraphicFramePr>
        <p:xfrm>
          <a:off x="5033825" y="1840435"/>
          <a:ext cx="3000000" cy="3000000"/>
        </p:xfrm>
        <a:graphic>
          <a:graphicData uri="http://schemas.openxmlformats.org/drawingml/2006/table">
            <a:tbl>
              <a:tblPr>
                <a:noFill/>
                <a:tableStyleId>{3A6E60BC-DD59-44BF-BB4C-21C08D083FE8}</a:tableStyleId>
              </a:tblPr>
              <a:tblGrid>
                <a:gridCol w="382850"/>
              </a:tblGrid>
              <a:tr h="332125">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4</a:t>
                      </a:r>
                      <a:endParaRPr b="1">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0BC89"/>
                      </a:solidFill>
                      <a:prstDash val="solid"/>
                      <a:round/>
                      <a:headEnd len="sm" w="sm" type="none"/>
                      <a:tailEnd len="sm" w="sm" type="none"/>
                    </a:lnB>
                  </a:tcPr>
                </a:tc>
              </a:tr>
              <a:tr h="332125">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5</a:t>
                      </a:r>
                      <a:endParaRPr b="1" sz="11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00BC89"/>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graphicFrame>
        <p:nvGraphicFramePr>
          <p:cNvPr id="147" name="Google Shape;147;p24"/>
          <p:cNvGraphicFramePr/>
          <p:nvPr/>
        </p:nvGraphicFramePr>
        <p:xfrm>
          <a:off x="3972325" y="1840435"/>
          <a:ext cx="3000000" cy="3000000"/>
        </p:xfrm>
        <a:graphic>
          <a:graphicData uri="http://schemas.openxmlformats.org/drawingml/2006/table">
            <a:tbl>
              <a:tblPr>
                <a:noFill/>
                <a:tableStyleId>{3A6E60BC-DD59-44BF-BB4C-21C08D083FE8}</a:tableStyleId>
              </a:tblPr>
              <a:tblGrid>
                <a:gridCol w="382850"/>
              </a:tblGrid>
              <a:tr h="332125">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4</a:t>
                      </a:r>
                      <a:endParaRPr b="1">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0BC89"/>
                      </a:solidFill>
                      <a:prstDash val="solid"/>
                      <a:round/>
                      <a:headEnd len="sm" w="sm" type="none"/>
                      <a:tailEnd len="sm" w="sm" type="none"/>
                    </a:lnB>
                  </a:tcPr>
                </a:tc>
              </a:tr>
              <a:tr h="332125">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9</a:t>
                      </a:r>
                      <a:endParaRPr b="1" sz="11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00BC89"/>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pic>
        <p:nvPicPr>
          <p:cNvPr id="148" name="Google Shape;148;p24"/>
          <p:cNvPicPr preferRelativeResize="0"/>
          <p:nvPr/>
        </p:nvPicPr>
        <p:blipFill>
          <a:blip r:embed="rId3">
            <a:alphaModFix/>
          </a:blip>
          <a:stretch>
            <a:fillRect/>
          </a:stretch>
        </p:blipFill>
        <p:spPr>
          <a:xfrm>
            <a:off x="6148300" y="3282049"/>
            <a:ext cx="2515425" cy="13062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graphicFrame>
        <p:nvGraphicFramePr>
          <p:cNvPr id="153" name="Google Shape;153;p25"/>
          <p:cNvGraphicFramePr/>
          <p:nvPr/>
        </p:nvGraphicFramePr>
        <p:xfrm>
          <a:off x="108044" y="862525"/>
          <a:ext cx="3000000" cy="3000000"/>
        </p:xfrm>
        <a:graphic>
          <a:graphicData uri="http://schemas.openxmlformats.org/drawingml/2006/table">
            <a:tbl>
              <a:tblPr bandRow="1" firstRow="1">
                <a:noFill/>
                <a:tableStyleId>{4CB42A8E-43AD-45F7-BDF5-2FA1B8D6D7BC}</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Evaluate:</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(∛8)</a:t>
                      </a:r>
                      <a:r>
                        <a:rPr b="0" baseline="30000" lang="en-GB" sz="1600">
                          <a:solidFill>
                            <a:schemeClr val="dk1"/>
                          </a:solidFill>
                          <a:latin typeface="Nunito Sans"/>
                          <a:ea typeface="Nunito Sans"/>
                          <a:cs typeface="Nunito Sans"/>
                          <a:sym typeface="Nunito Sans"/>
                        </a:rPr>
                        <a:t>2</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(√81)</a:t>
                      </a:r>
                      <a:r>
                        <a:rPr b="0" baseline="30000" lang="en-GB" sz="1600">
                          <a:solidFill>
                            <a:schemeClr val="dk1"/>
                          </a:solidFill>
                          <a:latin typeface="Nunito Sans"/>
                          <a:ea typeface="Nunito Sans"/>
                          <a:cs typeface="Nunito Sans"/>
                          <a:sym typeface="Nunito Sans"/>
                        </a:rPr>
                        <a:t>½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in ascending order:</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0.6,  66%,         ,          , 0.62</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 - 121</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32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value of x.</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Work out the </a:t>
                      </a:r>
                      <a:r>
                        <a:rPr lang="en-GB" sz="1600">
                          <a:latin typeface="Nunito Sans"/>
                          <a:ea typeface="Nunito Sans"/>
                          <a:cs typeface="Nunito Sans"/>
                          <a:sym typeface="Nunito Sans"/>
                        </a:rPr>
                        <a:t>circumference</a:t>
                      </a:r>
                      <a:r>
                        <a:rPr lang="en-GB" sz="1600">
                          <a:solidFill>
                            <a:srgbClr val="000000"/>
                          </a:solidFill>
                          <a:latin typeface="Nunito Sans"/>
                          <a:ea typeface="Nunito Sans"/>
                          <a:cs typeface="Nunito Sans"/>
                          <a:sym typeface="Nunito Sans"/>
                        </a:rPr>
                        <a:t> of this circle, giving your answer in terms of </a:t>
                      </a:r>
                      <a:r>
                        <a:rPr lang="en-GB">
                          <a:solidFill>
                            <a:schemeClr val="dk1"/>
                          </a:solidFill>
                          <a:latin typeface="Arial"/>
                          <a:ea typeface="Arial"/>
                          <a:cs typeface="Arial"/>
                          <a:sym typeface="Arial"/>
                        </a:rPr>
                        <a:t>π.</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4" name="Google Shape;154;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pic>
        <p:nvPicPr>
          <p:cNvPr id="155" name="Google Shape;155;p25"/>
          <p:cNvPicPr preferRelativeResize="0"/>
          <p:nvPr/>
        </p:nvPicPr>
        <p:blipFill>
          <a:blip r:embed="rId3">
            <a:alphaModFix/>
          </a:blip>
          <a:stretch>
            <a:fillRect/>
          </a:stretch>
        </p:blipFill>
        <p:spPr>
          <a:xfrm>
            <a:off x="508225" y="2543425"/>
            <a:ext cx="3277075" cy="1543125"/>
          </a:xfrm>
          <a:prstGeom prst="rect">
            <a:avLst/>
          </a:prstGeom>
          <a:noFill/>
          <a:ln>
            <a:noFill/>
          </a:ln>
        </p:spPr>
      </p:pic>
      <p:pic>
        <p:nvPicPr>
          <p:cNvPr id="156" name="Google Shape;156;p25"/>
          <p:cNvPicPr preferRelativeResize="0"/>
          <p:nvPr/>
        </p:nvPicPr>
        <p:blipFill>
          <a:blip r:embed="rId4">
            <a:alphaModFix/>
          </a:blip>
          <a:stretch>
            <a:fillRect/>
          </a:stretch>
        </p:blipFill>
        <p:spPr>
          <a:xfrm>
            <a:off x="5587350" y="2608300"/>
            <a:ext cx="1960500" cy="1960500"/>
          </a:xfrm>
          <a:prstGeom prst="rect">
            <a:avLst/>
          </a:prstGeom>
          <a:noFill/>
          <a:ln>
            <a:noFill/>
          </a:ln>
        </p:spPr>
      </p:pic>
      <p:graphicFrame>
        <p:nvGraphicFramePr>
          <p:cNvPr id="157" name="Google Shape;157;p25"/>
          <p:cNvGraphicFramePr/>
          <p:nvPr/>
        </p:nvGraphicFramePr>
        <p:xfrm>
          <a:off x="4002175" y="1194515"/>
          <a:ext cx="3000000" cy="3000000"/>
        </p:xfrm>
        <a:graphic>
          <a:graphicData uri="http://schemas.openxmlformats.org/drawingml/2006/table">
            <a:tbl>
              <a:tblPr>
                <a:noFill/>
                <a:tableStyleId>{3A6E60BC-DD59-44BF-BB4C-21C08D083FE8}</a:tableStyleId>
              </a:tblPr>
              <a:tblGrid>
                <a:gridCol w="382850"/>
              </a:tblGrid>
              <a:tr h="200100">
                <a:tc>
                  <a:txBody>
                    <a:bodyPr/>
                    <a:lstStyle/>
                    <a:p>
                      <a:pPr indent="0" lvl="0" marL="0" rtl="0" algn="ctr">
                        <a:spcBef>
                          <a:spcPts val="0"/>
                        </a:spcBef>
                        <a:spcAft>
                          <a:spcPts val="0"/>
                        </a:spcAft>
                        <a:buNone/>
                      </a:pPr>
                      <a:r>
                        <a:rPr b="1" lang="en-GB" sz="1100">
                          <a:solidFill>
                            <a:schemeClr val="dk1"/>
                          </a:solidFill>
                          <a:latin typeface="Nunito Sans"/>
                          <a:ea typeface="Nunito Sans"/>
                          <a:cs typeface="Nunito Sans"/>
                          <a:sym typeface="Nunito Sans"/>
                        </a:rPr>
                        <a:t>2</a:t>
                      </a:r>
                      <a:endParaRPr b="1">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chemeClr val="dk1"/>
                      </a:solidFill>
                      <a:prstDash val="solid"/>
                      <a:round/>
                      <a:headEnd len="sm" w="sm" type="none"/>
                      <a:tailEnd len="sm" w="sm" type="none"/>
                    </a:lnB>
                  </a:tcPr>
                </a:tc>
              </a:tr>
              <a:tr h="200100">
                <a:tc>
                  <a:txBody>
                    <a:bodyPr/>
                    <a:lstStyle/>
                    <a:p>
                      <a:pPr indent="0" lvl="0" marL="0" rtl="0" algn="ctr">
                        <a:spcBef>
                          <a:spcPts val="0"/>
                        </a:spcBef>
                        <a:spcAft>
                          <a:spcPts val="0"/>
                        </a:spcAft>
                        <a:buNone/>
                      </a:pPr>
                      <a:r>
                        <a:rPr b="1" lang="en-GB" sz="1100">
                          <a:latin typeface="Nunito Sans"/>
                          <a:ea typeface="Nunito Sans"/>
                          <a:cs typeface="Nunito Sans"/>
                          <a:sym typeface="Nunito Sans"/>
                        </a:rPr>
                        <a:t>3</a:t>
                      </a:r>
                      <a:endParaRPr b="1" sz="11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graphicFrame>
        <p:nvGraphicFramePr>
          <p:cNvPr id="158" name="Google Shape;158;p25"/>
          <p:cNvGraphicFramePr/>
          <p:nvPr/>
        </p:nvGraphicFramePr>
        <p:xfrm>
          <a:off x="4527575" y="1194522"/>
          <a:ext cx="3000000" cy="3000000"/>
        </p:xfrm>
        <a:graphic>
          <a:graphicData uri="http://schemas.openxmlformats.org/drawingml/2006/table">
            <a:tbl>
              <a:tblPr>
                <a:noFill/>
                <a:tableStyleId>{3A6E60BC-DD59-44BF-BB4C-21C08D083FE8}</a:tableStyleId>
              </a:tblPr>
              <a:tblGrid>
                <a:gridCol w="445150"/>
              </a:tblGrid>
              <a:tr h="225550">
                <a:tc>
                  <a:txBody>
                    <a:bodyPr/>
                    <a:lstStyle/>
                    <a:p>
                      <a:pPr indent="0" lvl="0" marL="0" rtl="0" algn="ctr">
                        <a:spcBef>
                          <a:spcPts val="0"/>
                        </a:spcBef>
                        <a:spcAft>
                          <a:spcPts val="0"/>
                        </a:spcAft>
                        <a:buNone/>
                      </a:pPr>
                      <a:r>
                        <a:rPr b="1" lang="en-GB" sz="1100">
                          <a:solidFill>
                            <a:schemeClr val="dk1"/>
                          </a:solidFill>
                          <a:latin typeface="Nunito Sans"/>
                          <a:ea typeface="Nunito Sans"/>
                          <a:cs typeface="Nunito Sans"/>
                          <a:sym typeface="Nunito Sans"/>
                        </a:rPr>
                        <a:t>61</a:t>
                      </a:r>
                      <a:endParaRPr b="1">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chemeClr val="dk1"/>
                      </a:solidFill>
                      <a:prstDash val="solid"/>
                      <a:round/>
                      <a:headEnd len="sm" w="sm" type="none"/>
                      <a:tailEnd len="sm" w="sm" type="none"/>
                    </a:lnB>
                  </a:tcPr>
                </a:tc>
              </a:tr>
              <a:tr h="333425">
                <a:tc>
                  <a:txBody>
                    <a:bodyPr/>
                    <a:lstStyle/>
                    <a:p>
                      <a:pPr indent="0" lvl="0" marL="0" rtl="0" algn="ctr">
                        <a:spcBef>
                          <a:spcPts val="0"/>
                        </a:spcBef>
                        <a:spcAft>
                          <a:spcPts val="0"/>
                        </a:spcAft>
                        <a:buNone/>
                      </a:pPr>
                      <a:r>
                        <a:rPr b="1" lang="en-GB" sz="1100">
                          <a:latin typeface="Nunito Sans"/>
                          <a:ea typeface="Nunito Sans"/>
                          <a:cs typeface="Nunito Sans"/>
                          <a:sym typeface="Nunito Sans"/>
                        </a:rPr>
                        <a:t>100</a:t>
                      </a:r>
                      <a:endParaRPr b="1" sz="11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graphicFrame>
        <p:nvGraphicFramePr>
          <p:cNvPr id="163" name="Google Shape;163;p26"/>
          <p:cNvGraphicFramePr/>
          <p:nvPr/>
        </p:nvGraphicFramePr>
        <p:xfrm>
          <a:off x="108044" y="862525"/>
          <a:ext cx="3000000" cy="3000000"/>
        </p:xfrm>
        <a:graphic>
          <a:graphicData uri="http://schemas.openxmlformats.org/drawingml/2006/table">
            <a:tbl>
              <a:tblPr bandRow="1" firstRow="1">
                <a:noFill/>
                <a:tableStyleId>{4CB42A8E-43AD-45F7-BDF5-2FA1B8D6D7BC}</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Evaluate:</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(∛8)</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4</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(√81)</a:t>
                      </a:r>
                      <a:r>
                        <a:rPr b="0" baseline="30000" lang="en-GB" sz="1600">
                          <a:solidFill>
                            <a:schemeClr val="dk1"/>
                          </a:solidFill>
                          <a:latin typeface="Nunito Sans"/>
                          <a:ea typeface="Nunito Sans"/>
                          <a:cs typeface="Nunito Sans"/>
                          <a:sym typeface="Nunito Sans"/>
                        </a:rPr>
                        <a:t>½ </a:t>
                      </a: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in ascending order:</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0.6,  66%,         ,          , 0.62</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0.6,          , 0.62, 66%,</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 - 121        </a:t>
                      </a:r>
                      <a:r>
                        <a:rPr lang="en-GB" sz="1600">
                          <a:solidFill>
                            <a:srgbClr val="00BC89"/>
                          </a:solidFill>
                          <a:latin typeface="Nunito Sans"/>
                          <a:ea typeface="Nunito Sans"/>
                          <a:cs typeface="Nunito Sans"/>
                          <a:sym typeface="Nunito Sans"/>
                        </a:rPr>
                        <a:t>(</a:t>
                      </a:r>
                      <a:r>
                        <a:rPr i="1" lang="en-GB" sz="1600">
                          <a:solidFill>
                            <a:srgbClr val="00BC89"/>
                          </a:solidFill>
                          <a:latin typeface="Times New Roman"/>
                          <a:ea typeface="Times New Roman"/>
                          <a:cs typeface="Times New Roman"/>
                          <a:sym typeface="Times New Roman"/>
                        </a:rPr>
                        <a:t>x</a:t>
                      </a:r>
                      <a:r>
                        <a:rPr lang="en-GB" sz="1600">
                          <a:solidFill>
                            <a:srgbClr val="00BC89"/>
                          </a:solidFill>
                          <a:latin typeface="Nunito Sans"/>
                          <a:ea typeface="Nunito Sans"/>
                          <a:cs typeface="Nunito Sans"/>
                          <a:sym typeface="Nunito Sans"/>
                        </a:rPr>
                        <a:t> + 11)(</a:t>
                      </a:r>
                      <a:r>
                        <a:rPr i="1" lang="en-GB" sz="1600">
                          <a:solidFill>
                            <a:srgbClr val="00BC89"/>
                          </a:solidFill>
                          <a:latin typeface="Times New Roman"/>
                          <a:ea typeface="Times New Roman"/>
                          <a:cs typeface="Times New Roman"/>
                          <a:sym typeface="Times New Roman"/>
                        </a:rPr>
                        <a:t>x</a:t>
                      </a:r>
                      <a:r>
                        <a:rPr lang="en-GB" sz="1600">
                          <a:solidFill>
                            <a:srgbClr val="00BC89"/>
                          </a:solidFill>
                          <a:latin typeface="Nunito Sans"/>
                          <a:ea typeface="Nunito Sans"/>
                          <a:cs typeface="Nunito Sans"/>
                          <a:sym typeface="Nunito Sans"/>
                        </a:rPr>
                        <a:t> - 11)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043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value of x.   </a:t>
                      </a:r>
                      <a:r>
                        <a:rPr b="1" lang="en-GB" sz="1600">
                          <a:solidFill>
                            <a:srgbClr val="00BC89"/>
                          </a:solidFill>
                          <a:latin typeface="Nunito Sans"/>
                          <a:ea typeface="Nunito Sans"/>
                          <a:cs typeface="Nunito Sans"/>
                          <a:sym typeface="Nunito Sans"/>
                        </a:rPr>
                        <a:t>100</a:t>
                      </a:r>
                      <a:r>
                        <a:rPr b="1" baseline="30000" lang="en-GB" sz="1600">
                          <a:solidFill>
                            <a:srgbClr val="00BC89"/>
                          </a:solidFill>
                          <a:latin typeface="Nunito Sans"/>
                          <a:ea typeface="Nunito Sans"/>
                          <a:cs typeface="Nunito Sans"/>
                          <a:sym typeface="Nunito Sans"/>
                        </a:rPr>
                        <a:t>o</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Work out the </a:t>
                      </a:r>
                      <a:r>
                        <a:rPr lang="en-GB" sz="1600">
                          <a:latin typeface="Nunito Sans"/>
                          <a:ea typeface="Nunito Sans"/>
                          <a:cs typeface="Nunito Sans"/>
                          <a:sym typeface="Nunito Sans"/>
                        </a:rPr>
                        <a:t>circumference</a:t>
                      </a:r>
                      <a:r>
                        <a:rPr lang="en-GB" sz="1600">
                          <a:solidFill>
                            <a:srgbClr val="000000"/>
                          </a:solidFill>
                          <a:latin typeface="Nunito Sans"/>
                          <a:ea typeface="Nunito Sans"/>
                          <a:cs typeface="Nunito Sans"/>
                          <a:sym typeface="Nunito Sans"/>
                        </a:rPr>
                        <a:t> of this circle, giving your answer in terms of </a:t>
                      </a:r>
                      <a:r>
                        <a:rPr lang="en-GB">
                          <a:solidFill>
                            <a:schemeClr val="dk1"/>
                          </a:solidFill>
                          <a:latin typeface="Arial"/>
                          <a:ea typeface="Arial"/>
                          <a:cs typeface="Arial"/>
                          <a:sym typeface="Arial"/>
                        </a:rPr>
                        <a:t>π. </a:t>
                      </a:r>
                      <a:r>
                        <a:rPr b="1" lang="en-GB">
                          <a:solidFill>
                            <a:srgbClr val="00BC89"/>
                          </a:solidFill>
                          <a:latin typeface="Arial"/>
                          <a:ea typeface="Arial"/>
                          <a:cs typeface="Arial"/>
                          <a:sym typeface="Arial"/>
                        </a:rPr>
                        <a:t>14</a:t>
                      </a:r>
                      <a:r>
                        <a:rPr b="1" lang="en-GB" sz="1600">
                          <a:solidFill>
                            <a:srgbClr val="00BC89"/>
                          </a:solidFill>
                          <a:latin typeface="Nunito Sans"/>
                          <a:ea typeface="Nunito Sans"/>
                          <a:cs typeface="Nunito Sans"/>
                          <a:sym typeface="Nunito Sans"/>
                        </a:rPr>
                        <a:t>π cm</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4" name="Google Shape;164;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pic>
        <p:nvPicPr>
          <p:cNvPr id="165" name="Google Shape;165;p26"/>
          <p:cNvPicPr preferRelativeResize="0"/>
          <p:nvPr/>
        </p:nvPicPr>
        <p:blipFill>
          <a:blip r:embed="rId3">
            <a:alphaModFix/>
          </a:blip>
          <a:stretch>
            <a:fillRect/>
          </a:stretch>
        </p:blipFill>
        <p:spPr>
          <a:xfrm>
            <a:off x="461025" y="3104500"/>
            <a:ext cx="2850799" cy="1342400"/>
          </a:xfrm>
          <a:prstGeom prst="rect">
            <a:avLst/>
          </a:prstGeom>
          <a:noFill/>
          <a:ln>
            <a:noFill/>
          </a:ln>
        </p:spPr>
      </p:pic>
      <p:pic>
        <p:nvPicPr>
          <p:cNvPr id="166" name="Google Shape;166;p26"/>
          <p:cNvPicPr preferRelativeResize="0"/>
          <p:nvPr/>
        </p:nvPicPr>
        <p:blipFill>
          <a:blip r:embed="rId4">
            <a:alphaModFix/>
          </a:blip>
          <a:stretch>
            <a:fillRect/>
          </a:stretch>
        </p:blipFill>
        <p:spPr>
          <a:xfrm>
            <a:off x="5587350" y="3337775"/>
            <a:ext cx="1231024" cy="1231024"/>
          </a:xfrm>
          <a:prstGeom prst="rect">
            <a:avLst/>
          </a:prstGeom>
          <a:noFill/>
          <a:ln>
            <a:noFill/>
          </a:ln>
        </p:spPr>
      </p:pic>
      <p:graphicFrame>
        <p:nvGraphicFramePr>
          <p:cNvPr id="167" name="Google Shape;167;p26"/>
          <p:cNvGraphicFramePr/>
          <p:nvPr/>
        </p:nvGraphicFramePr>
        <p:xfrm>
          <a:off x="4015050" y="1203090"/>
          <a:ext cx="3000000" cy="3000000"/>
        </p:xfrm>
        <a:graphic>
          <a:graphicData uri="http://schemas.openxmlformats.org/drawingml/2006/table">
            <a:tbl>
              <a:tblPr>
                <a:noFill/>
                <a:tableStyleId>{3A6E60BC-DD59-44BF-BB4C-21C08D083FE8}</a:tableStyleId>
              </a:tblPr>
              <a:tblGrid>
                <a:gridCol w="382850"/>
              </a:tblGrid>
              <a:tr h="200100">
                <a:tc>
                  <a:txBody>
                    <a:bodyPr/>
                    <a:lstStyle/>
                    <a:p>
                      <a:pPr indent="0" lvl="0" marL="0" rtl="0" algn="ctr">
                        <a:spcBef>
                          <a:spcPts val="0"/>
                        </a:spcBef>
                        <a:spcAft>
                          <a:spcPts val="0"/>
                        </a:spcAft>
                        <a:buNone/>
                      </a:pPr>
                      <a:r>
                        <a:rPr b="1" lang="en-GB" sz="1100">
                          <a:solidFill>
                            <a:schemeClr val="dk1"/>
                          </a:solidFill>
                          <a:latin typeface="Nunito Sans"/>
                          <a:ea typeface="Nunito Sans"/>
                          <a:cs typeface="Nunito Sans"/>
                          <a:sym typeface="Nunito Sans"/>
                        </a:rPr>
                        <a:t>2</a:t>
                      </a:r>
                      <a:endParaRPr b="1">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chemeClr val="dk1"/>
                      </a:solidFill>
                      <a:prstDash val="solid"/>
                      <a:round/>
                      <a:headEnd len="sm" w="sm" type="none"/>
                      <a:tailEnd len="sm" w="sm" type="none"/>
                    </a:lnB>
                  </a:tcPr>
                </a:tc>
              </a:tr>
              <a:tr h="200100">
                <a:tc>
                  <a:txBody>
                    <a:bodyPr/>
                    <a:lstStyle/>
                    <a:p>
                      <a:pPr indent="0" lvl="0" marL="0" rtl="0" algn="ctr">
                        <a:spcBef>
                          <a:spcPts val="0"/>
                        </a:spcBef>
                        <a:spcAft>
                          <a:spcPts val="0"/>
                        </a:spcAft>
                        <a:buNone/>
                      </a:pPr>
                      <a:r>
                        <a:rPr b="1" lang="en-GB" sz="1100">
                          <a:latin typeface="Nunito Sans"/>
                          <a:ea typeface="Nunito Sans"/>
                          <a:cs typeface="Nunito Sans"/>
                          <a:sym typeface="Nunito Sans"/>
                        </a:rPr>
                        <a:t>3</a:t>
                      </a:r>
                      <a:endParaRPr b="1" sz="11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graphicFrame>
        <p:nvGraphicFramePr>
          <p:cNvPr id="168" name="Google Shape;168;p26"/>
          <p:cNvGraphicFramePr/>
          <p:nvPr/>
        </p:nvGraphicFramePr>
        <p:xfrm>
          <a:off x="4527575" y="1194522"/>
          <a:ext cx="3000000" cy="3000000"/>
        </p:xfrm>
        <a:graphic>
          <a:graphicData uri="http://schemas.openxmlformats.org/drawingml/2006/table">
            <a:tbl>
              <a:tblPr>
                <a:noFill/>
                <a:tableStyleId>{3A6E60BC-DD59-44BF-BB4C-21C08D083FE8}</a:tableStyleId>
              </a:tblPr>
              <a:tblGrid>
                <a:gridCol w="445150"/>
              </a:tblGrid>
              <a:tr h="225550">
                <a:tc>
                  <a:txBody>
                    <a:bodyPr/>
                    <a:lstStyle/>
                    <a:p>
                      <a:pPr indent="0" lvl="0" marL="0" rtl="0" algn="ctr">
                        <a:spcBef>
                          <a:spcPts val="0"/>
                        </a:spcBef>
                        <a:spcAft>
                          <a:spcPts val="0"/>
                        </a:spcAft>
                        <a:buNone/>
                      </a:pPr>
                      <a:r>
                        <a:rPr b="1" lang="en-GB" sz="1100">
                          <a:solidFill>
                            <a:schemeClr val="dk1"/>
                          </a:solidFill>
                          <a:latin typeface="Nunito Sans"/>
                          <a:ea typeface="Nunito Sans"/>
                          <a:cs typeface="Nunito Sans"/>
                          <a:sym typeface="Nunito Sans"/>
                        </a:rPr>
                        <a:t>61</a:t>
                      </a:r>
                      <a:endParaRPr b="1">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chemeClr val="dk1"/>
                      </a:solidFill>
                      <a:prstDash val="solid"/>
                      <a:round/>
                      <a:headEnd len="sm" w="sm" type="none"/>
                      <a:tailEnd len="sm" w="sm" type="none"/>
                    </a:lnB>
                  </a:tcPr>
                </a:tc>
              </a:tr>
              <a:tr h="333425">
                <a:tc>
                  <a:txBody>
                    <a:bodyPr/>
                    <a:lstStyle/>
                    <a:p>
                      <a:pPr indent="0" lvl="0" marL="0" rtl="0" algn="ctr">
                        <a:spcBef>
                          <a:spcPts val="0"/>
                        </a:spcBef>
                        <a:spcAft>
                          <a:spcPts val="0"/>
                        </a:spcAft>
                        <a:buNone/>
                      </a:pPr>
                      <a:r>
                        <a:rPr b="1" lang="en-GB" sz="1100">
                          <a:latin typeface="Nunito Sans"/>
                          <a:ea typeface="Nunito Sans"/>
                          <a:cs typeface="Nunito Sans"/>
                          <a:sym typeface="Nunito Sans"/>
                        </a:rPr>
                        <a:t>100</a:t>
                      </a:r>
                      <a:endParaRPr b="1" sz="11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graphicFrame>
        <p:nvGraphicFramePr>
          <p:cNvPr id="169" name="Google Shape;169;p26"/>
          <p:cNvGraphicFramePr/>
          <p:nvPr/>
        </p:nvGraphicFramePr>
        <p:xfrm>
          <a:off x="3448775" y="1904073"/>
          <a:ext cx="3000000" cy="3000000"/>
        </p:xfrm>
        <a:graphic>
          <a:graphicData uri="http://schemas.openxmlformats.org/drawingml/2006/table">
            <a:tbl>
              <a:tblPr>
                <a:noFill/>
                <a:tableStyleId>{3A6E60BC-DD59-44BF-BB4C-21C08D083FE8}</a:tableStyleId>
              </a:tblPr>
              <a:tblGrid>
                <a:gridCol w="445150"/>
              </a:tblGrid>
              <a:tr h="225550">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61</a:t>
                      </a:r>
                      <a:endParaRPr b="1">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0BC89"/>
                      </a:solidFill>
                      <a:prstDash val="solid"/>
                      <a:round/>
                      <a:headEnd len="sm" w="sm" type="none"/>
                      <a:tailEnd len="sm" w="sm" type="none"/>
                    </a:lnB>
                  </a:tcPr>
                </a:tc>
              </a:tr>
              <a:tr h="333425">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100</a:t>
                      </a:r>
                      <a:endParaRPr b="1" sz="11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00BC89"/>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graphicFrame>
        <p:nvGraphicFramePr>
          <p:cNvPr id="170" name="Google Shape;170;p26"/>
          <p:cNvGraphicFramePr/>
          <p:nvPr/>
        </p:nvGraphicFramePr>
        <p:xfrm>
          <a:off x="5119775" y="1904065"/>
          <a:ext cx="3000000" cy="3000000"/>
        </p:xfrm>
        <a:graphic>
          <a:graphicData uri="http://schemas.openxmlformats.org/drawingml/2006/table">
            <a:tbl>
              <a:tblPr>
                <a:noFill/>
                <a:tableStyleId>{3A6E60BC-DD59-44BF-BB4C-21C08D083FE8}</a:tableStyleId>
              </a:tblPr>
              <a:tblGrid>
                <a:gridCol w="382850"/>
              </a:tblGrid>
              <a:tr h="350500">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2</a:t>
                      </a:r>
                      <a:endParaRPr b="1">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0BC89"/>
                      </a:solidFill>
                      <a:prstDash val="solid"/>
                      <a:round/>
                      <a:headEnd len="sm" w="sm" type="none"/>
                      <a:tailEnd len="sm" w="sm" type="none"/>
                    </a:lnB>
                  </a:tcPr>
                </a:tc>
              </a:tr>
              <a:tr h="350500">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3</a:t>
                      </a:r>
                      <a:endParaRPr b="1" sz="11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00BC89"/>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{557C8627-DE18-44D1-ADB6-98DCD8787EEF}</a:tableStyleId>
              </a:tblPr>
              <a:tblGrid>
                <a:gridCol w="881265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Week 4 revisits skills and topics that are more technical in nature. For the questions on index laws, students could be given a brief refresher beforehand. Self checking should be encouraged for the questions on factorising quadratics. The use of </a:t>
                      </a:r>
                      <a:r>
                        <a:rPr lang="en-GB" sz="1500">
                          <a:latin typeface="Nunito Sans"/>
                          <a:ea typeface="Nunito Sans"/>
                          <a:cs typeface="Nunito Sans"/>
                          <a:sym typeface="Nunito Sans"/>
                        </a:rPr>
                        <a:t>different</a:t>
                      </a:r>
                      <a:r>
                        <a:rPr lang="en-GB" sz="1500">
                          <a:latin typeface="Nunito Sans"/>
                          <a:ea typeface="Nunito Sans"/>
                          <a:cs typeface="Nunito Sans"/>
                          <a:sym typeface="Nunito Sans"/>
                        </a:rPr>
                        <a:t> methods for dealing with angles in polygons could be used for interesting revision.</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2678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Index laws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latin typeface="Nunito Sans"/>
                          <a:ea typeface="Nunito Sans"/>
                          <a:cs typeface="Nunito Sans"/>
                          <a:sym typeface="Nunito Sans"/>
                        </a:rPr>
                        <a:t>Fractions, decimals and percentages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latin typeface="Nunito Sans"/>
                          <a:ea typeface="Nunito Sans"/>
                          <a:cs typeface="Nunito Sans"/>
                          <a:sym typeface="Nunito Sans"/>
                        </a:rPr>
                        <a:t>Factorising quadratics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latin typeface="Nunito Sans"/>
                          <a:ea typeface="Nunito Sans"/>
                          <a:cs typeface="Nunito Sans"/>
                          <a:sym typeface="Nunito Sans"/>
                        </a:rPr>
                        <a:t>Angles in polygons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Circles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a:t>
            </a:r>
            <a:endParaRPr b="1">
              <a:solidFill>
                <a:srgbClr val="FFFFFF"/>
              </a:solidFill>
              <a:latin typeface="Nunito Sans"/>
              <a:ea typeface="Nunito Sans"/>
              <a:cs typeface="Nunito Sans"/>
              <a:sym typeface="Nunito Sans"/>
            </a:endParaRPr>
          </a:p>
        </p:txBody>
      </p:sp>
      <p:sp>
        <p:nvSpPr>
          <p:cNvPr id="76" name="Google Shape;76;p16"/>
          <p:cNvSpPr txBox="1"/>
          <p:nvPr/>
        </p:nvSpPr>
        <p:spPr>
          <a:xfrm>
            <a:off x="157350" y="4042275"/>
            <a:ext cx="88293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500">
                <a:latin typeface="Nunito Sans"/>
                <a:ea typeface="Nunito Sans"/>
                <a:cs typeface="Nunito Sans"/>
                <a:sym typeface="Nunito Sans"/>
              </a:rPr>
              <a:t>There are no suggestions for discussion this half term. As the topics are revision of previously covered material, any conversations should be used to deal with remaining difficulties or misconceptions that arise during the week.</a:t>
            </a:r>
            <a:endParaRPr sz="1500">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graphicFrame>
        <p:nvGraphicFramePr>
          <p:cNvPr id="81" name="Google Shape;81;p17"/>
          <p:cNvGraphicFramePr/>
          <p:nvPr/>
        </p:nvGraphicFramePr>
        <p:xfrm>
          <a:off x="108044" y="862525"/>
          <a:ext cx="3000000" cy="3000000"/>
        </p:xfrm>
        <a:graphic>
          <a:graphicData uri="http://schemas.openxmlformats.org/drawingml/2006/table">
            <a:tbl>
              <a:tblPr bandRow="1" firstRow="1">
                <a:noFill/>
                <a:tableStyleId>{4CB42A8E-43AD-45F7-BDF5-2FA1B8D6D7BC}</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a:t>
                      </a:r>
                      <a:r>
                        <a:rPr b="0" baseline="30000" lang="en-GB" sz="1600">
                          <a:solidFill>
                            <a:schemeClr val="dk1"/>
                          </a:solidFill>
                          <a:latin typeface="Nunito Sans"/>
                          <a:ea typeface="Nunito Sans"/>
                          <a:cs typeface="Nunito Sans"/>
                          <a:sym typeface="Nunito Sans"/>
                        </a:rPr>
                        <a:t>2</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a:t>
                      </a:r>
                      <a:r>
                        <a:rPr b="0" baseline="30000" lang="en-GB" sz="1600">
                          <a:solidFill>
                            <a:schemeClr val="dk1"/>
                          </a:solidFill>
                          <a:latin typeface="Nunito Sans"/>
                          <a:ea typeface="Nunito Sans"/>
                          <a:cs typeface="Nunito Sans"/>
                          <a:sym typeface="Nunito Sans"/>
                        </a:rPr>
                        <a:t>5</a:t>
                      </a:r>
                      <a:endParaRPr b="0"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as:</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a decimal</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a percentage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Factorise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x</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+ 7x</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68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Determine the size of one interior </a:t>
                      </a:r>
                      <a:r>
                        <a:rPr lang="en-GB" sz="1600">
                          <a:latin typeface="Nunito Sans"/>
                          <a:ea typeface="Nunito Sans"/>
                          <a:cs typeface="Nunito Sans"/>
                          <a:sym typeface="Nunito Sans"/>
                        </a:rPr>
                        <a:t>angle</a:t>
                      </a:r>
                      <a:r>
                        <a:rPr lang="en-GB" sz="1600">
                          <a:solidFill>
                            <a:srgbClr val="000000"/>
                          </a:solidFill>
                          <a:latin typeface="Nunito Sans"/>
                          <a:ea typeface="Nunito Sans"/>
                          <a:cs typeface="Nunito Sans"/>
                          <a:sym typeface="Nunito Sans"/>
                        </a:rPr>
                        <a:t> in a regular hexagon.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Calculate the circumference of the circle.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2" name="Google Shape;82;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 1</a:t>
            </a:r>
            <a:endParaRPr b="1">
              <a:solidFill>
                <a:srgbClr val="FFFFFF"/>
              </a:solidFill>
              <a:latin typeface="Nunito Sans"/>
              <a:ea typeface="Nunito Sans"/>
              <a:cs typeface="Nunito Sans"/>
              <a:sym typeface="Nunito Sans"/>
            </a:endParaRPr>
          </a:p>
        </p:txBody>
      </p:sp>
      <p:pic>
        <p:nvPicPr>
          <p:cNvPr id="83" name="Google Shape;83;p17"/>
          <p:cNvPicPr preferRelativeResize="0"/>
          <p:nvPr/>
        </p:nvPicPr>
        <p:blipFill>
          <a:blip r:embed="rId3">
            <a:alphaModFix/>
          </a:blip>
          <a:stretch>
            <a:fillRect/>
          </a:stretch>
        </p:blipFill>
        <p:spPr>
          <a:xfrm>
            <a:off x="1157524" y="2594700"/>
            <a:ext cx="2026200" cy="1996751"/>
          </a:xfrm>
          <a:prstGeom prst="rect">
            <a:avLst/>
          </a:prstGeom>
          <a:noFill/>
          <a:ln>
            <a:noFill/>
          </a:ln>
        </p:spPr>
      </p:pic>
      <p:pic>
        <p:nvPicPr>
          <p:cNvPr id="84" name="Google Shape;84;p17"/>
          <p:cNvPicPr preferRelativeResize="0"/>
          <p:nvPr/>
        </p:nvPicPr>
        <p:blipFill>
          <a:blip r:embed="rId4">
            <a:alphaModFix/>
          </a:blip>
          <a:stretch>
            <a:fillRect/>
          </a:stretch>
        </p:blipFill>
        <p:spPr>
          <a:xfrm>
            <a:off x="5727700" y="2495100"/>
            <a:ext cx="2055600" cy="2055600"/>
          </a:xfrm>
          <a:prstGeom prst="rect">
            <a:avLst/>
          </a:prstGeom>
          <a:noFill/>
          <a:ln>
            <a:noFill/>
          </a:ln>
        </p:spPr>
      </p:pic>
      <p:graphicFrame>
        <p:nvGraphicFramePr>
          <p:cNvPr id="85" name="Google Shape;85;p17"/>
          <p:cNvGraphicFramePr/>
          <p:nvPr/>
        </p:nvGraphicFramePr>
        <p:xfrm>
          <a:off x="3882025" y="464830"/>
          <a:ext cx="3000000" cy="3000000"/>
        </p:xfrm>
        <a:graphic>
          <a:graphicData uri="http://schemas.openxmlformats.org/drawingml/2006/table">
            <a:tbl>
              <a:tblPr>
                <a:noFill/>
                <a:tableStyleId>{3A6E60BC-DD59-44BF-BB4C-21C08D083FE8}</a:tableStyleId>
              </a:tblPr>
              <a:tblGrid>
                <a:gridCol w="382850"/>
              </a:tblGrid>
              <a:tr h="309150">
                <a:tc>
                  <a:txBody>
                    <a:bodyPr/>
                    <a:lstStyle/>
                    <a:p>
                      <a:pPr indent="0" lvl="0" marL="0" rtl="0" algn="ctr">
                        <a:spcBef>
                          <a:spcPts val="0"/>
                        </a:spcBef>
                        <a:spcAft>
                          <a:spcPts val="0"/>
                        </a:spcAft>
                        <a:buNone/>
                      </a:pPr>
                      <a:r>
                        <a:rPr b="1" lang="en-GB" sz="1100">
                          <a:solidFill>
                            <a:schemeClr val="dk1"/>
                          </a:solidFill>
                          <a:latin typeface="Nunito Sans"/>
                          <a:ea typeface="Nunito Sans"/>
                          <a:cs typeface="Nunito Sans"/>
                          <a:sym typeface="Nunito Sans"/>
                        </a:rPr>
                        <a:t>1</a:t>
                      </a:r>
                      <a:endParaRPr b="1">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chemeClr val="dk1"/>
                      </a:solidFill>
                      <a:prstDash val="solid"/>
                      <a:round/>
                      <a:headEnd len="sm" w="sm" type="none"/>
                      <a:tailEnd len="sm" w="sm" type="none"/>
                    </a:lnB>
                  </a:tcPr>
                </a:tc>
              </a:tr>
              <a:tr h="323075">
                <a:tc>
                  <a:txBody>
                    <a:bodyPr/>
                    <a:lstStyle/>
                    <a:p>
                      <a:pPr indent="0" lvl="0" marL="0" rtl="0" algn="ctr">
                        <a:spcBef>
                          <a:spcPts val="0"/>
                        </a:spcBef>
                        <a:spcAft>
                          <a:spcPts val="0"/>
                        </a:spcAft>
                        <a:buNone/>
                      </a:pPr>
                      <a:r>
                        <a:rPr b="1" lang="en-GB" sz="1100">
                          <a:latin typeface="Nunito Sans"/>
                          <a:ea typeface="Nunito Sans"/>
                          <a:cs typeface="Nunito Sans"/>
                          <a:sym typeface="Nunito Sans"/>
                        </a:rPr>
                        <a:t>2</a:t>
                      </a:r>
                      <a:endParaRPr b="1" sz="11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graphicFrame>
        <p:nvGraphicFramePr>
          <p:cNvPr id="90" name="Google Shape;90;p18"/>
          <p:cNvGraphicFramePr/>
          <p:nvPr/>
        </p:nvGraphicFramePr>
        <p:xfrm>
          <a:off x="108044" y="862525"/>
          <a:ext cx="3000000" cy="3000000"/>
        </p:xfrm>
        <a:graphic>
          <a:graphicData uri="http://schemas.openxmlformats.org/drawingml/2006/table">
            <a:tbl>
              <a:tblPr bandRow="1" firstRow="1">
                <a:noFill/>
                <a:tableStyleId>{4CB42A8E-43AD-45F7-BDF5-2FA1B8D6D7BC}</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a:t>
                      </a:r>
                      <a:r>
                        <a:rPr b="0" baseline="30000" lang="en-GB" sz="1600">
                          <a:solidFill>
                            <a:schemeClr val="dk1"/>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9</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a:t>
                      </a:r>
                      <a:r>
                        <a:rPr b="0" baseline="30000" lang="en-GB" sz="1600">
                          <a:solidFill>
                            <a:schemeClr val="dk1"/>
                          </a:solidFill>
                          <a:latin typeface="Nunito Sans"/>
                          <a:ea typeface="Nunito Sans"/>
                          <a:cs typeface="Nunito Sans"/>
                          <a:sym typeface="Nunito Sans"/>
                        </a:rPr>
                        <a:t>5</a:t>
                      </a: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32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as:</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a decimal        </a:t>
                      </a:r>
                      <a:r>
                        <a:rPr lang="en-GB" sz="1600">
                          <a:solidFill>
                            <a:srgbClr val="00BC89"/>
                          </a:solidFill>
                          <a:latin typeface="Nunito Sans"/>
                          <a:ea typeface="Nunito Sans"/>
                          <a:cs typeface="Nunito Sans"/>
                          <a:sym typeface="Nunito Sans"/>
                        </a:rPr>
                        <a:t>0.5</a:t>
                      </a:r>
                      <a:endParaRPr sz="1600">
                        <a:solidFill>
                          <a:srgbClr val="00BC89"/>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a percentage   </a:t>
                      </a:r>
                      <a:r>
                        <a:rPr lang="en-GB" sz="1600">
                          <a:solidFill>
                            <a:srgbClr val="00BC89"/>
                          </a:solidFill>
                          <a:latin typeface="Nunito Sans"/>
                          <a:ea typeface="Nunito Sans"/>
                          <a:cs typeface="Nunito Sans"/>
                          <a:sym typeface="Nunito Sans"/>
                        </a:rPr>
                        <a:t>50%</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Factorise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x</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+ 7x       </a:t>
                      </a:r>
                      <a:r>
                        <a:rPr lang="en-GB" sz="1600">
                          <a:solidFill>
                            <a:srgbClr val="00BC89"/>
                          </a:solidFill>
                          <a:latin typeface="Nunito Sans"/>
                          <a:ea typeface="Nunito Sans"/>
                          <a:cs typeface="Nunito Sans"/>
                          <a:sym typeface="Nunito Sans"/>
                        </a:rPr>
                        <a:t>x(x + 7)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604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Determine the size of one interior </a:t>
                      </a:r>
                      <a:r>
                        <a:rPr lang="en-GB" sz="1600">
                          <a:latin typeface="Nunito Sans"/>
                          <a:ea typeface="Nunito Sans"/>
                          <a:cs typeface="Nunito Sans"/>
                          <a:sym typeface="Nunito Sans"/>
                        </a:rPr>
                        <a:t>angle</a:t>
                      </a:r>
                      <a:r>
                        <a:rPr lang="en-GB" sz="1600">
                          <a:solidFill>
                            <a:srgbClr val="000000"/>
                          </a:solidFill>
                          <a:latin typeface="Nunito Sans"/>
                          <a:ea typeface="Nunito Sans"/>
                          <a:cs typeface="Nunito Sans"/>
                          <a:sym typeface="Nunito Sans"/>
                        </a:rPr>
                        <a:t> in a regular hexagon.     </a:t>
                      </a:r>
                      <a:r>
                        <a:rPr b="1" lang="en-GB" sz="1600">
                          <a:solidFill>
                            <a:srgbClr val="00BC89"/>
                          </a:solidFill>
                          <a:latin typeface="Nunito Sans"/>
                          <a:ea typeface="Nunito Sans"/>
                          <a:cs typeface="Nunito Sans"/>
                          <a:sym typeface="Nunito Sans"/>
                        </a:rPr>
                        <a:t>120</a:t>
                      </a:r>
                      <a:r>
                        <a:rPr b="1" baseline="30000" lang="en-GB" sz="1600">
                          <a:solidFill>
                            <a:srgbClr val="00BC89"/>
                          </a:solidFill>
                          <a:latin typeface="Nunito Sans"/>
                          <a:ea typeface="Nunito Sans"/>
                          <a:cs typeface="Nunito Sans"/>
                          <a:sym typeface="Nunito Sans"/>
                        </a:rPr>
                        <a:t>o</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Calculate the circumference of the circle.   </a:t>
                      </a:r>
                      <a:r>
                        <a:rPr b="1" lang="en-GB" sz="1600">
                          <a:solidFill>
                            <a:srgbClr val="00BC89"/>
                          </a:solidFill>
                          <a:latin typeface="Nunito Sans"/>
                          <a:ea typeface="Nunito Sans"/>
                          <a:cs typeface="Nunito Sans"/>
                          <a:sym typeface="Nunito Sans"/>
                        </a:rPr>
                        <a:t>10π or </a:t>
                      </a:r>
                      <a:r>
                        <a:rPr b="1" lang="en-GB" sz="1600">
                          <a:solidFill>
                            <a:srgbClr val="00BC89"/>
                          </a:solidFill>
                          <a:latin typeface="Nunito Sans"/>
                          <a:ea typeface="Nunito Sans"/>
                          <a:cs typeface="Nunito Sans"/>
                          <a:sym typeface="Nunito Sans"/>
                        </a:rPr>
                        <a:t>31.42cm</a:t>
                      </a:r>
                      <a:r>
                        <a:rPr b="1" lang="en-GB" sz="1600">
                          <a:solidFill>
                            <a:srgbClr val="00BC89"/>
                          </a:solidFill>
                          <a:latin typeface="Nunito Sans"/>
                          <a:ea typeface="Nunito Sans"/>
                          <a:cs typeface="Nunito Sans"/>
                          <a:sym typeface="Nunito Sans"/>
                        </a:rPr>
                        <a:t> (2dp)</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1" name="Google Shape;91;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 Day 1</a:t>
            </a:r>
            <a:endParaRPr b="1">
              <a:solidFill>
                <a:srgbClr val="FFFFFF"/>
              </a:solidFill>
              <a:latin typeface="Nunito Sans"/>
              <a:ea typeface="Nunito Sans"/>
              <a:cs typeface="Nunito Sans"/>
              <a:sym typeface="Nunito Sans"/>
            </a:endParaRPr>
          </a:p>
        </p:txBody>
      </p:sp>
      <p:pic>
        <p:nvPicPr>
          <p:cNvPr id="92" name="Google Shape;92;p18"/>
          <p:cNvPicPr preferRelativeResize="0"/>
          <p:nvPr/>
        </p:nvPicPr>
        <p:blipFill>
          <a:blip r:embed="rId3">
            <a:alphaModFix/>
          </a:blip>
          <a:stretch>
            <a:fillRect/>
          </a:stretch>
        </p:blipFill>
        <p:spPr>
          <a:xfrm>
            <a:off x="1157524" y="2594700"/>
            <a:ext cx="2026200" cy="1996751"/>
          </a:xfrm>
          <a:prstGeom prst="rect">
            <a:avLst/>
          </a:prstGeom>
          <a:noFill/>
          <a:ln>
            <a:noFill/>
          </a:ln>
        </p:spPr>
      </p:pic>
      <p:pic>
        <p:nvPicPr>
          <p:cNvPr id="93" name="Google Shape;93;p18"/>
          <p:cNvPicPr preferRelativeResize="0"/>
          <p:nvPr/>
        </p:nvPicPr>
        <p:blipFill>
          <a:blip r:embed="rId4">
            <a:alphaModFix/>
          </a:blip>
          <a:stretch>
            <a:fillRect/>
          </a:stretch>
        </p:blipFill>
        <p:spPr>
          <a:xfrm>
            <a:off x="5727700" y="2495100"/>
            <a:ext cx="2055600" cy="2055600"/>
          </a:xfrm>
          <a:prstGeom prst="rect">
            <a:avLst/>
          </a:prstGeom>
          <a:noFill/>
          <a:ln>
            <a:noFill/>
          </a:ln>
        </p:spPr>
      </p:pic>
      <p:graphicFrame>
        <p:nvGraphicFramePr>
          <p:cNvPr id="94" name="Google Shape;94;p18"/>
          <p:cNvGraphicFramePr/>
          <p:nvPr/>
        </p:nvGraphicFramePr>
        <p:xfrm>
          <a:off x="3882225" y="459335"/>
          <a:ext cx="3000000" cy="3000000"/>
        </p:xfrm>
        <a:graphic>
          <a:graphicData uri="http://schemas.openxmlformats.org/drawingml/2006/table">
            <a:tbl>
              <a:tblPr>
                <a:noFill/>
                <a:tableStyleId>{3A6E60BC-DD59-44BF-BB4C-21C08D083FE8}</a:tableStyleId>
              </a:tblPr>
              <a:tblGrid>
                <a:gridCol w="391225"/>
              </a:tblGrid>
              <a:tr h="359675">
                <a:tc>
                  <a:txBody>
                    <a:bodyPr/>
                    <a:lstStyle/>
                    <a:p>
                      <a:pPr indent="0" lvl="0" marL="0" rtl="0" algn="ctr">
                        <a:spcBef>
                          <a:spcPts val="0"/>
                        </a:spcBef>
                        <a:spcAft>
                          <a:spcPts val="0"/>
                        </a:spcAft>
                        <a:buNone/>
                      </a:pPr>
                      <a:r>
                        <a:rPr b="1" lang="en-GB" sz="1100">
                          <a:solidFill>
                            <a:schemeClr val="dk1"/>
                          </a:solidFill>
                          <a:latin typeface="Nunito Sans"/>
                          <a:ea typeface="Nunito Sans"/>
                          <a:cs typeface="Nunito Sans"/>
                          <a:sym typeface="Nunito Sans"/>
                        </a:rPr>
                        <a:t>1</a:t>
                      </a:r>
                      <a:endParaRPr b="1">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chemeClr val="dk1"/>
                      </a:solidFill>
                      <a:prstDash val="solid"/>
                      <a:round/>
                      <a:headEnd len="sm" w="sm" type="none"/>
                      <a:tailEnd len="sm" w="sm" type="none"/>
                    </a:lnB>
                  </a:tcPr>
                </a:tc>
              </a:tr>
              <a:tr h="359675">
                <a:tc>
                  <a:txBody>
                    <a:bodyPr/>
                    <a:lstStyle/>
                    <a:p>
                      <a:pPr indent="0" lvl="0" marL="0" rtl="0" algn="ctr">
                        <a:spcBef>
                          <a:spcPts val="0"/>
                        </a:spcBef>
                        <a:spcAft>
                          <a:spcPts val="0"/>
                        </a:spcAft>
                        <a:buNone/>
                      </a:pPr>
                      <a:r>
                        <a:rPr b="1" lang="en-GB" sz="1100">
                          <a:latin typeface="Nunito Sans"/>
                          <a:ea typeface="Nunito Sans"/>
                          <a:cs typeface="Nunito Sans"/>
                          <a:sym typeface="Nunito Sans"/>
                        </a:rPr>
                        <a:t>2</a:t>
                      </a:r>
                      <a:endParaRPr b="1" sz="11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graphicFrame>
        <p:nvGraphicFramePr>
          <p:cNvPr id="99" name="Google Shape;99;p19"/>
          <p:cNvGraphicFramePr/>
          <p:nvPr/>
        </p:nvGraphicFramePr>
        <p:xfrm>
          <a:off x="108044" y="862525"/>
          <a:ext cx="3000000" cy="3000000"/>
        </p:xfrm>
        <a:graphic>
          <a:graphicData uri="http://schemas.openxmlformats.org/drawingml/2006/table">
            <a:tbl>
              <a:tblPr bandRow="1" firstRow="1">
                <a:noFill/>
                <a:tableStyleId>{4CB42A8E-43AD-45F7-BDF5-2FA1B8D6D7BC}</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Simplify:</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a</a:t>
                      </a:r>
                      <a:r>
                        <a:rPr b="0" baseline="30000" lang="en-GB" sz="1600">
                          <a:solidFill>
                            <a:schemeClr val="dk1"/>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 x a</a:t>
                      </a:r>
                      <a:r>
                        <a:rPr b="0" baseline="30000" lang="en-GB" sz="1600">
                          <a:solidFill>
                            <a:schemeClr val="dk1"/>
                          </a:solidFill>
                          <a:latin typeface="Nunito Sans"/>
                          <a:ea typeface="Nunito Sans"/>
                          <a:cs typeface="Nunito Sans"/>
                          <a:sym typeface="Nunito Sans"/>
                        </a:rPr>
                        <a:t>4</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b</a:t>
                      </a:r>
                      <a:r>
                        <a:rPr b="0" baseline="30000" lang="en-GB" sz="1600">
                          <a:solidFill>
                            <a:schemeClr val="dk1"/>
                          </a:solidFill>
                          <a:latin typeface="Nunito Sans"/>
                          <a:ea typeface="Nunito Sans"/>
                          <a:cs typeface="Nunito Sans"/>
                          <a:sym typeface="Nunito Sans"/>
                        </a:rPr>
                        <a:t>7</a:t>
                      </a:r>
                      <a:r>
                        <a:rPr b="0" lang="en-GB" sz="1600">
                          <a:solidFill>
                            <a:schemeClr val="dk1"/>
                          </a:solidFill>
                          <a:latin typeface="Nunito Sans"/>
                          <a:ea typeface="Nunito Sans"/>
                          <a:cs typeface="Nunito Sans"/>
                          <a:sym typeface="Nunito Sans"/>
                        </a:rPr>
                        <a:t> ÷ b</a:t>
                      </a:r>
                      <a:r>
                        <a:rPr b="0" baseline="30000" lang="en-GB" sz="1600">
                          <a:solidFill>
                            <a:schemeClr val="dk1"/>
                          </a:solidFill>
                          <a:latin typeface="Nunito Sans"/>
                          <a:ea typeface="Nunito Sans"/>
                          <a:cs typeface="Nunito Sans"/>
                          <a:sym typeface="Nunito Sans"/>
                        </a:rPr>
                        <a:t>3 </a:t>
                      </a:r>
                      <a:endParaRPr b="0"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25% as:</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a</a:t>
                      </a:r>
                      <a:r>
                        <a:rPr b="0" lang="en-GB" sz="1600">
                          <a:solidFill>
                            <a:srgbClr val="000000"/>
                          </a:solidFill>
                          <a:latin typeface="Nunito Sans"/>
                          <a:ea typeface="Nunito Sans"/>
                          <a:cs typeface="Nunito Sans"/>
                          <a:sym typeface="Nunito Sans"/>
                        </a:rPr>
                        <a:t> fraction</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a</a:t>
                      </a:r>
                      <a:r>
                        <a:rPr b="0" lang="en-GB" sz="1600">
                          <a:solidFill>
                            <a:srgbClr val="000000"/>
                          </a:solidFill>
                          <a:latin typeface="Nunito Sans"/>
                          <a:ea typeface="Nunito Sans"/>
                          <a:cs typeface="Nunito Sans"/>
                          <a:sym typeface="Nunito Sans"/>
                        </a:rPr>
                        <a:t> </a:t>
                      </a:r>
                      <a:r>
                        <a:rPr b="0" lang="en-GB" sz="1600">
                          <a:solidFill>
                            <a:srgbClr val="000000"/>
                          </a:solidFill>
                          <a:latin typeface="Nunito Sans"/>
                          <a:ea typeface="Nunito Sans"/>
                          <a:cs typeface="Nunito Sans"/>
                          <a:sym typeface="Nunito Sans"/>
                        </a:rPr>
                        <a:t>decimal</a:t>
                      </a: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Factorise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x</a:t>
                      </a:r>
                      <a:r>
                        <a:rPr b="0" baseline="30000" lang="en-GB" sz="1600">
                          <a:solidFill>
                            <a:srgbClr val="000000"/>
                          </a:solidFill>
                          <a:latin typeface="Nunito Sans"/>
                          <a:ea typeface="Nunito Sans"/>
                          <a:cs typeface="Nunito Sans"/>
                          <a:sym typeface="Nunito Sans"/>
                        </a:rPr>
                        <a:t>2 </a:t>
                      </a:r>
                      <a:r>
                        <a:rPr b="0" lang="en-GB" sz="1600">
                          <a:solidFill>
                            <a:srgbClr val="000000"/>
                          </a:solidFill>
                          <a:latin typeface="Nunito Sans"/>
                          <a:ea typeface="Nunito Sans"/>
                          <a:cs typeface="Nunito Sans"/>
                          <a:sym typeface="Nunito Sans"/>
                        </a:rPr>
                        <a:t> + 6x + 8</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241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size of one </a:t>
                      </a:r>
                      <a:r>
                        <a:rPr lang="en-GB" sz="1600">
                          <a:latin typeface="Nunito Sans"/>
                          <a:ea typeface="Nunito Sans"/>
                          <a:cs typeface="Nunito Sans"/>
                          <a:sym typeface="Nunito Sans"/>
                        </a:rPr>
                        <a:t>exterior</a:t>
                      </a:r>
                      <a:r>
                        <a:rPr lang="en-GB" sz="1600">
                          <a:solidFill>
                            <a:srgbClr val="000000"/>
                          </a:solidFill>
                          <a:latin typeface="Nunito Sans"/>
                          <a:ea typeface="Nunito Sans"/>
                          <a:cs typeface="Nunito Sans"/>
                          <a:sym typeface="Nunito Sans"/>
                        </a:rPr>
                        <a:t> angle i</a:t>
                      </a:r>
                      <a:r>
                        <a:rPr lang="en-GB" sz="1600">
                          <a:latin typeface="Nunito Sans"/>
                          <a:ea typeface="Nunito Sans"/>
                          <a:cs typeface="Nunito Sans"/>
                          <a:sym typeface="Nunito Sans"/>
                        </a:rPr>
                        <a:t>n</a:t>
                      </a:r>
                      <a:r>
                        <a:rPr lang="en-GB" sz="1600">
                          <a:solidFill>
                            <a:srgbClr val="000000"/>
                          </a:solidFill>
                          <a:latin typeface="Nunito Sans"/>
                          <a:ea typeface="Nunito Sans"/>
                          <a:cs typeface="Nunito Sans"/>
                          <a:sym typeface="Nunito Sans"/>
                        </a:rPr>
                        <a:t> a regular octagon.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Calculate the area of the circle.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0" name="Google Shape;100;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2</a:t>
            </a:r>
            <a:endParaRPr b="1">
              <a:solidFill>
                <a:srgbClr val="FFFFFF"/>
              </a:solidFill>
              <a:latin typeface="Nunito Sans"/>
              <a:ea typeface="Nunito Sans"/>
              <a:cs typeface="Nunito Sans"/>
              <a:sym typeface="Nunito Sans"/>
            </a:endParaRPr>
          </a:p>
        </p:txBody>
      </p:sp>
      <p:pic>
        <p:nvPicPr>
          <p:cNvPr id="101" name="Google Shape;101;p19"/>
          <p:cNvPicPr preferRelativeResize="0"/>
          <p:nvPr/>
        </p:nvPicPr>
        <p:blipFill>
          <a:blip r:embed="rId3">
            <a:alphaModFix/>
          </a:blip>
          <a:stretch>
            <a:fillRect/>
          </a:stretch>
        </p:blipFill>
        <p:spPr>
          <a:xfrm>
            <a:off x="1091325" y="2531300"/>
            <a:ext cx="2150676" cy="2150676"/>
          </a:xfrm>
          <a:prstGeom prst="rect">
            <a:avLst/>
          </a:prstGeom>
          <a:noFill/>
          <a:ln>
            <a:noFill/>
          </a:ln>
        </p:spPr>
      </p:pic>
      <p:pic>
        <p:nvPicPr>
          <p:cNvPr id="102" name="Google Shape;102;p19"/>
          <p:cNvPicPr preferRelativeResize="0"/>
          <p:nvPr/>
        </p:nvPicPr>
        <p:blipFill>
          <a:blip r:embed="rId4">
            <a:alphaModFix/>
          </a:blip>
          <a:stretch>
            <a:fillRect/>
          </a:stretch>
        </p:blipFill>
        <p:spPr>
          <a:xfrm>
            <a:off x="5585350" y="2531300"/>
            <a:ext cx="1954700" cy="19547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graphicFrame>
        <p:nvGraphicFramePr>
          <p:cNvPr id="107" name="Google Shape;107;p20"/>
          <p:cNvGraphicFramePr/>
          <p:nvPr/>
        </p:nvGraphicFramePr>
        <p:xfrm>
          <a:off x="108044" y="862525"/>
          <a:ext cx="3000000" cy="3000000"/>
        </p:xfrm>
        <a:graphic>
          <a:graphicData uri="http://schemas.openxmlformats.org/drawingml/2006/table">
            <a:tbl>
              <a:tblPr bandRow="1" firstRow="1">
                <a:noFill/>
                <a:tableStyleId>{4CB42A8E-43AD-45F7-BDF5-2FA1B8D6D7BC}</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Simplify:</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a</a:t>
                      </a:r>
                      <a:r>
                        <a:rPr b="0" baseline="30000" lang="en-GB" sz="1600">
                          <a:solidFill>
                            <a:schemeClr val="dk1"/>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 x a</a:t>
                      </a:r>
                      <a:r>
                        <a:rPr b="0" baseline="30000" lang="en-GB" sz="1600">
                          <a:solidFill>
                            <a:schemeClr val="dk1"/>
                          </a:solidFill>
                          <a:latin typeface="Nunito Sans"/>
                          <a:ea typeface="Nunito Sans"/>
                          <a:cs typeface="Nunito Sans"/>
                          <a:sym typeface="Nunito Sans"/>
                        </a:rPr>
                        <a:t>4  </a:t>
                      </a: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a</a:t>
                      </a:r>
                      <a:r>
                        <a:rPr baseline="30000" lang="en-GB" sz="1600">
                          <a:solidFill>
                            <a:srgbClr val="00BC89"/>
                          </a:solidFill>
                          <a:latin typeface="Nunito Sans"/>
                          <a:ea typeface="Nunito Sans"/>
                          <a:cs typeface="Nunito Sans"/>
                          <a:sym typeface="Nunito Sans"/>
                        </a:rPr>
                        <a:t>7</a:t>
                      </a:r>
                      <a:endParaRPr baseline="3000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b</a:t>
                      </a:r>
                      <a:r>
                        <a:rPr b="0" baseline="30000" lang="en-GB" sz="1600">
                          <a:solidFill>
                            <a:schemeClr val="dk1"/>
                          </a:solidFill>
                          <a:latin typeface="Nunito Sans"/>
                          <a:ea typeface="Nunito Sans"/>
                          <a:cs typeface="Nunito Sans"/>
                          <a:sym typeface="Nunito Sans"/>
                        </a:rPr>
                        <a:t>7</a:t>
                      </a:r>
                      <a:r>
                        <a:rPr b="0" lang="en-GB" sz="1600">
                          <a:solidFill>
                            <a:schemeClr val="dk1"/>
                          </a:solidFill>
                          <a:latin typeface="Nunito Sans"/>
                          <a:ea typeface="Nunito Sans"/>
                          <a:cs typeface="Nunito Sans"/>
                          <a:sym typeface="Nunito Sans"/>
                        </a:rPr>
                        <a:t> ÷ b</a:t>
                      </a:r>
                      <a:r>
                        <a:rPr b="0" baseline="30000" lang="en-GB" sz="1600">
                          <a:solidFill>
                            <a:schemeClr val="dk1"/>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b</a:t>
                      </a:r>
                      <a:r>
                        <a:rPr baseline="30000" lang="en-GB" sz="1600">
                          <a:solidFill>
                            <a:srgbClr val="00BC89"/>
                          </a:solidFill>
                          <a:latin typeface="Nunito Sans"/>
                          <a:ea typeface="Nunito Sans"/>
                          <a:cs typeface="Nunito Sans"/>
                          <a:sym typeface="Nunito Sans"/>
                        </a:rPr>
                        <a:t>4</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25% as:</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a fraction          </a:t>
                      </a:r>
                      <a:endParaRPr b="0" sz="1600">
                        <a:solidFill>
                          <a:srgbClr val="00BC89"/>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a decimal         </a:t>
                      </a:r>
                      <a:r>
                        <a:rPr lang="en-GB" sz="1600">
                          <a:solidFill>
                            <a:srgbClr val="00BC89"/>
                          </a:solidFill>
                          <a:latin typeface="Nunito Sans"/>
                          <a:ea typeface="Nunito Sans"/>
                          <a:cs typeface="Nunito Sans"/>
                          <a:sym typeface="Nunito Sans"/>
                        </a:rPr>
                        <a:t>0.25</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Factorise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x</a:t>
                      </a:r>
                      <a:r>
                        <a:rPr b="0" baseline="30000" lang="en-GB" sz="1600">
                          <a:solidFill>
                            <a:srgbClr val="000000"/>
                          </a:solidFill>
                          <a:latin typeface="Nunito Sans"/>
                          <a:ea typeface="Nunito Sans"/>
                          <a:cs typeface="Nunito Sans"/>
                          <a:sym typeface="Nunito Sans"/>
                        </a:rPr>
                        <a:t>2 </a:t>
                      </a:r>
                      <a:r>
                        <a:rPr b="0" lang="en-GB" sz="1600">
                          <a:solidFill>
                            <a:srgbClr val="000000"/>
                          </a:solidFill>
                          <a:latin typeface="Nunito Sans"/>
                          <a:ea typeface="Nunito Sans"/>
                          <a:cs typeface="Nunito Sans"/>
                          <a:sym typeface="Nunito Sans"/>
                        </a:rPr>
                        <a:t> + 6x + 8        </a:t>
                      </a:r>
                      <a:r>
                        <a:rPr lang="en-GB" sz="1600">
                          <a:solidFill>
                            <a:srgbClr val="00BC89"/>
                          </a:solidFill>
                          <a:latin typeface="Nunito Sans"/>
                          <a:ea typeface="Nunito Sans"/>
                          <a:cs typeface="Nunito Sans"/>
                          <a:sym typeface="Nunito Sans"/>
                        </a:rPr>
                        <a:t>(x + 2)(x + 4)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32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size of one </a:t>
                      </a:r>
                      <a:r>
                        <a:rPr lang="en-GB" sz="1600">
                          <a:latin typeface="Nunito Sans"/>
                          <a:ea typeface="Nunito Sans"/>
                          <a:cs typeface="Nunito Sans"/>
                          <a:sym typeface="Nunito Sans"/>
                        </a:rPr>
                        <a:t>exterior</a:t>
                      </a:r>
                      <a:r>
                        <a:rPr lang="en-GB" sz="1600">
                          <a:solidFill>
                            <a:srgbClr val="000000"/>
                          </a:solidFill>
                          <a:latin typeface="Nunito Sans"/>
                          <a:ea typeface="Nunito Sans"/>
                          <a:cs typeface="Nunito Sans"/>
                          <a:sym typeface="Nunito Sans"/>
                        </a:rPr>
                        <a:t> angle i</a:t>
                      </a:r>
                      <a:r>
                        <a:rPr lang="en-GB" sz="1600">
                          <a:latin typeface="Nunito Sans"/>
                          <a:ea typeface="Nunito Sans"/>
                          <a:cs typeface="Nunito Sans"/>
                          <a:sym typeface="Nunito Sans"/>
                        </a:rPr>
                        <a:t>n</a:t>
                      </a:r>
                      <a:r>
                        <a:rPr lang="en-GB" sz="1600">
                          <a:solidFill>
                            <a:srgbClr val="000000"/>
                          </a:solidFill>
                          <a:latin typeface="Nunito Sans"/>
                          <a:ea typeface="Nunito Sans"/>
                          <a:cs typeface="Nunito Sans"/>
                          <a:sym typeface="Nunito Sans"/>
                        </a:rPr>
                        <a:t> a regular octagon.     </a:t>
                      </a:r>
                      <a:r>
                        <a:rPr b="1" lang="en-GB" sz="1600">
                          <a:solidFill>
                            <a:srgbClr val="00BC89"/>
                          </a:solidFill>
                          <a:latin typeface="Nunito Sans"/>
                          <a:ea typeface="Nunito Sans"/>
                          <a:cs typeface="Nunito Sans"/>
                          <a:sym typeface="Nunito Sans"/>
                        </a:rPr>
                        <a:t>45</a:t>
                      </a:r>
                      <a:r>
                        <a:rPr b="1" baseline="30000" lang="en-GB" sz="1600">
                          <a:solidFill>
                            <a:srgbClr val="00BC89"/>
                          </a:solidFill>
                          <a:latin typeface="Nunito Sans"/>
                          <a:ea typeface="Nunito Sans"/>
                          <a:cs typeface="Nunito Sans"/>
                          <a:sym typeface="Nunito Sans"/>
                        </a:rPr>
                        <a:t>o</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Calculate the area of the circle.</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16π or </a:t>
                      </a:r>
                      <a:r>
                        <a:rPr b="1" lang="en-GB" sz="1600">
                          <a:solidFill>
                            <a:srgbClr val="00BC89"/>
                          </a:solidFill>
                          <a:latin typeface="Nunito Sans"/>
                          <a:ea typeface="Nunito Sans"/>
                          <a:cs typeface="Nunito Sans"/>
                          <a:sym typeface="Nunito Sans"/>
                        </a:rPr>
                        <a:t>50.27cm</a:t>
                      </a:r>
                      <a:r>
                        <a:rPr b="1" baseline="30000" lang="en-GB" sz="1600">
                          <a:solidFill>
                            <a:srgbClr val="00BC89"/>
                          </a:solidFill>
                          <a:latin typeface="Nunito Sans"/>
                          <a:ea typeface="Nunito Sans"/>
                          <a:cs typeface="Nunito Sans"/>
                          <a:sym typeface="Nunito Sans"/>
                        </a:rPr>
                        <a:t>2</a:t>
                      </a:r>
                      <a:r>
                        <a:rPr b="1" baseline="30000"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(2dp)</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8" name="Google Shape;108;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2</a:t>
            </a:r>
            <a:endParaRPr b="1">
              <a:solidFill>
                <a:srgbClr val="FFFFFF"/>
              </a:solidFill>
              <a:latin typeface="Nunito Sans"/>
              <a:ea typeface="Nunito Sans"/>
              <a:cs typeface="Nunito Sans"/>
              <a:sym typeface="Nunito Sans"/>
            </a:endParaRPr>
          </a:p>
        </p:txBody>
      </p:sp>
      <p:pic>
        <p:nvPicPr>
          <p:cNvPr id="109" name="Google Shape;109;p20"/>
          <p:cNvPicPr preferRelativeResize="0"/>
          <p:nvPr/>
        </p:nvPicPr>
        <p:blipFill>
          <a:blip r:embed="rId3">
            <a:alphaModFix/>
          </a:blip>
          <a:stretch>
            <a:fillRect/>
          </a:stretch>
        </p:blipFill>
        <p:spPr>
          <a:xfrm>
            <a:off x="1091325" y="2531300"/>
            <a:ext cx="2150676" cy="2150676"/>
          </a:xfrm>
          <a:prstGeom prst="rect">
            <a:avLst/>
          </a:prstGeom>
          <a:noFill/>
          <a:ln>
            <a:noFill/>
          </a:ln>
        </p:spPr>
      </p:pic>
      <p:pic>
        <p:nvPicPr>
          <p:cNvPr id="110" name="Google Shape;110;p20"/>
          <p:cNvPicPr preferRelativeResize="0"/>
          <p:nvPr/>
        </p:nvPicPr>
        <p:blipFill>
          <a:blip r:embed="rId4">
            <a:alphaModFix/>
          </a:blip>
          <a:stretch>
            <a:fillRect/>
          </a:stretch>
        </p:blipFill>
        <p:spPr>
          <a:xfrm>
            <a:off x="5585350" y="2531300"/>
            <a:ext cx="1954700" cy="1954700"/>
          </a:xfrm>
          <a:prstGeom prst="rect">
            <a:avLst/>
          </a:prstGeom>
          <a:noFill/>
          <a:ln>
            <a:noFill/>
          </a:ln>
        </p:spPr>
      </p:pic>
      <p:graphicFrame>
        <p:nvGraphicFramePr>
          <p:cNvPr id="111" name="Google Shape;111;p20"/>
          <p:cNvGraphicFramePr/>
          <p:nvPr/>
        </p:nvGraphicFramePr>
        <p:xfrm>
          <a:off x="4881525" y="723490"/>
          <a:ext cx="3000000" cy="3000000"/>
        </p:xfrm>
        <a:graphic>
          <a:graphicData uri="http://schemas.openxmlformats.org/drawingml/2006/table">
            <a:tbl>
              <a:tblPr>
                <a:noFill/>
                <a:tableStyleId>{3A6E60BC-DD59-44BF-BB4C-21C08D083FE8}</a:tableStyleId>
              </a:tblPr>
              <a:tblGrid>
                <a:gridCol w="382850"/>
              </a:tblGrid>
              <a:tr h="164775">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1</a:t>
                      </a:r>
                      <a:endParaRPr b="1">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0BC89"/>
                      </a:solidFill>
                      <a:prstDash val="solid"/>
                      <a:round/>
                      <a:headEnd len="sm" w="sm" type="none"/>
                      <a:tailEnd len="sm" w="sm" type="none"/>
                    </a:lnB>
                  </a:tcPr>
                </a:tc>
              </a:tr>
              <a:tr h="366275">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4</a:t>
                      </a:r>
                      <a:endParaRPr b="1" sz="11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00BC89"/>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graphicFrame>
        <p:nvGraphicFramePr>
          <p:cNvPr id="116" name="Google Shape;116;p21"/>
          <p:cNvGraphicFramePr/>
          <p:nvPr/>
        </p:nvGraphicFramePr>
        <p:xfrm>
          <a:off x="108044" y="862525"/>
          <a:ext cx="3000000" cy="3000000"/>
        </p:xfrm>
        <a:graphic>
          <a:graphicData uri="http://schemas.openxmlformats.org/drawingml/2006/table">
            <a:tbl>
              <a:tblPr bandRow="1" firstRow="1">
                <a:noFill/>
                <a:tableStyleId>{4CB42A8E-43AD-45F7-BDF5-2FA1B8D6D7BC}</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Simplify:</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(√7)</a:t>
                      </a:r>
                      <a:r>
                        <a:rPr b="0" baseline="30000" lang="en-GB" sz="1600">
                          <a:solidFill>
                            <a:schemeClr val="dk1"/>
                          </a:solidFill>
                          <a:latin typeface="Nunito Sans"/>
                          <a:ea typeface="Nunito Sans"/>
                          <a:cs typeface="Nunito Sans"/>
                          <a:sym typeface="Nunito Sans"/>
                        </a:rPr>
                        <a:t>2</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a:t>
                      </a:r>
                      <a:r>
                        <a:rPr b="0"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a:t>
                      </a:r>
                      <a:r>
                        <a:rPr b="0" baseline="30000" lang="en-GB" sz="1600">
                          <a:solidFill>
                            <a:schemeClr val="dk1"/>
                          </a:solidFill>
                          <a:latin typeface="Nunito Sans"/>
                          <a:ea typeface="Nunito Sans"/>
                          <a:cs typeface="Nunito Sans"/>
                          <a:sym typeface="Nunito Sans"/>
                        </a:rPr>
                        <a:t>2</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0.3 as:</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a</a:t>
                      </a:r>
                      <a:r>
                        <a:rPr b="0" lang="en-GB" sz="1600">
                          <a:solidFill>
                            <a:srgbClr val="000000"/>
                          </a:solidFill>
                          <a:latin typeface="Nunito Sans"/>
                          <a:ea typeface="Nunito Sans"/>
                          <a:cs typeface="Nunito Sans"/>
                          <a:sym typeface="Nunito Sans"/>
                        </a:rPr>
                        <a:t> percentage</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a</a:t>
                      </a:r>
                      <a:r>
                        <a:rPr b="0" lang="en-GB" sz="1600">
                          <a:solidFill>
                            <a:srgbClr val="000000"/>
                          </a:solidFill>
                          <a:latin typeface="Nunito Sans"/>
                          <a:ea typeface="Nunito Sans"/>
                          <a:cs typeface="Nunito Sans"/>
                          <a:sym typeface="Nunito Sans"/>
                        </a:rPr>
                        <a:t> fraction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 + 3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-10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22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difference in size betwee</a:t>
                      </a:r>
                      <a:r>
                        <a:rPr lang="en-GB" sz="1600">
                          <a:latin typeface="Nunito Sans"/>
                          <a:ea typeface="Nunito Sans"/>
                          <a:cs typeface="Nunito Sans"/>
                          <a:sym typeface="Nunito Sans"/>
                        </a:rPr>
                        <a:t>n the interior and exterior angles of a regular dodecagon.</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Calculate the area of the </a:t>
                      </a:r>
                      <a:r>
                        <a:rPr lang="en-GB" sz="1600">
                          <a:latin typeface="Nunito Sans"/>
                          <a:ea typeface="Nunito Sans"/>
                          <a:cs typeface="Nunito Sans"/>
                          <a:sym typeface="Nunito Sans"/>
                        </a:rPr>
                        <a:t>circle.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7" name="Google Shape;117;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pic>
        <p:nvPicPr>
          <p:cNvPr id="118" name="Google Shape;118;p21"/>
          <p:cNvPicPr preferRelativeResize="0"/>
          <p:nvPr/>
        </p:nvPicPr>
        <p:blipFill>
          <a:blip r:embed="rId3">
            <a:alphaModFix/>
          </a:blip>
          <a:stretch>
            <a:fillRect/>
          </a:stretch>
        </p:blipFill>
        <p:spPr>
          <a:xfrm>
            <a:off x="1535025" y="2571750"/>
            <a:ext cx="2173325" cy="2173325"/>
          </a:xfrm>
          <a:prstGeom prst="rect">
            <a:avLst/>
          </a:prstGeom>
          <a:noFill/>
          <a:ln>
            <a:noFill/>
          </a:ln>
        </p:spPr>
      </p:pic>
      <p:pic>
        <p:nvPicPr>
          <p:cNvPr id="119" name="Google Shape;119;p21"/>
          <p:cNvPicPr preferRelativeResize="0"/>
          <p:nvPr/>
        </p:nvPicPr>
        <p:blipFill>
          <a:blip r:embed="rId4">
            <a:alphaModFix/>
          </a:blip>
          <a:stretch>
            <a:fillRect/>
          </a:stretch>
        </p:blipFill>
        <p:spPr>
          <a:xfrm>
            <a:off x="5609975" y="2445300"/>
            <a:ext cx="2064650" cy="20646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graphicFrame>
        <p:nvGraphicFramePr>
          <p:cNvPr id="124" name="Google Shape;124;p22"/>
          <p:cNvGraphicFramePr/>
          <p:nvPr/>
        </p:nvGraphicFramePr>
        <p:xfrm>
          <a:off x="108044" y="862525"/>
          <a:ext cx="3000000" cy="3000000"/>
        </p:xfrm>
        <a:graphic>
          <a:graphicData uri="http://schemas.openxmlformats.org/drawingml/2006/table">
            <a:tbl>
              <a:tblPr bandRow="1" firstRow="1">
                <a:noFill/>
                <a:tableStyleId>{4CB42A8E-43AD-45F7-BDF5-2FA1B8D6D7BC}</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Simplify:</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(√7)</a:t>
                      </a:r>
                      <a:r>
                        <a:rPr b="0" baseline="30000" lang="en-GB" sz="1600">
                          <a:solidFill>
                            <a:schemeClr val="dk1"/>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7</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a:t>
                      </a:r>
                      <a:r>
                        <a:rPr b="0"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a:t>
                      </a:r>
                      <a:r>
                        <a:rPr b="0" baseline="30000" lang="en-GB" sz="1600">
                          <a:solidFill>
                            <a:schemeClr val="dk1"/>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m</a:t>
                      </a:r>
                      <a:r>
                        <a:rPr baseline="30000" lang="en-GB" sz="1600">
                          <a:solidFill>
                            <a:srgbClr val="00BC89"/>
                          </a:solidFill>
                          <a:latin typeface="Nunito Sans"/>
                          <a:ea typeface="Nunito Sans"/>
                          <a:cs typeface="Nunito Sans"/>
                          <a:sym typeface="Nunito Sans"/>
                        </a:rPr>
                        <a:t>6</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0.3 as:</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a percentage    </a:t>
                      </a:r>
                      <a:r>
                        <a:rPr lang="en-GB" sz="1600">
                          <a:solidFill>
                            <a:srgbClr val="00BC89"/>
                          </a:solidFill>
                          <a:latin typeface="Nunito Sans"/>
                          <a:ea typeface="Nunito Sans"/>
                          <a:cs typeface="Nunito Sans"/>
                          <a:sym typeface="Nunito Sans"/>
                        </a:rPr>
                        <a:t>30%</a:t>
                      </a:r>
                      <a:endParaRPr sz="1600">
                        <a:solidFill>
                          <a:srgbClr val="00BC89"/>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a fraction           </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 + 3</a:t>
                      </a:r>
                      <a:r>
                        <a:rPr b="0" i="1" lang="en-GB" sz="1600">
                          <a:solidFill>
                            <a:schemeClr val="dk1"/>
                          </a:solidFill>
                          <a:latin typeface="Nunito Sans"/>
                          <a:ea typeface="Nunito Sans"/>
                          <a:cs typeface="Nunito Sans"/>
                          <a:sym typeface="Nunito Sans"/>
                        </a:rPr>
                        <a:t>x</a:t>
                      </a:r>
                      <a:r>
                        <a:rPr b="0" lang="en-GB" sz="1600">
                          <a:solidFill>
                            <a:schemeClr val="dk1"/>
                          </a:solidFill>
                          <a:latin typeface="Nunito Sans"/>
                          <a:ea typeface="Nunito Sans"/>
                          <a:cs typeface="Nunito Sans"/>
                          <a:sym typeface="Nunito Sans"/>
                        </a:rPr>
                        <a:t> -10      </a:t>
                      </a:r>
                      <a:r>
                        <a:rPr lang="en-GB" sz="1600">
                          <a:solidFill>
                            <a:srgbClr val="00BC89"/>
                          </a:solidFill>
                          <a:latin typeface="Nunito Sans"/>
                          <a:ea typeface="Nunito Sans"/>
                          <a:cs typeface="Nunito Sans"/>
                          <a:sym typeface="Nunito Sans"/>
                        </a:rPr>
                        <a:t>(</a:t>
                      </a:r>
                      <a:r>
                        <a:rPr i="1" lang="en-GB" sz="1600">
                          <a:solidFill>
                            <a:srgbClr val="00BC89"/>
                          </a:solidFill>
                          <a:latin typeface="Times New Roman"/>
                          <a:ea typeface="Times New Roman"/>
                          <a:cs typeface="Times New Roman"/>
                          <a:sym typeface="Times New Roman"/>
                        </a:rPr>
                        <a:t>x</a:t>
                      </a:r>
                      <a:r>
                        <a:rPr lang="en-GB" sz="1600">
                          <a:solidFill>
                            <a:srgbClr val="00BC89"/>
                          </a:solidFill>
                          <a:latin typeface="Nunito Sans"/>
                          <a:ea typeface="Nunito Sans"/>
                          <a:cs typeface="Nunito Sans"/>
                          <a:sym typeface="Nunito Sans"/>
                        </a:rPr>
                        <a:t> + 5)(</a:t>
                      </a:r>
                      <a:r>
                        <a:rPr i="1" lang="en-GB" sz="1600">
                          <a:solidFill>
                            <a:srgbClr val="00BC89"/>
                          </a:solidFill>
                          <a:latin typeface="Times New Roman"/>
                          <a:ea typeface="Times New Roman"/>
                          <a:cs typeface="Times New Roman"/>
                          <a:sym typeface="Times New Roman"/>
                        </a:rPr>
                        <a:t>x</a:t>
                      </a:r>
                      <a:r>
                        <a:rPr lang="en-GB" sz="1600">
                          <a:solidFill>
                            <a:srgbClr val="00BC89"/>
                          </a:solidFill>
                          <a:latin typeface="Nunito Sans"/>
                          <a:ea typeface="Nunito Sans"/>
                          <a:cs typeface="Nunito Sans"/>
                          <a:sym typeface="Nunito Sans"/>
                        </a:rPr>
                        <a:t> - 2)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719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difference in size betwee</a:t>
                      </a:r>
                      <a:r>
                        <a:rPr lang="en-GB" sz="1600">
                          <a:latin typeface="Nunito Sans"/>
                          <a:ea typeface="Nunito Sans"/>
                          <a:cs typeface="Nunito Sans"/>
                          <a:sym typeface="Nunito Sans"/>
                        </a:rPr>
                        <a:t>n the interior and exterior angles of a regular dodecagon.                                       </a:t>
                      </a:r>
                      <a:r>
                        <a:rPr b="1" lang="en-GB" sz="1600">
                          <a:solidFill>
                            <a:srgbClr val="00BC89"/>
                          </a:solidFill>
                          <a:latin typeface="Nunito Sans"/>
                          <a:ea typeface="Nunito Sans"/>
                          <a:cs typeface="Nunito Sans"/>
                          <a:sym typeface="Nunito Sans"/>
                        </a:rPr>
                        <a:t>120</a:t>
                      </a:r>
                      <a:r>
                        <a:rPr b="1" baseline="30000" lang="en-GB" sz="1600">
                          <a:solidFill>
                            <a:srgbClr val="00BC89"/>
                          </a:solidFill>
                          <a:latin typeface="Nunito Sans"/>
                          <a:ea typeface="Nunito Sans"/>
                          <a:cs typeface="Nunito Sans"/>
                          <a:sym typeface="Nunito Sans"/>
                        </a:rPr>
                        <a:t>o</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Calculate the area of the </a:t>
                      </a:r>
                      <a:r>
                        <a:rPr lang="en-GB" sz="1600">
                          <a:latin typeface="Nunito Sans"/>
                          <a:ea typeface="Nunito Sans"/>
                          <a:cs typeface="Nunito Sans"/>
                          <a:sym typeface="Nunito Sans"/>
                        </a:rPr>
                        <a:t>circle.</a:t>
                      </a:r>
                      <a:endParaRPr sz="1600">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81π or </a:t>
                      </a:r>
                      <a:r>
                        <a:rPr b="1" lang="en-GB" sz="1600">
                          <a:solidFill>
                            <a:srgbClr val="00BC89"/>
                          </a:solidFill>
                          <a:latin typeface="Nunito Sans"/>
                          <a:ea typeface="Nunito Sans"/>
                          <a:cs typeface="Nunito Sans"/>
                          <a:sym typeface="Nunito Sans"/>
                        </a:rPr>
                        <a:t>254.47cm</a:t>
                      </a:r>
                      <a:r>
                        <a:rPr b="1" baseline="30000" lang="en-GB" sz="1600">
                          <a:solidFill>
                            <a:srgbClr val="00BC89"/>
                          </a:solidFill>
                          <a:latin typeface="Nunito Sans"/>
                          <a:ea typeface="Nunito Sans"/>
                          <a:cs typeface="Nunito Sans"/>
                          <a:sym typeface="Nunito Sans"/>
                        </a:rPr>
                        <a:t>2</a:t>
                      </a:r>
                      <a:r>
                        <a:rPr b="1" baseline="30000"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(2dp)</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5" name="Google Shape;125;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pic>
        <p:nvPicPr>
          <p:cNvPr id="126" name="Google Shape;126;p22"/>
          <p:cNvPicPr preferRelativeResize="0"/>
          <p:nvPr/>
        </p:nvPicPr>
        <p:blipFill>
          <a:blip r:embed="rId3">
            <a:alphaModFix/>
          </a:blip>
          <a:stretch>
            <a:fillRect/>
          </a:stretch>
        </p:blipFill>
        <p:spPr>
          <a:xfrm>
            <a:off x="1535025" y="2702900"/>
            <a:ext cx="2042174" cy="2042174"/>
          </a:xfrm>
          <a:prstGeom prst="rect">
            <a:avLst/>
          </a:prstGeom>
          <a:noFill/>
          <a:ln>
            <a:noFill/>
          </a:ln>
        </p:spPr>
      </p:pic>
      <p:pic>
        <p:nvPicPr>
          <p:cNvPr id="127" name="Google Shape;127;p22"/>
          <p:cNvPicPr preferRelativeResize="0"/>
          <p:nvPr/>
        </p:nvPicPr>
        <p:blipFill>
          <a:blip r:embed="rId4">
            <a:alphaModFix/>
          </a:blip>
          <a:stretch>
            <a:fillRect/>
          </a:stretch>
        </p:blipFill>
        <p:spPr>
          <a:xfrm>
            <a:off x="5609975" y="2823000"/>
            <a:ext cx="1686949" cy="1686949"/>
          </a:xfrm>
          <a:prstGeom prst="rect">
            <a:avLst/>
          </a:prstGeom>
          <a:noFill/>
          <a:ln>
            <a:noFill/>
          </a:ln>
        </p:spPr>
      </p:pic>
      <p:graphicFrame>
        <p:nvGraphicFramePr>
          <p:cNvPr id="128" name="Google Shape;128;p22"/>
          <p:cNvGraphicFramePr/>
          <p:nvPr/>
        </p:nvGraphicFramePr>
        <p:xfrm>
          <a:off x="4881525" y="1378005"/>
          <a:ext cx="3000000" cy="3000000"/>
        </p:xfrm>
        <a:graphic>
          <a:graphicData uri="http://schemas.openxmlformats.org/drawingml/2006/table">
            <a:tbl>
              <a:tblPr>
                <a:noFill/>
                <a:tableStyleId>{3A6E60BC-DD59-44BF-BB4C-21C08D083FE8}</a:tableStyleId>
              </a:tblPr>
              <a:tblGrid>
                <a:gridCol w="382850"/>
              </a:tblGrid>
              <a:tr h="286350">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3</a:t>
                      </a:r>
                      <a:endParaRPr b="1">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0BC89"/>
                      </a:solidFill>
                      <a:prstDash val="solid"/>
                      <a:round/>
                      <a:headEnd len="sm" w="sm" type="none"/>
                      <a:tailEnd len="sm" w="sm" type="none"/>
                    </a:lnB>
                  </a:tcPr>
                </a:tc>
              </a:tr>
              <a:tr h="299250">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10</a:t>
                      </a:r>
                      <a:endParaRPr b="1" sz="11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00BC89"/>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graphicFrame>
        <p:nvGraphicFramePr>
          <p:cNvPr id="133" name="Google Shape;133;p23"/>
          <p:cNvGraphicFramePr/>
          <p:nvPr/>
        </p:nvGraphicFramePr>
        <p:xfrm>
          <a:off x="108044" y="862525"/>
          <a:ext cx="3000000" cy="3000000"/>
        </p:xfrm>
        <a:graphic>
          <a:graphicData uri="http://schemas.openxmlformats.org/drawingml/2006/table">
            <a:tbl>
              <a:tblPr bandRow="1" firstRow="1">
                <a:noFill/>
                <a:tableStyleId>{4CB42A8E-43AD-45F7-BDF5-2FA1B8D6D7BC}</a:tableStyleId>
              </a:tblPr>
              <a:tblGrid>
                <a:gridCol w="1546950"/>
                <a:gridCol w="1301375"/>
                <a:gridCol w="1615625"/>
                <a:gridCol w="1350275"/>
                <a:gridCol w="3067850"/>
              </a:tblGrid>
              <a:tr h="11494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Simplify:</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(3n</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a:t>
                      </a:r>
                      <a:r>
                        <a:rPr b="0" baseline="30000" lang="en-GB" sz="1600">
                          <a:solidFill>
                            <a:schemeClr val="dk1"/>
                          </a:solidFill>
                          <a:latin typeface="Nunito Sans"/>
                          <a:ea typeface="Nunito Sans"/>
                          <a:cs typeface="Nunito Sans"/>
                          <a:sym typeface="Nunito Sans"/>
                        </a:rPr>
                        <a:t>3</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3c</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+ 5c</a:t>
                      </a:r>
                      <a:r>
                        <a:rPr b="0" baseline="30000" lang="en-GB" sz="1600">
                          <a:solidFill>
                            <a:schemeClr val="dk1"/>
                          </a:solidFill>
                          <a:latin typeface="Nunito Sans"/>
                          <a:ea typeface="Nunito Sans"/>
                          <a:cs typeface="Nunito Sans"/>
                          <a:sym typeface="Nunito Sans"/>
                        </a:rPr>
                        <a:t>2</a:t>
                      </a:r>
                      <a:endParaRPr b="0"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in ascending order:</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0.45,  44%,         ,         , 0.4</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 - 8</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+ 16</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348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 regular </a:t>
                      </a:r>
                      <a:r>
                        <a:rPr lang="en-GB" sz="1600">
                          <a:latin typeface="Nunito Sans"/>
                          <a:ea typeface="Nunito Sans"/>
                          <a:cs typeface="Nunito Sans"/>
                          <a:sym typeface="Nunito Sans"/>
                        </a:rPr>
                        <a:t>polygon</a:t>
                      </a:r>
                      <a:r>
                        <a:rPr lang="en-GB" sz="1600">
                          <a:solidFill>
                            <a:srgbClr val="000000"/>
                          </a:solidFill>
                          <a:latin typeface="Nunito Sans"/>
                          <a:ea typeface="Nunito Sans"/>
                          <a:cs typeface="Nunito Sans"/>
                          <a:sym typeface="Nunito Sans"/>
                        </a:rPr>
                        <a:t> has an interior angle that is 162</a:t>
                      </a:r>
                      <a:r>
                        <a:rPr baseline="30000" lang="en-GB" sz="1600">
                          <a:solidFill>
                            <a:srgbClr val="000000"/>
                          </a:solidFill>
                          <a:latin typeface="Nunito Sans"/>
                          <a:ea typeface="Nunito Sans"/>
                          <a:cs typeface="Nunito Sans"/>
                          <a:sym typeface="Nunito Sans"/>
                        </a:rPr>
                        <a:t>o</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How many sides does this polygon have?</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State the mathematical names for the (a)red</a:t>
                      </a:r>
                      <a:r>
                        <a:rPr lang="en-GB" sz="1600">
                          <a:latin typeface="Nunito Sans"/>
                          <a:ea typeface="Nunito Sans"/>
                          <a:cs typeface="Nunito Sans"/>
                          <a:sym typeface="Nunito Sans"/>
                        </a:rPr>
                        <a:t> line and (b) blue line.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4" name="Google Shape;134;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graphicFrame>
        <p:nvGraphicFramePr>
          <p:cNvPr id="135" name="Google Shape;135;p23"/>
          <p:cNvGraphicFramePr/>
          <p:nvPr/>
        </p:nvGraphicFramePr>
        <p:xfrm>
          <a:off x="4135125" y="1217960"/>
          <a:ext cx="3000000" cy="3000000"/>
        </p:xfrm>
        <a:graphic>
          <a:graphicData uri="http://schemas.openxmlformats.org/drawingml/2006/table">
            <a:tbl>
              <a:tblPr>
                <a:noFill/>
                <a:tableStyleId>{3A6E60BC-DD59-44BF-BB4C-21C08D083FE8}</a:tableStyleId>
              </a:tblPr>
              <a:tblGrid>
                <a:gridCol w="382850"/>
              </a:tblGrid>
              <a:tr h="332125">
                <a:tc>
                  <a:txBody>
                    <a:bodyPr/>
                    <a:lstStyle/>
                    <a:p>
                      <a:pPr indent="0" lvl="0" marL="0" rtl="0" algn="ctr">
                        <a:spcBef>
                          <a:spcPts val="0"/>
                        </a:spcBef>
                        <a:spcAft>
                          <a:spcPts val="0"/>
                        </a:spcAft>
                        <a:buNone/>
                      </a:pPr>
                      <a:r>
                        <a:rPr b="1" lang="en-GB" sz="1100">
                          <a:solidFill>
                            <a:schemeClr val="dk1"/>
                          </a:solidFill>
                          <a:latin typeface="Nunito Sans"/>
                          <a:ea typeface="Nunito Sans"/>
                          <a:cs typeface="Nunito Sans"/>
                          <a:sym typeface="Nunito Sans"/>
                        </a:rPr>
                        <a:t>4</a:t>
                      </a:r>
                      <a:endParaRPr b="1">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chemeClr val="dk1"/>
                      </a:solidFill>
                      <a:prstDash val="solid"/>
                      <a:round/>
                      <a:headEnd len="sm" w="sm" type="none"/>
                      <a:tailEnd len="sm" w="sm" type="none"/>
                    </a:lnB>
                  </a:tcPr>
                </a:tc>
              </a:tr>
              <a:tr h="332125">
                <a:tc>
                  <a:txBody>
                    <a:bodyPr/>
                    <a:lstStyle/>
                    <a:p>
                      <a:pPr indent="0" lvl="0" marL="0" rtl="0" algn="ctr">
                        <a:spcBef>
                          <a:spcPts val="0"/>
                        </a:spcBef>
                        <a:spcAft>
                          <a:spcPts val="0"/>
                        </a:spcAft>
                        <a:buNone/>
                      </a:pPr>
                      <a:r>
                        <a:rPr b="1" lang="en-GB" sz="1100">
                          <a:latin typeface="Nunito Sans"/>
                          <a:ea typeface="Nunito Sans"/>
                          <a:cs typeface="Nunito Sans"/>
                          <a:sym typeface="Nunito Sans"/>
                        </a:rPr>
                        <a:t>5</a:t>
                      </a:r>
                      <a:endParaRPr b="1" sz="11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graphicFrame>
        <p:nvGraphicFramePr>
          <p:cNvPr id="136" name="Google Shape;136;p23"/>
          <p:cNvGraphicFramePr/>
          <p:nvPr/>
        </p:nvGraphicFramePr>
        <p:xfrm>
          <a:off x="4673600" y="1217960"/>
          <a:ext cx="3000000" cy="3000000"/>
        </p:xfrm>
        <a:graphic>
          <a:graphicData uri="http://schemas.openxmlformats.org/drawingml/2006/table">
            <a:tbl>
              <a:tblPr>
                <a:noFill/>
                <a:tableStyleId>{3A6E60BC-DD59-44BF-BB4C-21C08D083FE8}</a:tableStyleId>
              </a:tblPr>
              <a:tblGrid>
                <a:gridCol w="382850"/>
              </a:tblGrid>
              <a:tr h="332125">
                <a:tc>
                  <a:txBody>
                    <a:bodyPr/>
                    <a:lstStyle/>
                    <a:p>
                      <a:pPr indent="0" lvl="0" marL="0" rtl="0" algn="ctr">
                        <a:spcBef>
                          <a:spcPts val="0"/>
                        </a:spcBef>
                        <a:spcAft>
                          <a:spcPts val="0"/>
                        </a:spcAft>
                        <a:buNone/>
                      </a:pPr>
                      <a:r>
                        <a:rPr b="1" lang="en-GB" sz="1100">
                          <a:solidFill>
                            <a:schemeClr val="dk1"/>
                          </a:solidFill>
                          <a:latin typeface="Nunito Sans"/>
                          <a:ea typeface="Nunito Sans"/>
                          <a:cs typeface="Nunito Sans"/>
                          <a:sym typeface="Nunito Sans"/>
                        </a:rPr>
                        <a:t>4</a:t>
                      </a:r>
                      <a:endParaRPr b="1">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chemeClr val="dk1"/>
                      </a:solidFill>
                      <a:prstDash val="solid"/>
                      <a:round/>
                      <a:headEnd len="sm" w="sm" type="none"/>
                      <a:tailEnd len="sm" w="sm" type="none"/>
                    </a:lnB>
                  </a:tcPr>
                </a:tc>
              </a:tr>
              <a:tr h="332125">
                <a:tc>
                  <a:txBody>
                    <a:bodyPr/>
                    <a:lstStyle/>
                    <a:p>
                      <a:pPr indent="0" lvl="0" marL="0" rtl="0" algn="ctr">
                        <a:spcBef>
                          <a:spcPts val="0"/>
                        </a:spcBef>
                        <a:spcAft>
                          <a:spcPts val="0"/>
                        </a:spcAft>
                        <a:buNone/>
                      </a:pPr>
                      <a:r>
                        <a:rPr b="1" lang="en-GB" sz="1100">
                          <a:latin typeface="Nunito Sans"/>
                          <a:ea typeface="Nunito Sans"/>
                          <a:cs typeface="Nunito Sans"/>
                          <a:sym typeface="Nunito Sans"/>
                        </a:rPr>
                        <a:t>9</a:t>
                      </a:r>
                      <a:endParaRPr b="1" sz="11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pic>
        <p:nvPicPr>
          <p:cNvPr id="137" name="Google Shape;137;p23"/>
          <p:cNvPicPr preferRelativeResize="0"/>
          <p:nvPr/>
        </p:nvPicPr>
        <p:blipFill>
          <a:blip r:embed="rId3">
            <a:alphaModFix/>
          </a:blip>
          <a:stretch>
            <a:fillRect/>
          </a:stretch>
        </p:blipFill>
        <p:spPr>
          <a:xfrm>
            <a:off x="4673600" y="2678851"/>
            <a:ext cx="3634525" cy="18874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