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47"/>
  </p:notesMasterIdLst>
  <p:sldIdLst>
    <p:sldId id="266" r:id="rId2"/>
    <p:sldId id="264" r:id="rId3"/>
    <p:sldId id="265" r:id="rId4"/>
    <p:sldId id="260" r:id="rId5"/>
    <p:sldId id="273" r:id="rId6"/>
    <p:sldId id="284" r:id="rId7"/>
    <p:sldId id="274" r:id="rId8"/>
    <p:sldId id="275" r:id="rId9"/>
    <p:sldId id="285" r:id="rId10"/>
    <p:sldId id="283" r:id="rId11"/>
    <p:sldId id="282" r:id="rId12"/>
    <p:sldId id="281" r:id="rId13"/>
    <p:sldId id="280" r:id="rId14"/>
    <p:sldId id="279" r:id="rId15"/>
    <p:sldId id="278" r:id="rId16"/>
    <p:sldId id="277" r:id="rId17"/>
    <p:sldId id="276" r:id="rId18"/>
    <p:sldId id="286" r:id="rId19"/>
    <p:sldId id="287" r:id="rId20"/>
    <p:sldId id="288" r:id="rId21"/>
    <p:sldId id="321" r:id="rId22"/>
    <p:sldId id="320" r:id="rId23"/>
    <p:sldId id="324" r:id="rId24"/>
    <p:sldId id="272"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22" r:id="rId43"/>
    <p:sldId id="323" r:id="rId44"/>
    <p:sldId id="318" r:id="rId45"/>
    <p:sldId id="271"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Nunito" pitchFamily="2" charset="77"/>
      <p:regular r:id="rId52"/>
      <p:bold r:id="rId53"/>
      <p:italic r:id="rId54"/>
      <p:boldItalic r:id="rId55"/>
    </p:embeddedFont>
    <p:embeddedFont>
      <p:font typeface="Nunito Sans" pitchFamily="2" charset="77"/>
      <p:regular r:id="rId56"/>
      <p:bold r:id="rId57"/>
      <p:italic r:id="rId58"/>
      <p:boldItalic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5" clrIdx="0"/>
  <p:cmAuthor id="1" name="Anna Doherty" initials="AD" lastIdx="8" clrIdx="1">
    <p:extLst>
      <p:ext uri="{19B8F6BF-5375-455C-9EA6-DF929625EA0E}">
        <p15:presenceInfo xmlns:p15="http://schemas.microsoft.com/office/powerpoint/2012/main" userId="S::anna.doherty@thirdspacelearning.com::ec66d166-ff20-495d-b6b8-dd2bf4327dac" providerId="AD"/>
      </p:ext>
    </p:extLst>
  </p:cmAuthor>
  <p:cmAuthor id="2" name="Paul Coffey" initials="PC" lastIdx="2" clrIdx="2">
    <p:extLst>
      <p:ext uri="{19B8F6BF-5375-455C-9EA6-DF929625EA0E}">
        <p15:presenceInfo xmlns:p15="http://schemas.microsoft.com/office/powerpoint/2012/main" userId="aa6aeab08a34add9" providerId="Windows Live"/>
      </p:ext>
    </p:extLst>
  </p:cmAuthor>
  <p:cmAuthor id="3" name="Anna Doherty" initials="" lastIdx="4"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B965"/>
    <a:srgbClr val="522CA4"/>
    <a:srgbClr val="693AD1"/>
    <a:srgbClr val="844AFF"/>
    <a:srgbClr val="2E13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D82B33B-3398-4198-991C-D4ED406399F8}">
  <a:tblStyle styleId="{8D82B33B-3398-4198-991C-D4ED406399F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0405E19-DBF8-4350-A6E9-593C9D7815B3}" styleName="Table_1">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a:tcStyle>
        <a:tcBdr/>
      </a:tcStyle>
    </a:seCell>
    <a:swCell>
      <a:tcTxStyle/>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74" autoAdjust="0"/>
    <p:restoredTop sz="94628"/>
  </p:normalViewPr>
  <p:slideViewPr>
    <p:cSldViewPr snapToGrid="0">
      <p:cViewPr varScale="1">
        <p:scale>
          <a:sx n="139" d="100"/>
          <a:sy n="139" d="100"/>
        </p:scale>
        <p:origin x="600"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41468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0487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9376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32433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11822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027051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385783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685069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121891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881068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73070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d99a71221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d99a71221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93835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3" name="Google Shape;293;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704415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0" name="Google Shape;30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740202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8" name="Google Shape;308;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28030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40259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169317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249504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802151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71200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09591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00460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595791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45241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41852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86276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24435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375431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13173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7057266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625959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130153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871775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3" name="Google Shape;293;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660449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0" name="Google Shape;300;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12155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8" name="Google Shape;308;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56950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02347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72669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92644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e79dbc3d4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e79dbc3d4a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624636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5.png"/><Relationship Id="rId7" Type="http://schemas.openxmlformats.org/officeDocument/2006/relationships/hyperlink" Target="https://thirdspacelearning.com/gcse-maths/"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445150" y="2290457"/>
            <a:ext cx="4294489" cy="538579"/>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Solving Linear Equations | Algebra</a:t>
            </a:r>
            <a:endParaRPr sz="2000" b="0" dirty="0">
              <a:solidFill>
                <a:schemeClr val="accent2"/>
              </a:solidFill>
              <a:latin typeface="Nunito Sans" pitchFamily="2" charset="77"/>
            </a:endParaRPr>
          </a:p>
        </p:txBody>
      </p:sp>
      <p:pic>
        <p:nvPicPr>
          <p:cNvPr id="6" name="Picture 5" descr="A picture containing logo&#10;&#10;Description automatically generated">
            <a:extLst>
              <a:ext uri="{FF2B5EF4-FFF2-40B4-BE49-F238E27FC236}">
                <a16:creationId xmlns:a16="http://schemas.microsoft.com/office/drawing/2014/main" id="{098BD98F-1A85-DDF6-D0E8-6A1010E8F105}"/>
              </a:ext>
            </a:extLst>
          </p:cNvPr>
          <p:cNvPicPr>
            <a:picLocks noChangeAspect="1"/>
          </p:cNvPicPr>
          <p:nvPr userDrawn="1"/>
        </p:nvPicPr>
        <p:blipFill>
          <a:blip r:embed="rId3"/>
          <a:stretch>
            <a:fillRect/>
          </a:stretch>
        </p:blipFill>
        <p:spPr>
          <a:xfrm>
            <a:off x="5495544" y="2836206"/>
            <a:ext cx="3650996" cy="2338347"/>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5FBC6D3F-1358-722A-53EF-9677DBA9521C}"/>
              </a:ext>
            </a:extLst>
          </p:cNvPr>
          <p:cNvPicPr>
            <a:picLocks noChangeAspect="1"/>
          </p:cNvPicPr>
          <p:nvPr userDrawn="1"/>
        </p:nvPicPr>
        <p:blipFill>
          <a:blip r:embed="rId4"/>
          <a:stretch>
            <a:fillRect/>
          </a:stretch>
        </p:blipFill>
        <p:spPr>
          <a:xfrm>
            <a:off x="7146073" y="-15778"/>
            <a:ext cx="1999197" cy="3008376"/>
          </a:xfrm>
          <a:prstGeom prst="rect">
            <a:avLst/>
          </a:prstGeom>
        </p:spPr>
      </p:pic>
    </p:spTree>
    <p:extLst>
      <p:ext uri="{BB962C8B-B14F-4D97-AF65-F5344CB8AC3E}">
        <p14:creationId xmlns:p14="http://schemas.microsoft.com/office/powerpoint/2010/main" val="928499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7" name="Google Shape;47;p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9"/>
        <p:cNvGrpSpPr/>
        <p:nvPr/>
      </p:nvGrpSpPr>
      <p:grpSpPr>
        <a:xfrm>
          <a:off x="0" y="0"/>
          <a:ext cx="0" cy="0"/>
          <a:chOff x="0" y="0"/>
          <a:chExt cx="0" cy="0"/>
        </a:xfrm>
      </p:grpSpPr>
      <p:sp>
        <p:nvSpPr>
          <p:cNvPr id="50" name="Google Shape;50;p1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52"/>
        <p:cNvGrpSpPr/>
        <p:nvPr/>
      </p:nvGrpSpPr>
      <p:grpSpPr>
        <a:xfrm>
          <a:off x="0" y="0"/>
          <a:ext cx="0" cy="0"/>
          <a:chOff x="0" y="0"/>
          <a:chExt cx="0" cy="0"/>
        </a:xfrm>
      </p:grpSpPr>
      <p:sp>
        <p:nvSpPr>
          <p:cNvPr id="53" name="Google Shape;53;p1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55" name="Google Shape;55;p1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6" name="Google Shape;56;p1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8"/>
        <p:cNvGrpSpPr/>
        <p:nvPr/>
      </p:nvGrpSpPr>
      <p:grpSpPr>
        <a:xfrm>
          <a:off x="0" y="0"/>
          <a:ext cx="0" cy="0"/>
          <a:chOff x="0" y="0"/>
          <a:chExt cx="0" cy="0"/>
        </a:xfrm>
      </p:grpSpPr>
      <p:sp>
        <p:nvSpPr>
          <p:cNvPr id="59" name="Google Shape;59;p1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60" name="Google Shape;60;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1"/>
        <p:cNvGrpSpPr/>
        <p:nvPr/>
      </p:nvGrpSpPr>
      <p:grpSpPr>
        <a:xfrm>
          <a:off x="0" y="0"/>
          <a:ext cx="0" cy="0"/>
          <a:chOff x="0" y="0"/>
          <a:chExt cx="0" cy="0"/>
        </a:xfrm>
      </p:grpSpPr>
      <p:sp>
        <p:nvSpPr>
          <p:cNvPr id="62" name="Google Shape;62;p1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3" name="Google Shape;63;p1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64" name="Google Shape;64;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9" name="Google Shape;69;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1200"/>
              </a:spcBef>
              <a:spcAft>
                <a:spcPts val="0"/>
              </a:spcAft>
              <a:buClr>
                <a:schemeClr val="dk1"/>
              </a:buClr>
              <a:buSzPts val="1400"/>
              <a:buChar char="○"/>
              <a:defRPr/>
            </a:lvl2pPr>
            <a:lvl3pPr marL="1371600" lvl="2" indent="-317500" algn="l" rtl="0">
              <a:lnSpc>
                <a:spcPct val="90000"/>
              </a:lnSpc>
              <a:spcBef>
                <a:spcPts val="1200"/>
              </a:spcBef>
              <a:spcAft>
                <a:spcPts val="0"/>
              </a:spcAft>
              <a:buClr>
                <a:schemeClr val="dk1"/>
              </a:buClr>
              <a:buSzPts val="1400"/>
              <a:buChar char="■"/>
              <a:defRPr/>
            </a:lvl3pPr>
            <a:lvl4pPr marL="1828800" lvl="3" indent="-317500" algn="l" rtl="0">
              <a:lnSpc>
                <a:spcPct val="90000"/>
              </a:lnSpc>
              <a:spcBef>
                <a:spcPts val="1200"/>
              </a:spcBef>
              <a:spcAft>
                <a:spcPts val="0"/>
              </a:spcAft>
              <a:buClr>
                <a:schemeClr val="dk1"/>
              </a:buClr>
              <a:buSzPts val="1400"/>
              <a:buChar char="●"/>
              <a:defRPr/>
            </a:lvl4pPr>
            <a:lvl5pPr marL="2286000" lvl="4" indent="-317500" algn="l" rtl="0">
              <a:lnSpc>
                <a:spcPct val="90000"/>
              </a:lnSpc>
              <a:spcBef>
                <a:spcPts val="1200"/>
              </a:spcBef>
              <a:spcAft>
                <a:spcPts val="0"/>
              </a:spcAft>
              <a:buClr>
                <a:schemeClr val="dk1"/>
              </a:buClr>
              <a:buSzPts val="1400"/>
              <a:buChar char="○"/>
              <a:defRPr/>
            </a:lvl5pPr>
            <a:lvl6pPr marL="2743200" lvl="5" indent="-317500" algn="l" rtl="0">
              <a:lnSpc>
                <a:spcPct val="90000"/>
              </a:lnSpc>
              <a:spcBef>
                <a:spcPts val="1200"/>
              </a:spcBef>
              <a:spcAft>
                <a:spcPts val="0"/>
              </a:spcAft>
              <a:buClr>
                <a:schemeClr val="dk1"/>
              </a:buClr>
              <a:buSzPts val="1400"/>
              <a:buChar char="■"/>
              <a:defRPr/>
            </a:lvl6pPr>
            <a:lvl7pPr marL="3200400" lvl="6" indent="-317500" algn="l" rtl="0">
              <a:lnSpc>
                <a:spcPct val="90000"/>
              </a:lnSpc>
              <a:spcBef>
                <a:spcPts val="1200"/>
              </a:spcBef>
              <a:spcAft>
                <a:spcPts val="0"/>
              </a:spcAft>
              <a:buClr>
                <a:schemeClr val="dk1"/>
              </a:buClr>
              <a:buSzPts val="1400"/>
              <a:buChar char="●"/>
              <a:defRPr/>
            </a:lvl7pPr>
            <a:lvl8pPr marL="3657600" lvl="7" indent="-317500" algn="l" rtl="0">
              <a:lnSpc>
                <a:spcPct val="90000"/>
              </a:lnSpc>
              <a:spcBef>
                <a:spcPts val="1200"/>
              </a:spcBef>
              <a:spcAft>
                <a:spcPts val="0"/>
              </a:spcAft>
              <a:buClr>
                <a:schemeClr val="dk1"/>
              </a:buClr>
              <a:buSzPts val="1400"/>
              <a:buChar char="○"/>
              <a:defRPr/>
            </a:lvl8pPr>
            <a:lvl9pPr marL="4114800" lvl="8" indent="-317500" algn="l" rtl="0">
              <a:lnSpc>
                <a:spcPct val="90000"/>
              </a:lnSpc>
              <a:spcBef>
                <a:spcPts val="1200"/>
              </a:spcBef>
              <a:spcAft>
                <a:spcPts val="1200"/>
              </a:spcAft>
              <a:buClr>
                <a:schemeClr val="dk1"/>
              </a:buClr>
              <a:buSzPts val="1400"/>
              <a:buChar char="■"/>
              <a:defRPr/>
            </a:lvl9pPr>
          </a:lstStyle>
          <a:p>
            <a:endParaRPr/>
          </a:p>
        </p:txBody>
      </p:sp>
      <p:sp>
        <p:nvSpPr>
          <p:cNvPr id="70" name="Google Shape;70;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1" name="Google Shape;71;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sz="1100"/>
            </a:lvl1pPr>
            <a:lvl2pPr lvl="1" algn="l" rtl="0">
              <a:spcBef>
                <a:spcPts val="0"/>
              </a:spcBef>
              <a:spcAft>
                <a:spcPts val="0"/>
              </a:spcAft>
              <a:buSzPts val="1100"/>
              <a:buNone/>
              <a:defRPr sz="1100"/>
            </a:lvl2pPr>
            <a:lvl3pPr lvl="2" algn="l" rtl="0">
              <a:spcBef>
                <a:spcPts val="0"/>
              </a:spcBef>
              <a:spcAft>
                <a:spcPts val="0"/>
              </a:spcAft>
              <a:buSzPts val="1100"/>
              <a:buNone/>
              <a:defRPr sz="1100"/>
            </a:lvl3pPr>
            <a:lvl4pPr lvl="3" algn="l" rtl="0">
              <a:spcBef>
                <a:spcPts val="0"/>
              </a:spcBef>
              <a:spcAft>
                <a:spcPts val="0"/>
              </a:spcAft>
              <a:buSzPts val="1100"/>
              <a:buNone/>
              <a:defRPr sz="1100"/>
            </a:lvl4pPr>
            <a:lvl5pPr lvl="4" algn="l" rtl="0">
              <a:spcBef>
                <a:spcPts val="0"/>
              </a:spcBef>
              <a:spcAft>
                <a:spcPts val="0"/>
              </a:spcAft>
              <a:buSzPts val="1100"/>
              <a:buNone/>
              <a:defRPr sz="1100"/>
            </a:lvl5pPr>
            <a:lvl6pPr lvl="5" algn="l" rtl="0">
              <a:spcBef>
                <a:spcPts val="0"/>
              </a:spcBef>
              <a:spcAft>
                <a:spcPts val="0"/>
              </a:spcAft>
              <a:buSzPts val="1100"/>
              <a:buNone/>
              <a:defRPr sz="1100"/>
            </a:lvl6pPr>
            <a:lvl7pPr lvl="6" algn="l" rtl="0">
              <a:spcBef>
                <a:spcPts val="0"/>
              </a:spcBef>
              <a:spcAft>
                <a:spcPts val="0"/>
              </a:spcAft>
              <a:buSzPts val="1100"/>
              <a:buNone/>
              <a:defRPr sz="1100"/>
            </a:lvl7pPr>
            <a:lvl8pPr lvl="7" algn="l" rtl="0">
              <a:spcBef>
                <a:spcPts val="0"/>
              </a:spcBef>
              <a:spcAft>
                <a:spcPts val="0"/>
              </a:spcAft>
              <a:buSzPts val="1100"/>
              <a:buNone/>
              <a:defRPr sz="1100"/>
            </a:lvl8pPr>
            <a:lvl9pPr lvl="8" algn="l" rtl="0">
              <a:spcBef>
                <a:spcPts val="0"/>
              </a:spcBef>
              <a:spcAft>
                <a:spcPts val="0"/>
              </a:spcAft>
              <a:buSzPts val="1100"/>
              <a:buNone/>
              <a:defRPr sz="1100"/>
            </a:lvl9pPr>
          </a:lstStyle>
          <a:p>
            <a:endParaRPr/>
          </a:p>
        </p:txBody>
      </p:sp>
      <p:sp>
        <p:nvSpPr>
          <p:cNvPr id="72" name="Google Shape;72;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lvl="0" indent="0" algn="l"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 Answers</a:t>
            </a:r>
            <a:endParaRPr sz="5000" b="1" dirty="0">
              <a:solidFill>
                <a:schemeClr val="tx1"/>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573167" y="3096085"/>
            <a:ext cx="1011651" cy="892000"/>
          </a:xfrm>
          <a:prstGeom prst="rect">
            <a:avLst/>
          </a:prstGeom>
          <a:noFill/>
          <a:ln>
            <a:noFill/>
          </a:ln>
        </p:spPr>
      </p:pic>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445150" y="2290457"/>
            <a:ext cx="4256389" cy="538579"/>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Solving Linear Equations | Algebra</a:t>
            </a:r>
            <a:endParaRPr sz="2000" b="0" dirty="0">
              <a:solidFill>
                <a:schemeClr val="accent2"/>
              </a:solidFill>
              <a:latin typeface="Nunito Sans" pitchFamily="2" charset="77"/>
            </a:endParaRPr>
          </a:p>
        </p:txBody>
      </p:sp>
      <p:pic>
        <p:nvPicPr>
          <p:cNvPr id="6" name="Picture 5" descr="A picture containing logo&#10;&#10;Description automatically generated">
            <a:extLst>
              <a:ext uri="{FF2B5EF4-FFF2-40B4-BE49-F238E27FC236}">
                <a16:creationId xmlns:a16="http://schemas.microsoft.com/office/drawing/2014/main" id="{098BD98F-1A85-DDF6-D0E8-6A1010E8F105}"/>
              </a:ext>
            </a:extLst>
          </p:cNvPr>
          <p:cNvPicPr>
            <a:picLocks noChangeAspect="1"/>
          </p:cNvPicPr>
          <p:nvPr userDrawn="1"/>
        </p:nvPicPr>
        <p:blipFill>
          <a:blip r:embed="rId3"/>
          <a:stretch>
            <a:fillRect/>
          </a:stretch>
        </p:blipFill>
        <p:spPr>
          <a:xfrm>
            <a:off x="5495544" y="2805726"/>
            <a:ext cx="3650996" cy="2338347"/>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5FBC6D3F-1358-722A-53EF-9677DBA9521C}"/>
              </a:ext>
            </a:extLst>
          </p:cNvPr>
          <p:cNvPicPr>
            <a:picLocks noChangeAspect="1"/>
          </p:cNvPicPr>
          <p:nvPr userDrawn="1"/>
        </p:nvPicPr>
        <p:blipFill>
          <a:blip r:embed="rId4"/>
          <a:stretch>
            <a:fillRect/>
          </a:stretch>
        </p:blipFill>
        <p:spPr>
          <a:xfrm>
            <a:off x="7146073" y="-15778"/>
            <a:ext cx="1999197" cy="3008376"/>
          </a:xfrm>
          <a:prstGeom prst="rect">
            <a:avLst/>
          </a:prstGeom>
        </p:spPr>
      </p:pic>
    </p:spTree>
    <p:extLst>
      <p:ext uri="{BB962C8B-B14F-4D97-AF65-F5344CB8AC3E}">
        <p14:creationId xmlns:p14="http://schemas.microsoft.com/office/powerpoint/2010/main" val="1192037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type="title" preserve="1">
  <p:cSld name="1_Title slide">
    <p:spTree>
      <p:nvGrpSpPr>
        <p:cNvPr id="1" name="Shape 9"/>
        <p:cNvGrpSpPr/>
        <p:nvPr/>
      </p:nvGrpSpPr>
      <p:grpSpPr>
        <a:xfrm>
          <a:off x="0" y="0"/>
          <a:ext cx="0" cy="0"/>
          <a:chOff x="0" y="0"/>
          <a:chExt cx="0" cy="0"/>
        </a:xfrm>
      </p:grpSpPr>
      <p:sp>
        <p:nvSpPr>
          <p:cNvPr id="5" name="Rectangle 4">
            <a:extLst>
              <a:ext uri="{FF2B5EF4-FFF2-40B4-BE49-F238E27FC236}">
                <a16:creationId xmlns:a16="http://schemas.microsoft.com/office/drawing/2014/main" id="{4C5DD537-6494-782E-864A-7CCF8AB49A0A}"/>
              </a:ext>
            </a:extLst>
          </p:cNvPr>
          <p:cNvSpPr/>
          <p:nvPr userDrawn="1"/>
        </p:nvSpPr>
        <p:spPr>
          <a:xfrm>
            <a:off x="0" y="0"/>
            <a:ext cx="9144000" cy="538579"/>
          </a:xfrm>
          <a:prstGeom prst="rect">
            <a:avLst/>
          </a:prstGeom>
          <a:solidFill>
            <a:srgbClr val="844AFF"/>
          </a:solidFill>
          <a:ln>
            <a:solidFill>
              <a:srgbClr val="844A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
        <p:nvSpPr>
          <p:cNvPr id="12" name="Google Shape;12;p2"/>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lvl="0" indent="0" algn="ctr" rtl="0">
              <a:lnSpc>
                <a:spcPct val="90000"/>
              </a:lnSpc>
              <a:spcBef>
                <a:spcPts val="0"/>
              </a:spcBef>
              <a:spcAft>
                <a:spcPts val="0"/>
              </a:spcAft>
              <a:buClr>
                <a:schemeClr val="dk1"/>
              </a:buClr>
              <a:buSzPts val="4500"/>
              <a:buFont typeface="Calibri"/>
              <a:buNone/>
            </a:pPr>
            <a:r>
              <a:rPr lang="en-GB" sz="5000" b="1" dirty="0">
                <a:solidFill>
                  <a:schemeClr val="tx1"/>
                </a:solidFill>
                <a:latin typeface="Nunito Sans"/>
                <a:ea typeface="Nunito Sans"/>
                <a:cs typeface="Nunito Sans"/>
                <a:sym typeface="Nunito Sans"/>
              </a:rPr>
              <a:t>Diagnostic Questions</a:t>
            </a:r>
            <a:endParaRPr sz="5000" b="1" dirty="0">
              <a:solidFill>
                <a:schemeClr val="tx1"/>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lvl="0" indent="0" algn="ctr" rtl="0">
              <a:lnSpc>
                <a:spcPct val="90000"/>
              </a:lnSpc>
              <a:spcBef>
                <a:spcPts val="0"/>
              </a:spcBef>
              <a:spcAft>
                <a:spcPts val="0"/>
              </a:spcAft>
              <a:buClr>
                <a:schemeClr val="dk1"/>
              </a:buClr>
              <a:buSzPts val="1800"/>
              <a:buNone/>
            </a:pPr>
            <a:endParaRPr>
              <a:solidFill>
                <a:srgbClr val="FFFFFF"/>
              </a:solidFill>
              <a:latin typeface="Nunito Sans"/>
              <a:ea typeface="Nunito Sans"/>
              <a:cs typeface="Nunito Sans"/>
              <a:sym typeface="Nunito Sans"/>
            </a:endParaRPr>
          </a:p>
        </p:txBody>
      </p:sp>
      <p:pic>
        <p:nvPicPr>
          <p:cNvPr id="15" name="Google Shape;15;p2"/>
          <p:cNvPicPr preferRelativeResize="0"/>
          <p:nvPr/>
        </p:nvPicPr>
        <p:blipFill>
          <a:blip r:embed="rId2">
            <a:alphaModFix/>
          </a:blip>
          <a:stretch>
            <a:fillRect/>
          </a:stretch>
        </p:blipFill>
        <p:spPr>
          <a:xfrm>
            <a:off x="4066174" y="3082900"/>
            <a:ext cx="1011651" cy="892000"/>
          </a:xfrm>
          <a:prstGeom prst="rect">
            <a:avLst/>
          </a:prstGeom>
          <a:noFill/>
          <a:ln>
            <a:noFill/>
          </a:ln>
        </p:spPr>
      </p:pic>
      <p:sp>
        <p:nvSpPr>
          <p:cNvPr id="3" name="Google Shape;101;p19">
            <a:hlinkClick r:id="" action="ppaction://hlinkshowjump?jump=firstslide"/>
            <a:extLst>
              <a:ext uri="{FF2B5EF4-FFF2-40B4-BE49-F238E27FC236}">
                <a16:creationId xmlns:a16="http://schemas.microsoft.com/office/drawing/2014/main" id="{DC465A62-7C1B-DA17-3AD5-A6B51F593A28}"/>
              </a:ext>
            </a:extLst>
          </p:cNvPr>
          <p:cNvSpPr txBox="1"/>
          <p:nvPr userDrawn="1"/>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GB" sz="2000" b="1" dirty="0">
                <a:solidFill>
                  <a:schemeClr val="bg1"/>
                </a:solidFill>
                <a:latin typeface="Nunito Sans" pitchFamily="2" charset="77"/>
                <a:ea typeface="Nunito Sans"/>
                <a:cs typeface="Nunito Sans"/>
                <a:sym typeface="Nunito Sans"/>
              </a:rPr>
              <a:t>Algebra</a:t>
            </a:r>
            <a:endParaRPr sz="2000" b="1" dirty="0">
              <a:solidFill>
                <a:schemeClr val="bg1"/>
              </a:solidFill>
              <a:latin typeface="Nunito Sans" pitchFamily="2" charset="77"/>
            </a:endParaRPr>
          </a:p>
        </p:txBody>
      </p:sp>
      <p:sp>
        <p:nvSpPr>
          <p:cNvPr id="4" name="Google Shape;101;p19">
            <a:hlinkClick r:id="" action="ppaction://hlinkshowjump?jump=firstslide"/>
            <a:extLst>
              <a:ext uri="{FF2B5EF4-FFF2-40B4-BE49-F238E27FC236}">
                <a16:creationId xmlns:a16="http://schemas.microsoft.com/office/drawing/2014/main" id="{C76A108A-1943-FB08-CA22-5EABA08A611F}"/>
              </a:ext>
            </a:extLst>
          </p:cNvPr>
          <p:cNvSpPr txBox="1"/>
          <p:nvPr userDrawn="1"/>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GB" sz="2000" b="0" dirty="0">
                <a:solidFill>
                  <a:schemeClr val="accent2"/>
                </a:solidFill>
                <a:latin typeface="Nunito Sans" pitchFamily="2" charset="77"/>
                <a:ea typeface="Nunito Sans"/>
                <a:cs typeface="Nunito Sans"/>
                <a:sym typeface="Nunito Sans"/>
              </a:rPr>
              <a:t>Topic Answers</a:t>
            </a:r>
            <a:endParaRPr sz="2000" b="0" dirty="0">
              <a:solidFill>
                <a:schemeClr val="accent2"/>
              </a:solidFill>
              <a:latin typeface="Nunito Sans" pitchFamily="2" charset="77"/>
            </a:endParaRPr>
          </a:p>
        </p:txBody>
      </p:sp>
    </p:spTree>
    <p:extLst>
      <p:ext uri="{BB962C8B-B14F-4D97-AF65-F5344CB8AC3E}">
        <p14:creationId xmlns:p14="http://schemas.microsoft.com/office/powerpoint/2010/main" val="2220385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1" preserve="1">
  <p:cSld name="1_Title slide 1">
    <p:spTree>
      <p:nvGrpSpPr>
        <p:cNvPr id="1" name="Shape 16"/>
        <p:cNvGrpSpPr/>
        <p:nvPr/>
      </p:nvGrpSpPr>
      <p:grpSpPr>
        <a:xfrm>
          <a:off x="0" y="0"/>
          <a:ext cx="0" cy="0"/>
          <a:chOff x="0" y="0"/>
          <a:chExt cx="0" cy="0"/>
        </a:xfrm>
      </p:grpSpPr>
      <p:pic>
        <p:nvPicPr>
          <p:cNvPr id="6" name="Picture 5" descr="Shape&#10;&#10;Description automatically generated">
            <a:extLst>
              <a:ext uri="{FF2B5EF4-FFF2-40B4-BE49-F238E27FC236}">
                <a16:creationId xmlns:a16="http://schemas.microsoft.com/office/drawing/2014/main" id="{D8819442-42D4-B3E3-EFDF-427C0B261159}"/>
              </a:ext>
            </a:extLst>
          </p:cNvPr>
          <p:cNvPicPr>
            <a:picLocks noChangeAspect="1"/>
          </p:cNvPicPr>
          <p:nvPr userDrawn="1"/>
        </p:nvPicPr>
        <p:blipFill>
          <a:blip r:embed="rId2"/>
          <a:stretch>
            <a:fillRect/>
          </a:stretch>
        </p:blipFill>
        <p:spPr>
          <a:xfrm>
            <a:off x="7320978" y="-16695"/>
            <a:ext cx="1804307" cy="2715106"/>
          </a:xfrm>
          <a:prstGeom prst="rect">
            <a:avLst/>
          </a:prstGeom>
        </p:spPr>
      </p:pic>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pic>
        <p:nvPicPr>
          <p:cNvPr id="22" name="Picture 21" descr="Logo, icon&#10;&#10;Description automatically generated">
            <a:extLst>
              <a:ext uri="{FF2B5EF4-FFF2-40B4-BE49-F238E27FC236}">
                <a16:creationId xmlns:a16="http://schemas.microsoft.com/office/drawing/2014/main" id="{57E3FA74-CBE9-44AA-6F52-969DF902D282}"/>
              </a:ext>
            </a:extLst>
          </p:cNvPr>
          <p:cNvPicPr>
            <a:picLocks noChangeAspect="1"/>
          </p:cNvPicPr>
          <p:nvPr userDrawn="1"/>
        </p:nvPicPr>
        <p:blipFill>
          <a:blip r:embed="rId3"/>
          <a:stretch>
            <a:fillRect/>
          </a:stretch>
        </p:blipFill>
        <p:spPr>
          <a:xfrm>
            <a:off x="8342890" y="4382586"/>
            <a:ext cx="678268" cy="674231"/>
          </a:xfrm>
          <a:prstGeom prst="rect">
            <a:avLst/>
          </a:prstGeom>
        </p:spPr>
      </p:pic>
      <p:pic>
        <p:nvPicPr>
          <p:cNvPr id="3" name="Picture 2" descr="Shape, logo&#10;&#10;Description automatically generated">
            <a:extLst>
              <a:ext uri="{FF2B5EF4-FFF2-40B4-BE49-F238E27FC236}">
                <a16:creationId xmlns:a16="http://schemas.microsoft.com/office/drawing/2014/main" id="{AD0802E4-0BB7-72A3-AB28-A03BF4BD7102}"/>
              </a:ext>
            </a:extLst>
          </p:cNvPr>
          <p:cNvPicPr>
            <a:picLocks noChangeAspect="1"/>
          </p:cNvPicPr>
          <p:nvPr userDrawn="1"/>
        </p:nvPicPr>
        <p:blipFill>
          <a:blip r:embed="rId4"/>
          <a:stretch>
            <a:fillRect/>
          </a:stretch>
        </p:blipFill>
        <p:spPr>
          <a:xfrm>
            <a:off x="4971095" y="2477912"/>
            <a:ext cx="4164096" cy="2666971"/>
          </a:xfrm>
          <a:prstGeom prst="rect">
            <a:avLst/>
          </a:prstGeom>
        </p:spPr>
      </p:pic>
      <p:sp>
        <p:nvSpPr>
          <p:cNvPr id="2" name="TextBox 1">
            <a:extLst>
              <a:ext uri="{FF2B5EF4-FFF2-40B4-BE49-F238E27FC236}">
                <a16:creationId xmlns:a16="http://schemas.microsoft.com/office/drawing/2014/main" id="{5F064C16-16CA-CF21-617F-DA8704B0496E}"/>
              </a:ext>
            </a:extLst>
          </p:cNvPr>
          <p:cNvSpPr txBox="1"/>
          <p:nvPr userDrawn="1"/>
        </p:nvSpPr>
        <p:spPr>
          <a:xfrm>
            <a:off x="122842" y="294891"/>
            <a:ext cx="6907794" cy="584775"/>
          </a:xfrm>
          <a:prstGeom prst="rect">
            <a:avLst/>
          </a:prstGeom>
          <a:noFill/>
        </p:spPr>
        <p:txBody>
          <a:bodyPr wrap="square">
            <a:spAutoFit/>
          </a:bodyPr>
          <a:lstStyle/>
          <a:p>
            <a:r>
              <a:rPr lang="en-GB" sz="3200" dirty="0">
                <a:solidFill>
                  <a:schemeClr val="accent1"/>
                </a:solidFill>
                <a:effectLst/>
                <a:latin typeface="Nunito Sans" pitchFamily="2" charset="77"/>
              </a:rPr>
              <a:t>Where to go next?</a:t>
            </a:r>
            <a:endParaRPr lang="en-US" dirty="0">
              <a:latin typeface="Nunito Sans" pitchFamily="2" charset="77"/>
            </a:endParaRPr>
          </a:p>
        </p:txBody>
      </p:sp>
      <p:pic>
        <p:nvPicPr>
          <p:cNvPr id="5" name="Picture 4" descr="Qr code&#10;&#10;Description automatically generated">
            <a:extLst>
              <a:ext uri="{FF2B5EF4-FFF2-40B4-BE49-F238E27FC236}">
                <a16:creationId xmlns:a16="http://schemas.microsoft.com/office/drawing/2014/main" id="{70915A67-175F-A279-53ED-7A38388C8557}"/>
              </a:ext>
            </a:extLst>
          </p:cNvPr>
          <p:cNvPicPr>
            <a:picLocks noChangeAspect="1"/>
          </p:cNvPicPr>
          <p:nvPr userDrawn="1"/>
        </p:nvPicPr>
        <p:blipFill>
          <a:blip r:embed="rId5"/>
          <a:stretch>
            <a:fillRect/>
          </a:stretch>
        </p:blipFill>
        <p:spPr>
          <a:xfrm>
            <a:off x="7292046" y="1963243"/>
            <a:ext cx="1180412" cy="117204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413A04CB-B931-90EF-4BF1-E34D08556016}"/>
              </a:ext>
            </a:extLst>
          </p:cNvPr>
          <p:cNvPicPr>
            <a:picLocks noChangeAspect="1"/>
          </p:cNvPicPr>
          <p:nvPr userDrawn="1"/>
        </p:nvPicPr>
        <p:blipFill>
          <a:blip r:embed="rId6"/>
          <a:stretch>
            <a:fillRect/>
          </a:stretch>
        </p:blipFill>
        <p:spPr>
          <a:xfrm rot="2266813">
            <a:off x="6665551" y="1337996"/>
            <a:ext cx="775185" cy="486975"/>
          </a:xfrm>
          <a:prstGeom prst="rect">
            <a:avLst/>
          </a:prstGeom>
        </p:spPr>
      </p:pic>
      <p:sp>
        <p:nvSpPr>
          <p:cNvPr id="11" name="TextBox 10">
            <a:extLst>
              <a:ext uri="{FF2B5EF4-FFF2-40B4-BE49-F238E27FC236}">
                <a16:creationId xmlns:a16="http://schemas.microsoft.com/office/drawing/2014/main" id="{6F6A8987-9A4E-9994-F94B-DE8C2B7E2FC8}"/>
              </a:ext>
            </a:extLst>
          </p:cNvPr>
          <p:cNvSpPr txBox="1"/>
          <p:nvPr userDrawn="1"/>
        </p:nvSpPr>
        <p:spPr>
          <a:xfrm>
            <a:off x="141557" y="881819"/>
            <a:ext cx="6918011"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For more diagnostic questions, and GCSE maths revision resources and worksheets to support students in fixing any misconceptions take a look at the free Third Space Learning </a:t>
            </a:r>
            <a:r>
              <a:rPr lang="en-GB" sz="1400" b="0" i="0" u="sng" dirty="0">
                <a:solidFill>
                  <a:schemeClr val="accent1"/>
                </a:solidFill>
                <a:effectLst/>
                <a:latin typeface="Nunito Sans" pitchFamily="2" charset="77"/>
                <a:hlinkClick r:id="rId7">
                  <a:extLst>
                    <a:ext uri="{A12FA001-AC4F-418D-AE19-62706E023703}">
                      <ahyp:hlinkClr xmlns:ahyp="http://schemas.microsoft.com/office/drawing/2018/hyperlinkcolor" val="tx"/>
                    </a:ext>
                  </a:extLst>
                </a:hlinkClick>
              </a:rPr>
              <a:t>GCSE maths revision</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pages.</a:t>
            </a:r>
          </a:p>
          <a:p>
            <a:endParaRPr lang="en-GB" sz="1400" b="0" i="0" u="none" strike="noStrike" dirty="0">
              <a:solidFill>
                <a:srgbClr val="1C1C1C"/>
              </a:solidFill>
              <a:effectLst/>
              <a:latin typeface="Nunito Sans" pitchFamily="2" charset="77"/>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dirty="0">
                <a:effectLst/>
                <a:latin typeface="Nunito Sans" pitchFamily="2" charset="77"/>
              </a:rPr>
              <a:t>Scan the QR code to discover our library of FREE GCSE maths revision resources. </a:t>
            </a:r>
            <a:endParaRPr lang="en-US" dirty="0">
              <a:latin typeface="Nunito Sans" pitchFamily="2" charset="77"/>
            </a:endParaRPr>
          </a:p>
        </p:txBody>
      </p:sp>
      <p:sp>
        <p:nvSpPr>
          <p:cNvPr id="15" name="TextBox 14">
            <a:extLst>
              <a:ext uri="{FF2B5EF4-FFF2-40B4-BE49-F238E27FC236}">
                <a16:creationId xmlns:a16="http://schemas.microsoft.com/office/drawing/2014/main" id="{509E93A4-8436-5724-299C-119F30C81E75}"/>
              </a:ext>
            </a:extLst>
          </p:cNvPr>
          <p:cNvSpPr txBox="1"/>
          <p:nvPr userDrawn="1"/>
        </p:nvSpPr>
        <p:spPr>
          <a:xfrm>
            <a:off x="122842" y="2371384"/>
            <a:ext cx="8494349" cy="1077218"/>
          </a:xfrm>
          <a:prstGeom prst="rect">
            <a:avLst/>
          </a:prstGeom>
          <a:noFill/>
        </p:spPr>
        <p:txBody>
          <a:bodyPr wrap="square">
            <a:spAutoFit/>
          </a:bodyPr>
          <a:lstStyle/>
          <a:p>
            <a:r>
              <a:rPr lang="en-GB" sz="3200" dirty="0">
                <a:solidFill>
                  <a:schemeClr val="accent1"/>
                </a:solidFill>
                <a:effectLst/>
                <a:latin typeface="Nunito Sans" pitchFamily="2" charset="77"/>
              </a:rPr>
              <a:t>Do you have KS4 students who need additional support in maths?</a:t>
            </a:r>
            <a:endParaRPr lang="en-US" dirty="0">
              <a:latin typeface="Nunito Sans" pitchFamily="2" charset="77"/>
            </a:endParaRPr>
          </a:p>
        </p:txBody>
      </p:sp>
      <p:sp>
        <p:nvSpPr>
          <p:cNvPr id="18" name="TextBox 17">
            <a:extLst>
              <a:ext uri="{FF2B5EF4-FFF2-40B4-BE49-F238E27FC236}">
                <a16:creationId xmlns:a16="http://schemas.microsoft.com/office/drawing/2014/main" id="{46EE7124-5F5D-428F-631E-C0173F519C6B}"/>
              </a:ext>
            </a:extLst>
          </p:cNvPr>
          <p:cNvSpPr txBox="1"/>
          <p:nvPr userDrawn="1"/>
        </p:nvSpPr>
        <p:spPr>
          <a:xfrm>
            <a:off x="122842" y="3501701"/>
            <a:ext cx="5568270"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Our specialist tutors will help students to develop the skills they need to succeed at GCSE in weekly one to one online revision lessons. Trusted by secondary schools across the UK. </a:t>
            </a:r>
          </a:p>
          <a:p>
            <a:endParaRPr lang="en-GB" sz="1400" b="0" i="0" u="none" strike="noStrike" dirty="0">
              <a:solidFill>
                <a:srgbClr val="1C1C1C"/>
              </a:solidFill>
              <a:effectLst/>
              <a:latin typeface="Nunito Sans" pitchFamily="2" charset="77"/>
            </a:endParaRPr>
          </a:p>
          <a:p>
            <a:r>
              <a:rPr lang="en-GB" sz="1400" b="0" i="0" u="none" strike="noStrike" dirty="0">
                <a:solidFill>
                  <a:srgbClr val="1C1C1C"/>
                </a:solidFill>
                <a:effectLst/>
                <a:latin typeface="Nunito Sans" pitchFamily="2" charset="77"/>
              </a:rPr>
              <a:t>Visit </a:t>
            </a:r>
            <a:r>
              <a:rPr lang="en-GB" sz="1400" b="0" i="0" u="none" strike="noStrike" dirty="0">
                <a:solidFill>
                  <a:schemeClr val="accent1"/>
                </a:solidFill>
                <a:effectLst/>
                <a:latin typeface="Nunito Sans" pitchFamily="2" charset="77"/>
                <a:hlinkClick r:id="rId8">
                  <a:extLst>
                    <a:ext uri="{A12FA001-AC4F-418D-AE19-62706E023703}">
                      <ahyp:hlinkClr xmlns:ahyp="http://schemas.microsoft.com/office/drawing/2018/hyperlinkcolor" val="tx"/>
                    </a:ext>
                  </a:extLst>
                </a:hlinkClick>
              </a:rPr>
              <a:t>thirdspacelearning.com</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to find out more.</a:t>
            </a:r>
          </a:p>
        </p:txBody>
      </p:sp>
    </p:spTree>
    <p:extLst>
      <p:ext uri="{BB962C8B-B14F-4D97-AF65-F5344CB8AC3E}">
        <p14:creationId xmlns:p14="http://schemas.microsoft.com/office/powerpoint/2010/main" val="2533664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reserve="1">
  <p:cSld name="1_Title slide 1">
    <p:spTree>
      <p:nvGrpSpPr>
        <p:cNvPr id="1" name="Shape 16"/>
        <p:cNvGrpSpPr/>
        <p:nvPr/>
      </p:nvGrpSpPr>
      <p:grpSpPr>
        <a:xfrm>
          <a:off x="0" y="0"/>
          <a:ext cx="0" cy="0"/>
          <a:chOff x="0" y="0"/>
          <a:chExt cx="0" cy="0"/>
        </a:xfrm>
      </p:grpSpPr>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GB"/>
              <a:t>‹#›</a:t>
            </a:fld>
            <a:endParaRPr/>
          </a:p>
        </p:txBody>
      </p:sp>
      <p:pic>
        <p:nvPicPr>
          <p:cNvPr id="22" name="Picture 21" descr="Logo, icon&#10;&#10;Description automatically generated">
            <a:extLst>
              <a:ext uri="{FF2B5EF4-FFF2-40B4-BE49-F238E27FC236}">
                <a16:creationId xmlns:a16="http://schemas.microsoft.com/office/drawing/2014/main" id="{57E3FA74-CBE9-44AA-6F52-969DF902D282}"/>
              </a:ext>
            </a:extLst>
          </p:cNvPr>
          <p:cNvPicPr>
            <a:picLocks noChangeAspect="1"/>
          </p:cNvPicPr>
          <p:nvPr userDrawn="1"/>
        </p:nvPicPr>
        <p:blipFill>
          <a:blip r:embed="rId2"/>
          <a:stretch>
            <a:fillRect/>
          </a:stretch>
        </p:blipFill>
        <p:spPr>
          <a:xfrm>
            <a:off x="8342890" y="4382586"/>
            <a:ext cx="678268" cy="674231"/>
          </a:xfrm>
          <a:prstGeom prst="rect">
            <a:avLst/>
          </a:prstGeom>
        </p:spPr>
      </p:pic>
      <p:sp>
        <p:nvSpPr>
          <p:cNvPr id="2" name="TextBox 1">
            <a:extLst>
              <a:ext uri="{FF2B5EF4-FFF2-40B4-BE49-F238E27FC236}">
                <a16:creationId xmlns:a16="http://schemas.microsoft.com/office/drawing/2014/main" id="{5F064C16-16CA-CF21-617F-DA8704B0496E}"/>
              </a:ext>
            </a:extLst>
          </p:cNvPr>
          <p:cNvSpPr txBox="1"/>
          <p:nvPr userDrawn="1"/>
        </p:nvSpPr>
        <p:spPr>
          <a:xfrm>
            <a:off x="122842" y="294891"/>
            <a:ext cx="6907794" cy="584775"/>
          </a:xfrm>
          <a:prstGeom prst="rect">
            <a:avLst/>
          </a:prstGeom>
          <a:noFill/>
        </p:spPr>
        <p:txBody>
          <a:bodyPr wrap="square">
            <a:spAutoFit/>
          </a:bodyPr>
          <a:lstStyle/>
          <a:p>
            <a:r>
              <a:rPr lang="en-GB" sz="3200" dirty="0">
                <a:solidFill>
                  <a:schemeClr val="accent1"/>
                </a:solidFill>
                <a:effectLst/>
                <a:latin typeface="Nunito Sans" pitchFamily="2" charset="77"/>
              </a:rPr>
              <a:t>Where to go next?</a:t>
            </a:r>
            <a:endParaRPr lang="en-US" dirty="0">
              <a:latin typeface="Nunito Sans" pitchFamily="2" charset="77"/>
            </a:endParaRPr>
          </a:p>
        </p:txBody>
      </p:sp>
      <p:pic>
        <p:nvPicPr>
          <p:cNvPr id="5" name="Picture 4" descr="Qr code&#10;&#10;Description automatically generated">
            <a:extLst>
              <a:ext uri="{FF2B5EF4-FFF2-40B4-BE49-F238E27FC236}">
                <a16:creationId xmlns:a16="http://schemas.microsoft.com/office/drawing/2014/main" id="{70915A67-175F-A279-53ED-7A38388C8557}"/>
              </a:ext>
            </a:extLst>
          </p:cNvPr>
          <p:cNvPicPr>
            <a:picLocks noChangeAspect="1"/>
          </p:cNvPicPr>
          <p:nvPr userDrawn="1"/>
        </p:nvPicPr>
        <p:blipFill>
          <a:blip r:embed="rId3"/>
          <a:stretch>
            <a:fillRect/>
          </a:stretch>
        </p:blipFill>
        <p:spPr>
          <a:xfrm>
            <a:off x="7292046" y="1963243"/>
            <a:ext cx="1180412" cy="1172040"/>
          </a:xfrm>
          <a:prstGeom prst="rect">
            <a:avLst/>
          </a:prstGeom>
        </p:spPr>
      </p:pic>
      <p:pic>
        <p:nvPicPr>
          <p:cNvPr id="7" name="Picture 6" descr="Shape&#10;&#10;Description automatically generated with medium confidence">
            <a:extLst>
              <a:ext uri="{FF2B5EF4-FFF2-40B4-BE49-F238E27FC236}">
                <a16:creationId xmlns:a16="http://schemas.microsoft.com/office/drawing/2014/main" id="{413A04CB-B931-90EF-4BF1-E34D08556016}"/>
              </a:ext>
            </a:extLst>
          </p:cNvPr>
          <p:cNvPicPr>
            <a:picLocks noChangeAspect="1"/>
          </p:cNvPicPr>
          <p:nvPr userDrawn="1"/>
        </p:nvPicPr>
        <p:blipFill>
          <a:blip r:embed="rId4"/>
          <a:stretch>
            <a:fillRect/>
          </a:stretch>
        </p:blipFill>
        <p:spPr>
          <a:xfrm rot="2266813">
            <a:off x="6665551" y="1337996"/>
            <a:ext cx="775185" cy="486975"/>
          </a:xfrm>
          <a:prstGeom prst="rect">
            <a:avLst/>
          </a:prstGeom>
        </p:spPr>
      </p:pic>
      <p:sp>
        <p:nvSpPr>
          <p:cNvPr id="11" name="TextBox 10">
            <a:extLst>
              <a:ext uri="{FF2B5EF4-FFF2-40B4-BE49-F238E27FC236}">
                <a16:creationId xmlns:a16="http://schemas.microsoft.com/office/drawing/2014/main" id="{6F6A8987-9A4E-9994-F94B-DE8C2B7E2FC8}"/>
              </a:ext>
            </a:extLst>
          </p:cNvPr>
          <p:cNvSpPr txBox="1"/>
          <p:nvPr userDrawn="1"/>
        </p:nvSpPr>
        <p:spPr>
          <a:xfrm>
            <a:off x="141557" y="881819"/>
            <a:ext cx="6918011"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For more diagnostic questions, and GCSE maths revision resources and worksheets to support students in fixing any misconceptions take a look at the free Third Space Learning </a:t>
            </a:r>
            <a:r>
              <a:rPr lang="en-GB" sz="1400" b="0" i="0" u="sng" dirty="0">
                <a:solidFill>
                  <a:schemeClr val="accent1"/>
                </a:solidFill>
                <a:effectLst/>
                <a:latin typeface="Nunito Sans" pitchFamily="2" charset="77"/>
                <a:hlinkClick r:id="rId5">
                  <a:extLst>
                    <a:ext uri="{A12FA001-AC4F-418D-AE19-62706E023703}">
                      <ahyp:hlinkClr xmlns:ahyp="http://schemas.microsoft.com/office/drawing/2018/hyperlinkcolor" val="tx"/>
                    </a:ext>
                  </a:extLst>
                </a:hlinkClick>
              </a:rPr>
              <a:t>GCSE maths revision</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pages.</a:t>
            </a:r>
          </a:p>
          <a:p>
            <a:endParaRPr lang="en-GB" sz="1400" b="0" i="0" u="none" strike="noStrike" dirty="0">
              <a:solidFill>
                <a:srgbClr val="1C1C1C"/>
              </a:solidFill>
              <a:effectLst/>
              <a:latin typeface="Nunito Sans" pitchFamily="2" charset="77"/>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dirty="0">
                <a:effectLst/>
                <a:latin typeface="Nunito Sans" pitchFamily="2" charset="77"/>
              </a:rPr>
              <a:t>Scan the QR code to discover our library of FREE GCSE maths revision resources. </a:t>
            </a:r>
            <a:endParaRPr lang="en-US" dirty="0">
              <a:latin typeface="Nunito Sans" pitchFamily="2" charset="77"/>
            </a:endParaRPr>
          </a:p>
        </p:txBody>
      </p:sp>
      <p:sp>
        <p:nvSpPr>
          <p:cNvPr id="15" name="TextBox 14">
            <a:extLst>
              <a:ext uri="{FF2B5EF4-FFF2-40B4-BE49-F238E27FC236}">
                <a16:creationId xmlns:a16="http://schemas.microsoft.com/office/drawing/2014/main" id="{509E93A4-8436-5724-299C-119F30C81E75}"/>
              </a:ext>
            </a:extLst>
          </p:cNvPr>
          <p:cNvSpPr txBox="1"/>
          <p:nvPr userDrawn="1"/>
        </p:nvSpPr>
        <p:spPr>
          <a:xfrm>
            <a:off x="122842" y="2371384"/>
            <a:ext cx="8494349" cy="1077218"/>
          </a:xfrm>
          <a:prstGeom prst="rect">
            <a:avLst/>
          </a:prstGeom>
          <a:noFill/>
        </p:spPr>
        <p:txBody>
          <a:bodyPr wrap="square">
            <a:spAutoFit/>
          </a:bodyPr>
          <a:lstStyle/>
          <a:p>
            <a:r>
              <a:rPr lang="en-GB" sz="3200" dirty="0">
                <a:solidFill>
                  <a:schemeClr val="accent1"/>
                </a:solidFill>
                <a:effectLst/>
                <a:latin typeface="Nunito Sans" pitchFamily="2" charset="77"/>
              </a:rPr>
              <a:t>Do you have KS4 students who need additional support in maths?</a:t>
            </a:r>
            <a:endParaRPr lang="en-US" dirty="0">
              <a:latin typeface="Nunito Sans" pitchFamily="2" charset="77"/>
            </a:endParaRPr>
          </a:p>
        </p:txBody>
      </p:sp>
      <p:sp>
        <p:nvSpPr>
          <p:cNvPr id="18" name="TextBox 17">
            <a:extLst>
              <a:ext uri="{FF2B5EF4-FFF2-40B4-BE49-F238E27FC236}">
                <a16:creationId xmlns:a16="http://schemas.microsoft.com/office/drawing/2014/main" id="{46EE7124-5F5D-428F-631E-C0173F519C6B}"/>
              </a:ext>
            </a:extLst>
          </p:cNvPr>
          <p:cNvSpPr txBox="1"/>
          <p:nvPr userDrawn="1"/>
        </p:nvSpPr>
        <p:spPr>
          <a:xfrm>
            <a:off x="122842" y="3501701"/>
            <a:ext cx="5568270" cy="1169551"/>
          </a:xfrm>
          <a:prstGeom prst="rect">
            <a:avLst/>
          </a:prstGeom>
          <a:noFill/>
        </p:spPr>
        <p:txBody>
          <a:bodyPr wrap="square">
            <a:spAutoFit/>
          </a:bodyPr>
          <a:lstStyle/>
          <a:p>
            <a:r>
              <a:rPr lang="en-GB" sz="1400" b="0" i="0" u="none" strike="noStrike" dirty="0">
                <a:solidFill>
                  <a:srgbClr val="1C1C1C"/>
                </a:solidFill>
                <a:effectLst/>
                <a:latin typeface="Nunito Sans" pitchFamily="2" charset="77"/>
              </a:rPr>
              <a:t>Our specialist tutors will help students to develop the skills they need to succeed at GCSE in weekly one to one online revision lessons. Trusted by secondary schools across the UK. </a:t>
            </a:r>
          </a:p>
          <a:p>
            <a:endParaRPr lang="en-GB" sz="1400" b="0" i="0" u="none" strike="noStrike" dirty="0">
              <a:solidFill>
                <a:srgbClr val="1C1C1C"/>
              </a:solidFill>
              <a:effectLst/>
              <a:latin typeface="Nunito Sans" pitchFamily="2" charset="77"/>
            </a:endParaRPr>
          </a:p>
          <a:p>
            <a:r>
              <a:rPr lang="en-GB" sz="1400" b="0" i="0" u="none" strike="noStrike" dirty="0">
                <a:solidFill>
                  <a:srgbClr val="1C1C1C"/>
                </a:solidFill>
                <a:effectLst/>
                <a:latin typeface="Nunito Sans" pitchFamily="2" charset="77"/>
              </a:rPr>
              <a:t>Visit </a:t>
            </a:r>
            <a:r>
              <a:rPr lang="en-GB" sz="1400" b="0" i="0" u="none" strike="noStrike" dirty="0">
                <a:solidFill>
                  <a:schemeClr val="accent1"/>
                </a:solidFill>
                <a:effectLst/>
                <a:latin typeface="Nunito Sans" pitchFamily="2" charset="77"/>
                <a:hlinkClick r:id="rId6">
                  <a:extLst>
                    <a:ext uri="{A12FA001-AC4F-418D-AE19-62706E023703}">
                      <ahyp:hlinkClr xmlns:ahyp="http://schemas.microsoft.com/office/drawing/2018/hyperlinkcolor" val="tx"/>
                    </a:ext>
                  </a:extLst>
                </a:hlinkClick>
              </a:rPr>
              <a:t>thirdspacelearning.com</a:t>
            </a:r>
            <a:r>
              <a:rPr lang="en-GB" sz="1400" b="0" i="0" u="none" strike="noStrike" dirty="0">
                <a:solidFill>
                  <a:schemeClr val="accent1"/>
                </a:solidFill>
                <a:effectLst/>
                <a:latin typeface="Nunito Sans" pitchFamily="2" charset="77"/>
              </a:rPr>
              <a:t> </a:t>
            </a:r>
            <a:r>
              <a:rPr lang="en-GB" sz="1400" b="0" i="0" u="none" strike="noStrike" dirty="0">
                <a:solidFill>
                  <a:srgbClr val="1C1C1C"/>
                </a:solidFill>
                <a:effectLst/>
                <a:latin typeface="Nunito Sans" pitchFamily="2" charset="77"/>
              </a:rPr>
              <a:t>to find out more.</a:t>
            </a:r>
          </a:p>
        </p:txBody>
      </p:sp>
      <p:pic>
        <p:nvPicPr>
          <p:cNvPr id="4" name="Picture 3" descr="A picture containing logo&#10;&#10;Description automatically generated">
            <a:extLst>
              <a:ext uri="{FF2B5EF4-FFF2-40B4-BE49-F238E27FC236}">
                <a16:creationId xmlns:a16="http://schemas.microsoft.com/office/drawing/2014/main" id="{4057A18E-57AD-9BFB-F519-6A3498AFAA62}"/>
              </a:ext>
            </a:extLst>
          </p:cNvPr>
          <p:cNvPicPr>
            <a:picLocks noChangeAspect="1"/>
          </p:cNvPicPr>
          <p:nvPr userDrawn="1"/>
        </p:nvPicPr>
        <p:blipFill>
          <a:blip r:embed="rId7"/>
          <a:stretch>
            <a:fillRect/>
          </a:stretch>
        </p:blipFill>
        <p:spPr>
          <a:xfrm>
            <a:off x="5486400" y="2805726"/>
            <a:ext cx="3650996" cy="2338347"/>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47A855B1-390B-82B0-5897-A8BE707C9BF4}"/>
              </a:ext>
            </a:extLst>
          </p:cNvPr>
          <p:cNvPicPr>
            <a:picLocks noChangeAspect="1"/>
          </p:cNvPicPr>
          <p:nvPr userDrawn="1"/>
        </p:nvPicPr>
        <p:blipFill>
          <a:blip r:embed="rId8"/>
          <a:stretch>
            <a:fillRect/>
          </a:stretch>
        </p:blipFill>
        <p:spPr>
          <a:xfrm>
            <a:off x="7146073" y="-15778"/>
            <a:ext cx="1999197" cy="3008376"/>
          </a:xfrm>
          <a:prstGeom prst="rect">
            <a:avLst/>
          </a:prstGeom>
        </p:spPr>
      </p:pic>
    </p:spTree>
    <p:extLst>
      <p:ext uri="{BB962C8B-B14F-4D97-AF65-F5344CB8AC3E}">
        <p14:creationId xmlns:p14="http://schemas.microsoft.com/office/powerpoint/2010/main" val="2790199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7"/>
        <p:cNvGrpSpPr/>
        <p:nvPr/>
      </p:nvGrpSpPr>
      <p:grpSpPr>
        <a:xfrm>
          <a:off x="0" y="0"/>
          <a:ext cx="0" cy="0"/>
          <a:chOff x="0" y="0"/>
          <a:chExt cx="0" cy="0"/>
        </a:xfrm>
      </p:grpSpPr>
      <p:sp>
        <p:nvSpPr>
          <p:cNvPr id="28" name="Google Shape;28;p5"/>
          <p:cNvSpPr txBox="1"/>
          <p:nvPr/>
        </p:nvSpPr>
        <p:spPr>
          <a:xfrm>
            <a:off x="-1" y="0"/>
            <a:ext cx="3955915"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Algebra | Diagnostic Questions | Solving Linear Equations</a:t>
            </a:r>
            <a:endParaRPr sz="1200" dirty="0"/>
          </a:p>
        </p:txBody>
      </p:sp>
      <p:pic>
        <p:nvPicPr>
          <p:cNvPr id="30" name="Google Shape;30;p5"/>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4" name="Rectangle 3">
            <a:extLst>
              <a:ext uri="{FF2B5EF4-FFF2-40B4-BE49-F238E27FC236}">
                <a16:creationId xmlns:a16="http://schemas.microsoft.com/office/drawing/2014/main" id="{662B5015-A1FE-B33C-0210-5C97148502B4}"/>
              </a:ext>
            </a:extLst>
          </p:cNvPr>
          <p:cNvSpPr/>
          <p:nvPr userDrawn="1"/>
        </p:nvSpPr>
        <p:spPr>
          <a:xfrm>
            <a:off x="0" y="369300"/>
            <a:ext cx="5696712" cy="396200"/>
          </a:xfrm>
          <a:prstGeom prst="rect">
            <a:avLst/>
          </a:prstGeom>
          <a:solidFill>
            <a:srgbClr val="522C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31"/>
        <p:cNvGrpSpPr/>
        <p:nvPr/>
      </p:nvGrpSpPr>
      <p:grpSpPr>
        <a:xfrm>
          <a:off x="0" y="0"/>
          <a:ext cx="0" cy="0"/>
          <a:chOff x="0" y="0"/>
          <a:chExt cx="0" cy="0"/>
        </a:xfrm>
      </p:grpSpPr>
      <p:sp>
        <p:nvSpPr>
          <p:cNvPr id="32" name="Google Shape;32;p6"/>
          <p:cNvSpPr txBox="1"/>
          <p:nvPr/>
        </p:nvSpPr>
        <p:spPr>
          <a:xfrm>
            <a:off x="0" y="0"/>
            <a:ext cx="3970020" cy="3693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GB" sz="1000" dirty="0">
                <a:solidFill>
                  <a:srgbClr val="2779F5"/>
                </a:solidFill>
                <a:latin typeface="Nunito Sans"/>
                <a:ea typeface="Nunito Sans"/>
                <a:cs typeface="Nunito Sans"/>
                <a:sym typeface="Nunito Sans"/>
              </a:rPr>
              <a:t>  GCSE Algebra | Diagnostic Questions| Solving Linear Equations</a:t>
            </a:r>
            <a:endParaRPr sz="1200" dirty="0"/>
          </a:p>
        </p:txBody>
      </p:sp>
      <p:sp>
        <p:nvSpPr>
          <p:cNvPr id="34" name="Google Shape;34;p6"/>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36" name="Google Shape;36;p6"/>
          <p:cNvPicPr preferRelativeResize="0"/>
          <p:nvPr/>
        </p:nvPicPr>
        <p:blipFill>
          <a:blip r:embed="rId2">
            <a:alphaModFix/>
          </a:blip>
          <a:stretch>
            <a:fillRect/>
          </a:stretch>
        </p:blipFill>
        <p:spPr>
          <a:xfrm>
            <a:off x="7623046" y="205972"/>
            <a:ext cx="1305129" cy="396200"/>
          </a:xfrm>
          <a:prstGeom prst="rect">
            <a:avLst/>
          </a:prstGeom>
          <a:noFill/>
          <a:ln>
            <a:noFill/>
          </a:ln>
        </p:spPr>
      </p:pic>
      <p:sp>
        <p:nvSpPr>
          <p:cNvPr id="2" name="Rectangle 1">
            <a:extLst>
              <a:ext uri="{FF2B5EF4-FFF2-40B4-BE49-F238E27FC236}">
                <a16:creationId xmlns:a16="http://schemas.microsoft.com/office/drawing/2014/main" id="{A06B0189-CB3C-E4F9-A74E-A0917BCBDA1D}"/>
              </a:ext>
            </a:extLst>
          </p:cNvPr>
          <p:cNvSpPr/>
          <p:nvPr userDrawn="1"/>
        </p:nvSpPr>
        <p:spPr>
          <a:xfrm>
            <a:off x="0" y="369300"/>
            <a:ext cx="5696712" cy="396200"/>
          </a:xfrm>
          <a:prstGeom prst="rect">
            <a:avLst/>
          </a:prstGeom>
          <a:solidFill>
            <a:srgbClr val="522C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b="1" dirty="0">
              <a:latin typeface="Nunito Sans" pitchFamily="2" charset="77"/>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9" name="Google Shape;39;p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0" name="Google Shape;40;p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63" r:id="rId1"/>
    <p:sldLayoutId id="2147483669" r:id="rId2"/>
    <p:sldLayoutId id="2147483667" r:id="rId3"/>
    <p:sldLayoutId id="2147483666" r:id="rId4"/>
    <p:sldLayoutId id="2147483668"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917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1842827288"/>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7</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309185754"/>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18</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r>
                        <a:rPr lang="en-GB" sz="1600" i="0" dirty="0">
                          <a:solidFill>
                            <a:schemeClr val="dk1"/>
                          </a:solidFill>
                          <a:latin typeface="Times New Roman"/>
                          <a:ea typeface="Times New Roman"/>
                          <a:cs typeface="Times New Roman"/>
                          <a:sym typeface="Times New Roman"/>
                        </a:rPr>
                        <a:t>6</a:t>
                      </a: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22</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10</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BD620E41-8753-8156-3723-6A8F11203B5D}"/>
              </a:ext>
            </a:extLst>
          </p:cNvPr>
          <p:cNvSpPr txBox="1"/>
          <p:nvPr/>
        </p:nvSpPr>
        <p:spPr>
          <a:xfrm>
            <a:off x="971550" y="1213776"/>
            <a:ext cx="805543"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 + </a:t>
            </a:r>
            <a:r>
              <a:rPr lang="en-US" sz="2300" dirty="0">
                <a:latin typeface="Times New Roman" panose="02020603050405020304" pitchFamily="18" charset="0"/>
                <a:cs typeface="Times New Roman" panose="02020603050405020304" pitchFamily="18" charset="0"/>
              </a:rPr>
              <a:t>4</a:t>
            </a:r>
            <a:endParaRPr lang="en-GB" sz="23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56C185EC-F820-5990-7984-7AB140303E00}"/>
              </a:ext>
            </a:extLst>
          </p:cNvPr>
          <p:cNvCxnSpPr/>
          <p:nvPr/>
        </p:nvCxnSpPr>
        <p:spPr>
          <a:xfrm>
            <a:off x="1110343" y="1660052"/>
            <a:ext cx="5878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C10F06CE-B3F0-87E5-0958-20EAE5BBD500}"/>
              </a:ext>
            </a:extLst>
          </p:cNvPr>
          <p:cNvSpPr txBox="1"/>
          <p:nvPr/>
        </p:nvSpPr>
        <p:spPr>
          <a:xfrm>
            <a:off x="1224643" y="1651964"/>
            <a:ext cx="359228"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2</a:t>
            </a:r>
            <a:endParaRPr lang="en-GB" sz="2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26287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2359578977"/>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i="0" dirty="0">
                          <a:solidFill>
                            <a:schemeClr val="dk1"/>
                          </a:solidFill>
                          <a:latin typeface="Nunito Sans"/>
                          <a:ea typeface="Nunito Sans"/>
                          <a:cs typeface="Nunito Sans"/>
                          <a:sym typeface="Nunito Sans"/>
                        </a:rPr>
                        <a:t>8)    Solve: </a:t>
                      </a:r>
                      <a:endParaRPr sz="1600" b="0" i="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i="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0" dirty="0">
                          <a:solidFill>
                            <a:schemeClr val="dk1"/>
                          </a:solidFill>
                          <a:latin typeface="Times New Roman"/>
                          <a:ea typeface="Times New Roman"/>
                          <a:cs typeface="Times New Roman"/>
                          <a:sym typeface="Times New Roman"/>
                        </a:rPr>
                        <a:t>              - 5 = 1</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4132271550"/>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48</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r>
                        <a:rPr lang="en-GB" sz="1600" i="0" dirty="0">
                          <a:solidFill>
                            <a:schemeClr val="dk1"/>
                          </a:solidFill>
                          <a:latin typeface="Times New Roman"/>
                          <a:ea typeface="Times New Roman"/>
                          <a:cs typeface="Times New Roman"/>
                          <a:sym typeface="Times New Roman"/>
                        </a:rPr>
                        <a:t>-32</a:t>
                      </a: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13</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FAB3DA52-A395-3835-AABA-13137BA676DD}"/>
              </a:ext>
            </a:extLst>
          </p:cNvPr>
          <p:cNvSpPr txBox="1"/>
          <p:nvPr/>
        </p:nvSpPr>
        <p:spPr>
          <a:xfrm>
            <a:off x="1294038" y="1300714"/>
            <a:ext cx="302079"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a:t>
            </a:r>
            <a:endParaRPr lang="en-GB" sz="2300" i="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41EFFEF-FAE8-6CE2-7D5E-6E7D3DF0620F}"/>
              </a:ext>
            </a:extLst>
          </p:cNvPr>
          <p:cNvSpPr txBox="1"/>
          <p:nvPr/>
        </p:nvSpPr>
        <p:spPr>
          <a:xfrm>
            <a:off x="1294038" y="1651964"/>
            <a:ext cx="106135"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8</a:t>
            </a:r>
            <a:endParaRPr lang="en-GB" sz="2300" dirty="0">
              <a:latin typeface="Times New Roman" panose="02020603050405020304" pitchFamily="18" charset="0"/>
              <a:cs typeface="Times New Roman" panose="02020603050405020304" pitchFamily="18" charset="0"/>
            </a:endParaRPr>
          </a:p>
        </p:txBody>
      </p:sp>
      <p:cxnSp>
        <p:nvCxnSpPr>
          <p:cNvPr id="7" name="Straight Connector 6">
            <a:extLst>
              <a:ext uri="{FF2B5EF4-FFF2-40B4-BE49-F238E27FC236}">
                <a16:creationId xmlns:a16="http://schemas.microsoft.com/office/drawing/2014/main" id="{967CA3BE-6873-C7C1-8BE3-B730DE5C3AA2}"/>
              </a:ext>
            </a:extLst>
          </p:cNvPr>
          <p:cNvCxnSpPr/>
          <p:nvPr/>
        </p:nvCxnSpPr>
        <p:spPr>
          <a:xfrm>
            <a:off x="1208314" y="1730829"/>
            <a:ext cx="42454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F32991B-3281-CF5C-8F15-4A2B927B190D}"/>
              </a:ext>
            </a:extLst>
          </p:cNvPr>
          <p:cNvSpPr txBox="1"/>
          <p:nvPr/>
        </p:nvSpPr>
        <p:spPr>
          <a:xfrm>
            <a:off x="1737225" y="3152400"/>
            <a:ext cx="155122"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3</a:t>
            </a:r>
            <a:endParaRPr lang="en-GB" dirty="0">
              <a:latin typeface="Times New Roman" panose="02020603050405020304" pitchFamily="18"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F359B9A8-DB18-6753-4E19-7CDCF821F8A7}"/>
              </a:ext>
            </a:extLst>
          </p:cNvPr>
          <p:cNvCxnSpPr>
            <a:cxnSpLocks/>
          </p:cNvCxnSpPr>
          <p:nvPr/>
        </p:nvCxnSpPr>
        <p:spPr>
          <a:xfrm>
            <a:off x="1677760" y="3427387"/>
            <a:ext cx="31024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17D4D35-4869-6AB1-E16E-5726BFBAAA19}"/>
              </a:ext>
            </a:extLst>
          </p:cNvPr>
          <p:cNvSpPr txBox="1"/>
          <p:nvPr/>
        </p:nvSpPr>
        <p:spPr>
          <a:xfrm>
            <a:off x="1694636" y="3380265"/>
            <a:ext cx="240299"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4</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29929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2146509170"/>
              </p:ext>
            </p:extLst>
          </p:nvPr>
        </p:nvGraphicFramePr>
        <p:xfrm>
          <a:off x="130962" y="846982"/>
          <a:ext cx="8882075" cy="3877608"/>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897136">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2</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1980472">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611218981"/>
              </p:ext>
            </p:extLst>
          </p:nvPr>
        </p:nvGraphicFramePr>
        <p:xfrm>
          <a:off x="952500" y="2710676"/>
          <a:ext cx="7239000" cy="144240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445662">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18</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2</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10.5</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6E2FB0CA-F940-B788-D9A2-27B8A081F2E4}"/>
              </a:ext>
            </a:extLst>
          </p:cNvPr>
          <p:cNvSpPr txBox="1"/>
          <p:nvPr/>
        </p:nvSpPr>
        <p:spPr>
          <a:xfrm>
            <a:off x="952500" y="1277405"/>
            <a:ext cx="1170214"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3</a:t>
            </a:r>
            <a:r>
              <a:rPr lang="en-US" sz="2300" i="1" dirty="0">
                <a:latin typeface="Times New Roman" panose="02020603050405020304" pitchFamily="18" charset="0"/>
                <a:cs typeface="Times New Roman" panose="02020603050405020304" pitchFamily="18" charset="0"/>
              </a:rPr>
              <a:t>x + </a:t>
            </a:r>
            <a:r>
              <a:rPr lang="en-US" sz="2300" dirty="0">
                <a:latin typeface="Times New Roman" panose="02020603050405020304" pitchFamily="18" charset="0"/>
                <a:cs typeface="Times New Roman" panose="02020603050405020304" pitchFamily="18" charset="0"/>
              </a:rPr>
              <a:t>2</a:t>
            </a:r>
            <a:endParaRPr lang="en-GB" sz="23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27FB2B76-272C-0833-2FC8-0E88C378011B}"/>
              </a:ext>
            </a:extLst>
          </p:cNvPr>
          <p:cNvCxnSpPr/>
          <p:nvPr/>
        </p:nvCxnSpPr>
        <p:spPr>
          <a:xfrm>
            <a:off x="952500" y="1723682"/>
            <a:ext cx="96610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9AC90C6-E3AB-A3E7-AFF8-7EE92D7EC5B9}"/>
              </a:ext>
            </a:extLst>
          </p:cNvPr>
          <p:cNvSpPr txBox="1"/>
          <p:nvPr/>
        </p:nvSpPr>
        <p:spPr>
          <a:xfrm>
            <a:off x="1304925" y="1723682"/>
            <a:ext cx="465364"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4</a:t>
            </a:r>
            <a:endParaRPr lang="en-GB" sz="23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C0A35C03-3A20-4203-2F9C-ADD99A1359B7}"/>
              </a:ext>
            </a:extLst>
          </p:cNvPr>
          <p:cNvSpPr txBox="1"/>
          <p:nvPr/>
        </p:nvSpPr>
        <p:spPr>
          <a:xfrm>
            <a:off x="5274129" y="2269671"/>
            <a:ext cx="359228" cy="307777"/>
          </a:xfrm>
          <a:prstGeom prst="rect">
            <a:avLst/>
          </a:prstGeom>
          <a:noFill/>
        </p:spPr>
        <p:txBody>
          <a:bodyPr wrap="square" rtlCol="0">
            <a:spAutoFit/>
          </a:bodyPr>
          <a:lstStyle/>
          <a:p>
            <a:endParaRPr lang="en-GB" dirty="0"/>
          </a:p>
        </p:txBody>
      </p:sp>
      <p:sp>
        <p:nvSpPr>
          <p:cNvPr id="8" name="TextBox 7">
            <a:extLst>
              <a:ext uri="{FF2B5EF4-FFF2-40B4-BE49-F238E27FC236}">
                <a16:creationId xmlns:a16="http://schemas.microsoft.com/office/drawing/2014/main" id="{5E109F44-2A84-C643-98FC-5E7865FFC111}"/>
              </a:ext>
            </a:extLst>
          </p:cNvPr>
          <p:cNvSpPr txBox="1"/>
          <p:nvPr/>
        </p:nvSpPr>
        <p:spPr>
          <a:xfrm>
            <a:off x="5270037" y="2733134"/>
            <a:ext cx="595043"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10</a:t>
            </a:r>
            <a:endParaRPr lang="en-GB" dirty="0">
              <a:latin typeface="Times New Roman" panose="02020603050405020304" pitchFamily="18"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5A1A1944-5EF1-01D7-7DCB-D20D1BEA7F25}"/>
              </a:ext>
            </a:extLst>
          </p:cNvPr>
          <p:cNvCxnSpPr/>
          <p:nvPr/>
        </p:nvCxnSpPr>
        <p:spPr>
          <a:xfrm flipH="1">
            <a:off x="5274129" y="2987804"/>
            <a:ext cx="3592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E73A934-37FE-A2C0-4114-F65FE60F577E}"/>
              </a:ext>
            </a:extLst>
          </p:cNvPr>
          <p:cNvSpPr txBox="1"/>
          <p:nvPr/>
        </p:nvSpPr>
        <p:spPr>
          <a:xfrm>
            <a:off x="5313621" y="2976446"/>
            <a:ext cx="319736"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3</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92712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2352710436"/>
              </p:ext>
            </p:extLst>
          </p:nvPr>
        </p:nvGraphicFramePr>
        <p:xfrm>
          <a:off x="130962" y="812842"/>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US" sz="2300" b="0" dirty="0">
                          <a:solidFill>
                            <a:schemeClr val="dk1"/>
                          </a:solidFill>
                          <a:latin typeface="Nunito Sans"/>
                          <a:ea typeface="Nunito Sans"/>
                          <a:cs typeface="Nunito Sans"/>
                          <a:sym typeface="Nunito Sans"/>
                        </a:rPr>
                        <a:t>           </a:t>
                      </a:r>
                    </a:p>
                    <a:p>
                      <a:pPr marL="457200" lvl="0" indent="0" algn="l" rtl="0">
                        <a:spcBef>
                          <a:spcPts val="0"/>
                        </a:spcBef>
                        <a:spcAft>
                          <a:spcPts val="0"/>
                        </a:spcAft>
                        <a:buNone/>
                      </a:pPr>
                      <a:r>
                        <a:rPr lang="en-US" sz="2300" b="0" dirty="0">
                          <a:solidFill>
                            <a:schemeClr val="dk1"/>
                          </a:solidFill>
                          <a:latin typeface="Nunito Sans"/>
                          <a:ea typeface="Nunito Sans"/>
                          <a:cs typeface="Nunito Sans"/>
                          <a:sym typeface="Nunito Sans"/>
                        </a:rPr>
                        <a:t>               </a:t>
                      </a:r>
                      <a:r>
                        <a:rPr lang="en-US" sz="2300" b="0" i="0" dirty="0">
                          <a:solidFill>
                            <a:schemeClr val="dk1"/>
                          </a:solidFill>
                          <a:latin typeface="Times New Roman" panose="02020603050405020304" pitchFamily="18" charset="0"/>
                          <a:ea typeface="Nunito Sans"/>
                          <a:cs typeface="Times New Roman" panose="02020603050405020304" pitchFamily="18" charset="0"/>
                          <a:sym typeface="Nunito Sans"/>
                        </a:rPr>
                        <a:t>-2 </a:t>
                      </a:r>
                      <a:r>
                        <a:rPr lang="en-US" sz="2300" b="0" i="1" dirty="0">
                          <a:solidFill>
                            <a:schemeClr val="dk1"/>
                          </a:solidFill>
                          <a:latin typeface="Times New Roman" panose="02020603050405020304" pitchFamily="18" charset="0"/>
                          <a:ea typeface="Nunito Sans"/>
                          <a:cs typeface="Times New Roman" panose="02020603050405020304" pitchFamily="18" charset="0"/>
                          <a:sym typeface="Nunito Sans"/>
                        </a:rPr>
                        <a:t>= </a:t>
                      </a:r>
                      <a:r>
                        <a:rPr lang="en-US" sz="2300" b="0" i="0" dirty="0">
                          <a:solidFill>
                            <a:schemeClr val="dk1"/>
                          </a:solidFill>
                          <a:latin typeface="Times New Roman" panose="02020603050405020304" pitchFamily="18" charset="0"/>
                          <a:ea typeface="Nunito Sans"/>
                          <a:cs typeface="Times New Roman" panose="02020603050405020304" pitchFamily="18" charset="0"/>
                          <a:sym typeface="Nunito Sans"/>
                        </a:rPr>
                        <a:t>6</a:t>
                      </a:r>
                      <a:endParaRPr sz="2300" b="0" i="0" dirty="0">
                        <a:solidFill>
                          <a:schemeClr val="dk1"/>
                        </a:solidFill>
                        <a:latin typeface="Times New Roman" panose="02020603050405020304" pitchFamily="18" charset="0"/>
                        <a:ea typeface="Nunito Sans"/>
                        <a:cs typeface="Times New Roman" panose="02020603050405020304" pitchFamily="18" charset="0"/>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endParaRPr sz="2300" i="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2803123415"/>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11</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r>
                        <a:rPr lang="en-GB" sz="1600" i="0" dirty="0">
                          <a:solidFill>
                            <a:schemeClr val="dk1"/>
                          </a:solidFill>
                          <a:latin typeface="Times New Roman"/>
                          <a:ea typeface="Times New Roman"/>
                          <a:cs typeface="Times New Roman"/>
                          <a:sym typeface="Times New Roman"/>
                        </a:rPr>
                        <a:t>10</a:t>
                      </a: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7</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14</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F1027A90-4ED8-5917-4937-111ECC9B1BE5}"/>
              </a:ext>
            </a:extLst>
          </p:cNvPr>
          <p:cNvSpPr txBox="1"/>
          <p:nvPr/>
        </p:nvSpPr>
        <p:spPr>
          <a:xfrm>
            <a:off x="1239994" y="1258701"/>
            <a:ext cx="461630"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4</a:t>
            </a:r>
            <a:r>
              <a:rPr lang="en-US" sz="2300" i="1" dirty="0">
                <a:latin typeface="Times New Roman" panose="02020603050405020304" pitchFamily="18" charset="0"/>
                <a:cs typeface="Times New Roman" panose="02020603050405020304" pitchFamily="18" charset="0"/>
              </a:rPr>
              <a:t>x</a:t>
            </a:r>
            <a:endParaRPr lang="en-GB" sz="2300" i="1"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2CBC7097-4ABF-6458-7650-B96458E426FF}"/>
              </a:ext>
            </a:extLst>
          </p:cNvPr>
          <p:cNvCxnSpPr/>
          <p:nvPr/>
        </p:nvCxnSpPr>
        <p:spPr>
          <a:xfrm>
            <a:off x="1260977" y="1674415"/>
            <a:ext cx="4196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503BBD6-B635-544A-E4DC-197AFAF18336}"/>
              </a:ext>
            </a:extLst>
          </p:cNvPr>
          <p:cNvSpPr txBox="1"/>
          <p:nvPr/>
        </p:nvSpPr>
        <p:spPr>
          <a:xfrm>
            <a:off x="1284739" y="1622946"/>
            <a:ext cx="372140"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7</a:t>
            </a:r>
            <a:endParaRPr lang="en-GB" sz="2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5652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326518004"/>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3</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499928332"/>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33</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r>
                        <a:rPr lang="en-GB" sz="1600" i="0" dirty="0">
                          <a:solidFill>
                            <a:schemeClr val="dk1"/>
                          </a:solidFill>
                          <a:latin typeface="Times New Roman"/>
                          <a:ea typeface="Times New Roman"/>
                          <a:cs typeface="Times New Roman"/>
                          <a:sym typeface="Times New Roman"/>
                        </a:rPr>
                        <a:t>108</a:t>
                      </a: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12</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A91CA13F-0411-DD86-85F7-E1C654F8CF37}"/>
              </a:ext>
            </a:extLst>
          </p:cNvPr>
          <p:cNvSpPr txBox="1"/>
          <p:nvPr/>
        </p:nvSpPr>
        <p:spPr>
          <a:xfrm>
            <a:off x="1098958" y="1216404"/>
            <a:ext cx="536896"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36</a:t>
            </a:r>
            <a:endParaRPr lang="en-GB" sz="23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A2ED2118-87E2-6CB7-3A9B-91AD61E6CE67}"/>
              </a:ext>
            </a:extLst>
          </p:cNvPr>
          <p:cNvCxnSpPr/>
          <p:nvPr/>
        </p:nvCxnSpPr>
        <p:spPr>
          <a:xfrm>
            <a:off x="1098958" y="1662680"/>
            <a:ext cx="4362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DA70D8A-3558-A679-9909-5044719159AD}"/>
              </a:ext>
            </a:extLst>
          </p:cNvPr>
          <p:cNvSpPr txBox="1"/>
          <p:nvPr/>
        </p:nvSpPr>
        <p:spPr>
          <a:xfrm>
            <a:off x="1149293" y="1570283"/>
            <a:ext cx="536896"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a:t>
            </a:r>
            <a:endParaRPr lang="en-GB" sz="2300" i="1"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D2DF00E8-03F1-B95B-9527-317A0AA2F1C6}"/>
              </a:ext>
            </a:extLst>
          </p:cNvPr>
          <p:cNvSpPr txBox="1"/>
          <p:nvPr/>
        </p:nvSpPr>
        <p:spPr>
          <a:xfrm>
            <a:off x="1686189" y="3143911"/>
            <a:ext cx="184557"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1</a:t>
            </a:r>
            <a:endParaRPr lang="en-GB"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CCD3AB0F-D4D1-902B-A8FE-262964BB147A}"/>
              </a:ext>
            </a:extLst>
          </p:cNvPr>
          <p:cNvSpPr txBox="1"/>
          <p:nvPr/>
        </p:nvSpPr>
        <p:spPr>
          <a:xfrm>
            <a:off x="1635854" y="3442604"/>
            <a:ext cx="817576"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12</a:t>
            </a:r>
            <a:endParaRPr lang="en-GB" dirty="0">
              <a:latin typeface="Times New Roman" panose="02020603050405020304" pitchFamily="18" charset="0"/>
              <a:cs typeface="Times New Roman" panose="02020603050405020304" pitchFamily="18" charset="0"/>
            </a:endParaRPr>
          </a:p>
        </p:txBody>
      </p:sp>
      <p:cxnSp>
        <p:nvCxnSpPr>
          <p:cNvPr id="9" name="Straight Connector 8">
            <a:extLst>
              <a:ext uri="{FF2B5EF4-FFF2-40B4-BE49-F238E27FC236}">
                <a16:creationId xmlns:a16="http://schemas.microsoft.com/office/drawing/2014/main" id="{BA9C75A0-98FA-ABC8-8625-949398D7C8F5}"/>
              </a:ext>
            </a:extLst>
          </p:cNvPr>
          <p:cNvCxnSpPr>
            <a:cxnSpLocks/>
          </p:cNvCxnSpPr>
          <p:nvPr/>
        </p:nvCxnSpPr>
        <p:spPr>
          <a:xfrm>
            <a:off x="1671328" y="3437333"/>
            <a:ext cx="33784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3246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3417662436"/>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2</a:t>
                      </a:r>
                      <a:r>
                        <a:rPr lang="en-GB" sz="2300" b="0" i="1" dirty="0">
                          <a:solidFill>
                            <a:schemeClr val="dk1"/>
                          </a:solidFill>
                          <a:latin typeface="Times New Roman"/>
                          <a:ea typeface="Times New Roman"/>
                          <a:cs typeface="Times New Roman"/>
                          <a:sym typeface="Times New Roman"/>
                        </a:rPr>
                        <a:t>x -</a:t>
                      </a:r>
                      <a:r>
                        <a:rPr lang="en-GB" sz="2300" b="0" i="0" dirty="0">
                          <a:solidFill>
                            <a:schemeClr val="dk1"/>
                          </a:solidFill>
                          <a:latin typeface="Times New Roman"/>
                          <a:ea typeface="Times New Roman"/>
                          <a:cs typeface="Times New Roman"/>
                          <a:sym typeface="Times New Roman"/>
                        </a:rPr>
                        <a:t>7</a:t>
                      </a:r>
                      <a:r>
                        <a:rPr lang="en-GB" sz="2300" b="0" i="1" dirty="0">
                          <a:solidFill>
                            <a:schemeClr val="dk1"/>
                          </a:solidFill>
                          <a:latin typeface="Times New Roman"/>
                          <a:ea typeface="Times New Roman"/>
                          <a:cs typeface="Times New Roman"/>
                          <a:sym typeface="Times New Roman"/>
                        </a:rPr>
                        <a:t>= x + </a:t>
                      </a:r>
                      <a:r>
                        <a:rPr lang="en-GB" sz="2300" b="0" i="0" dirty="0">
                          <a:solidFill>
                            <a:schemeClr val="dk1"/>
                          </a:solidFill>
                          <a:latin typeface="Times New Roman"/>
                          <a:ea typeface="Times New Roman"/>
                          <a:cs typeface="Times New Roman"/>
                          <a:sym typeface="Times New Roman"/>
                        </a:rPr>
                        <a:t>5</a:t>
                      </a:r>
                      <a:r>
                        <a:rPr lang="en-GB" sz="2300" b="0" i="1" dirty="0">
                          <a:solidFill>
                            <a:schemeClr val="dk1"/>
                          </a:solidFill>
                          <a:latin typeface="Times New Roman"/>
                          <a:ea typeface="Times New Roman"/>
                          <a:cs typeface="Times New Roman"/>
                          <a:sym typeface="Times New Roman"/>
                        </a:rPr>
                        <a:t> </a:t>
                      </a:r>
                      <a:endParaRPr sz="2300" i="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2995227962"/>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-2</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r>
                        <a:rPr lang="en-GB" sz="1600" i="0" dirty="0">
                          <a:solidFill>
                            <a:schemeClr val="dk1"/>
                          </a:solidFill>
                          <a:latin typeface="Times New Roman"/>
                          <a:ea typeface="Times New Roman"/>
                          <a:cs typeface="Times New Roman"/>
                          <a:sym typeface="Times New Roman"/>
                        </a:rPr>
                        <a:t>12</a:t>
                      </a: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-4</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4</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4543292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2523767184"/>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7</a:t>
                      </a:r>
                      <a:r>
                        <a:rPr lang="en-GB" sz="2300" b="0" i="1" dirty="0">
                          <a:solidFill>
                            <a:schemeClr val="dk1"/>
                          </a:solidFill>
                          <a:latin typeface="Times New Roman"/>
                          <a:ea typeface="Times New Roman"/>
                          <a:cs typeface="Times New Roman"/>
                          <a:sym typeface="Times New Roman"/>
                        </a:rPr>
                        <a:t>x –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4</a:t>
                      </a:r>
                      <a:r>
                        <a:rPr lang="en-GB" sz="2300" b="0" i="1" dirty="0">
                          <a:solidFill>
                            <a:schemeClr val="dk1"/>
                          </a:solidFill>
                          <a:latin typeface="Times New Roman"/>
                          <a:ea typeface="Times New Roman"/>
                          <a:cs typeface="Times New Roman"/>
                          <a:sym typeface="Times New Roman"/>
                        </a:rPr>
                        <a:t>x + </a:t>
                      </a:r>
                      <a:r>
                        <a:rPr lang="en-GB" sz="2300" b="0" i="0" dirty="0">
                          <a:solidFill>
                            <a:schemeClr val="dk1"/>
                          </a:solidFill>
                          <a:latin typeface="Times New Roman"/>
                          <a:ea typeface="Times New Roman"/>
                          <a:cs typeface="Times New Roman"/>
                          <a:sym typeface="Times New Roman"/>
                        </a:rPr>
                        <a:t>15</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075739874"/>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4</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6</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18</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C150F82A-75A2-E625-E77A-3BA1083131D1}"/>
              </a:ext>
            </a:extLst>
          </p:cNvPr>
          <p:cNvSpPr txBox="1"/>
          <p:nvPr/>
        </p:nvSpPr>
        <p:spPr>
          <a:xfrm>
            <a:off x="5201172" y="2146665"/>
            <a:ext cx="411061"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18</a:t>
            </a:r>
            <a:endParaRPr lang="en-GB"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15E8CFD9-C5AF-275D-D275-216317A19AD3}"/>
              </a:ext>
            </a:extLst>
          </p:cNvPr>
          <p:cNvCxnSpPr/>
          <p:nvPr/>
        </p:nvCxnSpPr>
        <p:spPr>
          <a:xfrm flipH="1">
            <a:off x="5251507" y="2423027"/>
            <a:ext cx="31039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D0F7B28-7BDC-C74F-222D-3B005814030A}"/>
              </a:ext>
            </a:extLst>
          </p:cNvPr>
          <p:cNvSpPr txBox="1"/>
          <p:nvPr/>
        </p:nvSpPr>
        <p:spPr>
          <a:xfrm>
            <a:off x="5201172" y="2412697"/>
            <a:ext cx="411061"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11</a:t>
            </a:r>
            <a:endParaRPr lang="en-GB"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82147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3248970366"/>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5</a:t>
                      </a: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a:t>
                      </a:r>
                      <a:r>
                        <a:rPr lang="en-GB" sz="2300" b="0" i="1" dirty="0">
                          <a:solidFill>
                            <a:schemeClr val="dk1"/>
                          </a:solidFill>
                          <a:latin typeface="Times New Roman"/>
                          <a:ea typeface="Times New Roman"/>
                          <a:cs typeface="Times New Roman"/>
                          <a:sym typeface="Times New Roman"/>
                        </a:rPr>
                        <a:t>x –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10</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2637925696"/>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endParaRPr sz="1600" i="1"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r>
                        <a:rPr lang="en-GB" sz="1600" i="0" dirty="0">
                          <a:solidFill>
                            <a:schemeClr val="dk1"/>
                          </a:solidFill>
                          <a:latin typeface="Times New Roman"/>
                          <a:ea typeface="Times New Roman"/>
                          <a:cs typeface="Times New Roman"/>
                          <a:sym typeface="Times New Roman"/>
                        </a:rPr>
                        <a:t>65</a:t>
                      </a: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5</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35D60159-DE49-7C15-3396-F01FB0B5678C}"/>
              </a:ext>
            </a:extLst>
          </p:cNvPr>
          <p:cNvSpPr txBox="1"/>
          <p:nvPr/>
        </p:nvSpPr>
        <p:spPr>
          <a:xfrm>
            <a:off x="1614880" y="2190750"/>
            <a:ext cx="419450"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13</a:t>
            </a:r>
            <a:endParaRPr lang="en-GB" sz="16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CE93FBBC-7DDD-20FF-908C-3B5668C78174}"/>
              </a:ext>
            </a:extLst>
          </p:cNvPr>
          <p:cNvCxnSpPr>
            <a:cxnSpLocks/>
          </p:cNvCxnSpPr>
          <p:nvPr/>
        </p:nvCxnSpPr>
        <p:spPr>
          <a:xfrm>
            <a:off x="1641070" y="2498527"/>
            <a:ext cx="29678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85E08B5C-A3BF-7033-8C4E-3F8AA3AE4D72}"/>
              </a:ext>
            </a:extLst>
          </p:cNvPr>
          <p:cNvSpPr txBox="1"/>
          <p:nvPr/>
        </p:nvSpPr>
        <p:spPr>
          <a:xfrm>
            <a:off x="1624318" y="2488977"/>
            <a:ext cx="346046"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5</a:t>
            </a:r>
            <a:endParaRPr lang="en-GB"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18943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4077499607"/>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2187164">
                  <a:extLst>
                    <a:ext uri="{9D8B030D-6E8A-4147-A177-3AD203B41FA5}">
                      <a16:colId xmlns:a16="http://schemas.microsoft.com/office/drawing/2014/main" val="20001"/>
                    </a:ext>
                  </a:extLst>
                </a:gridCol>
                <a:gridCol w="729836">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a:t>
                      </a:r>
                      <a:r>
                        <a:rPr lang="en-GB" sz="2300" b="0" i="1" dirty="0">
                          <a:solidFill>
                            <a:schemeClr val="dk1"/>
                          </a:solidFill>
                          <a:latin typeface="Times New Roman"/>
                          <a:ea typeface="Times New Roman"/>
                          <a:cs typeface="Times New Roman"/>
                          <a:sym typeface="Times New Roman"/>
                        </a:rPr>
                        <a:t>x -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6</a:t>
                      </a: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a:t>
                      </a:r>
                      <a:r>
                        <a:rPr lang="en-GB" sz="2300" b="0" i="1" dirty="0">
                          <a:solidFill>
                            <a:schemeClr val="dk1"/>
                          </a:solidFill>
                          <a:latin typeface="Times New Roman"/>
                          <a:ea typeface="Times New Roman"/>
                          <a:cs typeface="Times New Roman"/>
                          <a:sym typeface="Times New Roman"/>
                        </a:rPr>
                        <a:t>x + </a:t>
                      </a:r>
                      <a:r>
                        <a:rPr lang="en-GB" sz="2300" b="0" i="0" dirty="0">
                          <a:solidFill>
                            <a:schemeClr val="dk1"/>
                          </a:solidFill>
                          <a:latin typeface="Times New Roman"/>
                          <a:ea typeface="Times New Roman"/>
                          <a:cs typeface="Times New Roman"/>
                          <a:sym typeface="Times New Roman"/>
                        </a:rPr>
                        <a:t>5)</a:t>
                      </a:r>
                      <a:r>
                        <a:rPr lang="en-GB" sz="2300" b="0" i="1" dirty="0">
                          <a:solidFill>
                            <a:schemeClr val="dk1"/>
                          </a:solidFill>
                          <a:latin typeface="Times New Roman"/>
                          <a:ea typeface="Times New Roman"/>
                          <a:cs typeface="Times New Roman"/>
                          <a:sym typeface="Times New Roman"/>
                        </a:rPr>
                        <a:t> </a:t>
                      </a:r>
                      <a:endParaRPr sz="2300" i="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3731390792"/>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-13</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 </a:t>
                      </a: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7</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13</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B56EEF0B-BB66-A0E3-90C1-5AE27802B21B}"/>
              </a:ext>
            </a:extLst>
          </p:cNvPr>
          <p:cNvSpPr txBox="1"/>
          <p:nvPr/>
        </p:nvSpPr>
        <p:spPr>
          <a:xfrm>
            <a:off x="5528345" y="2190750"/>
            <a:ext cx="335560"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8</a:t>
            </a:r>
            <a:endParaRPr lang="en-GB"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873BE49F-9E86-6529-9E2B-A1A8FAF923D2}"/>
              </a:ext>
            </a:extLst>
          </p:cNvPr>
          <p:cNvCxnSpPr/>
          <p:nvPr/>
        </p:nvCxnSpPr>
        <p:spPr>
          <a:xfrm flipH="1">
            <a:off x="5528345" y="2432807"/>
            <a:ext cx="3050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5A675AD-F4ED-3888-A58E-591E381A1AFB}"/>
              </a:ext>
            </a:extLst>
          </p:cNvPr>
          <p:cNvSpPr txBox="1"/>
          <p:nvPr/>
        </p:nvSpPr>
        <p:spPr>
          <a:xfrm>
            <a:off x="5535209" y="2364806"/>
            <a:ext cx="201336"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3</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2461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4187793640"/>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  </a:t>
                      </a:r>
                      <a:endParaRPr sz="2300" i="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3768366120"/>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-6</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r>
                        <a:rPr lang="en-GB" sz="1600" i="0" dirty="0">
                          <a:solidFill>
                            <a:schemeClr val="dk1"/>
                          </a:solidFill>
                          <a:latin typeface="Times New Roman"/>
                          <a:ea typeface="Times New Roman"/>
                          <a:cs typeface="Times New Roman"/>
                          <a:sym typeface="Times New Roman"/>
                        </a:rPr>
                        <a:t>-1</a:t>
                      </a: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1</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17</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ECF9ACFD-CA1C-9681-7733-309324845E2A}"/>
              </a:ext>
            </a:extLst>
          </p:cNvPr>
          <p:cNvSpPr txBox="1"/>
          <p:nvPr/>
        </p:nvSpPr>
        <p:spPr>
          <a:xfrm>
            <a:off x="1019612" y="1241341"/>
            <a:ext cx="674964"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a:t>
            </a:r>
            <a:r>
              <a:rPr lang="en-US" sz="2300" dirty="0">
                <a:latin typeface="Times New Roman" panose="02020603050405020304" pitchFamily="18" charset="0"/>
                <a:cs typeface="Times New Roman" panose="02020603050405020304" pitchFamily="18" charset="0"/>
              </a:rPr>
              <a:t>3</a:t>
            </a:r>
            <a:endParaRPr lang="en-GB" sz="23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2BB15D55-23BB-F9F1-4A3C-6AF3A2605F23}"/>
              </a:ext>
            </a:extLst>
          </p:cNvPr>
          <p:cNvCxnSpPr/>
          <p:nvPr/>
        </p:nvCxnSpPr>
        <p:spPr>
          <a:xfrm>
            <a:off x="989989" y="1670839"/>
            <a:ext cx="65170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953140C-A890-F9D6-603A-6BC8B12F9209}"/>
              </a:ext>
            </a:extLst>
          </p:cNvPr>
          <p:cNvSpPr txBox="1"/>
          <p:nvPr/>
        </p:nvSpPr>
        <p:spPr>
          <a:xfrm>
            <a:off x="1115722" y="1653626"/>
            <a:ext cx="1111192"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2</a:t>
            </a:r>
            <a:endParaRPr lang="en-GB" sz="23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D9150A3A-A424-B30F-57A6-6575D382F406}"/>
              </a:ext>
            </a:extLst>
          </p:cNvPr>
          <p:cNvSpPr txBox="1"/>
          <p:nvPr/>
        </p:nvSpPr>
        <p:spPr>
          <a:xfrm>
            <a:off x="2183054" y="1224563"/>
            <a:ext cx="674964"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a:t>
            </a:r>
            <a:r>
              <a:rPr lang="en-US" sz="2300" dirty="0">
                <a:latin typeface="Times New Roman" panose="02020603050405020304" pitchFamily="18" charset="0"/>
                <a:cs typeface="Times New Roman" panose="02020603050405020304" pitchFamily="18" charset="0"/>
              </a:rPr>
              <a:t>4</a:t>
            </a:r>
            <a:endParaRPr lang="en-GB" sz="2300" dirty="0">
              <a:latin typeface="Times New Roman" panose="02020603050405020304" pitchFamily="18"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58179FF7-EFC7-9BBE-5AA0-8DCFE5622B08}"/>
              </a:ext>
            </a:extLst>
          </p:cNvPr>
          <p:cNvCxnSpPr/>
          <p:nvPr/>
        </p:nvCxnSpPr>
        <p:spPr>
          <a:xfrm>
            <a:off x="2183054" y="1653626"/>
            <a:ext cx="65170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596498B-E88A-46CF-CD1B-34DD0BA77725}"/>
              </a:ext>
            </a:extLst>
          </p:cNvPr>
          <p:cNvSpPr txBox="1"/>
          <p:nvPr/>
        </p:nvSpPr>
        <p:spPr>
          <a:xfrm>
            <a:off x="2290323" y="1628024"/>
            <a:ext cx="525879"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3</a:t>
            </a:r>
            <a:endParaRPr lang="en-GB" sz="2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3312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pic>
        <p:nvPicPr>
          <p:cNvPr id="4" name="Picture 3" descr="Graphical user interface, text, application, chat or text message&#10;&#10;Description automatically generated">
            <a:extLst>
              <a:ext uri="{FF2B5EF4-FFF2-40B4-BE49-F238E27FC236}">
                <a16:creationId xmlns:a16="http://schemas.microsoft.com/office/drawing/2014/main" id="{F82B9CB6-FEF4-00F5-CB0F-74041830E849}"/>
              </a:ext>
            </a:extLst>
          </p:cNvPr>
          <p:cNvPicPr>
            <a:picLocks noChangeAspect="1"/>
          </p:cNvPicPr>
          <p:nvPr/>
        </p:nvPicPr>
        <p:blipFill>
          <a:blip r:embed="rId3"/>
          <a:stretch>
            <a:fillRect/>
          </a:stretch>
        </p:blipFill>
        <p:spPr>
          <a:xfrm>
            <a:off x="5163560" y="963038"/>
            <a:ext cx="3738869" cy="2986392"/>
          </a:xfrm>
          <a:prstGeom prst="rect">
            <a:avLst/>
          </a:prstGeom>
        </p:spPr>
      </p:pic>
      <p:sp>
        <p:nvSpPr>
          <p:cNvPr id="92" name="Google Shape;92;p18"/>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This resource in a nutshell</a:t>
            </a:r>
          </a:p>
        </p:txBody>
      </p:sp>
      <p:sp>
        <p:nvSpPr>
          <p:cNvPr id="93" name="Google Shape;93;p18"/>
          <p:cNvSpPr txBox="1"/>
          <p:nvPr/>
        </p:nvSpPr>
        <p:spPr>
          <a:xfrm>
            <a:off x="86862" y="881744"/>
            <a:ext cx="4669686" cy="4879696"/>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latin typeface="Nunito Sans" pitchFamily="2" charset="0"/>
            </a:endParaRPr>
          </a:p>
          <a:p>
            <a:pPr rtl="0">
              <a:spcBef>
                <a:spcPts val="0"/>
              </a:spcBef>
              <a:spcAft>
                <a:spcPts val="0"/>
              </a:spcAft>
            </a:pPr>
            <a:br>
              <a:rPr lang="en-US" sz="1600" b="0" dirty="0">
                <a:effectLst/>
              </a:rPr>
            </a:br>
            <a:r>
              <a:rPr lang="en-US" sz="1200" b="0" i="0" u="none" strike="noStrike" dirty="0">
                <a:solidFill>
                  <a:srgbClr val="1C1C1C"/>
                </a:solidFill>
                <a:effectLst/>
                <a:latin typeface="Nunito Sans" pitchFamily="2" charset="0"/>
              </a:rPr>
              <a:t>At Third Space Learning our tutors use them before and after online tutoring sessions to identify gaps and track progress. </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Students may be struggling with </a:t>
            </a:r>
            <a:r>
              <a:rPr lang="en-US" sz="1200" b="1" dirty="0">
                <a:solidFill>
                  <a:srgbClr val="1C1C1C"/>
                </a:solidFill>
                <a:effectLst/>
                <a:latin typeface="Nunito Sans" pitchFamily="2" charset="0"/>
              </a:rPr>
              <a:t>solving linear equations</a:t>
            </a:r>
            <a:r>
              <a:rPr lang="en-US" sz="1200" b="1" strike="noStrike" dirty="0">
                <a:solidFill>
                  <a:srgbClr val="1C1C1C"/>
                </a:solidFill>
                <a:effectLst/>
                <a:latin typeface="Nunito Sans" pitchFamily="2" charset="0"/>
              </a:rPr>
              <a:t> </a:t>
            </a:r>
            <a:r>
              <a:rPr lang="en-US" sz="1200" b="0" i="0" u="none" strike="noStrike" dirty="0">
                <a:solidFill>
                  <a:srgbClr val="1C1C1C"/>
                </a:solidFill>
                <a:effectLst/>
                <a:latin typeface="Nunito Sans" pitchFamily="2" charset="0"/>
              </a:rPr>
              <a:t>for a number of different reasons. Diagnostic questions can help to identify the particular misconception that the student has and help to determine the specific support they will need in order to improve. </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They are low stakes and support students developing metacognition around how their learning is progressing and what they need to do to improve further.</a:t>
            </a:r>
            <a:endParaRPr lang="en-US" sz="1200" b="0" dirty="0">
              <a:effectLst/>
              <a:latin typeface="Nunito Sans" pitchFamily="2" charset="0"/>
            </a:endParaRPr>
          </a:p>
          <a:p>
            <a:br>
              <a:rPr lang="en-US" sz="1600" dirty="0"/>
            </a:br>
            <a:endParaRPr lang="en-GB" sz="1200" dirty="0">
              <a:solidFill>
                <a:srgbClr val="1C1C1C"/>
              </a:solidFill>
              <a:latin typeface="Nunito Sans" pitchFamily="2" charset="77"/>
            </a:endParaRPr>
          </a:p>
          <a:p>
            <a:pPr>
              <a:lnSpc>
                <a:spcPct val="115000"/>
              </a:lnSpc>
            </a:pPr>
            <a:r>
              <a:rPr lang="en-GB" sz="1200" b="1" dirty="0">
                <a:solidFill>
                  <a:srgbClr val="1C1C1C"/>
                </a:solidFill>
                <a:latin typeface="Nunito Sans" pitchFamily="2" charset="77"/>
              </a:rPr>
              <a:t>At Third Space Learning, we use diagnostic questions before and after online tutoring sessions to identify gaps and track progress, an example of this is shown on the right.</a:t>
            </a:r>
          </a:p>
          <a:p>
            <a:pPr marL="0" lvl="0" indent="0" algn="l" rtl="0">
              <a:lnSpc>
                <a:spcPct val="115000"/>
              </a:lnSpc>
              <a:spcBef>
                <a:spcPts val="0"/>
              </a:spcBef>
              <a:spcAft>
                <a:spcPts val="0"/>
              </a:spcAft>
              <a:buNone/>
            </a:pPr>
            <a:endParaRPr sz="1200" dirty="0">
              <a:solidFill>
                <a:srgbClr val="1C1C1C"/>
              </a:solidFill>
              <a:latin typeface="Nunito Sans" pitchFamily="2" charset="77"/>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pic>
        <p:nvPicPr>
          <p:cNvPr id="11" name="Picture 10" descr="A child wearing headphones&#10;&#10;Description automatically generated with low confidence">
            <a:extLst>
              <a:ext uri="{FF2B5EF4-FFF2-40B4-BE49-F238E27FC236}">
                <a16:creationId xmlns:a16="http://schemas.microsoft.com/office/drawing/2014/main" id="{C92FCA2E-C30F-BEAA-E143-B7239F586F30}"/>
              </a:ext>
            </a:extLst>
          </p:cNvPr>
          <p:cNvPicPr>
            <a:picLocks noChangeAspect="1"/>
          </p:cNvPicPr>
          <p:nvPr/>
        </p:nvPicPr>
        <p:blipFill>
          <a:blip r:embed="rId4"/>
          <a:stretch>
            <a:fillRect/>
          </a:stretch>
        </p:blipFill>
        <p:spPr>
          <a:xfrm>
            <a:off x="4742099" y="3224610"/>
            <a:ext cx="1565300" cy="1570992"/>
          </a:xfrm>
          <a:prstGeom prst="rect">
            <a:avLst/>
          </a:prstGeom>
        </p:spPr>
      </p:pic>
    </p:spTree>
    <p:extLst>
      <p:ext uri="{BB962C8B-B14F-4D97-AF65-F5344CB8AC3E}">
        <p14:creationId xmlns:p14="http://schemas.microsoft.com/office/powerpoint/2010/main" val="15921506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2235819432"/>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  </a:t>
                      </a:r>
                      <a:endParaRPr sz="2300" i="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71079196"/>
              </p:ext>
            </p:extLst>
          </p:nvPr>
        </p:nvGraphicFramePr>
        <p:xfrm>
          <a:off x="938783" y="2164821"/>
          <a:ext cx="7239000" cy="144240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r>
                        <a:rPr lang="en-GB" sz="1600" i="0" dirty="0">
                          <a:solidFill>
                            <a:schemeClr val="dk1"/>
                          </a:solidFill>
                          <a:latin typeface="Times New Roman"/>
                          <a:ea typeface="Times New Roman"/>
                          <a:cs typeface="Times New Roman"/>
                          <a:sym typeface="Times New Roman"/>
                        </a:rPr>
                        <a:t>-3</a:t>
                      </a: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 </a:t>
                      </a: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0</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4B72024A-FB38-5ADB-6831-736EE637F3CF}"/>
              </a:ext>
            </a:extLst>
          </p:cNvPr>
          <p:cNvSpPr txBox="1"/>
          <p:nvPr/>
        </p:nvSpPr>
        <p:spPr>
          <a:xfrm>
            <a:off x="952500" y="1256229"/>
            <a:ext cx="901467"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3</a:t>
            </a:r>
            <a:r>
              <a:rPr lang="en-US" sz="2300" i="1" dirty="0">
                <a:latin typeface="Times New Roman" panose="02020603050405020304" pitchFamily="18" charset="0"/>
                <a:cs typeface="Times New Roman" panose="02020603050405020304" pitchFamily="18" charset="0"/>
              </a:rPr>
              <a:t>x+</a:t>
            </a:r>
            <a:r>
              <a:rPr lang="en-US" sz="2300" dirty="0">
                <a:latin typeface="Times New Roman" panose="02020603050405020304" pitchFamily="18" charset="0"/>
                <a:cs typeface="Times New Roman" panose="02020603050405020304" pitchFamily="18" charset="0"/>
              </a:rPr>
              <a:t>1</a:t>
            </a:r>
            <a:endParaRPr lang="en-GB" sz="2300" dirty="0">
              <a:latin typeface="Times New Roman" panose="02020603050405020304" pitchFamily="18" charset="0"/>
              <a:cs typeface="Times New Roman" panose="02020603050405020304" pitchFamily="18" charset="0"/>
            </a:endParaRPr>
          </a:p>
        </p:txBody>
      </p:sp>
      <p:cxnSp>
        <p:nvCxnSpPr>
          <p:cNvPr id="3" name="Straight Connector 2">
            <a:extLst>
              <a:ext uri="{FF2B5EF4-FFF2-40B4-BE49-F238E27FC236}">
                <a16:creationId xmlns:a16="http://schemas.microsoft.com/office/drawing/2014/main" id="{1D9B2D48-B77E-842D-1487-673F058298D2}"/>
              </a:ext>
            </a:extLst>
          </p:cNvPr>
          <p:cNvCxnSpPr/>
          <p:nvPr/>
        </p:nvCxnSpPr>
        <p:spPr>
          <a:xfrm>
            <a:off x="989989" y="1670839"/>
            <a:ext cx="65170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00BE873-8A09-BFC5-346E-845AC7F74DD1}"/>
              </a:ext>
            </a:extLst>
          </p:cNvPr>
          <p:cNvSpPr txBox="1"/>
          <p:nvPr/>
        </p:nvSpPr>
        <p:spPr>
          <a:xfrm>
            <a:off x="1134785" y="1649704"/>
            <a:ext cx="536895"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2</a:t>
            </a:r>
            <a:endParaRPr lang="en-GB" sz="23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2246599-C460-ECAF-AFBE-A23341DC4611}"/>
              </a:ext>
            </a:extLst>
          </p:cNvPr>
          <p:cNvSpPr txBox="1"/>
          <p:nvPr/>
        </p:nvSpPr>
        <p:spPr>
          <a:xfrm>
            <a:off x="2183053" y="1224563"/>
            <a:ext cx="901467"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2</a:t>
            </a:r>
            <a:r>
              <a:rPr lang="en-US" sz="2300" i="1" dirty="0">
                <a:latin typeface="Times New Roman" panose="02020603050405020304" pitchFamily="18" charset="0"/>
                <a:cs typeface="Times New Roman" panose="02020603050405020304" pitchFamily="18" charset="0"/>
              </a:rPr>
              <a:t>x-</a:t>
            </a:r>
            <a:r>
              <a:rPr lang="en-US" sz="2300" dirty="0">
                <a:latin typeface="Times New Roman" panose="02020603050405020304" pitchFamily="18" charset="0"/>
                <a:cs typeface="Times New Roman" panose="02020603050405020304" pitchFamily="18" charset="0"/>
              </a:rPr>
              <a:t>2</a:t>
            </a:r>
            <a:endParaRPr lang="en-GB" sz="2300" dirty="0">
              <a:latin typeface="Times New Roman" panose="02020603050405020304" pitchFamily="18"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A608DCBF-9825-FCB4-4346-796CC0C22F70}"/>
              </a:ext>
            </a:extLst>
          </p:cNvPr>
          <p:cNvCxnSpPr/>
          <p:nvPr/>
        </p:nvCxnSpPr>
        <p:spPr>
          <a:xfrm>
            <a:off x="2266175" y="1649704"/>
            <a:ext cx="65170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CF7F9DD-A364-D789-3847-BCF419CAB726}"/>
              </a:ext>
            </a:extLst>
          </p:cNvPr>
          <p:cNvSpPr txBox="1"/>
          <p:nvPr/>
        </p:nvSpPr>
        <p:spPr>
          <a:xfrm>
            <a:off x="2391599" y="1583082"/>
            <a:ext cx="276837"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4</a:t>
            </a:r>
            <a:endParaRPr lang="en-GB" sz="2300"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CEB7515C-9503-7E2B-B2D9-8D8EE00D4625}"/>
              </a:ext>
            </a:extLst>
          </p:cNvPr>
          <p:cNvSpPr txBox="1"/>
          <p:nvPr/>
        </p:nvSpPr>
        <p:spPr>
          <a:xfrm>
            <a:off x="1772338" y="2885056"/>
            <a:ext cx="487709"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3</a:t>
            </a:r>
            <a:endParaRPr lang="en-GB" dirty="0">
              <a:latin typeface="Times New Roman" panose="02020603050405020304" pitchFamily="18" charset="0"/>
              <a:cs typeface="Times New Roman" panose="02020603050405020304" pitchFamily="18" charset="0"/>
            </a:endParaRPr>
          </a:p>
        </p:txBody>
      </p:sp>
      <p:cxnSp>
        <p:nvCxnSpPr>
          <p:cNvPr id="11" name="Straight Connector 10">
            <a:extLst>
              <a:ext uri="{FF2B5EF4-FFF2-40B4-BE49-F238E27FC236}">
                <a16:creationId xmlns:a16="http://schemas.microsoft.com/office/drawing/2014/main" id="{AF1F3ABB-E176-A264-1967-28EDE22E012D}"/>
              </a:ext>
            </a:extLst>
          </p:cNvPr>
          <p:cNvCxnSpPr>
            <a:cxnSpLocks/>
          </p:cNvCxnSpPr>
          <p:nvPr/>
        </p:nvCxnSpPr>
        <p:spPr>
          <a:xfrm>
            <a:off x="1747828" y="3153921"/>
            <a:ext cx="3292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38D8215-0FC0-E55E-3E59-8850877F68F4}"/>
              </a:ext>
            </a:extLst>
          </p:cNvPr>
          <p:cNvSpPr txBox="1"/>
          <p:nvPr/>
        </p:nvSpPr>
        <p:spPr>
          <a:xfrm>
            <a:off x="1789847" y="3095105"/>
            <a:ext cx="168354"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8</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48247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21"/>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Solving Linear Equations</a:t>
            </a:r>
            <a:endParaRPr/>
          </a:p>
        </p:txBody>
      </p:sp>
      <p:graphicFrame>
        <p:nvGraphicFramePr>
          <p:cNvPr id="297" name="Google Shape;297;p21"/>
          <p:cNvGraphicFramePr/>
          <p:nvPr/>
        </p:nvGraphicFramePr>
        <p:xfrm>
          <a:off x="952500" y="2853806"/>
          <a:ext cx="7239000" cy="115672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i="1" u="none" strike="noStrike" cap="none" dirty="0">
                          <a:solidFill>
                            <a:schemeClr val="dk1"/>
                          </a:solidFill>
                          <a:latin typeface="Times New Roman"/>
                          <a:ea typeface="Times New Roman"/>
                          <a:cs typeface="Times New Roman"/>
                          <a:sym typeface="Times New Roman"/>
                        </a:rPr>
                        <a:t> </a:t>
                      </a:r>
                      <a:r>
                        <a:rPr lang="en-GB" sz="1600" b="0" i="0" u="none" strike="noStrike" cap="none" dirty="0">
                          <a:solidFill>
                            <a:srgbClr val="000000"/>
                          </a:solidFill>
                          <a:latin typeface="Times New Roman"/>
                          <a:ea typeface="Times New Roman"/>
                          <a:cs typeface="Times New Roman"/>
                          <a:sym typeface="Times New Roman"/>
                        </a:rPr>
                        <a:t>4</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- 2 = 78 </a:t>
                      </a:r>
                      <a:r>
                        <a:rPr lang="en-GB" sz="1600" b="0" i="0" u="none" strike="noStrike" cap="none" dirty="0">
                          <a:solidFill>
                            <a:srgbClr val="000000"/>
                          </a:solidFill>
                          <a:latin typeface="Arial"/>
                          <a:ea typeface="Arial"/>
                          <a:cs typeface="Arial"/>
                          <a:sym typeface="Arial"/>
                        </a:rPr>
                        <a:t>and </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20</a:t>
                      </a: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GB" sz="1800" u="none" strike="noStrike" cap="none" dirty="0">
                          <a:solidFill>
                            <a:schemeClr val="dk1"/>
                          </a:solidFill>
                          <a:latin typeface="Nunito"/>
                          <a:ea typeface="Nunito"/>
                          <a:cs typeface="Nunito"/>
                          <a:sym typeface="Nunito"/>
                        </a:rPr>
                        <a:t>B)</a:t>
                      </a:r>
                      <a:r>
                        <a:rPr lang="en-GB" sz="1800" i="1" u="none" strike="noStrike" cap="none" dirty="0">
                          <a:solidFill>
                            <a:schemeClr val="dk1"/>
                          </a:solidFill>
                          <a:latin typeface="Times New Roman"/>
                          <a:ea typeface="Times New Roman"/>
                          <a:cs typeface="Times New Roman"/>
                          <a:sym typeface="Times New Roman"/>
                        </a:rPr>
                        <a:t> </a:t>
                      </a:r>
                      <a:r>
                        <a:rPr lang="en-GB" sz="1600" b="0" i="0" u="none" strike="noStrike" cap="none" dirty="0">
                          <a:solidFill>
                            <a:srgbClr val="000000"/>
                          </a:solidFill>
                          <a:latin typeface="Times New Roman"/>
                          <a:ea typeface="Times New Roman"/>
                          <a:cs typeface="Times New Roman"/>
                          <a:sym typeface="Times New Roman"/>
                        </a:rPr>
                        <a:t>4</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+ 2 = 78 </a:t>
                      </a:r>
                      <a:r>
                        <a:rPr lang="en-GB" sz="1600" b="0" i="0" u="none" strike="noStrike" cap="none" dirty="0">
                          <a:solidFill>
                            <a:srgbClr val="000000"/>
                          </a:solidFill>
                          <a:latin typeface="Arial"/>
                          <a:ea typeface="Arial"/>
                          <a:cs typeface="Arial"/>
                          <a:sym typeface="Arial"/>
                        </a:rPr>
                        <a:t>and </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19</a:t>
                      </a:r>
                      <a:endParaRPr sz="1800" b="0" u="none" strike="noStrike" cap="none" dirty="0">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14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800" u="none" strike="noStrike" cap="none" dirty="0">
                          <a:solidFill>
                            <a:schemeClr val="dk1"/>
                          </a:solidFill>
                          <a:latin typeface="Nunito"/>
                          <a:ea typeface="Nunito"/>
                          <a:cs typeface="Nunito"/>
                          <a:sym typeface="Nunito"/>
                        </a:rPr>
                        <a:t>C)</a:t>
                      </a:r>
                      <a:r>
                        <a:rPr lang="en-GB" sz="1800" i="1" u="none" strike="noStrike" cap="none" dirty="0">
                          <a:solidFill>
                            <a:schemeClr val="dk1"/>
                          </a:solidFill>
                          <a:latin typeface="Times New Roman"/>
                          <a:ea typeface="Times New Roman"/>
                          <a:cs typeface="Times New Roman"/>
                          <a:sym typeface="Times New Roman"/>
                        </a:rPr>
                        <a:t> </a:t>
                      </a:r>
                      <a:r>
                        <a:rPr lang="en-GB" sz="1600" b="0" i="0" u="none" strike="noStrike" cap="none" dirty="0">
                          <a:solidFill>
                            <a:srgbClr val="000000"/>
                          </a:solidFill>
                          <a:latin typeface="Times New Roman"/>
                          <a:ea typeface="Times New Roman"/>
                          <a:cs typeface="Times New Roman"/>
                          <a:sym typeface="Times New Roman"/>
                        </a:rPr>
                        <a:t>3</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78 </a:t>
                      </a:r>
                      <a:r>
                        <a:rPr lang="en-GB" sz="1600" b="0" i="0" u="none" strike="noStrike" cap="none" dirty="0">
                          <a:solidFill>
                            <a:srgbClr val="000000"/>
                          </a:solidFill>
                          <a:latin typeface="Arial"/>
                          <a:ea typeface="Arial"/>
                          <a:cs typeface="Arial"/>
                          <a:sym typeface="Arial"/>
                        </a:rPr>
                        <a:t>and </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26</a:t>
                      </a:r>
                      <a:endParaRPr sz="18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800" u="none" strike="noStrike" cap="none" dirty="0">
                          <a:solidFill>
                            <a:schemeClr val="dk1"/>
                          </a:solidFill>
                          <a:latin typeface="Nunito"/>
                          <a:ea typeface="Nunito"/>
                          <a:cs typeface="Nunito"/>
                          <a:sym typeface="Nunito"/>
                        </a:rPr>
                        <a:t>D)</a:t>
                      </a:r>
                      <a:r>
                        <a:rPr lang="en-GB" sz="1800" u="none" strike="noStrike" cap="none" dirty="0">
                          <a:solidFill>
                            <a:schemeClr val="dk1"/>
                          </a:solidFill>
                          <a:latin typeface="Times New Roman"/>
                          <a:ea typeface="Times New Roman"/>
                          <a:cs typeface="Times New Roman"/>
                          <a:sym typeface="Times New Roman"/>
                        </a:rPr>
                        <a:t> </a:t>
                      </a:r>
                      <a:r>
                        <a:rPr lang="en-GB" sz="1600" b="0" i="0" u="none" strike="noStrike" cap="none" dirty="0">
                          <a:solidFill>
                            <a:srgbClr val="000000"/>
                          </a:solidFill>
                          <a:latin typeface="Times New Roman"/>
                          <a:ea typeface="Times New Roman"/>
                          <a:cs typeface="Times New Roman"/>
                          <a:sym typeface="Times New Roman"/>
                        </a:rPr>
                        <a:t>5</a:t>
                      </a:r>
                      <a:r>
                        <a:rPr lang="en-GB" sz="1600" b="0" i="1" u="none" strike="noStrike" cap="none" dirty="0">
                          <a:solidFill>
                            <a:srgbClr val="000000"/>
                          </a:solidFill>
                          <a:latin typeface="Times New Roman"/>
                          <a:ea typeface="Times New Roman"/>
                          <a:cs typeface="Times New Roman"/>
                          <a:sym typeface="Times New Roman"/>
                        </a:rPr>
                        <a:t>x </a:t>
                      </a:r>
                      <a:r>
                        <a:rPr lang="en-GB" sz="1600" b="0" i="0" u="none" strike="noStrike" cap="none" dirty="0">
                          <a:solidFill>
                            <a:srgbClr val="000000"/>
                          </a:solidFill>
                          <a:latin typeface="Times New Roman"/>
                          <a:ea typeface="Times New Roman"/>
                          <a:cs typeface="Times New Roman"/>
                          <a:sym typeface="Times New Roman"/>
                        </a:rPr>
                        <a:t>- 2 = 78 </a:t>
                      </a:r>
                      <a:r>
                        <a:rPr lang="en-GB" sz="1600" b="0" i="0" u="none" strike="noStrike" cap="none" dirty="0">
                          <a:solidFill>
                            <a:srgbClr val="000000"/>
                          </a:solidFill>
                          <a:latin typeface="Arial"/>
                          <a:ea typeface="Arial"/>
                          <a:cs typeface="Arial"/>
                          <a:sym typeface="Arial"/>
                        </a:rPr>
                        <a:t>and </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16</a:t>
                      </a:r>
                      <a:endParaRPr sz="1600" i="1" u="none" strike="noStrike" cap="none" dirty="0">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084BA45D-19C7-C145-951D-0ACFF8A6D0D1}"/>
              </a:ext>
            </a:extLst>
          </p:cNvPr>
          <p:cNvSpPr txBox="1"/>
          <p:nvPr/>
        </p:nvSpPr>
        <p:spPr>
          <a:xfrm>
            <a:off x="169850" y="874877"/>
            <a:ext cx="5437848" cy="1569660"/>
          </a:xfrm>
          <a:prstGeom prst="rect">
            <a:avLst/>
          </a:prstGeom>
          <a:noFill/>
        </p:spPr>
        <p:txBody>
          <a:bodyPr wrap="square">
            <a:spAutoFit/>
          </a:bodyPr>
          <a:lstStyle/>
          <a:p>
            <a:pPr marL="469900" marR="0" lvl="4" indent="-342900" algn="l" rtl="0">
              <a:lnSpc>
                <a:spcPct val="100000"/>
              </a:lnSpc>
              <a:spcBef>
                <a:spcPts val="0"/>
              </a:spcBef>
              <a:spcAft>
                <a:spcPts val="0"/>
              </a:spcAft>
              <a:buClr>
                <a:schemeClr val="dk1"/>
              </a:buClr>
              <a:buSzPts val="1600"/>
              <a:buFont typeface="Nunito Sans"/>
              <a:buAutoNum type="arabicParenR" startAt="18"/>
            </a:pPr>
            <a:r>
              <a:rPr lang="en-GB" sz="1600" b="0" u="none" strike="noStrike" cap="none" dirty="0">
                <a:solidFill>
                  <a:schemeClr val="dk1"/>
                </a:solidFill>
                <a:latin typeface="Nunito Sans"/>
                <a:ea typeface="Nunito Sans"/>
                <a:cs typeface="Nunito Sans"/>
                <a:sym typeface="Nunito Sans"/>
              </a:rPr>
              <a:t> Form an equation and solve to find Raj’s age. </a:t>
            </a:r>
            <a:endParaRPr lang="en-GB" dirty="0"/>
          </a:p>
          <a:p>
            <a:pPr marL="127000" marR="0" lvl="4" indent="0" algn="l" rtl="0">
              <a:lnSpc>
                <a:spcPct val="100000"/>
              </a:lnSpc>
              <a:spcBef>
                <a:spcPts val="0"/>
              </a:spcBef>
              <a:spcAft>
                <a:spcPts val="0"/>
              </a:spcAft>
              <a:buClr>
                <a:schemeClr val="dk1"/>
              </a:buClr>
              <a:buSzPts val="1600"/>
              <a:buFont typeface="Nunito Sans"/>
              <a:buNone/>
            </a:pPr>
            <a:endParaRPr lang="en-GB" sz="1600" b="0" u="none" strike="noStrike" cap="none" dirty="0">
              <a:solidFill>
                <a:schemeClr val="dk1"/>
              </a:solidFill>
              <a:latin typeface="Nunito Sans"/>
              <a:ea typeface="Nunito Sans"/>
              <a:cs typeface="Nunito Sans"/>
              <a:sym typeface="Nunito Sans"/>
            </a:endParaRPr>
          </a:p>
          <a:p>
            <a:pPr marL="127000" marR="0" lvl="7"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Raj is </a:t>
            </a:r>
            <a:r>
              <a:rPr lang="en-GB" sz="1600" b="0" i="1" u="none" strike="noStrike" cap="none" dirty="0">
                <a:solidFill>
                  <a:srgbClr val="000000"/>
                </a:solidFill>
                <a:latin typeface="Times New Roman"/>
                <a:ea typeface="Times New Roman"/>
                <a:cs typeface="Times New Roman"/>
                <a:sym typeface="Times New Roman"/>
              </a:rPr>
              <a:t>x</a:t>
            </a:r>
            <a:r>
              <a:rPr lang="en-GB" sz="1600" b="0" u="none" strike="noStrike" cap="none" dirty="0">
                <a:solidFill>
                  <a:schemeClr val="dk1"/>
                </a:solidFill>
                <a:latin typeface="Nunito Sans"/>
                <a:ea typeface="Nunito Sans"/>
                <a:cs typeface="Nunito Sans"/>
                <a:sym typeface="Nunito Sans"/>
              </a:rPr>
              <a:t> years old.</a:t>
            </a:r>
            <a:endParaRPr lang="en-GB" dirty="0"/>
          </a:p>
          <a:p>
            <a:pPr marL="127000" marR="0" lvl="4"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Sam is twice as old as Raj.</a:t>
            </a:r>
            <a:endParaRPr lang="en-GB" dirty="0"/>
          </a:p>
          <a:p>
            <a:pPr marL="127000" marR="0" lvl="4"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Tina is 2 years younger than Raj.</a:t>
            </a:r>
            <a:endParaRPr lang="en-GB" dirty="0"/>
          </a:p>
          <a:p>
            <a:pPr marL="127000" marR="0" lvl="4"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The total of their ages is 78 years.</a:t>
            </a:r>
            <a:endParaRPr lang="en-US" dirty="0"/>
          </a:p>
        </p:txBody>
      </p:sp>
    </p:spTree>
    <p:extLst>
      <p:ext uri="{BB962C8B-B14F-4D97-AF65-F5344CB8AC3E}">
        <p14:creationId xmlns:p14="http://schemas.microsoft.com/office/powerpoint/2010/main" val="25101852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22"/>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Solving Linear Equations</a:t>
            </a:r>
            <a:endParaRPr/>
          </a:p>
        </p:txBody>
      </p:sp>
      <p:graphicFrame>
        <p:nvGraphicFramePr>
          <p:cNvPr id="304" name="Google Shape;304;p22"/>
          <p:cNvGraphicFramePr/>
          <p:nvPr/>
        </p:nvGraphicFramePr>
        <p:xfrm>
          <a:off x="748655" y="2832813"/>
          <a:ext cx="7239000" cy="1442406"/>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62525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5</a:t>
                      </a:r>
                      <a:r>
                        <a:rPr lang="en-GB" sz="1600" i="1" u="none" strike="noStrike" cap="none" dirty="0">
                          <a:solidFill>
                            <a:schemeClr val="dk1"/>
                          </a:solidFill>
                          <a:latin typeface="Times New Roman"/>
                          <a:ea typeface="Times New Roman"/>
                          <a:cs typeface="Times New Roman"/>
                          <a:sym typeface="Times New Roman"/>
                        </a:rPr>
                        <a:t>x + </a:t>
                      </a:r>
                      <a:r>
                        <a:rPr lang="en-GB" sz="1600" i="0" u="none" strike="noStrike" cap="none" dirty="0">
                          <a:solidFill>
                            <a:schemeClr val="dk1"/>
                          </a:solidFill>
                          <a:latin typeface="Times New Roman"/>
                          <a:ea typeface="Times New Roman"/>
                          <a:cs typeface="Times New Roman"/>
                          <a:sym typeface="Times New Roman"/>
                        </a:rPr>
                        <a:t>65</a:t>
                      </a:r>
                      <a:r>
                        <a:rPr lang="en-GB" sz="1600" i="1" u="none" strike="noStrike" cap="none" dirty="0">
                          <a:solidFill>
                            <a:schemeClr val="dk1"/>
                          </a:solidFill>
                          <a:latin typeface="Times New Roman"/>
                          <a:ea typeface="Times New Roman"/>
                          <a:cs typeface="Times New Roman"/>
                          <a:sym typeface="Times New Roman"/>
                        </a:rPr>
                        <a:t> = </a:t>
                      </a:r>
                      <a:r>
                        <a:rPr lang="en-GB" sz="1600" i="0" u="none" strike="noStrike" cap="none" dirty="0">
                          <a:solidFill>
                            <a:schemeClr val="dk1"/>
                          </a:solidFill>
                          <a:latin typeface="Times New Roman"/>
                          <a:ea typeface="Times New Roman"/>
                          <a:cs typeface="Times New Roman"/>
                          <a:sym typeface="Times New Roman"/>
                        </a:rPr>
                        <a:t>180</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and </a:t>
                      </a:r>
                      <a:r>
                        <a:rPr lang="en-GB" sz="1600" i="1" u="none" strike="noStrike" cap="none" dirty="0">
                          <a:solidFill>
                            <a:schemeClr val="dk1"/>
                          </a:solidFill>
                          <a:latin typeface="Times New Roman"/>
                          <a:ea typeface="Times New Roman"/>
                          <a:cs typeface="Times New Roman"/>
                          <a:sym typeface="Times New Roman"/>
                        </a:rPr>
                        <a:t>x =</a:t>
                      </a:r>
                      <a:r>
                        <a:rPr lang="en-GB" sz="1600" i="0" u="none" strike="noStrike" cap="none" dirty="0">
                          <a:solidFill>
                            <a:schemeClr val="dk1"/>
                          </a:solidFill>
                          <a:latin typeface="Times New Roman"/>
                          <a:ea typeface="Times New Roman"/>
                          <a:cs typeface="Times New Roman"/>
                          <a:sym typeface="Times New Roman"/>
                        </a:rPr>
                        <a:t>23</a:t>
                      </a:r>
                      <a:endParaRPr sz="1600" i="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7</a:t>
                      </a:r>
                      <a:r>
                        <a:rPr lang="en-GB" sz="1600" i="1" u="none" strike="noStrike" cap="none" dirty="0">
                          <a:solidFill>
                            <a:schemeClr val="dk1"/>
                          </a:solidFill>
                          <a:latin typeface="Times New Roman"/>
                          <a:ea typeface="Times New Roman"/>
                          <a:cs typeface="Times New Roman"/>
                          <a:sym typeface="Times New Roman"/>
                        </a:rPr>
                        <a:t>x + </a:t>
                      </a:r>
                      <a:r>
                        <a:rPr lang="en-GB" sz="1600" i="0" u="none" strike="noStrike" cap="none" dirty="0">
                          <a:solidFill>
                            <a:schemeClr val="dk1"/>
                          </a:solidFill>
                          <a:latin typeface="Times New Roman"/>
                          <a:ea typeface="Times New Roman"/>
                          <a:cs typeface="Times New Roman"/>
                          <a:sym typeface="Times New Roman"/>
                        </a:rPr>
                        <a:t>40</a:t>
                      </a:r>
                      <a:r>
                        <a:rPr lang="en-GB" sz="1600" i="1" u="none" strike="noStrike" cap="none" dirty="0">
                          <a:solidFill>
                            <a:schemeClr val="dk1"/>
                          </a:solidFill>
                          <a:latin typeface="Times New Roman"/>
                          <a:ea typeface="Times New Roman"/>
                          <a:cs typeface="Times New Roman"/>
                          <a:sym typeface="Times New Roman"/>
                        </a:rPr>
                        <a:t> = </a:t>
                      </a:r>
                      <a:r>
                        <a:rPr lang="en-GB" sz="1600" i="0" u="none" strike="noStrike" cap="none" dirty="0">
                          <a:solidFill>
                            <a:schemeClr val="dk1"/>
                          </a:solidFill>
                          <a:latin typeface="Times New Roman"/>
                          <a:ea typeface="Times New Roman"/>
                          <a:cs typeface="Times New Roman"/>
                          <a:sym typeface="Times New Roman"/>
                        </a:rPr>
                        <a:t>180</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and</a:t>
                      </a:r>
                      <a:r>
                        <a:rPr lang="en-GB" sz="1600" i="1" u="none" strike="noStrike" cap="none" dirty="0">
                          <a:solidFill>
                            <a:schemeClr val="dk1"/>
                          </a:solidFill>
                          <a:latin typeface="Times New Roman"/>
                          <a:ea typeface="Times New Roman"/>
                          <a:cs typeface="Times New Roman"/>
                          <a:sym typeface="Times New Roman"/>
                        </a:rPr>
                        <a:t> x =</a:t>
                      </a:r>
                      <a:r>
                        <a:rPr lang="en-GB" sz="1600" i="0" u="none" strike="noStrike" cap="none" dirty="0">
                          <a:solidFill>
                            <a:schemeClr val="dk1"/>
                          </a:solidFill>
                          <a:latin typeface="Times New Roman"/>
                          <a:ea typeface="Times New Roman"/>
                          <a:cs typeface="Times New Roman"/>
                          <a:sym typeface="Times New Roman"/>
                        </a:rPr>
                        <a:t>20</a:t>
                      </a:r>
                      <a:endParaRPr sz="1400" i="0"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4</a:t>
                      </a:r>
                      <a:r>
                        <a:rPr lang="en-GB" sz="1600" i="1" u="none" strike="noStrike" cap="none" dirty="0">
                          <a:solidFill>
                            <a:schemeClr val="dk1"/>
                          </a:solidFill>
                          <a:latin typeface="Times New Roman"/>
                          <a:ea typeface="Times New Roman"/>
                          <a:cs typeface="Times New Roman"/>
                          <a:sym typeface="Times New Roman"/>
                        </a:rPr>
                        <a:t>x + </a:t>
                      </a:r>
                      <a:r>
                        <a:rPr lang="en-GB" sz="1600" i="0" u="none" strike="noStrike" cap="none" dirty="0">
                          <a:solidFill>
                            <a:schemeClr val="dk1"/>
                          </a:solidFill>
                          <a:latin typeface="Times New Roman"/>
                          <a:ea typeface="Times New Roman"/>
                          <a:cs typeface="Times New Roman"/>
                          <a:sym typeface="Times New Roman"/>
                        </a:rPr>
                        <a:t>35</a:t>
                      </a:r>
                      <a:r>
                        <a:rPr lang="en-GB" sz="1600" i="1" u="none" strike="noStrike" cap="none" dirty="0">
                          <a:solidFill>
                            <a:schemeClr val="dk1"/>
                          </a:solidFill>
                          <a:latin typeface="Times New Roman"/>
                          <a:ea typeface="Times New Roman"/>
                          <a:cs typeface="Times New Roman"/>
                          <a:sym typeface="Times New Roman"/>
                        </a:rPr>
                        <a:t> = </a:t>
                      </a:r>
                      <a:r>
                        <a:rPr lang="en-GB" sz="1600" i="0" u="none" strike="noStrike" cap="none" dirty="0">
                          <a:solidFill>
                            <a:schemeClr val="dk1"/>
                          </a:solidFill>
                          <a:latin typeface="Times New Roman"/>
                          <a:ea typeface="Times New Roman"/>
                          <a:cs typeface="Times New Roman"/>
                          <a:sym typeface="Times New Roman"/>
                        </a:rPr>
                        <a:t>180</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and</a:t>
                      </a:r>
                      <a:r>
                        <a:rPr lang="en-GB" sz="1600" i="1" u="none" strike="noStrike" cap="none" dirty="0">
                          <a:solidFill>
                            <a:schemeClr val="dk1"/>
                          </a:solidFill>
                          <a:latin typeface="Times New Roman"/>
                          <a:ea typeface="Times New Roman"/>
                          <a:cs typeface="Times New Roman"/>
                          <a:sym typeface="Times New Roman"/>
                        </a:rPr>
                        <a:t> x = </a:t>
                      </a:r>
                      <a:r>
                        <a:rPr lang="en-GB" sz="1600" i="0" u="none" strike="noStrike" cap="none" dirty="0">
                          <a:solidFill>
                            <a:schemeClr val="dk1"/>
                          </a:solidFill>
                          <a:latin typeface="Times New Roman"/>
                          <a:ea typeface="Times New Roman"/>
                          <a:cs typeface="Times New Roman"/>
                          <a:sym typeface="Times New Roman"/>
                        </a:rPr>
                        <a:t>36.25</a:t>
                      </a:r>
                      <a:endParaRPr sz="1600" i="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7</a:t>
                      </a:r>
                      <a:r>
                        <a:rPr lang="en-GB" sz="1600" i="1" u="none" strike="noStrike" cap="none" dirty="0">
                          <a:solidFill>
                            <a:schemeClr val="dk1"/>
                          </a:solidFill>
                          <a:latin typeface="Times New Roman"/>
                          <a:ea typeface="Times New Roman"/>
                          <a:cs typeface="Times New Roman"/>
                          <a:sym typeface="Times New Roman"/>
                        </a:rPr>
                        <a:t>x + </a:t>
                      </a:r>
                      <a:r>
                        <a:rPr lang="en-GB" sz="1600" i="0" u="none" strike="noStrike" cap="none" dirty="0">
                          <a:solidFill>
                            <a:schemeClr val="dk1"/>
                          </a:solidFill>
                          <a:latin typeface="Times New Roman"/>
                          <a:ea typeface="Times New Roman"/>
                          <a:cs typeface="Times New Roman"/>
                          <a:sym typeface="Times New Roman"/>
                        </a:rPr>
                        <a:t>40</a:t>
                      </a:r>
                      <a:r>
                        <a:rPr lang="en-GB" sz="1600" i="1" u="none" strike="noStrike" cap="none" dirty="0">
                          <a:solidFill>
                            <a:schemeClr val="dk1"/>
                          </a:solidFill>
                          <a:latin typeface="Times New Roman"/>
                          <a:ea typeface="Times New Roman"/>
                          <a:cs typeface="Times New Roman"/>
                          <a:sym typeface="Times New Roman"/>
                        </a:rPr>
                        <a:t> = </a:t>
                      </a:r>
                      <a:r>
                        <a:rPr lang="en-GB" sz="1600" i="0" u="none" strike="noStrike" cap="none" dirty="0">
                          <a:solidFill>
                            <a:schemeClr val="dk1"/>
                          </a:solidFill>
                          <a:latin typeface="Times New Roman"/>
                          <a:ea typeface="Times New Roman"/>
                          <a:cs typeface="Times New Roman"/>
                          <a:sym typeface="Times New Roman"/>
                        </a:rPr>
                        <a:t>180</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and</a:t>
                      </a:r>
                      <a:r>
                        <a:rPr lang="en-GB" sz="1600" i="1" u="none" strike="noStrike" cap="none" dirty="0">
                          <a:solidFill>
                            <a:schemeClr val="dk1"/>
                          </a:solidFill>
                          <a:latin typeface="Times New Roman"/>
                          <a:ea typeface="Times New Roman"/>
                          <a:cs typeface="Times New Roman"/>
                          <a:sym typeface="Times New Roman"/>
                        </a:rPr>
                        <a:t> x=</a:t>
                      </a:r>
                      <a:r>
                        <a:rPr lang="en-GB" sz="1600" i="0" u="none" strike="noStrike" cap="none" dirty="0">
                          <a:solidFill>
                            <a:schemeClr val="dk1"/>
                          </a:solidFill>
                          <a:latin typeface="Times New Roman"/>
                          <a:ea typeface="Times New Roman"/>
                          <a:cs typeface="Times New Roman"/>
                          <a:sym typeface="Times New Roman"/>
                        </a:rPr>
                        <a:t>31.43</a:t>
                      </a:r>
                      <a:endParaRPr i="0" dirty="0"/>
                    </a:p>
                    <a:p>
                      <a:pPr marL="0" marR="0" lvl="0" indent="0" algn="l" rtl="0">
                        <a:lnSpc>
                          <a:spcPct val="115000"/>
                        </a:lnSpc>
                        <a:spcBef>
                          <a:spcPts val="0"/>
                        </a:spcBef>
                        <a:spcAft>
                          <a:spcPts val="0"/>
                        </a:spcAft>
                        <a:buClr>
                          <a:srgbClr val="000000"/>
                        </a:buClr>
                        <a:buSzPts val="1400"/>
                        <a:buFont typeface="Arial"/>
                        <a:buNone/>
                      </a:pPr>
                      <a:endParaRPr sz="14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TextBox 3">
            <a:extLst>
              <a:ext uri="{FF2B5EF4-FFF2-40B4-BE49-F238E27FC236}">
                <a16:creationId xmlns:a16="http://schemas.microsoft.com/office/drawing/2014/main" id="{AACBBDBF-7DAC-6A99-F33C-21CD5C0380DF}"/>
              </a:ext>
            </a:extLst>
          </p:cNvPr>
          <p:cNvSpPr txBox="1"/>
          <p:nvPr/>
        </p:nvSpPr>
        <p:spPr>
          <a:xfrm>
            <a:off x="30076" y="865447"/>
            <a:ext cx="4707294" cy="646331"/>
          </a:xfrm>
          <a:prstGeom prst="rect">
            <a:avLst/>
          </a:prstGeom>
          <a:noFill/>
        </p:spPr>
        <p:txBody>
          <a:bodyPr wrap="square">
            <a:spAutoFit/>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Form an equation and solve to find </a:t>
            </a:r>
            <a:r>
              <a:rPr lang="en-GB" sz="1600" b="0" i="1" u="none" strike="noStrike" cap="none" dirty="0">
                <a:solidFill>
                  <a:schemeClr val="dk1"/>
                </a:solidFill>
                <a:latin typeface="Times New Roman"/>
                <a:ea typeface="Times New Roman"/>
                <a:cs typeface="Times New Roman"/>
                <a:sym typeface="Times New Roman"/>
              </a:rPr>
              <a:t>x. </a:t>
            </a:r>
          </a:p>
          <a:p>
            <a:pPr marL="457200" marR="0" lvl="0" indent="0" algn="l" rtl="0">
              <a:lnSpc>
                <a:spcPct val="100000"/>
              </a:lnSpc>
              <a:spcBef>
                <a:spcPts val="0"/>
              </a:spcBef>
              <a:spcAft>
                <a:spcPts val="0"/>
              </a:spcAft>
              <a:buClr>
                <a:srgbClr val="000000"/>
              </a:buClr>
              <a:buSzPts val="2300"/>
              <a:buFont typeface="Arial"/>
              <a:buNone/>
            </a:pPr>
            <a:endParaRPr lang="en-GB" sz="2000" b="0" u="none" strike="noStrike" cap="none" dirty="0">
              <a:solidFill>
                <a:schemeClr val="dk1"/>
              </a:solidFill>
              <a:latin typeface="Nunito Sans"/>
              <a:ea typeface="Nunito Sans"/>
              <a:cs typeface="Nunito Sans"/>
              <a:sym typeface="Nunito Sans"/>
            </a:endParaRPr>
          </a:p>
        </p:txBody>
      </p:sp>
      <p:pic>
        <p:nvPicPr>
          <p:cNvPr id="5" name="Google Shape;305;p22" descr="A picture containing lit, dark&#10;&#10;Description automatically generated">
            <a:extLst>
              <a:ext uri="{FF2B5EF4-FFF2-40B4-BE49-F238E27FC236}">
                <a16:creationId xmlns:a16="http://schemas.microsoft.com/office/drawing/2014/main" id="{7113CD1E-CDB8-F79C-7D16-C700DFE42987}"/>
              </a:ext>
            </a:extLst>
          </p:cNvPr>
          <p:cNvPicPr preferRelativeResize="0"/>
          <p:nvPr/>
        </p:nvPicPr>
        <p:blipFill rotWithShape="1">
          <a:blip r:embed="rId3">
            <a:alphaModFix/>
          </a:blip>
          <a:srcRect t="8467" r="6786" b="15629"/>
          <a:stretch/>
        </p:blipFill>
        <p:spPr>
          <a:xfrm>
            <a:off x="3340134" y="1009737"/>
            <a:ext cx="1825253" cy="1729770"/>
          </a:xfrm>
          <a:prstGeom prst="rect">
            <a:avLst/>
          </a:prstGeom>
          <a:noFill/>
          <a:ln>
            <a:noFill/>
          </a:ln>
        </p:spPr>
      </p:pic>
    </p:spTree>
    <p:extLst>
      <p:ext uri="{BB962C8B-B14F-4D97-AF65-F5344CB8AC3E}">
        <p14:creationId xmlns:p14="http://schemas.microsoft.com/office/powerpoint/2010/main" val="28895021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23"/>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Solving Linear Equations</a:t>
            </a:r>
            <a:endParaRPr/>
          </a:p>
        </p:txBody>
      </p:sp>
      <p:graphicFrame>
        <p:nvGraphicFramePr>
          <p:cNvPr id="312" name="Google Shape;312;p23"/>
          <p:cNvGraphicFramePr/>
          <p:nvPr>
            <p:extLst>
              <p:ext uri="{D42A27DB-BD31-4B8C-83A1-F6EECF244321}">
                <p14:modId xmlns:p14="http://schemas.microsoft.com/office/powerpoint/2010/main" val="808812455"/>
              </p:ext>
            </p:extLst>
          </p:nvPr>
        </p:nvGraphicFramePr>
        <p:xfrm>
          <a:off x="824906" y="3000558"/>
          <a:ext cx="7239000" cy="117350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586750">
                <a:tc>
                  <a:txBody>
                    <a:bodyPr/>
                    <a:lstStyle/>
                    <a:p>
                      <a:pPr marL="0" marR="0" lvl="0" indent="0" algn="l" defTabSz="914400" rtl="0" eaLnBrk="1" fontAlgn="auto" latinLnBrk="0" hangingPunct="1">
                        <a:lnSpc>
                          <a:spcPct val="115000"/>
                        </a:lnSpc>
                        <a:spcBef>
                          <a:spcPts val="0"/>
                        </a:spcBef>
                        <a:spcAft>
                          <a:spcPts val="0"/>
                        </a:spcAft>
                        <a:buClr>
                          <a:srgbClr val="000000"/>
                        </a:buClr>
                        <a:buSzPts val="1600"/>
                        <a:buFont typeface="Arial"/>
                        <a:buNone/>
                        <a:tabLst/>
                        <a:defRPr/>
                      </a:pPr>
                      <a:r>
                        <a:rPr lang="en-GB" sz="1600" i="0" u="none" strike="noStrike" cap="none" dirty="0">
                          <a:solidFill>
                            <a:schemeClr val="dk1"/>
                          </a:solidFill>
                          <a:latin typeface="Times New Roman"/>
                          <a:ea typeface="Times New Roman"/>
                          <a:cs typeface="Times New Roman"/>
                          <a:sym typeface="Times New Roman"/>
                        </a:rPr>
                        <a:t>A)              </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22 </a:t>
                      </a:r>
                      <a:r>
                        <a:rPr lang="en-GB" sz="1600" i="0" u="none" strike="noStrike" cap="none" dirty="0">
                          <a:solidFill>
                            <a:schemeClr val="dk1"/>
                          </a:solidFill>
                          <a:latin typeface="Nunito Sans" pitchFamily="2" charset="0"/>
                          <a:ea typeface="Times New Roman"/>
                          <a:cs typeface="Times New Roman"/>
                          <a:sym typeface="Times New Roman"/>
                        </a:rPr>
                        <a:t>and</a:t>
                      </a:r>
                      <a:r>
                        <a:rPr lang="en-GB" sz="1600" i="0" u="none" strike="noStrike" cap="none" dirty="0">
                          <a:solidFill>
                            <a:schemeClr val="dk1"/>
                          </a:solidFill>
                          <a:latin typeface="Times New Roman"/>
                          <a:ea typeface="Times New Roman"/>
                          <a:cs typeface="Times New Roman"/>
                          <a:sym typeface="Times New Roman"/>
                        </a:rPr>
                        <a:t> </a:t>
                      </a:r>
                      <a:r>
                        <a:rPr lang="en-GB" sz="1600" i="1" u="none" strike="noStrike" cap="none" dirty="0">
                          <a:solidFill>
                            <a:schemeClr val="dk1"/>
                          </a:solidFill>
                          <a:latin typeface="Times New Roman"/>
                          <a:ea typeface="Times New Roman"/>
                          <a:cs typeface="Times New Roman"/>
                          <a:sym typeface="Times New Roman"/>
                        </a:rPr>
                        <a:t>n </a:t>
                      </a:r>
                      <a:r>
                        <a:rPr lang="en-GB" sz="1600" i="0" u="none" strike="noStrike" cap="none" dirty="0">
                          <a:solidFill>
                            <a:schemeClr val="dk1"/>
                          </a:solidFill>
                          <a:latin typeface="Times New Roman"/>
                          <a:ea typeface="Times New Roman"/>
                          <a:cs typeface="Times New Roman"/>
                          <a:sym typeface="Times New Roman"/>
                        </a:rPr>
                        <a:t>= 30 </a:t>
                      </a:r>
                      <a:endParaRPr lang="en-GB" sz="1600" i="1"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B)               = </a:t>
                      </a:r>
                      <a:r>
                        <a:rPr lang="en-GB" sz="1600"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22 </a:t>
                      </a:r>
                      <a:r>
                        <a:rPr lang="en-GB" sz="1600" u="none" strike="noStrike" cap="none" dirty="0">
                          <a:solidFill>
                            <a:schemeClr val="dk1"/>
                          </a:solidFill>
                          <a:latin typeface="Nunito Sans" pitchFamily="2" charset="0"/>
                          <a:ea typeface="Nunito"/>
                          <a:cs typeface="Times New Roman" panose="02020603050405020304" pitchFamily="18" charset="0"/>
                          <a:sym typeface="Nunito"/>
                        </a:rPr>
                        <a:t>and </a:t>
                      </a:r>
                      <a:r>
                        <a:rPr lang="en-GB" sz="1600" i="1"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n= </a:t>
                      </a:r>
                      <a:r>
                        <a:rPr lang="en-GB" sz="1600" i="0"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21.33…</a:t>
                      </a:r>
                      <a:endParaRPr sz="14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58675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              = </a:t>
                      </a:r>
                      <a:r>
                        <a:rPr lang="en-GB" sz="1600"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22 </a:t>
                      </a:r>
                      <a:r>
                        <a:rPr lang="en-GB" sz="1600" u="none" strike="noStrike" cap="none" dirty="0">
                          <a:solidFill>
                            <a:schemeClr val="dk1"/>
                          </a:solidFill>
                          <a:latin typeface="Nunito Sans" pitchFamily="2" charset="0"/>
                          <a:ea typeface="Nunito"/>
                          <a:cs typeface="Times New Roman" panose="02020603050405020304" pitchFamily="18" charset="0"/>
                          <a:sym typeface="Nunito"/>
                        </a:rPr>
                        <a:t>and </a:t>
                      </a:r>
                      <a:r>
                        <a:rPr lang="en-GB" sz="1600" i="1"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n = </a:t>
                      </a:r>
                      <a:r>
                        <a:rPr lang="en-GB" sz="1600" i="0"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17</a:t>
                      </a: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342900" marR="0" lvl="0" indent="-342900" algn="l" rtl="0">
                        <a:lnSpc>
                          <a:spcPct val="115000"/>
                        </a:lnSpc>
                        <a:spcBef>
                          <a:spcPts val="0"/>
                        </a:spcBef>
                        <a:spcAft>
                          <a:spcPts val="0"/>
                        </a:spcAft>
                        <a:buClr>
                          <a:srgbClr val="000000"/>
                        </a:buClr>
                        <a:buSzPts val="1600"/>
                        <a:buFont typeface="Arial"/>
                        <a:buAutoNum type="alphaUcParenR" startAt="4"/>
                      </a:pPr>
                      <a:r>
                        <a:rPr lang="en-US" sz="1600" u="none" strike="noStrike" cap="none" dirty="0">
                          <a:solidFill>
                            <a:schemeClr val="dk1"/>
                          </a:solidFill>
                          <a:latin typeface="Nunito"/>
                          <a:sym typeface="Nunito"/>
                        </a:rPr>
                        <a:t> </a:t>
                      </a:r>
                      <a:r>
                        <a:rPr lang="en-GB" sz="1600" u="none" strike="noStrike" cap="none" dirty="0">
                          <a:solidFill>
                            <a:schemeClr val="dk1"/>
                          </a:solidFill>
                          <a:latin typeface="Nunito"/>
                          <a:sym typeface="Nunito"/>
                        </a:rPr>
                        <a:t>          </a:t>
                      </a:r>
                      <a:r>
                        <a:rPr lang="en-GB" sz="1600" u="none" strike="noStrike" cap="none" dirty="0">
                          <a:solidFill>
                            <a:schemeClr val="dk1"/>
                          </a:solidFill>
                          <a:latin typeface="Times New Roman" panose="02020603050405020304" pitchFamily="18" charset="0"/>
                          <a:cs typeface="Times New Roman" panose="02020603050405020304" pitchFamily="18" charset="0"/>
                          <a:sym typeface="Nunito"/>
                        </a:rPr>
                        <a:t>= 22 </a:t>
                      </a:r>
                      <a:r>
                        <a:rPr lang="en-GB" sz="1600" u="none" strike="noStrike" cap="none" dirty="0">
                          <a:solidFill>
                            <a:schemeClr val="dk1"/>
                          </a:solidFill>
                          <a:latin typeface="Nunito Sans" pitchFamily="2" charset="0"/>
                          <a:cs typeface="Times New Roman" panose="02020603050405020304" pitchFamily="18" charset="0"/>
                          <a:sym typeface="Nunito"/>
                        </a:rPr>
                        <a:t>and</a:t>
                      </a:r>
                      <a:r>
                        <a:rPr lang="en-GB" sz="1600" u="none" strike="noStrike" cap="none" dirty="0">
                          <a:solidFill>
                            <a:schemeClr val="dk1"/>
                          </a:solidFill>
                          <a:latin typeface="Times New Roman" panose="02020603050405020304" pitchFamily="18" charset="0"/>
                          <a:cs typeface="Times New Roman" panose="02020603050405020304" pitchFamily="18" charset="0"/>
                          <a:sym typeface="Nunito"/>
                        </a:rPr>
                        <a:t> </a:t>
                      </a:r>
                      <a:r>
                        <a:rPr lang="en-GB" sz="1600" i="1" u="none" strike="noStrike" cap="none" dirty="0">
                          <a:solidFill>
                            <a:schemeClr val="dk1"/>
                          </a:solidFill>
                          <a:latin typeface="Times New Roman" panose="02020603050405020304" pitchFamily="18" charset="0"/>
                          <a:cs typeface="Times New Roman" panose="02020603050405020304" pitchFamily="18" charset="0"/>
                          <a:sym typeface="Nunito"/>
                        </a:rPr>
                        <a:t>n </a:t>
                      </a:r>
                      <a:r>
                        <a:rPr lang="en-GB" sz="1600" u="none" strike="noStrike" cap="none" dirty="0">
                          <a:solidFill>
                            <a:schemeClr val="dk1"/>
                          </a:solidFill>
                          <a:latin typeface="Times New Roman" panose="02020603050405020304" pitchFamily="18" charset="0"/>
                          <a:cs typeface="Times New Roman" panose="02020603050405020304" pitchFamily="18" charset="0"/>
                          <a:sym typeface="Nunito"/>
                        </a:rPr>
                        <a:t>= 16</a:t>
                      </a:r>
                      <a:endParaRPr dirty="0">
                        <a:latin typeface="Times New Roman" panose="02020603050405020304" pitchFamily="18" charset="0"/>
                        <a:cs typeface="Times New Roman" panose="02020603050405020304" pitchFamily="18"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3F2220C3-D1A2-6B47-F897-496E157C5D26}"/>
              </a:ext>
            </a:extLst>
          </p:cNvPr>
          <p:cNvSpPr txBox="1"/>
          <p:nvPr/>
        </p:nvSpPr>
        <p:spPr>
          <a:xfrm>
            <a:off x="169850" y="905550"/>
            <a:ext cx="5258184" cy="2031325"/>
          </a:xfrm>
          <a:prstGeom prst="rect">
            <a:avLst/>
          </a:prstGeom>
          <a:noFill/>
        </p:spPr>
        <p:txBody>
          <a:bodyPr wrap="square">
            <a:spAutoFit/>
          </a:bodyPr>
          <a:lstStyle/>
          <a:p>
            <a:pPr marL="469900" marR="0" lvl="0" indent="-342900" algn="l" rtl="0">
              <a:lnSpc>
                <a:spcPct val="100000"/>
              </a:lnSpc>
              <a:spcBef>
                <a:spcPts val="0"/>
              </a:spcBef>
              <a:spcAft>
                <a:spcPts val="0"/>
              </a:spcAft>
              <a:buClr>
                <a:schemeClr val="dk1"/>
              </a:buClr>
              <a:buSzPts val="1600"/>
              <a:buFont typeface="Nunito Sans"/>
              <a:buAutoNum type="arabicParenR" startAt="20"/>
            </a:pPr>
            <a:r>
              <a:rPr lang="en-GB" sz="1400" b="0" u="none" strike="noStrike" cap="none" dirty="0">
                <a:solidFill>
                  <a:schemeClr val="dk1"/>
                </a:solidFill>
                <a:latin typeface="Nunito Sans"/>
                <a:ea typeface="Nunito Sans"/>
                <a:cs typeface="Nunito Sans"/>
                <a:sym typeface="Nunito Sans"/>
              </a:rPr>
              <a:t> There are three bags of sweets.</a:t>
            </a:r>
            <a:endParaRPr lang="en-GB" dirty="0"/>
          </a:p>
          <a:p>
            <a:pPr marL="127000" marR="0" lvl="0" indent="0" algn="l" rtl="0">
              <a:lnSpc>
                <a:spcPct val="100000"/>
              </a:lnSpc>
              <a:spcBef>
                <a:spcPts val="0"/>
              </a:spcBef>
              <a:spcAft>
                <a:spcPts val="0"/>
              </a:spcAft>
              <a:buClr>
                <a:schemeClr val="dk1"/>
              </a:buClr>
              <a:buSzPts val="1600"/>
              <a:buFont typeface="Nunito Sans"/>
              <a:buNone/>
            </a:pPr>
            <a:endParaRPr lang="en-GB" sz="14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1600"/>
              <a:buFont typeface="Arial"/>
              <a:buNone/>
            </a:pPr>
            <a:r>
              <a:rPr lang="en-GB" sz="1400" b="0" u="none" strike="noStrike" cap="none" dirty="0">
                <a:solidFill>
                  <a:schemeClr val="dk1"/>
                </a:solidFill>
                <a:latin typeface="Nunito Sans"/>
                <a:ea typeface="Nunito Sans"/>
                <a:cs typeface="Nunito Sans"/>
                <a:sym typeface="Nunito Sans"/>
              </a:rPr>
              <a:t>In the first bag there are n sweets.</a:t>
            </a:r>
            <a:endParaRPr lang="en-GB" dirty="0"/>
          </a:p>
          <a:p>
            <a:pPr marL="457200" marR="0" lvl="0" indent="0" algn="l" rtl="0">
              <a:lnSpc>
                <a:spcPct val="100000"/>
              </a:lnSpc>
              <a:spcBef>
                <a:spcPts val="0"/>
              </a:spcBef>
              <a:spcAft>
                <a:spcPts val="0"/>
              </a:spcAft>
              <a:buClr>
                <a:srgbClr val="000000"/>
              </a:buClr>
              <a:buSzPts val="1600"/>
              <a:buFont typeface="Arial"/>
              <a:buNone/>
            </a:pPr>
            <a:r>
              <a:rPr lang="en-GB" sz="1400" b="0" u="none" strike="noStrike" cap="none" dirty="0">
                <a:solidFill>
                  <a:schemeClr val="dk1"/>
                </a:solidFill>
                <a:latin typeface="Nunito Sans"/>
                <a:ea typeface="Nunito Sans"/>
                <a:cs typeface="Nunito Sans"/>
                <a:sym typeface="Nunito Sans"/>
              </a:rPr>
              <a:t>In the second bag there are </a:t>
            </a:r>
            <a:r>
              <a:rPr lang="en-GB" sz="1400" b="0" i="1" u="none" strike="noStrike" cap="none" dirty="0">
                <a:solidFill>
                  <a:schemeClr val="dk1"/>
                </a:solidFill>
                <a:latin typeface="Times New Roman"/>
                <a:ea typeface="Times New Roman"/>
                <a:cs typeface="Times New Roman"/>
                <a:sym typeface="Times New Roman"/>
              </a:rPr>
              <a:t>(n + </a:t>
            </a:r>
            <a:r>
              <a:rPr lang="en-GB" sz="1400" b="0" u="none" strike="noStrike" cap="none" dirty="0">
                <a:solidFill>
                  <a:schemeClr val="dk1"/>
                </a:solidFill>
                <a:latin typeface="Times New Roman"/>
                <a:ea typeface="Times New Roman"/>
                <a:cs typeface="Times New Roman"/>
                <a:sym typeface="Times New Roman"/>
              </a:rPr>
              <a:t>5</a:t>
            </a:r>
            <a:r>
              <a:rPr lang="en-GB" sz="1400" b="0" i="1" u="none" strike="noStrike" cap="none" dirty="0">
                <a:solidFill>
                  <a:schemeClr val="dk1"/>
                </a:solidFill>
                <a:latin typeface="Times New Roman"/>
                <a:ea typeface="Times New Roman"/>
                <a:cs typeface="Times New Roman"/>
                <a:sym typeface="Times New Roman"/>
              </a:rPr>
              <a:t>) </a:t>
            </a:r>
            <a:r>
              <a:rPr lang="en-GB" sz="1400" b="0" u="none" strike="noStrike" cap="none" dirty="0">
                <a:solidFill>
                  <a:schemeClr val="dk1"/>
                </a:solidFill>
                <a:latin typeface="Nunito Sans"/>
                <a:ea typeface="Nunito Sans"/>
                <a:cs typeface="Nunito Sans"/>
                <a:sym typeface="Nunito Sans"/>
              </a:rPr>
              <a:t>sweets.</a:t>
            </a:r>
            <a:endParaRPr lang="en-GB" dirty="0"/>
          </a:p>
          <a:p>
            <a:pPr marL="457200" marR="0" lvl="0" indent="0" algn="l" rtl="0">
              <a:lnSpc>
                <a:spcPct val="100000"/>
              </a:lnSpc>
              <a:spcBef>
                <a:spcPts val="0"/>
              </a:spcBef>
              <a:spcAft>
                <a:spcPts val="0"/>
              </a:spcAft>
              <a:buClr>
                <a:srgbClr val="000000"/>
              </a:buClr>
              <a:buSzPts val="1600"/>
              <a:buFont typeface="Arial"/>
              <a:buNone/>
            </a:pPr>
            <a:r>
              <a:rPr lang="en-GB" sz="1400" b="0" u="none" strike="noStrike" cap="none" dirty="0">
                <a:solidFill>
                  <a:schemeClr val="dk1"/>
                </a:solidFill>
                <a:latin typeface="Nunito Sans"/>
                <a:ea typeface="Nunito Sans"/>
                <a:cs typeface="Nunito Sans"/>
                <a:sym typeface="Nunito Sans"/>
              </a:rPr>
              <a:t>In the third bag there are </a:t>
            </a:r>
            <a:r>
              <a:rPr lang="en-GB" sz="1400" b="0" i="1" u="none" strike="noStrike" cap="none" dirty="0">
                <a:solidFill>
                  <a:schemeClr val="dk1"/>
                </a:solidFill>
                <a:latin typeface="Times New Roman"/>
                <a:ea typeface="Times New Roman"/>
                <a:cs typeface="Times New Roman"/>
                <a:sym typeface="Times New Roman"/>
              </a:rPr>
              <a:t>(</a:t>
            </a:r>
            <a:r>
              <a:rPr lang="en-GB" sz="1400" b="0" u="none" strike="noStrike" cap="none" dirty="0">
                <a:solidFill>
                  <a:schemeClr val="dk1"/>
                </a:solidFill>
                <a:latin typeface="Times New Roman"/>
                <a:ea typeface="Times New Roman"/>
                <a:cs typeface="Times New Roman"/>
                <a:sym typeface="Times New Roman"/>
              </a:rPr>
              <a:t>2</a:t>
            </a:r>
            <a:r>
              <a:rPr lang="en-GB" sz="1400" b="0" i="1" u="none" strike="noStrike" cap="none" dirty="0">
                <a:solidFill>
                  <a:schemeClr val="dk1"/>
                </a:solidFill>
                <a:latin typeface="Times New Roman"/>
                <a:ea typeface="Times New Roman"/>
                <a:cs typeface="Times New Roman"/>
                <a:sym typeface="Times New Roman"/>
              </a:rPr>
              <a:t>n - </a:t>
            </a:r>
            <a:r>
              <a:rPr lang="en-GB" sz="1400" b="0" u="none" strike="noStrike" cap="none" dirty="0">
                <a:solidFill>
                  <a:schemeClr val="dk1"/>
                </a:solidFill>
                <a:latin typeface="Times New Roman"/>
                <a:ea typeface="Times New Roman"/>
                <a:cs typeface="Times New Roman"/>
                <a:sym typeface="Times New Roman"/>
              </a:rPr>
              <a:t>3</a:t>
            </a:r>
            <a:r>
              <a:rPr lang="en-GB" sz="1400" b="0" i="1" u="none" strike="noStrike" cap="none" dirty="0">
                <a:solidFill>
                  <a:schemeClr val="dk1"/>
                </a:solidFill>
                <a:latin typeface="Times New Roman"/>
                <a:ea typeface="Times New Roman"/>
                <a:cs typeface="Times New Roman"/>
                <a:sym typeface="Times New Roman"/>
              </a:rPr>
              <a:t>) </a:t>
            </a:r>
            <a:r>
              <a:rPr lang="en-GB" sz="1400" b="0" u="none" strike="noStrike" cap="none" dirty="0">
                <a:solidFill>
                  <a:schemeClr val="dk1"/>
                </a:solidFill>
                <a:latin typeface="Nunito Sans"/>
                <a:ea typeface="Nunito Sans"/>
                <a:cs typeface="Nunito Sans"/>
                <a:sym typeface="Nunito Sans"/>
              </a:rPr>
              <a:t>sweets.</a:t>
            </a:r>
            <a:endParaRPr lang="en-GB" dirty="0"/>
          </a:p>
          <a:p>
            <a:pPr marL="457200" marR="0" lvl="0" indent="0" algn="l" rtl="0">
              <a:lnSpc>
                <a:spcPct val="100000"/>
              </a:lnSpc>
              <a:spcBef>
                <a:spcPts val="0"/>
              </a:spcBef>
              <a:spcAft>
                <a:spcPts val="0"/>
              </a:spcAft>
              <a:buClr>
                <a:srgbClr val="000000"/>
              </a:buClr>
              <a:buSzPts val="1600"/>
              <a:buFont typeface="Arial"/>
              <a:buNone/>
            </a:pPr>
            <a:endParaRPr lang="en-GB" sz="14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1600"/>
              <a:buFont typeface="Arial"/>
              <a:buNone/>
            </a:pPr>
            <a:r>
              <a:rPr lang="en-GB" sz="1400" b="0" u="none" strike="noStrike" cap="none" dirty="0">
                <a:solidFill>
                  <a:schemeClr val="dk1"/>
                </a:solidFill>
                <a:latin typeface="Nunito Sans"/>
                <a:ea typeface="Nunito Sans"/>
                <a:cs typeface="Nunito Sans"/>
                <a:sym typeface="Nunito Sans"/>
              </a:rPr>
              <a:t>The mean number of sweets in the bag is 22</a:t>
            </a:r>
            <a:endParaRPr lang="en-GB" dirty="0"/>
          </a:p>
          <a:p>
            <a:pPr marL="457200" marR="0" lvl="0" indent="0" algn="l" rtl="0">
              <a:lnSpc>
                <a:spcPct val="100000"/>
              </a:lnSpc>
              <a:spcBef>
                <a:spcPts val="0"/>
              </a:spcBef>
              <a:spcAft>
                <a:spcPts val="0"/>
              </a:spcAft>
              <a:buClr>
                <a:srgbClr val="000000"/>
              </a:buClr>
              <a:buSzPts val="1600"/>
              <a:buFont typeface="Arial"/>
              <a:buNone/>
            </a:pPr>
            <a:endParaRPr lang="en-GB" sz="14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1600"/>
              <a:buFont typeface="Arial"/>
              <a:buNone/>
            </a:pPr>
            <a:r>
              <a:rPr lang="en-GB" sz="1400" b="0" u="none" strike="noStrike" cap="none" dirty="0">
                <a:solidFill>
                  <a:schemeClr val="dk1"/>
                </a:solidFill>
                <a:latin typeface="Nunito Sans"/>
                <a:ea typeface="Nunito Sans"/>
                <a:cs typeface="Nunito Sans"/>
                <a:sym typeface="Nunito Sans"/>
              </a:rPr>
              <a:t>Form an equation and solve to find </a:t>
            </a:r>
            <a:r>
              <a:rPr lang="en-GB" sz="1400" b="0" i="1" u="none" strike="noStrike" cap="none" dirty="0">
                <a:solidFill>
                  <a:schemeClr val="dk1"/>
                </a:solidFill>
                <a:latin typeface="Times New Roman" panose="02020603050405020304" pitchFamily="18" charset="0"/>
                <a:ea typeface="Nunito Sans"/>
                <a:cs typeface="Times New Roman" panose="02020603050405020304" pitchFamily="18" charset="0"/>
                <a:sym typeface="Nunito Sans"/>
              </a:rPr>
              <a:t>n</a:t>
            </a:r>
            <a:endParaRPr lang="en-US" i="1"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977AD12A-928B-5AAF-AEAA-B291EBF71375}"/>
              </a:ext>
            </a:extLst>
          </p:cNvPr>
          <p:cNvSpPr txBox="1"/>
          <p:nvPr/>
        </p:nvSpPr>
        <p:spPr>
          <a:xfrm>
            <a:off x="1080094" y="2996766"/>
            <a:ext cx="77172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3</a:t>
            </a:r>
            <a:r>
              <a:rPr lang="en-US" sz="1600" i="1" dirty="0">
                <a:latin typeface="Times New Roman" panose="02020603050405020304" pitchFamily="18" charset="0"/>
                <a:cs typeface="Times New Roman" panose="02020603050405020304" pitchFamily="18" charset="0"/>
              </a:rPr>
              <a:t>n + 2</a:t>
            </a:r>
            <a:endParaRPr lang="en-GB" sz="1600" i="1" dirty="0">
              <a:latin typeface="Times New Roman" panose="02020603050405020304" pitchFamily="18"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1DBD2C6-F0A9-6D9A-A05E-E70A60D93E84}"/>
              </a:ext>
            </a:extLst>
          </p:cNvPr>
          <p:cNvCxnSpPr/>
          <p:nvPr/>
        </p:nvCxnSpPr>
        <p:spPr>
          <a:xfrm>
            <a:off x="1167643" y="3263319"/>
            <a:ext cx="59663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38B1859-1EAD-D0EF-181D-98C42ABCF000}"/>
              </a:ext>
            </a:extLst>
          </p:cNvPr>
          <p:cNvSpPr txBox="1"/>
          <p:nvPr/>
        </p:nvSpPr>
        <p:spPr>
          <a:xfrm>
            <a:off x="1253570" y="3211438"/>
            <a:ext cx="424775"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4</a:t>
            </a:r>
            <a:endParaRPr lang="en-GB" sz="16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7DDE4650-F163-0065-5342-817F61235778}"/>
              </a:ext>
            </a:extLst>
          </p:cNvPr>
          <p:cNvSpPr txBox="1"/>
          <p:nvPr/>
        </p:nvSpPr>
        <p:spPr>
          <a:xfrm>
            <a:off x="4699269" y="2994573"/>
            <a:ext cx="77172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3</a:t>
            </a:r>
            <a:r>
              <a:rPr lang="en-US" sz="1600" i="1" dirty="0">
                <a:latin typeface="Times New Roman" panose="02020603050405020304" pitchFamily="18" charset="0"/>
                <a:cs typeface="Times New Roman" panose="02020603050405020304" pitchFamily="18" charset="0"/>
              </a:rPr>
              <a:t>n + 2</a:t>
            </a:r>
            <a:endParaRPr lang="en-GB" sz="1600" i="1"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5FB17CCD-5E56-457F-B7E9-B295B041C992}"/>
              </a:ext>
            </a:extLst>
          </p:cNvPr>
          <p:cNvSpPr txBox="1"/>
          <p:nvPr/>
        </p:nvSpPr>
        <p:spPr>
          <a:xfrm>
            <a:off x="4940353" y="3209245"/>
            <a:ext cx="424775"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4</a:t>
            </a:r>
            <a:endParaRPr lang="en-GB" sz="1600" dirty="0">
              <a:latin typeface="Times New Roman" panose="02020603050405020304" pitchFamily="18"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AFFBBEC2-5EA9-3DCA-5351-96C5882F39AE}"/>
              </a:ext>
            </a:extLst>
          </p:cNvPr>
          <p:cNvCxnSpPr>
            <a:cxnSpLocks/>
          </p:cNvCxnSpPr>
          <p:nvPr/>
        </p:nvCxnSpPr>
        <p:spPr>
          <a:xfrm flipH="1">
            <a:off x="4768197" y="3263319"/>
            <a:ext cx="653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47FBB3F-132A-135A-EF79-275F69FA5912}"/>
              </a:ext>
            </a:extLst>
          </p:cNvPr>
          <p:cNvSpPr txBox="1"/>
          <p:nvPr/>
        </p:nvSpPr>
        <p:spPr>
          <a:xfrm>
            <a:off x="1080092" y="3648161"/>
            <a:ext cx="77172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4</a:t>
            </a:r>
            <a:r>
              <a:rPr lang="en-US" sz="1600" i="1" dirty="0">
                <a:latin typeface="Times New Roman" panose="02020603050405020304" pitchFamily="18" charset="0"/>
                <a:cs typeface="Times New Roman" panose="02020603050405020304" pitchFamily="18" charset="0"/>
              </a:rPr>
              <a:t>n + 2</a:t>
            </a:r>
            <a:endParaRPr lang="en-GB" sz="1600" i="1" dirty="0">
              <a:latin typeface="Times New Roman" panose="02020603050405020304" pitchFamily="18" charset="0"/>
              <a:cs typeface="Times New Roman" panose="02020603050405020304" pitchFamily="18" charset="0"/>
            </a:endParaRPr>
          </a:p>
        </p:txBody>
      </p:sp>
      <p:cxnSp>
        <p:nvCxnSpPr>
          <p:cNvPr id="13" name="Straight Connector 12">
            <a:extLst>
              <a:ext uri="{FF2B5EF4-FFF2-40B4-BE49-F238E27FC236}">
                <a16:creationId xmlns:a16="http://schemas.microsoft.com/office/drawing/2014/main" id="{4825178D-BA46-DCD3-D186-37BAE391A379}"/>
              </a:ext>
            </a:extLst>
          </p:cNvPr>
          <p:cNvCxnSpPr>
            <a:cxnSpLocks/>
          </p:cNvCxnSpPr>
          <p:nvPr/>
        </p:nvCxnSpPr>
        <p:spPr>
          <a:xfrm flipH="1">
            <a:off x="1139129" y="3940364"/>
            <a:ext cx="653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4D481D8-3341-9C7C-1E6B-58AB5B9B71E3}"/>
              </a:ext>
            </a:extLst>
          </p:cNvPr>
          <p:cNvSpPr txBox="1"/>
          <p:nvPr/>
        </p:nvSpPr>
        <p:spPr>
          <a:xfrm>
            <a:off x="1263459" y="3896575"/>
            <a:ext cx="588360"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3</a:t>
            </a:r>
            <a:endParaRPr lang="en-GB"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88FDFF02-E1D7-C698-3DD9-F38BCA462680}"/>
              </a:ext>
            </a:extLst>
          </p:cNvPr>
          <p:cNvSpPr txBox="1"/>
          <p:nvPr/>
        </p:nvSpPr>
        <p:spPr>
          <a:xfrm>
            <a:off x="4686623" y="3648161"/>
            <a:ext cx="77172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4</a:t>
            </a:r>
            <a:r>
              <a:rPr lang="en-US" sz="1600" i="1" dirty="0">
                <a:latin typeface="Times New Roman" panose="02020603050405020304" pitchFamily="18" charset="0"/>
                <a:cs typeface="Times New Roman" panose="02020603050405020304" pitchFamily="18" charset="0"/>
              </a:rPr>
              <a:t>n + 2</a:t>
            </a:r>
            <a:endParaRPr lang="en-GB" sz="1600" i="1" dirty="0">
              <a:latin typeface="Times New Roman" panose="02020603050405020304" pitchFamily="18" charset="0"/>
              <a:cs typeface="Times New Roman" panose="02020603050405020304" pitchFamily="18" charset="0"/>
            </a:endParaRPr>
          </a:p>
        </p:txBody>
      </p:sp>
      <p:cxnSp>
        <p:nvCxnSpPr>
          <p:cNvPr id="16" name="Straight Connector 15">
            <a:extLst>
              <a:ext uri="{FF2B5EF4-FFF2-40B4-BE49-F238E27FC236}">
                <a16:creationId xmlns:a16="http://schemas.microsoft.com/office/drawing/2014/main" id="{CB1931D1-CA7B-DE41-55D9-682DD1A97F0E}"/>
              </a:ext>
            </a:extLst>
          </p:cNvPr>
          <p:cNvCxnSpPr>
            <a:cxnSpLocks/>
          </p:cNvCxnSpPr>
          <p:nvPr/>
        </p:nvCxnSpPr>
        <p:spPr>
          <a:xfrm flipH="1">
            <a:off x="4758306" y="3913450"/>
            <a:ext cx="653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EC7C781-CA0A-54A9-8901-72857314ABF9}"/>
              </a:ext>
            </a:extLst>
          </p:cNvPr>
          <p:cNvSpPr txBox="1"/>
          <p:nvPr/>
        </p:nvSpPr>
        <p:spPr>
          <a:xfrm>
            <a:off x="4920087" y="3862833"/>
            <a:ext cx="304800"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3</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97046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7568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530893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222701174"/>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457200" lvl="0" indent="-330200" algn="l" rtl="0">
                        <a:spcBef>
                          <a:spcPts val="0"/>
                        </a:spcBef>
                        <a:spcAft>
                          <a:spcPts val="0"/>
                        </a:spcAft>
                        <a:buClr>
                          <a:schemeClr val="dk1"/>
                        </a:buClr>
                        <a:buSzPts val="1600"/>
                        <a:buFont typeface="Nunito Sans"/>
                        <a:buAutoNum type="arabicParenR"/>
                      </a:pPr>
                      <a:r>
                        <a:rPr lang="en-GB" sz="1600" b="0" dirty="0">
                          <a:solidFill>
                            <a:schemeClr val="dk1"/>
                          </a:solidFill>
                          <a:latin typeface="Nunito Sans"/>
                          <a:ea typeface="Nunito Sans"/>
                          <a:cs typeface="Nunito Sans"/>
                          <a:sym typeface="Nunito Sans"/>
                        </a:rPr>
                        <a:t>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x +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9</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3131102339"/>
              </p:ext>
            </p:extLst>
          </p:nvPr>
        </p:nvGraphicFramePr>
        <p:xfrm>
          <a:off x="952500" y="2190750"/>
          <a:ext cx="7239000" cy="2283654"/>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a:t>
                      </a:r>
                      <a:r>
                        <a:rPr lang="en-US" sz="1600" i="0" dirty="0">
                          <a:solidFill>
                            <a:schemeClr val="dk1"/>
                          </a:solidFill>
                          <a:latin typeface="Times New Roman"/>
                          <a:ea typeface="Times New Roman"/>
                          <a:cs typeface="Times New Roman"/>
                          <a:sym typeface="Times New Roman"/>
                        </a:rPr>
                        <a:t>12</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Arial"/>
                          <a:ea typeface="Arial"/>
                          <a:cs typeface="Arial"/>
                          <a:sym typeface="Arial"/>
                        </a:rPr>
                        <a:t>- </a:t>
                      </a:r>
                      <a:r>
                        <a:rPr lang="en-US" sz="1600" b="0" i="0" u="none" strike="noStrike" cap="none" dirty="0">
                          <a:solidFill>
                            <a:srgbClr val="000000"/>
                          </a:solidFill>
                          <a:effectLst/>
                          <a:latin typeface="Nunito Sans" pitchFamily="2" charset="0"/>
                          <a:ea typeface="Arial"/>
                          <a:cs typeface="Arial"/>
                          <a:sym typeface="Arial"/>
                        </a:rPr>
                        <a:t>Student used incorrect inverse operation and added 3</a:t>
                      </a:r>
                      <a:endParaRPr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a:t>
                      </a:r>
                      <a:r>
                        <a:rPr lang="en-GB" sz="1600" i="0" dirty="0">
                          <a:solidFill>
                            <a:schemeClr val="dk1"/>
                          </a:solidFill>
                          <a:latin typeface="Times New Roman"/>
                          <a:ea typeface="Times New Roman"/>
                          <a:cs typeface="Times New Roman"/>
                          <a:sym typeface="Times New Roman"/>
                        </a:rPr>
                        <a:t>27</a:t>
                      </a:r>
                      <a:r>
                        <a:rPr lang="en-GB"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Arial"/>
                          <a:ea typeface="Arial"/>
                          <a:cs typeface="Arial"/>
                          <a:sym typeface="Arial"/>
                        </a:rPr>
                        <a:t>- </a:t>
                      </a:r>
                      <a:r>
                        <a:rPr lang="en-US" sz="1600" b="0" i="0" u="none" strike="noStrike" cap="none" dirty="0">
                          <a:solidFill>
                            <a:srgbClr val="000000"/>
                          </a:solidFill>
                          <a:effectLst/>
                          <a:latin typeface="Nunito Sans" pitchFamily="2" charset="0"/>
                          <a:ea typeface="Arial"/>
                          <a:cs typeface="Arial"/>
                          <a:sym typeface="Arial"/>
                        </a:rPr>
                        <a:t>Student used incorrect inverse operation and multiplied by 3</a:t>
                      </a:r>
                      <a:endParaRPr sz="1600" i="1"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rgbClr val="00B050"/>
                          </a:solidFill>
                          <a:latin typeface="Nunito"/>
                          <a:ea typeface="Nunito"/>
                          <a:cs typeface="Nunito"/>
                          <a:sym typeface="Nunito"/>
                        </a:rPr>
                        <a:t>C)</a:t>
                      </a:r>
                      <a:r>
                        <a:rPr lang="en-GB" sz="1600" dirty="0">
                          <a:solidFill>
                            <a:srgbClr val="00B050"/>
                          </a:solidFill>
                          <a:latin typeface="Times New Roman"/>
                          <a:ea typeface="Times New Roman"/>
                          <a:cs typeface="Times New Roman"/>
                          <a:sym typeface="Times New Roman"/>
                        </a:rPr>
                        <a:t> </a:t>
                      </a:r>
                      <a:r>
                        <a:rPr lang="en-GB" sz="1600" i="1" dirty="0">
                          <a:solidFill>
                            <a:srgbClr val="00B050"/>
                          </a:solidFill>
                          <a:latin typeface="Times New Roman"/>
                          <a:ea typeface="Times New Roman"/>
                          <a:cs typeface="Times New Roman"/>
                          <a:sym typeface="Times New Roman"/>
                        </a:rPr>
                        <a:t>x=</a:t>
                      </a:r>
                      <a:r>
                        <a:rPr lang="en-GB" sz="1600" i="0" dirty="0">
                          <a:solidFill>
                            <a:srgbClr val="00B050"/>
                          </a:solidFill>
                          <a:latin typeface="Times New Roman"/>
                          <a:ea typeface="Times New Roman"/>
                          <a:cs typeface="Times New Roman"/>
                          <a:sym typeface="Times New Roman"/>
                        </a:rPr>
                        <a:t>6</a:t>
                      </a:r>
                      <a:r>
                        <a:rPr lang="en-GB" sz="1600"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Arial"/>
                          <a:ea typeface="Arial"/>
                          <a:cs typeface="Arial"/>
                          <a:sym typeface="Arial"/>
                        </a:rPr>
                        <a:t>- </a:t>
                      </a:r>
                      <a:r>
                        <a:rPr lang="en-GB" sz="1600" b="0" i="0" u="none" strike="noStrike" cap="none" dirty="0">
                          <a:solidFill>
                            <a:srgbClr val="00B050"/>
                          </a:solidFill>
                          <a:effectLst/>
                          <a:latin typeface="Nunito Sans" pitchFamily="2" charset="0"/>
                          <a:ea typeface="Arial"/>
                          <a:cs typeface="Arial"/>
                          <a:sym typeface="Arial"/>
                        </a:rPr>
                        <a:t>Correct answer</a:t>
                      </a:r>
                      <a:endParaRPr sz="1600"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GB" sz="1600" i="1" dirty="0">
                          <a:solidFill>
                            <a:schemeClr val="dk1"/>
                          </a:solidFill>
                          <a:latin typeface="Times New Roman"/>
                          <a:ea typeface="Times New Roman"/>
                          <a:cs typeface="Times New Roman"/>
                          <a:sym typeface="Times New Roman"/>
                        </a:rPr>
                        <a:t>x=</a:t>
                      </a:r>
                      <a:r>
                        <a:rPr lang="en-GB" sz="1600" i="0" dirty="0">
                          <a:solidFill>
                            <a:schemeClr val="dk1"/>
                          </a:solidFill>
                          <a:latin typeface="Times New Roman"/>
                          <a:ea typeface="Times New Roman"/>
                          <a:cs typeface="Times New Roman"/>
                          <a:sym typeface="Times New Roman"/>
                        </a:rPr>
                        <a:t>3</a:t>
                      </a: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842040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3399666444"/>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y – </a:t>
                      </a:r>
                      <a:r>
                        <a:rPr lang="en-GB" sz="2300" b="0" i="0" dirty="0">
                          <a:solidFill>
                            <a:schemeClr val="dk1"/>
                          </a:solidFill>
                          <a:latin typeface="Times New Roman"/>
                          <a:ea typeface="Times New Roman"/>
                          <a:cs typeface="Times New Roman"/>
                          <a:sym typeface="Times New Roman"/>
                        </a:rPr>
                        <a:t>6 =12</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991226032"/>
              </p:ext>
            </p:extLst>
          </p:nvPr>
        </p:nvGraphicFramePr>
        <p:xfrm>
          <a:off x="952500" y="2190750"/>
          <a:ext cx="7239000" cy="2283654"/>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rgbClr val="00B050"/>
                          </a:solidFill>
                          <a:latin typeface="Nunito"/>
                          <a:ea typeface="Nunito"/>
                          <a:cs typeface="Nunito"/>
                          <a:sym typeface="Nunito"/>
                        </a:rPr>
                        <a:t>A)</a:t>
                      </a:r>
                      <a:r>
                        <a:rPr lang="en-GB" sz="1600" i="1" dirty="0">
                          <a:solidFill>
                            <a:srgbClr val="00B050"/>
                          </a:solidFill>
                          <a:latin typeface="Times New Roman"/>
                          <a:ea typeface="Times New Roman"/>
                          <a:cs typeface="Times New Roman"/>
                          <a:sym typeface="Times New Roman"/>
                        </a:rPr>
                        <a:t> </a:t>
                      </a:r>
                      <a:r>
                        <a:rPr lang="en-US" sz="1600" i="1" dirty="0">
                          <a:solidFill>
                            <a:srgbClr val="00B050"/>
                          </a:solidFill>
                          <a:latin typeface="Times New Roman"/>
                          <a:ea typeface="Times New Roman"/>
                          <a:cs typeface="Times New Roman"/>
                          <a:sym typeface="Times New Roman"/>
                        </a:rPr>
                        <a:t>y = </a:t>
                      </a:r>
                      <a:r>
                        <a:rPr lang="en-US" sz="1600" i="0" dirty="0">
                          <a:solidFill>
                            <a:srgbClr val="00B050"/>
                          </a:solidFill>
                          <a:latin typeface="Times New Roman"/>
                          <a:ea typeface="Times New Roman"/>
                          <a:cs typeface="Times New Roman"/>
                          <a:sym typeface="Times New Roman"/>
                        </a:rPr>
                        <a:t>18</a:t>
                      </a:r>
                      <a:r>
                        <a:rPr lang="en-US" sz="1600" i="1" dirty="0">
                          <a:solidFill>
                            <a:srgbClr val="00B050"/>
                          </a:solidFill>
                          <a:latin typeface="Times New Roman"/>
                          <a:ea typeface="Times New Roman"/>
                          <a:cs typeface="Times New Roman"/>
                          <a:sym typeface="Times New Roman"/>
                        </a:rPr>
                        <a:t> - </a:t>
                      </a:r>
                      <a:r>
                        <a:rPr lang="en-GB" sz="1600" b="0" i="0" u="none" strike="noStrike" cap="none" dirty="0">
                          <a:solidFill>
                            <a:srgbClr val="00B050"/>
                          </a:solidFill>
                          <a:effectLst/>
                          <a:latin typeface="Nunito Sans" pitchFamily="2" charset="0"/>
                          <a:ea typeface="Arial"/>
                          <a:cs typeface="Arial"/>
                          <a:sym typeface="Arial"/>
                        </a:rPr>
                        <a:t>Correct answer</a:t>
                      </a:r>
                      <a:endParaRPr sz="1600" i="1"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y = </a:t>
                      </a:r>
                      <a:r>
                        <a:rPr lang="en-US" sz="1600" i="0" dirty="0">
                          <a:solidFill>
                            <a:schemeClr val="dk1"/>
                          </a:solidFill>
                          <a:latin typeface="Times New Roman"/>
                          <a:ea typeface="Times New Roman"/>
                          <a:cs typeface="Times New Roman"/>
                          <a:sym typeface="Times New Roman"/>
                        </a:rPr>
                        <a:t>6</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-Student used incorrect inverse operation and subtracted 6</a:t>
                      </a:r>
                      <a:endParaRPr lang="en-US" sz="1400" i="1"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y = </a:t>
                      </a:r>
                      <a:r>
                        <a:rPr lang="en-US" sz="1600" i="0" dirty="0">
                          <a:solidFill>
                            <a:schemeClr val="dk1"/>
                          </a:solidFill>
                          <a:latin typeface="Times New Roman"/>
                          <a:ea typeface="Times New Roman"/>
                          <a:cs typeface="Times New Roman"/>
                          <a:sym typeface="Times New Roman"/>
                        </a:rPr>
                        <a:t>2</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used incorrect inverse operation and divided by 6</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y = </a:t>
                      </a:r>
                      <a:r>
                        <a:rPr lang="en-US" sz="1600" i="0" dirty="0">
                          <a:solidFill>
                            <a:schemeClr val="dk1"/>
                          </a:solidFill>
                          <a:latin typeface="Times New Roman"/>
                          <a:ea typeface="Times New Roman"/>
                          <a:cs typeface="Times New Roman"/>
                          <a:sym typeface="Times New Roman"/>
                        </a:rPr>
                        <a:t>72</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used incorrect inverse operation and multiplied by 6</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0294185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527083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2122783179"/>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a =</a:t>
                      </a:r>
                      <a:r>
                        <a:rPr lang="en-GB" sz="2300" b="0" i="0" dirty="0">
                          <a:solidFill>
                            <a:schemeClr val="dk1"/>
                          </a:solidFill>
                          <a:latin typeface="Times New Roman"/>
                          <a:ea typeface="Times New Roman"/>
                          <a:cs typeface="Times New Roman"/>
                          <a:sym typeface="Times New Roman"/>
                        </a:rPr>
                        <a:t>21</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104527480"/>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a = </a:t>
                      </a:r>
                      <a:r>
                        <a:rPr lang="en-US" sz="1600" i="0" dirty="0">
                          <a:solidFill>
                            <a:schemeClr val="dk1"/>
                          </a:solidFill>
                          <a:latin typeface="Times New Roman"/>
                          <a:ea typeface="Times New Roman"/>
                          <a:cs typeface="Times New Roman"/>
                          <a:sym typeface="Times New Roman"/>
                        </a:rPr>
                        <a:t>18</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used incorrect inverse operation and subtracted 3</a:t>
                      </a:r>
                      <a:endParaRPr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rgbClr val="00B050"/>
                          </a:solidFill>
                          <a:latin typeface="Nunito"/>
                          <a:ea typeface="Nunito"/>
                          <a:cs typeface="Nunito"/>
                          <a:sym typeface="Nunito"/>
                        </a:rPr>
                        <a:t>B)</a:t>
                      </a:r>
                      <a:r>
                        <a:rPr lang="en-GB" sz="1600" i="1" dirty="0">
                          <a:solidFill>
                            <a:srgbClr val="00B050"/>
                          </a:solidFill>
                          <a:latin typeface="Times New Roman"/>
                          <a:ea typeface="Times New Roman"/>
                          <a:cs typeface="Times New Roman"/>
                          <a:sym typeface="Times New Roman"/>
                        </a:rPr>
                        <a:t> </a:t>
                      </a:r>
                      <a:r>
                        <a:rPr lang="en-US" sz="1600" i="1" dirty="0">
                          <a:solidFill>
                            <a:srgbClr val="00B050"/>
                          </a:solidFill>
                          <a:latin typeface="Times New Roman"/>
                          <a:ea typeface="Times New Roman"/>
                          <a:cs typeface="Times New Roman"/>
                          <a:sym typeface="Times New Roman"/>
                        </a:rPr>
                        <a:t>a = </a:t>
                      </a:r>
                      <a:r>
                        <a:rPr lang="en-US" sz="1600" i="0" dirty="0">
                          <a:solidFill>
                            <a:srgbClr val="00B050"/>
                          </a:solidFill>
                          <a:latin typeface="Times New Roman"/>
                          <a:ea typeface="Times New Roman"/>
                          <a:cs typeface="Times New Roman"/>
                          <a:sym typeface="Times New Roman"/>
                        </a:rPr>
                        <a:t>7</a:t>
                      </a:r>
                      <a:r>
                        <a:rPr lang="en-US" sz="16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Arial"/>
                          <a:ea typeface="Arial"/>
                          <a:cs typeface="Arial"/>
                          <a:sym typeface="Arial"/>
                        </a:rPr>
                        <a:t>- Correct answer</a:t>
                      </a:r>
                      <a:endParaRPr lang="en-US" sz="1600" i="1" dirty="0">
                        <a:solidFill>
                          <a:srgbClr val="00B050"/>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a = </a:t>
                      </a:r>
                      <a:r>
                        <a:rPr lang="en-US" sz="1600" i="0" dirty="0">
                          <a:solidFill>
                            <a:schemeClr val="dk1"/>
                          </a:solidFill>
                          <a:latin typeface="Times New Roman"/>
                          <a:ea typeface="Times New Roman"/>
                          <a:cs typeface="Times New Roman"/>
                          <a:sym typeface="Times New Roman"/>
                        </a:rPr>
                        <a:t>24</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used incorrect inverse operation and added 3</a:t>
                      </a: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a = </a:t>
                      </a:r>
                      <a:r>
                        <a:rPr lang="en-US" sz="1600" i="0" dirty="0">
                          <a:solidFill>
                            <a:schemeClr val="dk1"/>
                          </a:solidFill>
                          <a:latin typeface="Times New Roman"/>
                          <a:ea typeface="Times New Roman"/>
                          <a:cs typeface="Times New Roman"/>
                          <a:sym typeface="Times New Roman"/>
                        </a:rPr>
                        <a:t>63</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used incorrect inverse operation and multiplied by 3</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9016967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95079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4066828153"/>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10</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605811394"/>
              </p:ext>
            </p:extLst>
          </p:nvPr>
        </p:nvGraphicFramePr>
        <p:xfrm>
          <a:off x="952500" y="2190750"/>
          <a:ext cx="7239000" cy="2159829"/>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0">
                <a:tc>
                  <a:txBody>
                    <a:bodyPr/>
                    <a:lstStyle/>
                    <a:p>
                      <a:pPr rtl="0"/>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15</a:t>
                      </a:r>
                      <a:r>
                        <a:rPr lang="en-US" sz="1600" i="1" dirty="0">
                          <a:solidFill>
                            <a:schemeClr val="dk1"/>
                          </a:solidFill>
                          <a:latin typeface="Nunito Sans" pitchFamily="2" charset="0"/>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used incorrect inverse operation and added 5</a:t>
                      </a:r>
                      <a:endParaRPr lang="en-US" sz="1600" b="0" dirty="0">
                        <a:effectLst/>
                        <a:latin typeface="Nunito Sans" pitchFamily="2" charset="0"/>
                      </a:endParaRPr>
                    </a:p>
                    <a:p>
                      <a:br>
                        <a:rPr lang="en-US" sz="1600" dirty="0"/>
                      </a:br>
                      <a:endParaRPr sz="1600" i="1"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5</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used incorrect inverse operation and subtracted 5</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2</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used incorrect inverse operation and divided by 5</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800" dirty="0">
                          <a:solidFill>
                            <a:srgbClr val="00B050"/>
                          </a:solidFill>
                          <a:latin typeface="Nunito"/>
                          <a:ea typeface="Nunito"/>
                          <a:cs typeface="Nunito"/>
                          <a:sym typeface="Nunito"/>
                        </a:rPr>
                        <a:t>D)</a:t>
                      </a:r>
                      <a:r>
                        <a:rPr lang="en-GB" sz="1800" dirty="0">
                          <a:solidFill>
                            <a:srgbClr val="00B050"/>
                          </a:solidFill>
                          <a:latin typeface="Times New Roman"/>
                          <a:ea typeface="Times New Roman"/>
                          <a:cs typeface="Times New Roman"/>
                          <a:sym typeface="Times New Roman"/>
                        </a:rPr>
                        <a:t> </a:t>
                      </a:r>
                      <a:r>
                        <a:rPr lang="en-US" sz="1800" i="1" dirty="0">
                          <a:solidFill>
                            <a:srgbClr val="00B050"/>
                          </a:solidFill>
                          <a:latin typeface="Times New Roman"/>
                          <a:ea typeface="Times New Roman"/>
                          <a:cs typeface="Times New Roman"/>
                          <a:sym typeface="Times New Roman"/>
                        </a:rPr>
                        <a:t>x = </a:t>
                      </a:r>
                      <a:r>
                        <a:rPr lang="en-US" sz="1800" i="0" dirty="0">
                          <a:solidFill>
                            <a:srgbClr val="00B050"/>
                          </a:solidFill>
                          <a:latin typeface="Times New Roman"/>
                          <a:ea typeface="Times New Roman"/>
                          <a:cs typeface="Times New Roman"/>
                          <a:sym typeface="Times New Roman"/>
                        </a:rPr>
                        <a:t>50</a:t>
                      </a:r>
                      <a:r>
                        <a:rPr lang="en-US" sz="18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Arial"/>
                          <a:ea typeface="Arial"/>
                          <a:cs typeface="Arial"/>
                          <a:sym typeface="Arial"/>
                        </a:rPr>
                        <a:t>- Correct answer</a:t>
                      </a:r>
                      <a:endParaRPr lang="en-US" sz="1800" i="1" dirty="0">
                        <a:solidFill>
                          <a:srgbClr val="00B050"/>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51AA0092-1C4E-BFE3-A812-BF36E6707CB6}"/>
              </a:ext>
            </a:extLst>
          </p:cNvPr>
          <p:cNvSpPr txBox="1"/>
          <p:nvPr/>
        </p:nvSpPr>
        <p:spPr>
          <a:xfrm>
            <a:off x="796016" y="1265326"/>
            <a:ext cx="253093"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a:t>
            </a:r>
            <a:endParaRPr lang="en-GB" sz="2300" i="1"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EDB6E75F-2937-51C7-870E-8ECBFD97EBA7}"/>
              </a:ext>
            </a:extLst>
          </p:cNvPr>
          <p:cNvCxnSpPr/>
          <p:nvPr/>
        </p:nvCxnSpPr>
        <p:spPr>
          <a:xfrm>
            <a:off x="815066" y="1678729"/>
            <a:ext cx="253093" cy="0"/>
          </a:xfrm>
          <a:prstGeom prst="line">
            <a:avLst/>
          </a:prstGeom>
        </p:spPr>
        <p:style>
          <a:lnRef idx="2">
            <a:schemeClr val="dk1"/>
          </a:lnRef>
          <a:fillRef idx="0">
            <a:schemeClr val="dk1"/>
          </a:fillRef>
          <a:effectRef idx="1">
            <a:schemeClr val="dk1"/>
          </a:effectRef>
          <a:fontRef idx="minor">
            <a:schemeClr val="tx1"/>
          </a:fontRef>
        </p:style>
      </p:cxnSp>
      <p:sp>
        <p:nvSpPr>
          <p:cNvPr id="5" name="TextBox 4">
            <a:extLst>
              <a:ext uri="{FF2B5EF4-FFF2-40B4-BE49-F238E27FC236}">
                <a16:creationId xmlns:a16="http://schemas.microsoft.com/office/drawing/2014/main" id="{EEE929EB-B457-7D4B-8B78-8B7D36361CF6}"/>
              </a:ext>
            </a:extLst>
          </p:cNvPr>
          <p:cNvSpPr txBox="1"/>
          <p:nvPr/>
        </p:nvSpPr>
        <p:spPr>
          <a:xfrm>
            <a:off x="776966" y="1650537"/>
            <a:ext cx="253093"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5</a:t>
            </a:r>
            <a:endParaRPr lang="en-GB" sz="2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0938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521749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972460914"/>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2</a:t>
                      </a:r>
                      <a:r>
                        <a:rPr lang="en-GB" sz="2300" b="0" i="1" dirty="0">
                          <a:solidFill>
                            <a:schemeClr val="dk1"/>
                          </a:solidFill>
                          <a:latin typeface="Times New Roman"/>
                          <a:ea typeface="Times New Roman"/>
                          <a:cs typeface="Times New Roman"/>
                          <a:sym typeface="Times New Roman"/>
                        </a:rPr>
                        <a:t>x + </a:t>
                      </a:r>
                      <a:r>
                        <a:rPr lang="en-GB" sz="2300" b="0" i="0" dirty="0">
                          <a:solidFill>
                            <a:schemeClr val="dk1"/>
                          </a:solidFill>
                          <a:latin typeface="Times New Roman"/>
                          <a:ea typeface="Times New Roman"/>
                          <a:cs typeface="Times New Roman"/>
                          <a:sym typeface="Times New Roman"/>
                        </a:rPr>
                        <a:t>8</a:t>
                      </a: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20</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3484044113"/>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14</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performed incorrect first step of adding 8</a:t>
                      </a: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rgbClr val="00B050"/>
                          </a:solidFill>
                          <a:latin typeface="Nunito Sans" pitchFamily="2" charset="0"/>
                          <a:ea typeface="Nunito"/>
                          <a:cs typeface="Nunito"/>
                          <a:sym typeface="Nunito"/>
                        </a:rPr>
                        <a:t>B)</a:t>
                      </a:r>
                      <a:r>
                        <a:rPr lang="en-GB" sz="1600" i="1" dirty="0">
                          <a:solidFill>
                            <a:srgbClr val="00B050"/>
                          </a:solidFill>
                          <a:latin typeface="Nunito Sans" pitchFamily="2" charset="0"/>
                          <a:ea typeface="Times New Roman"/>
                          <a:cs typeface="Times New Roman"/>
                          <a:sym typeface="Times New Roman"/>
                        </a:rPr>
                        <a:t> </a:t>
                      </a:r>
                      <a:r>
                        <a:rPr lang="en-GB" sz="1600" i="1" dirty="0">
                          <a:solidFill>
                            <a:srgbClr val="00B050"/>
                          </a:solidFill>
                          <a:latin typeface="Times New Roman" panose="02020603050405020304" pitchFamily="18" charset="0"/>
                          <a:ea typeface="Times New Roman"/>
                          <a:cs typeface="Times New Roman" panose="02020603050405020304" pitchFamily="18" charset="0"/>
                          <a:sym typeface="Times New Roman"/>
                        </a:rPr>
                        <a:t>x</a:t>
                      </a:r>
                      <a:r>
                        <a:rPr lang="en-GB" sz="1600" i="1" dirty="0">
                          <a:solidFill>
                            <a:srgbClr val="00B050"/>
                          </a:solidFill>
                          <a:latin typeface="Nunito Sans" pitchFamily="2" charset="0"/>
                          <a:ea typeface="Times New Roman"/>
                          <a:cs typeface="Times New Roman"/>
                          <a:sym typeface="Times New Roman"/>
                        </a:rPr>
                        <a:t> = </a:t>
                      </a:r>
                      <a:r>
                        <a:rPr lang="en-GB" sz="1600" i="0" dirty="0">
                          <a:solidFill>
                            <a:srgbClr val="00B050"/>
                          </a:solidFill>
                          <a:latin typeface="Nunito Sans" pitchFamily="2" charset="0"/>
                          <a:ea typeface="Times New Roman"/>
                          <a:cs typeface="Times New Roman"/>
                          <a:sym typeface="Times New Roman"/>
                        </a:rPr>
                        <a:t>6</a:t>
                      </a:r>
                      <a:r>
                        <a:rPr lang="en-GB" sz="1600" i="1" dirty="0">
                          <a:solidFill>
                            <a:srgbClr val="00B050"/>
                          </a:solidFill>
                          <a:latin typeface="Nunito Sans" pitchFamily="2" charset="0"/>
                          <a:ea typeface="Times New Roman"/>
                          <a:cs typeface="Times New Roman"/>
                          <a:sym typeface="Times New Roman"/>
                        </a:rPr>
                        <a:t> </a:t>
                      </a:r>
                      <a:r>
                        <a:rPr lang="en-GB" sz="1600" b="0" i="0" u="none" strike="noStrike" cap="none" dirty="0">
                          <a:solidFill>
                            <a:srgbClr val="00B050"/>
                          </a:solidFill>
                          <a:effectLst/>
                          <a:latin typeface="Nunito Sans" pitchFamily="2" charset="0"/>
                          <a:ea typeface="Arial"/>
                          <a:cs typeface="Arial"/>
                          <a:sym typeface="Arial"/>
                        </a:rPr>
                        <a:t>- Correct answer</a:t>
                      </a:r>
                      <a:endParaRPr sz="1600" i="1" dirty="0">
                        <a:solidFill>
                          <a:srgbClr val="00B050"/>
                        </a:solidFill>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2</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used correct inverses but in the wrong order</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18</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may have divided by 2 before then adding 8</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933717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8"/>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How to use the questions in this resource</a:t>
            </a:r>
          </a:p>
        </p:txBody>
      </p:sp>
      <p:sp>
        <p:nvSpPr>
          <p:cNvPr id="93" name="Google Shape;93;p18"/>
          <p:cNvSpPr txBox="1"/>
          <p:nvPr/>
        </p:nvSpPr>
        <p:spPr>
          <a:xfrm>
            <a:off x="0" y="826561"/>
            <a:ext cx="8468691" cy="3490378"/>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20 multiple choice questions, each designed to assess each of the key skills required to master </a:t>
            </a:r>
            <a:r>
              <a:rPr lang="en-US" sz="1200" b="1" dirty="0">
                <a:solidFill>
                  <a:srgbClr val="1C1C1C"/>
                </a:solidFill>
                <a:effectLst/>
                <a:latin typeface="Nunito Sans" pitchFamily="2" charset="0"/>
              </a:rPr>
              <a:t>solving linear equations</a:t>
            </a:r>
            <a:r>
              <a:rPr lang="en-US" sz="1200" b="0" i="0" u="none" strike="noStrike" dirty="0">
                <a:solidFill>
                  <a:srgbClr val="1C1C1C"/>
                </a:solidFill>
                <a:effectLst/>
                <a:latin typeface="Nunito Sans" pitchFamily="2" charset="0"/>
              </a:rPr>
              <a:t>. </a:t>
            </a:r>
            <a:endParaRPr lang="en-US" sz="1200" b="0" dirty="0">
              <a:effectLst/>
              <a:latin typeface="Nunito Sans" pitchFamily="2" charset="0"/>
            </a:endParaRPr>
          </a:p>
          <a:p>
            <a:br>
              <a:rPr lang="en-US" sz="1200" b="0" dirty="0">
                <a:effectLst/>
                <a:latin typeface="Nunito Sans" pitchFamily="2" charset="0"/>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 </a:t>
            </a:r>
            <a:r>
              <a:rPr lang="en-US" sz="1200" b="1" dirty="0">
                <a:solidFill>
                  <a:srgbClr val="1C1C1C"/>
                </a:solidFill>
                <a:effectLst/>
                <a:latin typeface="Nunito Sans" pitchFamily="2" charset="0"/>
              </a:rPr>
              <a:t>Expanding single brackets</a:t>
            </a:r>
            <a:r>
              <a:rPr lang="en-US" sz="1200" b="1" strike="noStrike" dirty="0">
                <a:solidFill>
                  <a:srgbClr val="1C1C1C"/>
                </a:solidFill>
                <a:effectLst/>
                <a:latin typeface="Nunito Sans" pitchFamily="2" charset="0"/>
              </a:rPr>
              <a:t>, </a:t>
            </a:r>
            <a:r>
              <a:rPr lang="en-US" sz="1200" b="1" dirty="0">
                <a:solidFill>
                  <a:srgbClr val="1C1C1C"/>
                </a:solidFill>
                <a:effectLst/>
                <a:latin typeface="Nunito Sans" pitchFamily="2" charset="0"/>
              </a:rPr>
              <a:t>Order of operations</a:t>
            </a:r>
            <a:r>
              <a:rPr lang="en-US" sz="1200" b="1" strike="noStrike" dirty="0">
                <a:solidFill>
                  <a:srgbClr val="1C1C1C"/>
                </a:solidFill>
                <a:effectLst/>
                <a:latin typeface="Nunito Sans" pitchFamily="2" charset="0"/>
              </a:rPr>
              <a:t>, </a:t>
            </a:r>
            <a:r>
              <a:rPr lang="en-US" sz="1200" b="1" dirty="0">
                <a:solidFill>
                  <a:srgbClr val="1C1C1C"/>
                </a:solidFill>
                <a:effectLst/>
                <a:latin typeface="Nunito Sans" pitchFamily="2" charset="0"/>
              </a:rPr>
              <a:t>Negative numbers</a:t>
            </a:r>
            <a:r>
              <a:rPr lang="en-US" sz="1200" b="1" strike="noStrike" dirty="0">
                <a:solidFill>
                  <a:srgbClr val="1C1C1C"/>
                </a:solidFill>
                <a:effectLst/>
                <a:latin typeface="Nunito Sans" pitchFamily="2" charset="0"/>
              </a:rPr>
              <a:t>, </a:t>
            </a:r>
            <a:r>
              <a:rPr lang="en-US" sz="1200" b="1" dirty="0">
                <a:solidFill>
                  <a:srgbClr val="1C1C1C"/>
                </a:solidFill>
                <a:effectLst/>
                <a:latin typeface="Nunito Sans" pitchFamily="2" charset="0"/>
              </a:rPr>
              <a:t>Collecting like terms</a:t>
            </a:r>
            <a:r>
              <a:rPr lang="en-US" sz="1200" b="0" i="0" u="none" strike="noStrike" dirty="0">
                <a:solidFill>
                  <a:srgbClr val="1C1C1C"/>
                </a:solidFill>
                <a:effectLst/>
                <a:latin typeface="Nunito Sans" pitchFamily="2" charset="0"/>
              </a:rPr>
              <a:t>, and </a:t>
            </a:r>
            <a:r>
              <a:rPr lang="en-US" sz="1200" b="1" dirty="0">
                <a:solidFill>
                  <a:srgbClr val="1C1C1C"/>
                </a:solidFill>
                <a:effectLst/>
                <a:latin typeface="Nunito Sans" pitchFamily="2" charset="0"/>
              </a:rPr>
              <a:t>Calculations with fractions</a:t>
            </a:r>
            <a:r>
              <a:rPr lang="en-US" sz="1200" b="0" i="0" u="none" strike="noStrike" dirty="0">
                <a:solidFill>
                  <a:srgbClr val="1C1C1C"/>
                </a:solidFill>
                <a:effectLst/>
                <a:latin typeface="Nunito Sans" pitchFamily="2" charset="0"/>
              </a:rPr>
              <a:t>.</a:t>
            </a:r>
          </a:p>
          <a:p>
            <a:endParaRPr lang="en-US" sz="1200" dirty="0">
              <a:solidFill>
                <a:srgbClr val="1C1C1C"/>
              </a:solidFill>
              <a:latin typeface="Nunito Sans" pitchFamily="2" charset="0"/>
            </a:endParaRPr>
          </a:p>
          <a:p>
            <a:pPr rtl="0">
              <a:spcBef>
                <a:spcPts val="0"/>
              </a:spcBef>
              <a:spcAft>
                <a:spcPts val="0"/>
              </a:spcAft>
            </a:pP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latin typeface="Nunito Sans" pitchFamily="2" charset="0"/>
            </a:endParaRPr>
          </a:p>
          <a:p>
            <a:pPr rtl="0">
              <a:spcBef>
                <a:spcPts val="0"/>
              </a:spcBef>
              <a:spcAft>
                <a:spcPts val="0"/>
              </a:spcAft>
            </a:pPr>
            <a:br>
              <a:rPr lang="en-US" sz="1200" b="0" dirty="0">
                <a:effectLst/>
                <a:latin typeface="Nunito Sans" pitchFamily="2" charset="0"/>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latin typeface="Nunito Sans" pitchFamily="2" charset="0"/>
            </a:endParaRPr>
          </a:p>
          <a:p>
            <a:br>
              <a:rPr lang="en-US" sz="1400" dirty="0"/>
            </a:b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a:p>
            <a:pPr marL="0" lvl="0" indent="0" algn="l" rtl="0">
              <a:lnSpc>
                <a:spcPct val="115000"/>
              </a:lnSpc>
              <a:spcBef>
                <a:spcPts val="0"/>
              </a:spcBef>
              <a:spcAft>
                <a:spcPts val="0"/>
              </a:spcAft>
              <a:buNone/>
            </a:pPr>
            <a:endParaRPr sz="1100" dirty="0">
              <a:solidFill>
                <a:srgbClr val="1C1C1C"/>
              </a:solidFill>
            </a:endParaRPr>
          </a:p>
        </p:txBody>
      </p:sp>
    </p:spTree>
    <p:extLst>
      <p:ext uri="{BB962C8B-B14F-4D97-AF65-F5344CB8AC3E}">
        <p14:creationId xmlns:p14="http://schemas.microsoft.com/office/powerpoint/2010/main" val="4850499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49" y="369936"/>
            <a:ext cx="5096113"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3246748160"/>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i="1"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5</a:t>
                      </a:r>
                      <a:r>
                        <a:rPr lang="en-GB" sz="2300" b="0" i="1" dirty="0">
                          <a:solidFill>
                            <a:schemeClr val="dk1"/>
                          </a:solidFill>
                          <a:latin typeface="Times New Roman"/>
                          <a:ea typeface="Times New Roman"/>
                          <a:cs typeface="Times New Roman"/>
                          <a:sym typeface="Times New Roman"/>
                        </a:rPr>
                        <a:t>x - </a:t>
                      </a:r>
                      <a:r>
                        <a:rPr lang="en-GB" sz="2300" b="0" i="0" dirty="0">
                          <a:solidFill>
                            <a:schemeClr val="dk1"/>
                          </a:solidFill>
                          <a:latin typeface="Times New Roman"/>
                          <a:ea typeface="Times New Roman"/>
                          <a:cs typeface="Times New Roman"/>
                          <a:sym typeface="Times New Roman"/>
                        </a:rPr>
                        <a:t>3 =12</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859571065"/>
              </p:ext>
            </p:extLst>
          </p:nvPr>
        </p:nvGraphicFramePr>
        <p:xfrm>
          <a:off x="952500" y="2190750"/>
          <a:ext cx="7239000" cy="2352361"/>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800" dirty="0">
                          <a:solidFill>
                            <a:srgbClr val="00B050"/>
                          </a:solidFill>
                          <a:latin typeface="Nunito"/>
                          <a:ea typeface="Nunito"/>
                          <a:cs typeface="Nunito"/>
                          <a:sym typeface="Nunito"/>
                        </a:rPr>
                        <a:t>A)</a:t>
                      </a:r>
                      <a:r>
                        <a:rPr lang="en-GB" sz="1800" i="1" dirty="0">
                          <a:solidFill>
                            <a:srgbClr val="00B050"/>
                          </a:solidFill>
                          <a:latin typeface="Times New Roman"/>
                          <a:ea typeface="Times New Roman"/>
                          <a:cs typeface="Times New Roman"/>
                          <a:sym typeface="Times New Roman"/>
                        </a:rPr>
                        <a:t> </a:t>
                      </a:r>
                      <a:r>
                        <a:rPr lang="en-US" sz="1800" i="1" dirty="0">
                          <a:solidFill>
                            <a:srgbClr val="00B050"/>
                          </a:solidFill>
                          <a:latin typeface="Times New Roman"/>
                          <a:ea typeface="Times New Roman"/>
                          <a:cs typeface="Times New Roman"/>
                          <a:sym typeface="Times New Roman"/>
                        </a:rPr>
                        <a:t>x = </a:t>
                      </a:r>
                      <a:r>
                        <a:rPr lang="en-US" sz="1800" i="0" dirty="0">
                          <a:solidFill>
                            <a:srgbClr val="00B050"/>
                          </a:solidFill>
                          <a:latin typeface="Times New Roman"/>
                          <a:ea typeface="Times New Roman"/>
                          <a:cs typeface="Times New Roman"/>
                          <a:sym typeface="Times New Roman"/>
                        </a:rPr>
                        <a:t>3</a:t>
                      </a:r>
                      <a:r>
                        <a:rPr lang="en-US" sz="18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Nunito Sans" pitchFamily="2" charset="0"/>
                          <a:ea typeface="Arial"/>
                          <a:cs typeface="Arial"/>
                          <a:sym typeface="Arial"/>
                        </a:rPr>
                        <a:t>- Correct answer</a:t>
                      </a:r>
                      <a:endParaRPr sz="1800" i="1"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B)</a:t>
                      </a:r>
                      <a:r>
                        <a:rPr lang="en-GB" sz="1800" i="1" dirty="0">
                          <a:solidFill>
                            <a:schemeClr val="dk1"/>
                          </a:solidFill>
                          <a:latin typeface="Times New Roman"/>
                          <a:ea typeface="Times New Roman"/>
                          <a:cs typeface="Times New Roman"/>
                          <a:sym typeface="Times New Roman"/>
                        </a:rPr>
                        <a:t> x =      </a:t>
                      </a:r>
                      <a:r>
                        <a:rPr lang="en-US" sz="1600" b="0" i="0" u="none" strike="noStrike" cap="none" dirty="0">
                          <a:solidFill>
                            <a:srgbClr val="000000"/>
                          </a:solidFill>
                          <a:effectLst/>
                          <a:latin typeface="Nunito Sans" pitchFamily="2" charset="0"/>
                          <a:ea typeface="Arial"/>
                          <a:cs typeface="Arial"/>
                          <a:sym typeface="Arial"/>
                        </a:rPr>
                        <a:t>- Student performed incorrect first step of subtracting 3</a:t>
                      </a:r>
                      <a:endParaRPr sz="1600" i="1"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C)</a:t>
                      </a:r>
                      <a:r>
                        <a:rPr lang="en-US" sz="1800" i="1" dirty="0">
                          <a:solidFill>
                            <a:schemeClr val="dk1"/>
                          </a:solidFill>
                          <a:latin typeface="Times New Roman"/>
                          <a:ea typeface="Times New Roman"/>
                          <a:cs typeface="Times New Roman"/>
                          <a:sym typeface="Times New Roman"/>
                        </a:rPr>
                        <a:t> x = </a:t>
                      </a:r>
                      <a:r>
                        <a:rPr lang="en-US" sz="1800" i="0" dirty="0">
                          <a:solidFill>
                            <a:schemeClr val="dk1"/>
                          </a:solidFill>
                          <a:latin typeface="Times New Roman"/>
                          <a:ea typeface="Times New Roman"/>
                          <a:cs typeface="Times New Roman"/>
                          <a:sym typeface="Times New Roman"/>
                        </a:rPr>
                        <a:t>45</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performed incorrect second step of multiplying by 5</a:t>
                      </a:r>
                      <a:endParaRPr lang="en-US" sz="1800" i="1"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800" dirty="0">
                          <a:solidFill>
                            <a:schemeClr val="dk1"/>
                          </a:solidFill>
                          <a:latin typeface="Nunito"/>
                          <a:ea typeface="Nunito"/>
                          <a:cs typeface="Nunito"/>
                          <a:sym typeface="Nunito"/>
                        </a:rPr>
                        <a:t>D)</a:t>
                      </a:r>
                      <a:r>
                        <a:rPr lang="en-GB" sz="1800" dirty="0">
                          <a:solidFill>
                            <a:schemeClr val="dk1"/>
                          </a:solidFill>
                          <a:latin typeface="Times New Roman"/>
                          <a:ea typeface="Times New Roman"/>
                          <a:cs typeface="Times New Roman"/>
                          <a:sym typeface="Times New Roman"/>
                        </a:rPr>
                        <a:t> </a:t>
                      </a:r>
                      <a:r>
                        <a:rPr lang="en-US" sz="1800" i="1" dirty="0">
                          <a:solidFill>
                            <a:schemeClr val="dk1"/>
                          </a:solidFill>
                          <a:latin typeface="Times New Roman"/>
                          <a:ea typeface="Times New Roman"/>
                          <a:cs typeface="Times New Roman"/>
                          <a:sym typeface="Times New Roman"/>
                        </a:rPr>
                        <a:t>x = </a:t>
                      </a:r>
                      <a:r>
                        <a:rPr lang="en-US" sz="1800" i="0" dirty="0">
                          <a:solidFill>
                            <a:schemeClr val="dk1"/>
                          </a:solidFill>
                          <a:latin typeface="Times New Roman"/>
                          <a:ea typeface="Times New Roman"/>
                          <a:cs typeface="Times New Roman"/>
                          <a:sym typeface="Times New Roman"/>
                        </a:rPr>
                        <a:t>57</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may have multiplied by 5 before then subtracting 3</a:t>
                      </a:r>
                      <a:endParaRPr lang="en-US" sz="18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03061483-CE3B-DDE9-359F-69B58D61DDE6}"/>
              </a:ext>
            </a:extLst>
          </p:cNvPr>
          <p:cNvSpPr txBox="1"/>
          <p:nvPr/>
        </p:nvSpPr>
        <p:spPr>
          <a:xfrm>
            <a:off x="5265963" y="2136231"/>
            <a:ext cx="277586"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9</a:t>
            </a:r>
            <a:endParaRPr lang="en-GB" sz="16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D2DCBE28-2526-7167-F03F-2C1A85ABE1B9}"/>
              </a:ext>
            </a:extLst>
          </p:cNvPr>
          <p:cNvCxnSpPr>
            <a:cxnSpLocks/>
          </p:cNvCxnSpPr>
          <p:nvPr/>
        </p:nvCxnSpPr>
        <p:spPr>
          <a:xfrm flipH="1">
            <a:off x="5306721" y="2432956"/>
            <a:ext cx="20320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072FD87-13DC-B316-118A-9126C8E8D1E8}"/>
              </a:ext>
            </a:extLst>
          </p:cNvPr>
          <p:cNvSpPr txBox="1"/>
          <p:nvPr/>
        </p:nvSpPr>
        <p:spPr>
          <a:xfrm>
            <a:off x="5265962" y="2360027"/>
            <a:ext cx="277586"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5</a:t>
            </a:r>
            <a:endParaRPr lang="en-GB"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151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524797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875869353"/>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7)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7</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4228649781"/>
              </p:ext>
            </p:extLst>
          </p:nvPr>
        </p:nvGraphicFramePr>
        <p:xfrm>
          <a:off x="952500" y="2190750"/>
          <a:ext cx="7239000" cy="2073342"/>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A)</a:t>
                      </a:r>
                      <a:r>
                        <a:rPr lang="en-GB" sz="1800" i="1" dirty="0">
                          <a:solidFill>
                            <a:schemeClr val="dk1"/>
                          </a:solidFill>
                          <a:latin typeface="Times New Roman"/>
                          <a:ea typeface="Times New Roman"/>
                          <a:cs typeface="Times New Roman"/>
                          <a:sym typeface="Times New Roman"/>
                        </a:rPr>
                        <a:t> </a:t>
                      </a:r>
                      <a:r>
                        <a:rPr lang="en-US" sz="1800" i="1" dirty="0">
                          <a:solidFill>
                            <a:schemeClr val="dk1"/>
                          </a:solidFill>
                          <a:latin typeface="Times New Roman"/>
                          <a:ea typeface="Times New Roman"/>
                          <a:cs typeface="Times New Roman"/>
                          <a:sym typeface="Times New Roman"/>
                        </a:rPr>
                        <a:t>x = </a:t>
                      </a:r>
                      <a:r>
                        <a:rPr lang="en-US" sz="1800" i="0" dirty="0">
                          <a:solidFill>
                            <a:schemeClr val="dk1"/>
                          </a:solidFill>
                          <a:latin typeface="Times New Roman"/>
                          <a:ea typeface="Times New Roman"/>
                          <a:cs typeface="Times New Roman"/>
                          <a:sym typeface="Times New Roman"/>
                        </a:rPr>
                        <a:t>18</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performed incorrect second step of adding 4</a:t>
                      </a:r>
                      <a:endParaRPr sz="18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B)</a:t>
                      </a:r>
                      <a:r>
                        <a:rPr lang="en-GB" sz="1800" i="1" dirty="0">
                          <a:solidFill>
                            <a:schemeClr val="dk1"/>
                          </a:solidFill>
                          <a:latin typeface="Times New Roman"/>
                          <a:ea typeface="Times New Roman"/>
                          <a:cs typeface="Times New Roman"/>
                          <a:sym typeface="Times New Roman"/>
                        </a:rPr>
                        <a:t> x = </a:t>
                      </a:r>
                      <a:r>
                        <a:rPr lang="en-GB" sz="1800" i="0" dirty="0">
                          <a:solidFill>
                            <a:schemeClr val="dk1"/>
                          </a:solidFill>
                          <a:latin typeface="Times New Roman"/>
                          <a:ea typeface="Times New Roman"/>
                          <a:cs typeface="Times New Roman"/>
                          <a:sym typeface="Times New Roman"/>
                        </a:rPr>
                        <a:t>6</a:t>
                      </a:r>
                      <a:r>
                        <a:rPr lang="en-GB"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used correct inverses but in the wrong order</a:t>
                      </a:r>
                      <a:endParaRPr sz="1600" i="1"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C)</a:t>
                      </a:r>
                      <a:r>
                        <a:rPr lang="en-US" sz="1800" i="1" dirty="0">
                          <a:solidFill>
                            <a:schemeClr val="dk1"/>
                          </a:solidFill>
                          <a:latin typeface="Times New Roman"/>
                          <a:ea typeface="Times New Roman"/>
                          <a:cs typeface="Times New Roman"/>
                          <a:sym typeface="Times New Roman"/>
                        </a:rPr>
                        <a:t> x = </a:t>
                      </a:r>
                      <a:r>
                        <a:rPr lang="en-US" sz="1800" i="0" dirty="0">
                          <a:solidFill>
                            <a:schemeClr val="dk1"/>
                          </a:solidFill>
                          <a:latin typeface="Times New Roman"/>
                          <a:ea typeface="Times New Roman"/>
                          <a:cs typeface="Times New Roman"/>
                          <a:sym typeface="Times New Roman"/>
                        </a:rPr>
                        <a:t>22</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may have added 4 before then multiplying by 2 </a:t>
                      </a:r>
                      <a:endParaRPr lang="en-US" sz="18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800" dirty="0">
                          <a:solidFill>
                            <a:srgbClr val="00B050"/>
                          </a:solidFill>
                          <a:latin typeface="Nunito"/>
                          <a:ea typeface="Nunito"/>
                          <a:cs typeface="Nunito"/>
                          <a:sym typeface="Nunito"/>
                        </a:rPr>
                        <a:t>D)</a:t>
                      </a:r>
                      <a:r>
                        <a:rPr lang="en-GB" sz="1800" dirty="0">
                          <a:solidFill>
                            <a:srgbClr val="00B050"/>
                          </a:solidFill>
                          <a:latin typeface="Times New Roman"/>
                          <a:ea typeface="Times New Roman"/>
                          <a:cs typeface="Times New Roman"/>
                          <a:sym typeface="Times New Roman"/>
                        </a:rPr>
                        <a:t> </a:t>
                      </a:r>
                      <a:r>
                        <a:rPr lang="en-US" sz="1800" i="1" dirty="0">
                          <a:solidFill>
                            <a:srgbClr val="00B050"/>
                          </a:solidFill>
                          <a:latin typeface="Times New Roman"/>
                          <a:ea typeface="Times New Roman"/>
                          <a:cs typeface="Times New Roman"/>
                          <a:sym typeface="Times New Roman"/>
                        </a:rPr>
                        <a:t>x = </a:t>
                      </a:r>
                      <a:r>
                        <a:rPr lang="en-US" sz="1800" i="0" dirty="0">
                          <a:solidFill>
                            <a:srgbClr val="00B050"/>
                          </a:solidFill>
                          <a:latin typeface="Times New Roman"/>
                          <a:ea typeface="Times New Roman"/>
                          <a:cs typeface="Times New Roman"/>
                          <a:sym typeface="Times New Roman"/>
                        </a:rPr>
                        <a:t>10</a:t>
                      </a:r>
                      <a:r>
                        <a:rPr lang="en-US" sz="18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Nunito Sans" pitchFamily="2" charset="0"/>
                          <a:ea typeface="Arial"/>
                          <a:cs typeface="Arial"/>
                          <a:sym typeface="Arial"/>
                        </a:rPr>
                        <a:t>- Correct answer</a:t>
                      </a:r>
                      <a:endParaRPr lang="en-US" sz="1800" i="1"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BD620E41-8753-8156-3723-6A8F11203B5D}"/>
              </a:ext>
            </a:extLst>
          </p:cNvPr>
          <p:cNvSpPr txBox="1"/>
          <p:nvPr/>
        </p:nvSpPr>
        <p:spPr>
          <a:xfrm>
            <a:off x="971550" y="1213776"/>
            <a:ext cx="805543"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 + </a:t>
            </a:r>
            <a:r>
              <a:rPr lang="en-US" sz="2300" dirty="0">
                <a:latin typeface="Times New Roman" panose="02020603050405020304" pitchFamily="18" charset="0"/>
                <a:cs typeface="Times New Roman" panose="02020603050405020304" pitchFamily="18" charset="0"/>
              </a:rPr>
              <a:t>4</a:t>
            </a:r>
            <a:endParaRPr lang="en-GB" sz="23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56C185EC-F820-5990-7984-7AB140303E00}"/>
              </a:ext>
            </a:extLst>
          </p:cNvPr>
          <p:cNvCxnSpPr/>
          <p:nvPr/>
        </p:nvCxnSpPr>
        <p:spPr>
          <a:xfrm>
            <a:off x="1110343" y="1660052"/>
            <a:ext cx="5878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C10F06CE-B3F0-87E5-0958-20EAE5BBD500}"/>
              </a:ext>
            </a:extLst>
          </p:cNvPr>
          <p:cNvSpPr txBox="1"/>
          <p:nvPr/>
        </p:nvSpPr>
        <p:spPr>
          <a:xfrm>
            <a:off x="1224643" y="1651964"/>
            <a:ext cx="359228"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2</a:t>
            </a:r>
            <a:endParaRPr lang="en-GB" sz="2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48226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95079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208148542"/>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8)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5</a:t>
                      </a: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1</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2973492710"/>
              </p:ext>
            </p:extLst>
          </p:nvPr>
        </p:nvGraphicFramePr>
        <p:xfrm>
          <a:off x="952500" y="2190750"/>
          <a:ext cx="7239000" cy="235375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800" dirty="0">
                          <a:solidFill>
                            <a:srgbClr val="00B050"/>
                          </a:solidFill>
                          <a:latin typeface="Nunito"/>
                          <a:ea typeface="Nunito"/>
                          <a:cs typeface="Nunito"/>
                          <a:sym typeface="Nunito"/>
                        </a:rPr>
                        <a:t>A)</a:t>
                      </a:r>
                      <a:r>
                        <a:rPr lang="en-GB" sz="1800" i="1" dirty="0">
                          <a:solidFill>
                            <a:srgbClr val="00B050"/>
                          </a:solidFill>
                          <a:latin typeface="Times New Roman"/>
                          <a:ea typeface="Times New Roman"/>
                          <a:cs typeface="Times New Roman"/>
                          <a:sym typeface="Times New Roman"/>
                        </a:rPr>
                        <a:t> </a:t>
                      </a:r>
                      <a:r>
                        <a:rPr lang="en-US" sz="1800" i="1" dirty="0">
                          <a:solidFill>
                            <a:srgbClr val="00B050"/>
                          </a:solidFill>
                          <a:latin typeface="Times New Roman"/>
                          <a:ea typeface="Times New Roman"/>
                          <a:cs typeface="Times New Roman"/>
                          <a:sym typeface="Times New Roman"/>
                        </a:rPr>
                        <a:t>x = </a:t>
                      </a:r>
                      <a:r>
                        <a:rPr lang="en-US" sz="1800" i="0" dirty="0">
                          <a:solidFill>
                            <a:srgbClr val="00B050"/>
                          </a:solidFill>
                          <a:latin typeface="Times New Roman"/>
                          <a:ea typeface="Times New Roman"/>
                          <a:cs typeface="Times New Roman"/>
                          <a:sym typeface="Times New Roman"/>
                        </a:rPr>
                        <a:t>48</a:t>
                      </a:r>
                      <a:r>
                        <a:rPr lang="en-US" sz="18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Arial"/>
                          <a:ea typeface="Arial"/>
                          <a:cs typeface="Arial"/>
                          <a:sym typeface="Arial"/>
                        </a:rPr>
                        <a:t>- </a:t>
                      </a:r>
                      <a:r>
                        <a:rPr lang="en-GB" sz="1600" b="0" i="0" u="none" strike="noStrike" cap="none" dirty="0">
                          <a:solidFill>
                            <a:srgbClr val="00B050"/>
                          </a:solidFill>
                          <a:effectLst/>
                          <a:latin typeface="Nunito Sans" pitchFamily="2" charset="0"/>
                          <a:ea typeface="Arial"/>
                          <a:cs typeface="Arial"/>
                          <a:sym typeface="Arial"/>
                        </a:rPr>
                        <a:t>Correct answer</a:t>
                      </a:r>
                      <a:endParaRPr sz="1800" i="1"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B)</a:t>
                      </a:r>
                      <a:r>
                        <a:rPr lang="en-GB" sz="1800" i="1" dirty="0">
                          <a:solidFill>
                            <a:schemeClr val="dk1"/>
                          </a:solidFill>
                          <a:latin typeface="Times New Roman"/>
                          <a:ea typeface="Times New Roman"/>
                          <a:cs typeface="Times New Roman"/>
                          <a:sym typeface="Times New Roman"/>
                        </a:rPr>
                        <a:t> x = </a:t>
                      </a:r>
                      <a:r>
                        <a:rPr lang="en-GB" sz="1800" i="0" dirty="0">
                          <a:solidFill>
                            <a:schemeClr val="dk1"/>
                          </a:solidFill>
                          <a:latin typeface="Times New Roman"/>
                          <a:ea typeface="Times New Roman"/>
                          <a:cs typeface="Times New Roman"/>
                          <a:sym typeface="Times New Roman"/>
                        </a:rPr>
                        <a:t>-32</a:t>
                      </a:r>
                      <a:r>
                        <a:rPr lang="en-GB"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performed incorrect first step of subtracting 5</a:t>
                      </a:r>
                      <a:endParaRPr sz="1600" i="1"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C)</a:t>
                      </a:r>
                      <a:r>
                        <a:rPr lang="en-US" sz="1800" i="1" dirty="0">
                          <a:solidFill>
                            <a:schemeClr val="dk1"/>
                          </a:solidFill>
                          <a:latin typeface="Times New Roman"/>
                          <a:ea typeface="Times New Roman"/>
                          <a:cs typeface="Times New Roman"/>
                          <a:sym typeface="Times New Roman"/>
                        </a:rPr>
                        <a:t> x =          </a:t>
                      </a:r>
                      <a:r>
                        <a:rPr lang="en-US" sz="1600" b="0" i="0" u="none" strike="noStrike" cap="none" dirty="0">
                          <a:solidFill>
                            <a:srgbClr val="000000"/>
                          </a:solidFill>
                          <a:effectLst/>
                          <a:latin typeface="Nunito Sans" pitchFamily="2" charset="0"/>
                          <a:ea typeface="Arial"/>
                          <a:cs typeface="Arial"/>
                          <a:sym typeface="Arial"/>
                        </a:rPr>
                        <a:t>- Student performed incorrect second step of dividing by 8</a:t>
                      </a:r>
                      <a:endParaRPr lang="en-US" sz="18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800" dirty="0">
                          <a:solidFill>
                            <a:schemeClr val="dk1"/>
                          </a:solidFill>
                          <a:latin typeface="Nunito"/>
                          <a:ea typeface="Nunito"/>
                          <a:cs typeface="Nunito"/>
                          <a:sym typeface="Nunito"/>
                        </a:rPr>
                        <a:t>D)</a:t>
                      </a:r>
                      <a:r>
                        <a:rPr lang="en-GB" sz="1800" dirty="0">
                          <a:solidFill>
                            <a:schemeClr val="dk1"/>
                          </a:solidFill>
                          <a:latin typeface="Times New Roman"/>
                          <a:ea typeface="Times New Roman"/>
                          <a:cs typeface="Times New Roman"/>
                          <a:sym typeface="Times New Roman"/>
                        </a:rPr>
                        <a:t> </a:t>
                      </a:r>
                      <a:r>
                        <a:rPr lang="en-US" sz="1800" i="1" dirty="0">
                          <a:solidFill>
                            <a:schemeClr val="dk1"/>
                          </a:solidFill>
                          <a:latin typeface="Times New Roman"/>
                          <a:ea typeface="Times New Roman"/>
                          <a:cs typeface="Times New Roman"/>
                          <a:sym typeface="Times New Roman"/>
                        </a:rPr>
                        <a:t>x = </a:t>
                      </a:r>
                      <a:r>
                        <a:rPr lang="en-US" sz="1800" i="0" dirty="0">
                          <a:solidFill>
                            <a:schemeClr val="dk1"/>
                          </a:solidFill>
                          <a:latin typeface="Times New Roman"/>
                          <a:ea typeface="Times New Roman"/>
                          <a:cs typeface="Times New Roman"/>
                          <a:sym typeface="Times New Roman"/>
                        </a:rPr>
                        <a:t>13</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used correct inverses but in the wrong order</a:t>
                      </a:r>
                      <a:endParaRPr lang="en-US" sz="18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FAB3DA52-A395-3835-AABA-13137BA676DD}"/>
              </a:ext>
            </a:extLst>
          </p:cNvPr>
          <p:cNvSpPr txBox="1"/>
          <p:nvPr/>
        </p:nvSpPr>
        <p:spPr>
          <a:xfrm>
            <a:off x="1294038" y="1300714"/>
            <a:ext cx="302079"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a:t>
            </a:r>
            <a:endParaRPr lang="en-GB" sz="2300" i="1"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341EFFEF-FAE8-6CE2-7D5E-6E7D3DF0620F}"/>
              </a:ext>
            </a:extLst>
          </p:cNvPr>
          <p:cNvSpPr txBox="1"/>
          <p:nvPr/>
        </p:nvSpPr>
        <p:spPr>
          <a:xfrm>
            <a:off x="1294038" y="1651964"/>
            <a:ext cx="106135"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8</a:t>
            </a:r>
            <a:endParaRPr lang="en-GB" sz="2300" dirty="0">
              <a:latin typeface="Times New Roman" panose="02020603050405020304" pitchFamily="18" charset="0"/>
              <a:cs typeface="Times New Roman" panose="02020603050405020304" pitchFamily="18" charset="0"/>
            </a:endParaRPr>
          </a:p>
        </p:txBody>
      </p:sp>
      <p:cxnSp>
        <p:nvCxnSpPr>
          <p:cNvPr id="7" name="Straight Connector 6">
            <a:extLst>
              <a:ext uri="{FF2B5EF4-FFF2-40B4-BE49-F238E27FC236}">
                <a16:creationId xmlns:a16="http://schemas.microsoft.com/office/drawing/2014/main" id="{967CA3BE-6873-C7C1-8BE3-B730DE5C3AA2}"/>
              </a:ext>
            </a:extLst>
          </p:cNvPr>
          <p:cNvCxnSpPr/>
          <p:nvPr/>
        </p:nvCxnSpPr>
        <p:spPr>
          <a:xfrm>
            <a:off x="1208314" y="1730829"/>
            <a:ext cx="42454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F32991B-3281-CF5C-8F15-4A2B927B190D}"/>
              </a:ext>
            </a:extLst>
          </p:cNvPr>
          <p:cNvSpPr txBox="1"/>
          <p:nvPr/>
        </p:nvSpPr>
        <p:spPr>
          <a:xfrm>
            <a:off x="1737225" y="3152400"/>
            <a:ext cx="155122"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3</a:t>
            </a:r>
            <a:endParaRPr lang="en-GB" dirty="0">
              <a:latin typeface="Times New Roman" panose="02020603050405020304" pitchFamily="18"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F359B9A8-DB18-6753-4E19-7CDCF821F8A7}"/>
              </a:ext>
            </a:extLst>
          </p:cNvPr>
          <p:cNvCxnSpPr>
            <a:cxnSpLocks/>
          </p:cNvCxnSpPr>
          <p:nvPr/>
        </p:nvCxnSpPr>
        <p:spPr>
          <a:xfrm>
            <a:off x="1677760" y="3427387"/>
            <a:ext cx="31024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17D4D35-4869-6AB1-E16E-5726BFBAAA19}"/>
              </a:ext>
            </a:extLst>
          </p:cNvPr>
          <p:cNvSpPr txBox="1"/>
          <p:nvPr/>
        </p:nvSpPr>
        <p:spPr>
          <a:xfrm>
            <a:off x="1694636" y="3380265"/>
            <a:ext cx="240299"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4</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14651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500413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1363540342"/>
              </p:ext>
            </p:extLst>
          </p:nvPr>
        </p:nvGraphicFramePr>
        <p:xfrm>
          <a:off x="130962" y="846982"/>
          <a:ext cx="8882075" cy="3877608"/>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897136">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9)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2</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1980472">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3475257938"/>
              </p:ext>
            </p:extLst>
          </p:nvPr>
        </p:nvGraphicFramePr>
        <p:xfrm>
          <a:off x="952500" y="2312945"/>
          <a:ext cx="7239000" cy="2261937"/>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445662">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A)</a:t>
                      </a:r>
                      <a:r>
                        <a:rPr lang="en-GB" sz="1800" i="1" dirty="0">
                          <a:solidFill>
                            <a:schemeClr val="dk1"/>
                          </a:solidFill>
                          <a:latin typeface="Times New Roman"/>
                          <a:ea typeface="Times New Roman"/>
                          <a:cs typeface="Times New Roman"/>
                          <a:sym typeface="Times New Roman"/>
                        </a:rPr>
                        <a:t> </a:t>
                      </a:r>
                      <a:r>
                        <a:rPr lang="en-US" sz="1800" i="1" dirty="0">
                          <a:solidFill>
                            <a:schemeClr val="dk1"/>
                          </a:solidFill>
                          <a:latin typeface="Times New Roman"/>
                          <a:ea typeface="Times New Roman"/>
                          <a:cs typeface="Times New Roman"/>
                          <a:sym typeface="Times New Roman"/>
                        </a:rPr>
                        <a:t>x = </a:t>
                      </a:r>
                      <a:r>
                        <a:rPr lang="en-US" sz="1800" i="0" dirty="0">
                          <a:solidFill>
                            <a:schemeClr val="dk1"/>
                          </a:solidFill>
                          <a:latin typeface="Times New Roman"/>
                          <a:ea typeface="Times New Roman"/>
                          <a:cs typeface="Times New Roman"/>
                          <a:sym typeface="Times New Roman"/>
                        </a:rPr>
                        <a:t>18</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performed incorrect third step of multiplying by 3</a:t>
                      </a:r>
                      <a:endParaRPr sz="18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B)</a:t>
                      </a:r>
                      <a:r>
                        <a:rPr lang="en-GB" sz="1800" i="1" dirty="0">
                          <a:solidFill>
                            <a:schemeClr val="dk1"/>
                          </a:solidFill>
                          <a:latin typeface="Times New Roman"/>
                          <a:ea typeface="Times New Roman"/>
                          <a:cs typeface="Times New Roman"/>
                          <a:sym typeface="Times New Roman"/>
                        </a:rPr>
                        <a:t> x =          </a:t>
                      </a:r>
                      <a:r>
                        <a:rPr lang="en-US" sz="1600" b="0" i="0" u="none" strike="noStrike" cap="none" dirty="0">
                          <a:solidFill>
                            <a:srgbClr val="000000"/>
                          </a:solidFill>
                          <a:effectLst/>
                          <a:latin typeface="Nunito Sans" pitchFamily="2" charset="0"/>
                          <a:ea typeface="Arial"/>
                          <a:cs typeface="Arial"/>
                          <a:sym typeface="Arial"/>
                        </a:rPr>
                        <a:t>- Student performed incorrect second step of adding 2</a:t>
                      </a:r>
                      <a:r>
                        <a:rPr lang="en-GB" sz="1800" i="1" dirty="0">
                          <a:solidFill>
                            <a:schemeClr val="dk1"/>
                          </a:solidFill>
                          <a:latin typeface="Nunito Sans" pitchFamily="2" charset="0"/>
                          <a:ea typeface="Times New Roman"/>
                          <a:cs typeface="Times New Roman"/>
                          <a:sym typeface="Times New Roman"/>
                        </a:rPr>
                        <a:t> </a:t>
                      </a:r>
                      <a:endParaRPr sz="1600" i="1"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0">
                <a:tc>
                  <a:txBody>
                    <a:bodyPr/>
                    <a:lstStyle/>
                    <a:p>
                      <a:pPr marL="0" lvl="0" indent="0" algn="l" rtl="0">
                        <a:lnSpc>
                          <a:spcPct val="115000"/>
                        </a:lnSpc>
                        <a:spcBef>
                          <a:spcPts val="0"/>
                        </a:spcBef>
                        <a:spcAft>
                          <a:spcPts val="0"/>
                        </a:spcAft>
                        <a:buNone/>
                      </a:pPr>
                      <a:r>
                        <a:rPr lang="en-GB" sz="1800" dirty="0">
                          <a:solidFill>
                            <a:srgbClr val="00B050"/>
                          </a:solidFill>
                          <a:latin typeface="Nunito"/>
                          <a:ea typeface="Nunito"/>
                          <a:cs typeface="Nunito"/>
                          <a:sym typeface="Nunito"/>
                        </a:rPr>
                        <a:t>C)</a:t>
                      </a:r>
                      <a:r>
                        <a:rPr lang="en-US" sz="1800" i="1" dirty="0">
                          <a:solidFill>
                            <a:srgbClr val="00B050"/>
                          </a:solidFill>
                          <a:latin typeface="Times New Roman"/>
                          <a:ea typeface="Times New Roman"/>
                          <a:cs typeface="Times New Roman"/>
                          <a:sym typeface="Times New Roman"/>
                        </a:rPr>
                        <a:t> x = </a:t>
                      </a:r>
                      <a:r>
                        <a:rPr lang="en-US" sz="1800" i="0" dirty="0">
                          <a:solidFill>
                            <a:srgbClr val="00B050"/>
                          </a:solidFill>
                          <a:latin typeface="Times New Roman"/>
                          <a:ea typeface="Times New Roman"/>
                          <a:cs typeface="Times New Roman"/>
                          <a:sym typeface="Times New Roman"/>
                        </a:rPr>
                        <a:t>2</a:t>
                      </a:r>
                      <a:r>
                        <a:rPr lang="en-US" sz="18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Nunito Sans" pitchFamily="2" charset="0"/>
                          <a:ea typeface="Arial"/>
                          <a:cs typeface="Arial"/>
                          <a:sym typeface="Arial"/>
                        </a:rPr>
                        <a:t>- Correct answer</a:t>
                      </a:r>
                      <a:endParaRPr lang="en-US" sz="1800" i="1"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a:r>
                        <a:rPr lang="en-GB" sz="1800" dirty="0">
                          <a:solidFill>
                            <a:schemeClr val="dk1"/>
                          </a:solidFill>
                          <a:latin typeface="Nunito"/>
                          <a:ea typeface="Nunito"/>
                          <a:cs typeface="Nunito"/>
                          <a:sym typeface="Nunito"/>
                        </a:rPr>
                        <a:t>D)</a:t>
                      </a:r>
                      <a:r>
                        <a:rPr lang="en-GB" sz="1800" dirty="0">
                          <a:solidFill>
                            <a:schemeClr val="dk1"/>
                          </a:solidFill>
                          <a:latin typeface="Times New Roman"/>
                          <a:ea typeface="Times New Roman"/>
                          <a:cs typeface="Times New Roman"/>
                          <a:sym typeface="Times New Roman"/>
                        </a:rPr>
                        <a:t> </a:t>
                      </a:r>
                      <a:r>
                        <a:rPr lang="en-US" sz="1800" i="1" dirty="0">
                          <a:solidFill>
                            <a:schemeClr val="dk1"/>
                          </a:solidFill>
                          <a:latin typeface="Times New Roman"/>
                          <a:ea typeface="Times New Roman"/>
                          <a:cs typeface="Times New Roman"/>
                          <a:sym typeface="Times New Roman"/>
                        </a:rPr>
                        <a:t>x = </a:t>
                      </a:r>
                      <a:r>
                        <a:rPr lang="en-US" sz="1800" i="0" dirty="0">
                          <a:solidFill>
                            <a:schemeClr val="dk1"/>
                          </a:solidFill>
                          <a:latin typeface="Times New Roman"/>
                          <a:ea typeface="Times New Roman"/>
                          <a:cs typeface="Times New Roman"/>
                          <a:sym typeface="Times New Roman"/>
                        </a:rPr>
                        <a:t>10.5</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may have, divided by 4, then added 2 before then multiplying by 3</a:t>
                      </a:r>
                      <a:endParaRPr lang="en-US" sz="1800" i="1"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6E2FB0CA-F940-B788-D9A2-27B8A081F2E4}"/>
              </a:ext>
            </a:extLst>
          </p:cNvPr>
          <p:cNvSpPr txBox="1"/>
          <p:nvPr/>
        </p:nvSpPr>
        <p:spPr>
          <a:xfrm>
            <a:off x="952500" y="1126987"/>
            <a:ext cx="1170214"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3</a:t>
            </a:r>
            <a:r>
              <a:rPr lang="en-US" sz="2300" i="1" dirty="0">
                <a:latin typeface="Times New Roman" panose="02020603050405020304" pitchFamily="18" charset="0"/>
                <a:cs typeface="Times New Roman" panose="02020603050405020304" pitchFamily="18" charset="0"/>
              </a:rPr>
              <a:t>x + </a:t>
            </a:r>
            <a:r>
              <a:rPr lang="en-US" sz="2300" dirty="0">
                <a:latin typeface="Times New Roman" panose="02020603050405020304" pitchFamily="18" charset="0"/>
                <a:cs typeface="Times New Roman" panose="02020603050405020304" pitchFamily="18" charset="0"/>
              </a:rPr>
              <a:t>2</a:t>
            </a:r>
            <a:endParaRPr lang="en-GB" sz="23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27FB2B76-272C-0833-2FC8-0E88C378011B}"/>
              </a:ext>
            </a:extLst>
          </p:cNvPr>
          <p:cNvCxnSpPr/>
          <p:nvPr/>
        </p:nvCxnSpPr>
        <p:spPr>
          <a:xfrm>
            <a:off x="952500" y="1573263"/>
            <a:ext cx="96610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9AC90C6-E3AB-A3E7-AFF8-7EE92D7EC5B9}"/>
              </a:ext>
            </a:extLst>
          </p:cNvPr>
          <p:cNvSpPr txBox="1"/>
          <p:nvPr/>
        </p:nvSpPr>
        <p:spPr>
          <a:xfrm>
            <a:off x="1202871" y="1573263"/>
            <a:ext cx="465364"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4</a:t>
            </a:r>
            <a:endParaRPr lang="en-GB" sz="23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C0A35C03-3A20-4203-2F9C-ADD99A1359B7}"/>
              </a:ext>
            </a:extLst>
          </p:cNvPr>
          <p:cNvSpPr txBox="1"/>
          <p:nvPr/>
        </p:nvSpPr>
        <p:spPr>
          <a:xfrm>
            <a:off x="5274129" y="2269671"/>
            <a:ext cx="359228" cy="307777"/>
          </a:xfrm>
          <a:prstGeom prst="rect">
            <a:avLst/>
          </a:prstGeom>
          <a:noFill/>
        </p:spPr>
        <p:txBody>
          <a:bodyPr wrap="square" rtlCol="0">
            <a:spAutoFit/>
          </a:bodyPr>
          <a:lstStyle/>
          <a:p>
            <a:endParaRPr lang="en-GB" dirty="0"/>
          </a:p>
        </p:txBody>
      </p:sp>
      <p:sp>
        <p:nvSpPr>
          <p:cNvPr id="8" name="TextBox 7">
            <a:extLst>
              <a:ext uri="{FF2B5EF4-FFF2-40B4-BE49-F238E27FC236}">
                <a16:creationId xmlns:a16="http://schemas.microsoft.com/office/drawing/2014/main" id="{5E109F44-2A84-C643-98FC-5E7865FFC111}"/>
              </a:ext>
            </a:extLst>
          </p:cNvPr>
          <p:cNvSpPr txBox="1"/>
          <p:nvPr/>
        </p:nvSpPr>
        <p:spPr>
          <a:xfrm>
            <a:off x="5274129" y="2286285"/>
            <a:ext cx="595043"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10</a:t>
            </a:r>
            <a:endParaRPr lang="en-GB" dirty="0">
              <a:latin typeface="Times New Roman" panose="02020603050405020304" pitchFamily="18"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5A1A1944-5EF1-01D7-7DCB-D20D1BEA7F25}"/>
              </a:ext>
            </a:extLst>
          </p:cNvPr>
          <p:cNvCxnSpPr/>
          <p:nvPr/>
        </p:nvCxnSpPr>
        <p:spPr>
          <a:xfrm flipH="1">
            <a:off x="5274129" y="2563183"/>
            <a:ext cx="3592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E73A934-37FE-A2C0-4114-F65FE60F577E}"/>
              </a:ext>
            </a:extLst>
          </p:cNvPr>
          <p:cNvSpPr txBox="1"/>
          <p:nvPr/>
        </p:nvSpPr>
        <p:spPr>
          <a:xfrm>
            <a:off x="5323418" y="2500897"/>
            <a:ext cx="319736"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3</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047027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98889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3022723276"/>
              </p:ext>
            </p:extLst>
          </p:nvPr>
        </p:nvGraphicFramePr>
        <p:xfrm>
          <a:off x="130962" y="812842"/>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10)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US" sz="2300" b="0" dirty="0">
                          <a:solidFill>
                            <a:schemeClr val="dk1"/>
                          </a:solidFill>
                          <a:latin typeface="Nunito Sans"/>
                          <a:ea typeface="Nunito Sans"/>
                          <a:cs typeface="Nunito Sans"/>
                          <a:sym typeface="Nunito Sans"/>
                        </a:rPr>
                        <a:t>           </a:t>
                      </a:r>
                    </a:p>
                    <a:p>
                      <a:pPr marL="457200" lvl="0" indent="0" algn="l" rtl="0">
                        <a:spcBef>
                          <a:spcPts val="0"/>
                        </a:spcBef>
                        <a:spcAft>
                          <a:spcPts val="0"/>
                        </a:spcAft>
                        <a:buNone/>
                      </a:pPr>
                      <a:r>
                        <a:rPr lang="en-US" sz="2300" b="0" dirty="0">
                          <a:solidFill>
                            <a:schemeClr val="dk1"/>
                          </a:solidFill>
                          <a:latin typeface="Nunito Sans"/>
                          <a:ea typeface="Nunito Sans"/>
                          <a:cs typeface="Nunito Sans"/>
                          <a:sym typeface="Nunito Sans"/>
                        </a:rPr>
                        <a:t>               </a:t>
                      </a:r>
                      <a:r>
                        <a:rPr lang="en-US" sz="2300" b="0" i="1" dirty="0">
                          <a:solidFill>
                            <a:schemeClr val="dk1"/>
                          </a:solidFill>
                          <a:latin typeface="Times New Roman" panose="02020603050405020304" pitchFamily="18" charset="0"/>
                          <a:ea typeface="Nunito Sans"/>
                          <a:cs typeface="Times New Roman" panose="02020603050405020304" pitchFamily="18" charset="0"/>
                          <a:sym typeface="Nunito Sans"/>
                        </a:rPr>
                        <a:t>-</a:t>
                      </a:r>
                      <a:r>
                        <a:rPr lang="en-US" sz="2300" b="0" i="0" dirty="0">
                          <a:solidFill>
                            <a:schemeClr val="dk1"/>
                          </a:solidFill>
                          <a:latin typeface="Times New Roman" panose="02020603050405020304" pitchFamily="18" charset="0"/>
                          <a:ea typeface="Nunito Sans"/>
                          <a:cs typeface="Times New Roman" panose="02020603050405020304" pitchFamily="18" charset="0"/>
                          <a:sym typeface="Nunito Sans"/>
                        </a:rPr>
                        <a:t>2</a:t>
                      </a:r>
                      <a:r>
                        <a:rPr lang="en-US" sz="2300" b="0" i="1" dirty="0">
                          <a:solidFill>
                            <a:schemeClr val="dk1"/>
                          </a:solidFill>
                          <a:latin typeface="Times New Roman" panose="02020603050405020304" pitchFamily="18" charset="0"/>
                          <a:ea typeface="Nunito Sans"/>
                          <a:cs typeface="Times New Roman" panose="02020603050405020304" pitchFamily="18" charset="0"/>
                          <a:sym typeface="Nunito Sans"/>
                        </a:rPr>
                        <a:t> = </a:t>
                      </a:r>
                      <a:r>
                        <a:rPr lang="en-US" sz="2300" b="0" i="0" dirty="0">
                          <a:solidFill>
                            <a:schemeClr val="dk1"/>
                          </a:solidFill>
                          <a:latin typeface="Times New Roman" panose="02020603050405020304" pitchFamily="18" charset="0"/>
                          <a:ea typeface="Nunito Sans"/>
                          <a:cs typeface="Times New Roman" panose="02020603050405020304" pitchFamily="18" charset="0"/>
                          <a:sym typeface="Nunito Sans"/>
                        </a:rPr>
                        <a:t>6</a:t>
                      </a:r>
                      <a:endParaRPr sz="2300" b="0" i="0" dirty="0">
                        <a:solidFill>
                          <a:schemeClr val="dk1"/>
                        </a:solidFill>
                        <a:latin typeface="Times New Roman" panose="02020603050405020304" pitchFamily="18" charset="0"/>
                        <a:ea typeface="Nunito Sans"/>
                        <a:cs typeface="Times New Roman" panose="02020603050405020304" pitchFamily="18" charset="0"/>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endParaRPr sz="2300" i="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4044922849"/>
              </p:ext>
            </p:extLst>
          </p:nvPr>
        </p:nvGraphicFramePr>
        <p:xfrm>
          <a:off x="952500" y="2190750"/>
          <a:ext cx="7239000" cy="256407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11</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multiplied by 7 first, then added 2 before dividing by 4</a:t>
                      </a:r>
                      <a:endParaRPr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r>
                        <a:rPr lang="en-GB" sz="1600" i="0" dirty="0">
                          <a:solidFill>
                            <a:schemeClr val="dk1"/>
                          </a:solidFill>
                          <a:latin typeface="Times New Roman"/>
                          <a:ea typeface="Times New Roman"/>
                          <a:cs typeface="Times New Roman"/>
                          <a:sym typeface="Times New Roman"/>
                        </a:rPr>
                        <a:t>10</a:t>
                      </a:r>
                      <a:r>
                        <a:rPr lang="en-GB"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multiplied by 7 first, then subtracted 2 before dividing by 4</a:t>
                      </a:r>
                      <a:endParaRPr sz="1600" i="1"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7</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performed incorrect first step of subtracting 2</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US" sz="1600" dirty="0">
                          <a:solidFill>
                            <a:srgbClr val="00B050"/>
                          </a:solidFill>
                          <a:latin typeface="Nunito"/>
                          <a:ea typeface="Nunito"/>
                          <a:cs typeface="Nunito"/>
                          <a:sym typeface="Nunito"/>
                        </a:rPr>
                        <a:t>D)</a:t>
                      </a:r>
                      <a:r>
                        <a:rPr lang="en-US" sz="1600" dirty="0">
                          <a:solidFill>
                            <a:srgbClr val="00B050"/>
                          </a:solidFill>
                          <a:latin typeface="Times New Roman"/>
                          <a:ea typeface="Times New Roman"/>
                          <a:cs typeface="Times New Roman"/>
                          <a:sym typeface="Times New Roman"/>
                        </a:rPr>
                        <a:t> </a:t>
                      </a:r>
                      <a:r>
                        <a:rPr lang="en-US" sz="1600" i="1" dirty="0">
                          <a:solidFill>
                            <a:srgbClr val="00B050"/>
                          </a:solidFill>
                          <a:latin typeface="Times New Roman"/>
                          <a:ea typeface="Times New Roman"/>
                          <a:cs typeface="Times New Roman"/>
                          <a:sym typeface="Times New Roman"/>
                        </a:rPr>
                        <a:t>x = </a:t>
                      </a:r>
                      <a:r>
                        <a:rPr lang="en-US" sz="1600" i="0" dirty="0">
                          <a:solidFill>
                            <a:srgbClr val="00B050"/>
                          </a:solidFill>
                          <a:latin typeface="Times New Roman"/>
                          <a:ea typeface="Times New Roman"/>
                          <a:cs typeface="Times New Roman"/>
                          <a:sym typeface="Times New Roman"/>
                        </a:rPr>
                        <a:t>14</a:t>
                      </a:r>
                      <a:r>
                        <a:rPr lang="en-US" sz="1600" b="0" i="0" u="none" strike="noStrike" cap="none" dirty="0">
                          <a:solidFill>
                            <a:srgbClr val="00B050"/>
                          </a:solidFill>
                          <a:effectLst/>
                          <a:latin typeface="Arial"/>
                          <a:ea typeface="Arial"/>
                          <a:cs typeface="Arial"/>
                          <a:sym typeface="Arial"/>
                        </a:rPr>
                        <a:t> </a:t>
                      </a:r>
                      <a:r>
                        <a:rPr lang="en-US" sz="1600" b="0" i="0" u="none" strike="noStrike" cap="none" dirty="0">
                          <a:solidFill>
                            <a:srgbClr val="00B050"/>
                          </a:solidFill>
                          <a:effectLst/>
                          <a:latin typeface="Nunito Sans" pitchFamily="2" charset="0"/>
                          <a:ea typeface="Arial"/>
                          <a:cs typeface="Arial"/>
                          <a:sym typeface="Arial"/>
                        </a:rPr>
                        <a:t>- Correct answer</a:t>
                      </a:r>
                      <a:endParaRPr lang="en-US" sz="1600" i="1"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lang="en-US" sz="1600"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F1027A90-4ED8-5917-4937-111ECC9B1BE5}"/>
              </a:ext>
            </a:extLst>
          </p:cNvPr>
          <p:cNvSpPr txBox="1"/>
          <p:nvPr/>
        </p:nvSpPr>
        <p:spPr>
          <a:xfrm>
            <a:off x="1239994" y="1258701"/>
            <a:ext cx="461630"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4</a:t>
            </a:r>
            <a:r>
              <a:rPr lang="en-US" sz="2300" i="1" dirty="0">
                <a:latin typeface="Times New Roman" panose="02020603050405020304" pitchFamily="18" charset="0"/>
                <a:cs typeface="Times New Roman" panose="02020603050405020304" pitchFamily="18" charset="0"/>
              </a:rPr>
              <a:t>x</a:t>
            </a:r>
            <a:endParaRPr lang="en-GB" sz="2300" i="1"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2CBC7097-4ABF-6458-7650-B96458E426FF}"/>
              </a:ext>
            </a:extLst>
          </p:cNvPr>
          <p:cNvCxnSpPr/>
          <p:nvPr/>
        </p:nvCxnSpPr>
        <p:spPr>
          <a:xfrm>
            <a:off x="1260977" y="1674415"/>
            <a:ext cx="4196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503BBD6-B635-544A-E4DC-197AFAF18336}"/>
              </a:ext>
            </a:extLst>
          </p:cNvPr>
          <p:cNvSpPr txBox="1"/>
          <p:nvPr/>
        </p:nvSpPr>
        <p:spPr>
          <a:xfrm>
            <a:off x="1284739" y="1622946"/>
            <a:ext cx="372140"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7</a:t>
            </a:r>
            <a:endParaRPr lang="en-GB" sz="2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01577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95841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3147635670"/>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11)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3</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040693404"/>
              </p:ext>
            </p:extLst>
          </p:nvPr>
        </p:nvGraphicFramePr>
        <p:xfrm>
          <a:off x="952500" y="2190750"/>
          <a:ext cx="7239000" cy="256407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33</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has subtracted 3 from 36</a:t>
                      </a:r>
                      <a:endParaRPr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r>
                        <a:rPr lang="en-GB" sz="1600" i="0" dirty="0">
                          <a:solidFill>
                            <a:schemeClr val="dk1"/>
                          </a:solidFill>
                          <a:latin typeface="Times New Roman"/>
                          <a:ea typeface="Times New Roman"/>
                          <a:cs typeface="Times New Roman"/>
                          <a:sym typeface="Times New Roman"/>
                        </a:rPr>
                        <a:t>108</a:t>
                      </a:r>
                      <a:r>
                        <a:rPr lang="en-GB"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has multiplied 36 by 3</a:t>
                      </a:r>
                      <a:endParaRPr sz="1600" i="1"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1" dirty="0">
                          <a:solidFill>
                            <a:schemeClr val="dk1"/>
                          </a:solidFill>
                          <a:latin typeface="Nunito Sans" pitchFamily="2" charset="0"/>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has divided 3 by 36</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rgbClr val="00B050"/>
                          </a:solidFill>
                          <a:latin typeface="Nunito"/>
                          <a:ea typeface="Nunito"/>
                          <a:cs typeface="Nunito"/>
                          <a:sym typeface="Nunito"/>
                        </a:rPr>
                        <a:t>D)</a:t>
                      </a:r>
                      <a:r>
                        <a:rPr lang="en-GB" sz="1600" dirty="0">
                          <a:solidFill>
                            <a:srgbClr val="00B050"/>
                          </a:solidFill>
                          <a:latin typeface="Times New Roman"/>
                          <a:ea typeface="Times New Roman"/>
                          <a:cs typeface="Times New Roman"/>
                          <a:sym typeface="Times New Roman"/>
                        </a:rPr>
                        <a:t> </a:t>
                      </a:r>
                      <a:r>
                        <a:rPr lang="en-US" sz="1600" i="1" dirty="0">
                          <a:solidFill>
                            <a:srgbClr val="00B050"/>
                          </a:solidFill>
                          <a:latin typeface="Times New Roman"/>
                          <a:ea typeface="Times New Roman"/>
                          <a:cs typeface="Times New Roman"/>
                          <a:sym typeface="Times New Roman"/>
                        </a:rPr>
                        <a:t>x = </a:t>
                      </a:r>
                      <a:r>
                        <a:rPr lang="en-US" sz="1600" i="0" dirty="0">
                          <a:solidFill>
                            <a:srgbClr val="00B050"/>
                          </a:solidFill>
                          <a:latin typeface="Times New Roman"/>
                          <a:ea typeface="Times New Roman"/>
                          <a:cs typeface="Times New Roman"/>
                          <a:sym typeface="Times New Roman"/>
                        </a:rPr>
                        <a:t>12</a:t>
                      </a:r>
                      <a:r>
                        <a:rPr lang="en-US" sz="16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Nunito Sans" pitchFamily="2" charset="0"/>
                          <a:ea typeface="Arial"/>
                          <a:cs typeface="Arial"/>
                          <a:sym typeface="Arial"/>
                        </a:rPr>
                        <a:t>- Correct answer</a:t>
                      </a:r>
                      <a:endParaRPr lang="en-US" sz="1600" i="1"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A91CA13F-0411-DD86-85F7-E1C654F8CF37}"/>
              </a:ext>
            </a:extLst>
          </p:cNvPr>
          <p:cNvSpPr txBox="1"/>
          <p:nvPr/>
        </p:nvSpPr>
        <p:spPr>
          <a:xfrm>
            <a:off x="1098958" y="1216404"/>
            <a:ext cx="536896"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36</a:t>
            </a:r>
            <a:endParaRPr lang="en-GB" sz="23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A2ED2118-87E2-6CB7-3A9B-91AD61E6CE67}"/>
              </a:ext>
            </a:extLst>
          </p:cNvPr>
          <p:cNvCxnSpPr/>
          <p:nvPr/>
        </p:nvCxnSpPr>
        <p:spPr>
          <a:xfrm>
            <a:off x="1098958" y="1662680"/>
            <a:ext cx="43622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DA70D8A-3558-A679-9909-5044719159AD}"/>
              </a:ext>
            </a:extLst>
          </p:cNvPr>
          <p:cNvSpPr txBox="1"/>
          <p:nvPr/>
        </p:nvSpPr>
        <p:spPr>
          <a:xfrm>
            <a:off x="1149293" y="1570283"/>
            <a:ext cx="536896"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a:t>
            </a:r>
            <a:endParaRPr lang="en-GB" sz="2300" i="1"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D2DF00E8-03F1-B95B-9527-317A0AA2F1C6}"/>
              </a:ext>
            </a:extLst>
          </p:cNvPr>
          <p:cNvSpPr txBox="1"/>
          <p:nvPr/>
        </p:nvSpPr>
        <p:spPr>
          <a:xfrm>
            <a:off x="1635854" y="3387238"/>
            <a:ext cx="184557"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1</a:t>
            </a:r>
            <a:endParaRPr lang="en-GB"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CCD3AB0F-D4D1-902B-A8FE-262964BB147A}"/>
              </a:ext>
            </a:extLst>
          </p:cNvPr>
          <p:cNvSpPr txBox="1"/>
          <p:nvPr/>
        </p:nvSpPr>
        <p:spPr>
          <a:xfrm>
            <a:off x="1596782" y="3633636"/>
            <a:ext cx="379471"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12</a:t>
            </a:r>
            <a:endParaRPr lang="en-GB" dirty="0">
              <a:latin typeface="Times New Roman" panose="02020603050405020304" pitchFamily="18" charset="0"/>
              <a:cs typeface="Times New Roman" panose="02020603050405020304" pitchFamily="18" charset="0"/>
            </a:endParaRPr>
          </a:p>
        </p:txBody>
      </p:sp>
      <p:cxnSp>
        <p:nvCxnSpPr>
          <p:cNvPr id="9" name="Straight Connector 8">
            <a:extLst>
              <a:ext uri="{FF2B5EF4-FFF2-40B4-BE49-F238E27FC236}">
                <a16:creationId xmlns:a16="http://schemas.microsoft.com/office/drawing/2014/main" id="{BA9C75A0-98FA-ABC8-8625-949398D7C8F5}"/>
              </a:ext>
            </a:extLst>
          </p:cNvPr>
          <p:cNvCxnSpPr>
            <a:cxnSpLocks/>
          </p:cNvCxnSpPr>
          <p:nvPr/>
        </p:nvCxnSpPr>
        <p:spPr>
          <a:xfrm>
            <a:off x="1646915" y="3695015"/>
            <a:ext cx="27920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3797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504223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698410061"/>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12)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2</a:t>
                      </a:r>
                      <a:r>
                        <a:rPr lang="en-GB" sz="2300" b="0" i="1" dirty="0">
                          <a:solidFill>
                            <a:schemeClr val="dk1"/>
                          </a:solidFill>
                          <a:latin typeface="Times New Roman"/>
                          <a:ea typeface="Times New Roman"/>
                          <a:cs typeface="Times New Roman"/>
                          <a:sym typeface="Times New Roman"/>
                        </a:rPr>
                        <a:t>x -</a:t>
                      </a:r>
                      <a:r>
                        <a:rPr lang="en-GB" sz="2300" b="0" i="0" dirty="0">
                          <a:solidFill>
                            <a:schemeClr val="dk1"/>
                          </a:solidFill>
                          <a:latin typeface="Times New Roman"/>
                          <a:ea typeface="Times New Roman"/>
                          <a:cs typeface="Times New Roman"/>
                          <a:sym typeface="Times New Roman"/>
                        </a:rPr>
                        <a:t>7</a:t>
                      </a:r>
                      <a:r>
                        <a:rPr lang="en-GB" sz="2300" b="0" i="1" dirty="0">
                          <a:solidFill>
                            <a:schemeClr val="dk1"/>
                          </a:solidFill>
                          <a:latin typeface="Times New Roman"/>
                          <a:ea typeface="Times New Roman"/>
                          <a:cs typeface="Times New Roman"/>
                          <a:sym typeface="Times New Roman"/>
                        </a:rPr>
                        <a:t>= x + </a:t>
                      </a:r>
                      <a:r>
                        <a:rPr lang="en-GB" sz="2300" b="0" i="0" dirty="0">
                          <a:solidFill>
                            <a:schemeClr val="dk1"/>
                          </a:solidFill>
                          <a:latin typeface="Times New Roman"/>
                          <a:ea typeface="Times New Roman"/>
                          <a:cs typeface="Times New Roman"/>
                          <a:sym typeface="Times New Roman"/>
                        </a:rPr>
                        <a:t>5</a:t>
                      </a:r>
                      <a:r>
                        <a:rPr lang="en-GB" sz="2300" b="0" i="1" dirty="0">
                          <a:solidFill>
                            <a:schemeClr val="dk1"/>
                          </a:solidFill>
                          <a:latin typeface="Times New Roman"/>
                          <a:ea typeface="Times New Roman"/>
                          <a:cs typeface="Times New Roman"/>
                          <a:sym typeface="Times New Roman"/>
                        </a:rPr>
                        <a:t> </a:t>
                      </a:r>
                      <a:endParaRPr sz="2300" i="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2942064087"/>
              </p:ext>
            </p:extLst>
          </p:nvPr>
        </p:nvGraphicFramePr>
        <p:xfrm>
          <a:off x="952500" y="2190750"/>
          <a:ext cx="7239000" cy="2250190"/>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-2</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incorrectly subtracted 7 from the right hand side</a:t>
                      </a:r>
                      <a:endParaRPr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rgbClr val="00B050"/>
                          </a:solidFill>
                          <a:latin typeface="Nunito"/>
                          <a:ea typeface="Nunito"/>
                          <a:cs typeface="Nunito"/>
                          <a:sym typeface="Nunito"/>
                        </a:rPr>
                        <a:t>B)</a:t>
                      </a:r>
                      <a:r>
                        <a:rPr lang="en-GB" sz="1600" i="1" dirty="0">
                          <a:solidFill>
                            <a:srgbClr val="00B050"/>
                          </a:solidFill>
                          <a:latin typeface="Times New Roman"/>
                          <a:ea typeface="Times New Roman"/>
                          <a:cs typeface="Times New Roman"/>
                          <a:sym typeface="Times New Roman"/>
                        </a:rPr>
                        <a:t> x = </a:t>
                      </a:r>
                      <a:r>
                        <a:rPr lang="en-GB" sz="1600" i="0" dirty="0">
                          <a:solidFill>
                            <a:srgbClr val="00B050"/>
                          </a:solidFill>
                          <a:latin typeface="Times New Roman"/>
                          <a:ea typeface="Times New Roman"/>
                          <a:cs typeface="Times New Roman"/>
                          <a:sym typeface="Times New Roman"/>
                        </a:rPr>
                        <a:t>12</a:t>
                      </a:r>
                      <a:r>
                        <a:rPr lang="en-GB" sz="16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Nunito Sans" pitchFamily="2" charset="0"/>
                          <a:ea typeface="Arial"/>
                          <a:cs typeface="Arial"/>
                          <a:sym typeface="Arial"/>
                        </a:rPr>
                        <a:t>- Correct answer</a:t>
                      </a:r>
                      <a:endParaRPr sz="1600" i="1" dirty="0">
                        <a:solidFill>
                          <a:srgbClr val="00B050"/>
                        </a:solidFill>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-4</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subtract 5 from both sides but then added the </a:t>
                      </a:r>
                      <a:r>
                        <a:rPr lang="en-US" sz="1600" i="1" dirty="0">
                          <a:solidFill>
                            <a:schemeClr val="dk1"/>
                          </a:solidFill>
                          <a:latin typeface="Times New Roman"/>
                          <a:ea typeface="Times New Roman"/>
                          <a:cs typeface="Times New Roman"/>
                          <a:sym typeface="Times New Roman"/>
                        </a:rPr>
                        <a:t>x</a:t>
                      </a:r>
                      <a:r>
                        <a:rPr lang="en-US" sz="1600" b="0" i="0" u="none" strike="noStrike" cap="none" dirty="0">
                          <a:solidFill>
                            <a:srgbClr val="000000"/>
                          </a:solidFill>
                          <a:effectLst/>
                          <a:latin typeface="Nunito Sans" pitchFamily="2" charset="0"/>
                          <a:ea typeface="Arial"/>
                          <a:cs typeface="Arial"/>
                          <a:sym typeface="Arial"/>
                        </a:rPr>
                        <a:t> to get 3</a:t>
                      </a:r>
                      <a:r>
                        <a:rPr lang="en-US" sz="1600" i="1" dirty="0">
                          <a:solidFill>
                            <a:schemeClr val="dk1"/>
                          </a:solidFill>
                          <a:latin typeface="Times New Roman"/>
                          <a:ea typeface="Times New Roman"/>
                          <a:cs typeface="Times New Roman"/>
                          <a:sym typeface="Times New Roman"/>
                        </a:rPr>
                        <a:t>x</a:t>
                      </a:r>
                      <a:r>
                        <a:rPr lang="en-US" sz="1600" b="0" i="0" u="none" strike="noStrike" cap="none" dirty="0">
                          <a:solidFill>
                            <a:srgbClr val="000000"/>
                          </a:solidFill>
                          <a:effectLst/>
                          <a:latin typeface="Nunito Sans" pitchFamily="2" charset="0"/>
                          <a:ea typeface="Arial"/>
                          <a:cs typeface="Arial"/>
                          <a:sym typeface="Arial"/>
                        </a:rPr>
                        <a:t> before dividing</a:t>
                      </a: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4</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added 7 to both sides but then added the </a:t>
                      </a:r>
                      <a:r>
                        <a:rPr lang="en-US" sz="1600" i="1" dirty="0">
                          <a:solidFill>
                            <a:schemeClr val="dk1"/>
                          </a:solidFill>
                          <a:latin typeface="Times New Roman"/>
                          <a:ea typeface="Times New Roman"/>
                          <a:cs typeface="Times New Roman"/>
                          <a:sym typeface="Times New Roman"/>
                        </a:rPr>
                        <a:t>x</a:t>
                      </a:r>
                      <a:r>
                        <a:rPr lang="en-US" sz="1600" b="0" i="0" u="none" strike="noStrike" cap="none" dirty="0">
                          <a:solidFill>
                            <a:srgbClr val="000000"/>
                          </a:solidFill>
                          <a:effectLst/>
                          <a:latin typeface="Nunito Sans" pitchFamily="2" charset="0"/>
                          <a:ea typeface="Arial"/>
                          <a:cs typeface="Arial"/>
                          <a:sym typeface="Arial"/>
                        </a:rPr>
                        <a:t> to get 3</a:t>
                      </a:r>
                      <a:r>
                        <a:rPr lang="en-US" sz="1600" i="1" dirty="0">
                          <a:solidFill>
                            <a:schemeClr val="dk1"/>
                          </a:solidFill>
                          <a:latin typeface="Times New Roman"/>
                          <a:ea typeface="Times New Roman"/>
                          <a:cs typeface="Times New Roman"/>
                          <a:sym typeface="Times New Roman"/>
                        </a:rPr>
                        <a:t>x</a:t>
                      </a:r>
                      <a:r>
                        <a:rPr lang="en-US" sz="1600" b="0" i="0" u="none" strike="noStrike" cap="none" dirty="0">
                          <a:solidFill>
                            <a:srgbClr val="000000"/>
                          </a:solidFill>
                          <a:effectLst/>
                          <a:latin typeface="Nunito Sans" pitchFamily="2" charset="0"/>
                          <a:ea typeface="Arial"/>
                          <a:cs typeface="Arial"/>
                          <a:sym typeface="Arial"/>
                        </a:rPr>
                        <a:t> before dividing</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7236766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5031322"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3292693503"/>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13)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7</a:t>
                      </a:r>
                      <a:r>
                        <a:rPr lang="en-GB" sz="2300" b="0" i="1" dirty="0">
                          <a:solidFill>
                            <a:schemeClr val="dk1"/>
                          </a:solidFill>
                          <a:latin typeface="Times New Roman"/>
                          <a:ea typeface="Times New Roman"/>
                          <a:cs typeface="Times New Roman"/>
                          <a:sym typeface="Times New Roman"/>
                        </a:rPr>
                        <a:t>x –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4</a:t>
                      </a:r>
                      <a:r>
                        <a:rPr lang="en-GB" sz="2300" b="0" i="1" dirty="0">
                          <a:solidFill>
                            <a:schemeClr val="dk1"/>
                          </a:solidFill>
                          <a:latin typeface="Times New Roman"/>
                          <a:ea typeface="Times New Roman"/>
                          <a:cs typeface="Times New Roman"/>
                          <a:sym typeface="Times New Roman"/>
                        </a:rPr>
                        <a:t>x + </a:t>
                      </a:r>
                      <a:r>
                        <a:rPr lang="en-GB" sz="2300" b="0" i="0" dirty="0">
                          <a:solidFill>
                            <a:schemeClr val="dk1"/>
                          </a:solidFill>
                          <a:latin typeface="Times New Roman"/>
                          <a:ea typeface="Times New Roman"/>
                          <a:cs typeface="Times New Roman"/>
                          <a:sym typeface="Times New Roman"/>
                        </a:rPr>
                        <a:t>15</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2027929092"/>
              </p:ext>
            </p:extLst>
          </p:nvPr>
        </p:nvGraphicFramePr>
        <p:xfrm>
          <a:off x="952500" y="2190750"/>
          <a:ext cx="7239000" cy="235375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A)</a:t>
                      </a:r>
                      <a:r>
                        <a:rPr lang="en-GB" sz="1800" i="1" dirty="0">
                          <a:solidFill>
                            <a:schemeClr val="dk1"/>
                          </a:solidFill>
                          <a:latin typeface="Times New Roman"/>
                          <a:ea typeface="Times New Roman"/>
                          <a:cs typeface="Times New Roman"/>
                          <a:sym typeface="Times New Roman"/>
                        </a:rPr>
                        <a:t> </a:t>
                      </a:r>
                      <a:r>
                        <a:rPr lang="en-US" sz="1800" i="1" dirty="0">
                          <a:solidFill>
                            <a:schemeClr val="dk1"/>
                          </a:solidFill>
                          <a:latin typeface="Times New Roman"/>
                          <a:ea typeface="Times New Roman"/>
                          <a:cs typeface="Times New Roman"/>
                          <a:sym typeface="Times New Roman"/>
                        </a:rPr>
                        <a:t>x = </a:t>
                      </a:r>
                      <a:r>
                        <a:rPr lang="en-US" sz="1800" i="0" dirty="0">
                          <a:solidFill>
                            <a:schemeClr val="dk1"/>
                          </a:solidFill>
                          <a:latin typeface="Times New Roman"/>
                          <a:ea typeface="Times New Roman"/>
                          <a:cs typeface="Times New Roman"/>
                          <a:sym typeface="Times New Roman"/>
                        </a:rPr>
                        <a:t>4</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incorrectly subtracted 3 from the right hand side</a:t>
                      </a:r>
                      <a:endParaRPr sz="18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p>
                    <a:p>
                      <a:pPr rtl="0"/>
                      <a:endParaRPr lang="en-GB" sz="1600" b="0" i="1" u="none" strike="noStrike" cap="none" dirty="0">
                        <a:solidFill>
                          <a:schemeClr val="dk1"/>
                        </a:solidFill>
                        <a:effectLst/>
                        <a:latin typeface="Times New Roman"/>
                        <a:ea typeface="Arial"/>
                        <a:cs typeface="Times New Roman"/>
                        <a:sym typeface="Times New Roman"/>
                      </a:endParaRPr>
                    </a:p>
                    <a:p>
                      <a:pPr rtl="0"/>
                      <a:r>
                        <a:rPr lang="en-US" sz="1600" b="0" i="0" u="none" strike="noStrike" cap="none" dirty="0">
                          <a:solidFill>
                            <a:srgbClr val="000000"/>
                          </a:solidFill>
                          <a:effectLst/>
                          <a:latin typeface="Nunito Sans" pitchFamily="2" charset="0"/>
                          <a:ea typeface="Arial"/>
                          <a:cs typeface="Arial"/>
                          <a:sym typeface="Arial"/>
                        </a:rPr>
                        <a:t>- Student incorrectly added 4</a:t>
                      </a:r>
                      <a:r>
                        <a:rPr lang="en-US" sz="1600" b="0" i="1"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x</a:t>
                      </a:r>
                      <a:r>
                        <a:rPr lang="en-US" sz="1600" b="0" i="0" u="none" strike="noStrike" cap="none" dirty="0">
                          <a:solidFill>
                            <a:srgbClr val="000000"/>
                          </a:solidFill>
                          <a:effectLst/>
                          <a:latin typeface="Nunito Sans" pitchFamily="2" charset="0"/>
                          <a:ea typeface="Arial"/>
                          <a:cs typeface="Arial"/>
                          <a:sym typeface="Arial"/>
                        </a:rPr>
                        <a:t> to the left hand side</a:t>
                      </a:r>
                      <a:endParaRPr sz="1600" i="1"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800" dirty="0">
                          <a:solidFill>
                            <a:srgbClr val="00B050"/>
                          </a:solidFill>
                          <a:latin typeface="Nunito"/>
                          <a:ea typeface="Nunito"/>
                          <a:cs typeface="Nunito"/>
                          <a:sym typeface="Nunito"/>
                        </a:rPr>
                        <a:t>C)</a:t>
                      </a:r>
                      <a:r>
                        <a:rPr lang="en-US" sz="1800" i="1" dirty="0">
                          <a:solidFill>
                            <a:srgbClr val="00B050"/>
                          </a:solidFill>
                          <a:latin typeface="Times New Roman"/>
                          <a:ea typeface="Times New Roman"/>
                          <a:cs typeface="Times New Roman"/>
                          <a:sym typeface="Times New Roman"/>
                        </a:rPr>
                        <a:t> x = </a:t>
                      </a:r>
                      <a:r>
                        <a:rPr lang="en-US" sz="1800" i="0" dirty="0">
                          <a:solidFill>
                            <a:srgbClr val="00B050"/>
                          </a:solidFill>
                          <a:latin typeface="Times New Roman"/>
                          <a:ea typeface="Times New Roman"/>
                          <a:cs typeface="Times New Roman"/>
                          <a:sym typeface="Times New Roman"/>
                        </a:rPr>
                        <a:t>6</a:t>
                      </a:r>
                      <a:r>
                        <a:rPr lang="en-US" sz="18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Nunito Sans" pitchFamily="2" charset="0"/>
                          <a:ea typeface="Arial"/>
                          <a:cs typeface="Arial"/>
                          <a:sym typeface="Arial"/>
                        </a:rPr>
                        <a:t>- Correct answer</a:t>
                      </a:r>
                      <a:endParaRPr lang="en-US" sz="1800" i="1"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18</a:t>
                      </a:r>
                      <a:r>
                        <a:rPr lang="en-US" sz="16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forgot to divide by 3</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C150F82A-75A2-E625-E77A-3BA1083131D1}"/>
              </a:ext>
            </a:extLst>
          </p:cNvPr>
          <p:cNvSpPr txBox="1"/>
          <p:nvPr/>
        </p:nvSpPr>
        <p:spPr>
          <a:xfrm>
            <a:off x="5201172" y="2146665"/>
            <a:ext cx="411061"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18</a:t>
            </a:r>
            <a:endParaRPr lang="en-GB"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15E8CFD9-C5AF-275D-D275-216317A19AD3}"/>
              </a:ext>
            </a:extLst>
          </p:cNvPr>
          <p:cNvCxnSpPr/>
          <p:nvPr/>
        </p:nvCxnSpPr>
        <p:spPr>
          <a:xfrm flipH="1">
            <a:off x="5251507" y="2423027"/>
            <a:ext cx="31039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D0F7B28-7BDC-C74F-222D-3B005814030A}"/>
              </a:ext>
            </a:extLst>
          </p:cNvPr>
          <p:cNvSpPr txBox="1"/>
          <p:nvPr/>
        </p:nvSpPr>
        <p:spPr>
          <a:xfrm>
            <a:off x="5201172" y="2412697"/>
            <a:ext cx="411061"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11</a:t>
            </a:r>
            <a:endParaRPr lang="en-GB"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63970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97365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 Answers</a:t>
            </a:r>
          </a:p>
        </p:txBody>
      </p:sp>
      <p:graphicFrame>
        <p:nvGraphicFramePr>
          <p:cNvPr id="105" name="Google Shape;105;p20"/>
          <p:cNvGraphicFramePr/>
          <p:nvPr>
            <p:extLst>
              <p:ext uri="{D42A27DB-BD31-4B8C-83A1-F6EECF244321}">
                <p14:modId xmlns:p14="http://schemas.microsoft.com/office/powerpoint/2010/main" val="3531798728"/>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14)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5</a:t>
                      </a:r>
                      <a:r>
                        <a:rPr lang="en-GB" sz="2300" b="0" i="1" dirty="0">
                          <a:solidFill>
                            <a:schemeClr val="dk1"/>
                          </a:solidFill>
                          <a:latin typeface="Times New Roman"/>
                          <a:ea typeface="Times New Roman"/>
                          <a:cs typeface="Times New Roman"/>
                          <a:sym typeface="Times New Roman"/>
                        </a:rPr>
                        <a:t> (x –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10</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288386984"/>
              </p:ext>
            </p:extLst>
          </p:nvPr>
        </p:nvGraphicFramePr>
        <p:xfrm>
          <a:off x="952500" y="2190750"/>
          <a:ext cx="7239000" cy="2402145"/>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342900" lvl="0" indent="-342900" algn="l" rtl="0">
                        <a:lnSpc>
                          <a:spcPct val="115000"/>
                        </a:lnSpc>
                        <a:spcBef>
                          <a:spcPts val="0"/>
                        </a:spcBef>
                        <a:spcAft>
                          <a:spcPts val="0"/>
                        </a:spcAft>
                        <a:buAutoNum type="alphaUcParenR"/>
                      </a:pPr>
                      <a:r>
                        <a:rPr lang="en-US" sz="1800" i="1" dirty="0">
                          <a:solidFill>
                            <a:schemeClr val="dk1"/>
                          </a:solidFill>
                          <a:latin typeface="Times New Roman"/>
                          <a:ea typeface="Times New Roman"/>
                          <a:cs typeface="Times New Roman"/>
                          <a:sym typeface="Times New Roman"/>
                        </a:rPr>
                        <a:t>x =         </a:t>
                      </a:r>
                    </a:p>
                    <a:p>
                      <a:pPr marL="0" lvl="0" indent="0" algn="l" rtl="0">
                        <a:lnSpc>
                          <a:spcPct val="115000"/>
                        </a:lnSpc>
                        <a:spcBef>
                          <a:spcPts val="0"/>
                        </a:spcBef>
                        <a:spcAft>
                          <a:spcPts val="0"/>
                        </a:spcAft>
                        <a:buNone/>
                      </a:pPr>
                      <a:endParaRPr lang="en-US" sz="1800" b="0" i="1" u="none" strike="noStrike" cap="none" dirty="0">
                        <a:solidFill>
                          <a:schemeClr val="dk1"/>
                        </a:solidFill>
                        <a:effectLst/>
                        <a:latin typeface="Times New Roman"/>
                        <a:ea typeface="Arial"/>
                        <a:cs typeface="Times New Roman"/>
                        <a:sym typeface="Times New Roman"/>
                      </a:endParaRPr>
                    </a:p>
                    <a:p>
                      <a:pPr marL="0" lvl="0" indent="0" algn="l" rtl="0">
                        <a:lnSpc>
                          <a:spcPct val="115000"/>
                        </a:lnSpc>
                        <a:spcBef>
                          <a:spcPts val="0"/>
                        </a:spcBef>
                        <a:spcAft>
                          <a:spcPts val="0"/>
                        </a:spcAft>
                        <a:buNone/>
                      </a:pPr>
                      <a:r>
                        <a:rPr lang="en-US" sz="1600" b="0" i="0" u="none" strike="noStrike" cap="none" dirty="0">
                          <a:solidFill>
                            <a:srgbClr val="000000"/>
                          </a:solidFill>
                          <a:effectLst/>
                          <a:latin typeface="Nunito Sans" pitchFamily="2" charset="0"/>
                          <a:ea typeface="Arial"/>
                          <a:cs typeface="Arial"/>
                          <a:sym typeface="Arial"/>
                        </a:rPr>
                        <a:t>- Student applied inverse operations in the wrong order</a:t>
                      </a:r>
                      <a:endParaRPr sz="1800" i="1"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B)</a:t>
                      </a:r>
                      <a:r>
                        <a:rPr lang="en-GB" sz="1800" i="1" dirty="0">
                          <a:solidFill>
                            <a:schemeClr val="dk1"/>
                          </a:solidFill>
                          <a:latin typeface="Times New Roman"/>
                          <a:ea typeface="Times New Roman"/>
                          <a:cs typeface="Times New Roman"/>
                          <a:sym typeface="Times New Roman"/>
                        </a:rPr>
                        <a:t> x = </a:t>
                      </a:r>
                      <a:r>
                        <a:rPr lang="en-GB" sz="1800" i="0" dirty="0">
                          <a:solidFill>
                            <a:schemeClr val="dk1"/>
                          </a:solidFill>
                          <a:latin typeface="Times New Roman"/>
                          <a:ea typeface="Times New Roman"/>
                          <a:cs typeface="Times New Roman"/>
                          <a:sym typeface="Times New Roman"/>
                        </a:rPr>
                        <a:t>65</a:t>
                      </a:r>
                      <a:r>
                        <a:rPr lang="en-GB"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added 3 before then multiplying by 5</a:t>
                      </a:r>
                      <a:endParaRPr sz="1600" i="1" dirty="0">
                        <a:latin typeface="Nunito Sans" pitchFamily="2"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800" dirty="0">
                          <a:solidFill>
                            <a:srgbClr val="00B050"/>
                          </a:solidFill>
                          <a:latin typeface="Nunito"/>
                          <a:ea typeface="Nunito"/>
                          <a:cs typeface="Nunito"/>
                          <a:sym typeface="Nunito"/>
                        </a:rPr>
                        <a:t>C)</a:t>
                      </a:r>
                      <a:r>
                        <a:rPr lang="en-US" sz="1800" i="1" dirty="0">
                          <a:solidFill>
                            <a:srgbClr val="00B050"/>
                          </a:solidFill>
                          <a:latin typeface="Times New Roman"/>
                          <a:ea typeface="Times New Roman"/>
                          <a:cs typeface="Times New Roman"/>
                          <a:sym typeface="Times New Roman"/>
                        </a:rPr>
                        <a:t> x = </a:t>
                      </a:r>
                      <a:r>
                        <a:rPr lang="en-US" sz="1800" i="0" dirty="0">
                          <a:solidFill>
                            <a:srgbClr val="00B050"/>
                          </a:solidFill>
                          <a:latin typeface="Times New Roman"/>
                          <a:ea typeface="Times New Roman"/>
                          <a:cs typeface="Times New Roman"/>
                          <a:sym typeface="Times New Roman"/>
                        </a:rPr>
                        <a:t>5</a:t>
                      </a:r>
                      <a:r>
                        <a:rPr lang="en-US" sz="18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Nunito Sans" pitchFamily="2" charset="0"/>
                          <a:ea typeface="Arial"/>
                          <a:cs typeface="Arial"/>
                          <a:sym typeface="Arial"/>
                        </a:rPr>
                        <a:t>- Correct answer</a:t>
                      </a:r>
                      <a:endParaRPr lang="en-US" sz="1800" i="1"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a:r>
                        <a:rPr lang="en-GB" sz="1800" dirty="0">
                          <a:solidFill>
                            <a:schemeClr val="dk1"/>
                          </a:solidFill>
                          <a:latin typeface="Nunito"/>
                          <a:ea typeface="Nunito"/>
                          <a:cs typeface="Nunito"/>
                          <a:sym typeface="Nunito"/>
                        </a:rPr>
                        <a:t>D)</a:t>
                      </a:r>
                      <a:r>
                        <a:rPr lang="en-GB" sz="1800" dirty="0">
                          <a:solidFill>
                            <a:schemeClr val="dk1"/>
                          </a:solidFill>
                          <a:latin typeface="Times New Roman"/>
                          <a:ea typeface="Times New Roman"/>
                          <a:cs typeface="Times New Roman"/>
                          <a:sym typeface="Times New Roman"/>
                        </a:rPr>
                        <a:t> </a:t>
                      </a:r>
                      <a:r>
                        <a:rPr lang="en-US" sz="1800" i="1" dirty="0">
                          <a:solidFill>
                            <a:schemeClr val="dk1"/>
                          </a:solidFill>
                          <a:latin typeface="Times New Roman"/>
                          <a:ea typeface="Times New Roman"/>
                          <a:cs typeface="Times New Roman"/>
                          <a:sym typeface="Times New Roman"/>
                        </a:rPr>
                        <a:t>x = </a:t>
                      </a:r>
                      <a:r>
                        <a:rPr lang="en-US" sz="1800" i="0" dirty="0">
                          <a:solidFill>
                            <a:schemeClr val="dk1"/>
                          </a:solidFill>
                          <a:latin typeface="Times New Roman"/>
                          <a:ea typeface="Times New Roman"/>
                          <a:cs typeface="Times New Roman"/>
                          <a:sym typeface="Times New Roman"/>
                        </a:rPr>
                        <a:t>-1</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Arial"/>
                          <a:ea typeface="Arial"/>
                          <a:cs typeface="Arial"/>
                          <a:sym typeface="Arial"/>
                        </a:rPr>
                        <a:t>- Student expanded the brackets, then subtracted 15 before dividing by 5</a:t>
                      </a:r>
                      <a:endParaRPr lang="en-US" sz="1800" i="1"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35D60159-DE49-7C15-3396-F01FB0B5678C}"/>
              </a:ext>
            </a:extLst>
          </p:cNvPr>
          <p:cNvSpPr txBox="1"/>
          <p:nvPr/>
        </p:nvSpPr>
        <p:spPr>
          <a:xfrm>
            <a:off x="1614880" y="2190750"/>
            <a:ext cx="419450"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13</a:t>
            </a:r>
            <a:endParaRPr lang="en-GB" sz="16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CE93FBBC-7DDD-20FF-908C-3B5668C78174}"/>
              </a:ext>
            </a:extLst>
          </p:cNvPr>
          <p:cNvCxnSpPr>
            <a:cxnSpLocks/>
          </p:cNvCxnSpPr>
          <p:nvPr/>
        </p:nvCxnSpPr>
        <p:spPr>
          <a:xfrm>
            <a:off x="1641070" y="2498527"/>
            <a:ext cx="29678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85E08B5C-A3BF-7033-8C4E-3F8AA3AE4D72}"/>
              </a:ext>
            </a:extLst>
          </p:cNvPr>
          <p:cNvSpPr txBox="1"/>
          <p:nvPr/>
        </p:nvSpPr>
        <p:spPr>
          <a:xfrm>
            <a:off x="1624318" y="2488977"/>
            <a:ext cx="346046"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5</a:t>
            </a:r>
            <a:endParaRPr lang="en-GB"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8642832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1119493134"/>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2187164">
                  <a:extLst>
                    <a:ext uri="{9D8B030D-6E8A-4147-A177-3AD203B41FA5}">
                      <a16:colId xmlns:a16="http://schemas.microsoft.com/office/drawing/2014/main" val="20001"/>
                    </a:ext>
                  </a:extLst>
                </a:gridCol>
                <a:gridCol w="729836">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15)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 (x -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6</a:t>
                      </a:r>
                      <a:r>
                        <a:rPr lang="en-GB" sz="2300" b="0" i="1" dirty="0">
                          <a:solidFill>
                            <a:schemeClr val="dk1"/>
                          </a:solidFill>
                          <a:latin typeface="Times New Roman"/>
                          <a:ea typeface="Times New Roman"/>
                          <a:cs typeface="Times New Roman"/>
                          <a:sym typeface="Times New Roman"/>
                        </a:rPr>
                        <a:t> (x + </a:t>
                      </a:r>
                      <a:r>
                        <a:rPr lang="en-GB" sz="2300" b="0" i="0" dirty="0">
                          <a:solidFill>
                            <a:schemeClr val="dk1"/>
                          </a:solidFill>
                          <a:latin typeface="Times New Roman"/>
                          <a:ea typeface="Times New Roman"/>
                          <a:cs typeface="Times New Roman"/>
                          <a:sym typeface="Times New Roman"/>
                        </a:rPr>
                        <a:t>5</a:t>
                      </a:r>
                      <a:r>
                        <a:rPr lang="en-GB" sz="2300" b="0" i="1" dirty="0">
                          <a:solidFill>
                            <a:schemeClr val="dk1"/>
                          </a:solidFill>
                          <a:latin typeface="Times New Roman"/>
                          <a:ea typeface="Times New Roman"/>
                          <a:cs typeface="Times New Roman"/>
                          <a:sym typeface="Times New Roman"/>
                        </a:rPr>
                        <a:t>) </a:t>
                      </a:r>
                      <a:endParaRPr sz="2300" i="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578676873"/>
              </p:ext>
            </p:extLst>
          </p:nvPr>
        </p:nvGraphicFramePr>
        <p:xfrm>
          <a:off x="952500" y="2190750"/>
          <a:ext cx="7239000" cy="235375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800" dirty="0">
                          <a:solidFill>
                            <a:srgbClr val="00B050"/>
                          </a:solidFill>
                          <a:latin typeface="Nunito"/>
                          <a:ea typeface="Nunito"/>
                          <a:cs typeface="Nunito"/>
                          <a:sym typeface="Nunito"/>
                        </a:rPr>
                        <a:t>A)</a:t>
                      </a:r>
                      <a:r>
                        <a:rPr lang="en-GB" sz="1800" i="1" dirty="0">
                          <a:solidFill>
                            <a:srgbClr val="00B050"/>
                          </a:solidFill>
                          <a:latin typeface="Times New Roman"/>
                          <a:ea typeface="Times New Roman"/>
                          <a:cs typeface="Times New Roman"/>
                          <a:sym typeface="Times New Roman"/>
                        </a:rPr>
                        <a:t> </a:t>
                      </a:r>
                      <a:r>
                        <a:rPr lang="en-US" sz="1800" i="1" dirty="0">
                          <a:solidFill>
                            <a:srgbClr val="00B050"/>
                          </a:solidFill>
                          <a:latin typeface="Times New Roman"/>
                          <a:ea typeface="Times New Roman"/>
                          <a:cs typeface="Times New Roman"/>
                          <a:sym typeface="Times New Roman"/>
                        </a:rPr>
                        <a:t>x = -</a:t>
                      </a:r>
                      <a:r>
                        <a:rPr lang="en-US" sz="1800" i="0" dirty="0">
                          <a:solidFill>
                            <a:srgbClr val="00B050"/>
                          </a:solidFill>
                          <a:latin typeface="Times New Roman"/>
                          <a:ea typeface="Times New Roman"/>
                          <a:cs typeface="Times New Roman"/>
                          <a:sym typeface="Times New Roman"/>
                        </a:rPr>
                        <a:t>13</a:t>
                      </a:r>
                      <a:r>
                        <a:rPr lang="en-US" sz="18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Nunito Sans" pitchFamily="2" charset="0"/>
                          <a:ea typeface="Arial"/>
                          <a:cs typeface="Arial"/>
                          <a:sym typeface="Arial"/>
                        </a:rPr>
                        <a:t>- Correct answer</a:t>
                      </a:r>
                      <a:endParaRPr sz="1800" i="1"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B)</a:t>
                      </a:r>
                      <a:r>
                        <a:rPr lang="en-GB" sz="1800" i="1" dirty="0">
                          <a:solidFill>
                            <a:schemeClr val="dk1"/>
                          </a:solidFill>
                          <a:latin typeface="Times New Roman"/>
                          <a:ea typeface="Times New Roman"/>
                          <a:cs typeface="Times New Roman"/>
                          <a:sym typeface="Times New Roman"/>
                        </a:rPr>
                        <a:t> x = -       </a:t>
                      </a:r>
                      <a:r>
                        <a:rPr lang="en-GB" sz="1600" b="0" i="0" u="none" strike="noStrike" cap="none" dirty="0">
                          <a:solidFill>
                            <a:srgbClr val="000000"/>
                          </a:solidFill>
                          <a:effectLst/>
                          <a:latin typeface="Nunito Sans" pitchFamily="2" charset="0"/>
                          <a:ea typeface="Arial"/>
                          <a:cs typeface="Arial"/>
                          <a:sym typeface="Arial"/>
                        </a:rPr>
                        <a:t>- Student solved </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3</a:t>
                      </a:r>
                      <a:r>
                        <a:rPr lang="en-GB" sz="1600" b="0" i="1"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x</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-3</a:t>
                      </a:r>
                      <a:r>
                        <a:rPr lang="en-GB" sz="1600" b="0" i="0" u="none" strike="noStrike" cap="none" dirty="0">
                          <a:solidFill>
                            <a:srgbClr val="000000"/>
                          </a:solidFill>
                          <a:effectLst/>
                          <a:latin typeface="Arial"/>
                          <a:ea typeface="Arial"/>
                          <a:cs typeface="Arial"/>
                          <a:sym typeface="Arial"/>
                        </a:rPr>
                        <a:t> </a:t>
                      </a:r>
                      <a:r>
                        <a:rPr lang="en-GB" sz="1600" b="0" i="0" u="none" strike="noStrike" cap="none" dirty="0">
                          <a:solidFill>
                            <a:srgbClr val="000000"/>
                          </a:solidFill>
                          <a:effectLst/>
                          <a:latin typeface="Nunito Sans" pitchFamily="2" charset="0"/>
                          <a:ea typeface="Arial"/>
                          <a:cs typeface="Arial"/>
                          <a:sym typeface="Arial"/>
                        </a:rPr>
                        <a:t>= </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6</a:t>
                      </a:r>
                      <a:r>
                        <a:rPr lang="en-GB" sz="1600" b="0" i="1"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x</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+5 </a:t>
                      </a:r>
                      <a:endParaRPr sz="1600" i="1" dirty="0">
                        <a:latin typeface="Times New Roman" panose="02020603050405020304" pitchFamily="18" charset="0"/>
                        <a:cs typeface="Times New Roman" panose="02020603050405020304" pitchFamily="18"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C)</a:t>
                      </a:r>
                      <a:r>
                        <a:rPr lang="en-US" sz="1800" i="1" dirty="0">
                          <a:solidFill>
                            <a:schemeClr val="dk1"/>
                          </a:solidFill>
                          <a:latin typeface="Times New Roman"/>
                          <a:ea typeface="Times New Roman"/>
                          <a:cs typeface="Times New Roman"/>
                          <a:sym typeface="Times New Roman"/>
                        </a:rPr>
                        <a:t> x = </a:t>
                      </a:r>
                      <a:r>
                        <a:rPr lang="en-US" sz="1800" i="0" dirty="0">
                          <a:solidFill>
                            <a:schemeClr val="dk1"/>
                          </a:solidFill>
                          <a:latin typeface="Times New Roman"/>
                          <a:ea typeface="Times New Roman"/>
                          <a:cs typeface="Times New Roman"/>
                          <a:sym typeface="Times New Roman"/>
                        </a:rPr>
                        <a:t>7</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expanded the brackets but added 30 to the left hand side instead of subtracting 30</a:t>
                      </a:r>
                      <a:endParaRPr lang="en-US" sz="18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800" dirty="0">
                          <a:solidFill>
                            <a:schemeClr val="dk1"/>
                          </a:solidFill>
                          <a:latin typeface="Nunito"/>
                          <a:ea typeface="Nunito"/>
                          <a:cs typeface="Nunito"/>
                          <a:sym typeface="Nunito"/>
                        </a:rPr>
                        <a:t>D)</a:t>
                      </a:r>
                      <a:r>
                        <a:rPr lang="en-GB" sz="1800" dirty="0">
                          <a:solidFill>
                            <a:schemeClr val="dk1"/>
                          </a:solidFill>
                          <a:latin typeface="Times New Roman"/>
                          <a:ea typeface="Times New Roman"/>
                          <a:cs typeface="Times New Roman"/>
                          <a:sym typeface="Times New Roman"/>
                        </a:rPr>
                        <a:t> </a:t>
                      </a:r>
                      <a:r>
                        <a:rPr lang="en-US" sz="1800" i="1" dirty="0">
                          <a:solidFill>
                            <a:schemeClr val="dk1"/>
                          </a:solidFill>
                          <a:latin typeface="Times New Roman"/>
                          <a:ea typeface="Times New Roman"/>
                          <a:cs typeface="Times New Roman"/>
                          <a:sym typeface="Times New Roman"/>
                        </a:rPr>
                        <a:t>x = </a:t>
                      </a:r>
                      <a:r>
                        <a:rPr lang="en-US" sz="1800" i="0" dirty="0">
                          <a:solidFill>
                            <a:schemeClr val="dk1"/>
                          </a:solidFill>
                          <a:latin typeface="Times New Roman"/>
                          <a:ea typeface="Times New Roman"/>
                          <a:cs typeface="Times New Roman"/>
                          <a:sym typeface="Times New Roman"/>
                        </a:rPr>
                        <a:t>13</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may have forgotten the sign or confused the order of a  subtraction</a:t>
                      </a:r>
                      <a:endParaRPr lang="en-US" sz="18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B56EEF0B-BB66-A0E3-90C1-5AE27802B21B}"/>
              </a:ext>
            </a:extLst>
          </p:cNvPr>
          <p:cNvSpPr txBox="1"/>
          <p:nvPr/>
        </p:nvSpPr>
        <p:spPr>
          <a:xfrm>
            <a:off x="5449264" y="2150417"/>
            <a:ext cx="335560"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8</a:t>
            </a:r>
            <a:endParaRPr lang="en-GB"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873BE49F-9E86-6529-9E2B-A1A8FAF923D2}"/>
              </a:ext>
            </a:extLst>
          </p:cNvPr>
          <p:cNvCxnSpPr/>
          <p:nvPr/>
        </p:nvCxnSpPr>
        <p:spPr>
          <a:xfrm flipH="1">
            <a:off x="5442845" y="2455423"/>
            <a:ext cx="22919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65A675AD-F4ED-3888-A58E-591E381A1AFB}"/>
              </a:ext>
            </a:extLst>
          </p:cNvPr>
          <p:cNvSpPr txBox="1"/>
          <p:nvPr/>
        </p:nvSpPr>
        <p:spPr>
          <a:xfrm>
            <a:off x="5470702" y="2396815"/>
            <a:ext cx="201336"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3</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4705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3528374745"/>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457200" lvl="0" indent="-330200" algn="l" rtl="0">
                        <a:spcBef>
                          <a:spcPts val="0"/>
                        </a:spcBef>
                        <a:spcAft>
                          <a:spcPts val="0"/>
                        </a:spcAft>
                        <a:buClr>
                          <a:schemeClr val="dk1"/>
                        </a:buClr>
                        <a:buSzPts val="1600"/>
                        <a:buFont typeface="Nunito Sans"/>
                        <a:buAutoNum type="arabicParenR"/>
                      </a:pPr>
                      <a:r>
                        <a:rPr lang="en-GB" sz="1600" b="0" dirty="0">
                          <a:solidFill>
                            <a:schemeClr val="dk1"/>
                          </a:solidFill>
                          <a:latin typeface="Nunito Sans"/>
                          <a:ea typeface="Nunito Sans"/>
                          <a:cs typeface="Nunito Sans"/>
                          <a:sym typeface="Nunito Sans"/>
                        </a:rPr>
                        <a:t>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x +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9</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2505287387"/>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a:t>
                      </a:r>
                      <a:r>
                        <a:rPr lang="en-US" sz="1600" i="0" dirty="0">
                          <a:solidFill>
                            <a:schemeClr val="dk1"/>
                          </a:solidFill>
                          <a:latin typeface="Times New Roman"/>
                          <a:ea typeface="Times New Roman"/>
                          <a:cs typeface="Times New Roman"/>
                          <a:sym typeface="Times New Roman"/>
                        </a:rPr>
                        <a:t>12</a:t>
                      </a:r>
                      <a:endParaRPr sz="1600" i="1"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a:t>
                      </a:r>
                      <a:r>
                        <a:rPr lang="en-GB" sz="1600" i="0" dirty="0">
                          <a:solidFill>
                            <a:schemeClr val="dk1"/>
                          </a:solidFill>
                          <a:latin typeface="Times New Roman"/>
                          <a:ea typeface="Times New Roman"/>
                          <a:cs typeface="Times New Roman"/>
                          <a:sym typeface="Times New Roman"/>
                        </a:rPr>
                        <a:t>27</a:t>
                      </a: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GB" sz="1600" dirty="0">
                          <a:solidFill>
                            <a:schemeClr val="dk1"/>
                          </a:solidFill>
                          <a:latin typeface="Times New Roman"/>
                          <a:ea typeface="Times New Roman"/>
                          <a:cs typeface="Times New Roman"/>
                          <a:sym typeface="Times New Roman"/>
                        </a:rPr>
                        <a:t> </a:t>
                      </a:r>
                      <a:r>
                        <a:rPr lang="en-GB" sz="1600" i="1" dirty="0">
                          <a:solidFill>
                            <a:schemeClr val="dk1"/>
                          </a:solidFill>
                          <a:latin typeface="Times New Roman"/>
                          <a:ea typeface="Times New Roman"/>
                          <a:cs typeface="Times New Roman"/>
                          <a:sym typeface="Times New Roman"/>
                        </a:rPr>
                        <a:t>x= </a:t>
                      </a:r>
                      <a:r>
                        <a:rPr lang="en-GB" sz="1600" i="0" dirty="0">
                          <a:solidFill>
                            <a:schemeClr val="dk1"/>
                          </a:solidFill>
                          <a:latin typeface="Times New Roman"/>
                          <a:ea typeface="Times New Roman"/>
                          <a:cs typeface="Times New Roman"/>
                          <a:sym typeface="Times New Roman"/>
                        </a:rPr>
                        <a:t>6</a:t>
                      </a: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GB" sz="1600" i="1" dirty="0">
                          <a:solidFill>
                            <a:schemeClr val="dk1"/>
                          </a:solidFill>
                          <a:latin typeface="Times New Roman"/>
                          <a:ea typeface="Times New Roman"/>
                          <a:cs typeface="Times New Roman"/>
                          <a:sym typeface="Times New Roman"/>
                        </a:rPr>
                        <a:t>x= </a:t>
                      </a:r>
                      <a:r>
                        <a:rPr lang="en-GB" sz="1600" i="0" dirty="0">
                          <a:solidFill>
                            <a:schemeClr val="dk1"/>
                          </a:solidFill>
                          <a:latin typeface="Times New Roman"/>
                          <a:ea typeface="Times New Roman"/>
                          <a:cs typeface="Times New Roman"/>
                          <a:sym typeface="Times New Roman"/>
                        </a:rPr>
                        <a:t>3</a:t>
                      </a: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16)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  </a:t>
                      </a:r>
                      <a:endParaRPr sz="2300" i="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4063258185"/>
              </p:ext>
            </p:extLst>
          </p:nvPr>
        </p:nvGraphicFramePr>
        <p:xfrm>
          <a:off x="952500" y="2190750"/>
          <a:ext cx="7239000" cy="2073342"/>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A)</a:t>
                      </a:r>
                      <a:r>
                        <a:rPr lang="en-GB" sz="1800" i="1" dirty="0">
                          <a:solidFill>
                            <a:schemeClr val="dk1"/>
                          </a:solidFill>
                          <a:latin typeface="Times New Roman"/>
                          <a:ea typeface="Times New Roman"/>
                          <a:cs typeface="Times New Roman"/>
                          <a:sym typeface="Times New Roman"/>
                        </a:rPr>
                        <a:t> </a:t>
                      </a:r>
                      <a:r>
                        <a:rPr lang="en-US" sz="1800" i="1" dirty="0">
                          <a:solidFill>
                            <a:schemeClr val="dk1"/>
                          </a:solidFill>
                          <a:latin typeface="Times New Roman"/>
                          <a:ea typeface="Times New Roman"/>
                          <a:cs typeface="Times New Roman"/>
                          <a:sym typeface="Times New Roman"/>
                        </a:rPr>
                        <a:t>x = </a:t>
                      </a:r>
                      <a:r>
                        <a:rPr lang="en-US" sz="1800" i="0" dirty="0">
                          <a:solidFill>
                            <a:schemeClr val="dk1"/>
                          </a:solidFill>
                          <a:latin typeface="Times New Roman"/>
                          <a:ea typeface="Times New Roman"/>
                          <a:cs typeface="Times New Roman"/>
                          <a:sym typeface="Times New Roman"/>
                        </a:rPr>
                        <a:t>-6</a:t>
                      </a:r>
                      <a:r>
                        <a:rPr lang="en-US" sz="1800" i="1" dirty="0">
                          <a:solidFill>
                            <a:schemeClr val="dk1"/>
                          </a:solidFill>
                          <a:latin typeface="Times New Roman"/>
                          <a:ea typeface="Times New Roman"/>
                          <a:cs typeface="Times New Roman"/>
                          <a:sym typeface="Times New Roman"/>
                        </a:rPr>
                        <a:t> </a:t>
                      </a:r>
                      <a:r>
                        <a:rPr lang="en-GB" sz="1600" b="0" i="0" u="none" strike="noStrike" cap="none" dirty="0">
                          <a:solidFill>
                            <a:srgbClr val="000000"/>
                          </a:solidFill>
                          <a:effectLst/>
                          <a:latin typeface="Nunito Sans" pitchFamily="2" charset="0"/>
                          <a:ea typeface="Arial"/>
                          <a:cs typeface="Arial"/>
                          <a:sym typeface="Arial"/>
                        </a:rPr>
                        <a:t>- Student solved </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2(</a:t>
                      </a:r>
                      <a:r>
                        <a:rPr lang="en-GB" sz="1600" b="0" i="1"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x</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+3) </a:t>
                      </a:r>
                      <a:r>
                        <a:rPr lang="en-GB" sz="1600" b="0" i="0" u="none" strike="noStrike" cap="none" dirty="0">
                          <a:solidFill>
                            <a:srgbClr val="000000"/>
                          </a:solidFill>
                          <a:effectLst/>
                          <a:latin typeface="Nunito Sans" pitchFamily="2" charset="0"/>
                          <a:ea typeface="Arial"/>
                          <a:cs typeface="Arial"/>
                          <a:sym typeface="Arial"/>
                        </a:rPr>
                        <a:t>= </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3(</a:t>
                      </a:r>
                      <a:r>
                        <a:rPr lang="en-GB" sz="1600" b="0" i="1"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x</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+4)</a:t>
                      </a:r>
                      <a:endParaRPr sz="1800" i="1" dirty="0">
                        <a:solidFill>
                          <a:schemeClr val="dk1"/>
                        </a:solidFill>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800" dirty="0">
                          <a:solidFill>
                            <a:srgbClr val="00B050"/>
                          </a:solidFill>
                          <a:latin typeface="Nunito"/>
                          <a:ea typeface="Nunito"/>
                          <a:cs typeface="Nunito"/>
                          <a:sym typeface="Nunito"/>
                        </a:rPr>
                        <a:t>B)</a:t>
                      </a:r>
                      <a:r>
                        <a:rPr lang="en-GB" sz="1800" i="1" dirty="0">
                          <a:solidFill>
                            <a:srgbClr val="00B050"/>
                          </a:solidFill>
                          <a:latin typeface="Times New Roman"/>
                          <a:ea typeface="Times New Roman"/>
                          <a:cs typeface="Times New Roman"/>
                          <a:sym typeface="Times New Roman"/>
                        </a:rPr>
                        <a:t> x = </a:t>
                      </a:r>
                      <a:r>
                        <a:rPr lang="en-GB" sz="1800" i="0" dirty="0">
                          <a:solidFill>
                            <a:srgbClr val="00B050"/>
                          </a:solidFill>
                          <a:latin typeface="Times New Roman"/>
                          <a:ea typeface="Times New Roman"/>
                          <a:cs typeface="Times New Roman"/>
                          <a:sym typeface="Times New Roman"/>
                        </a:rPr>
                        <a:t>-1</a:t>
                      </a:r>
                      <a:r>
                        <a:rPr lang="en-GB" sz="18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Nunito Sans" pitchFamily="2" charset="0"/>
                          <a:ea typeface="Arial"/>
                          <a:cs typeface="Arial"/>
                          <a:sym typeface="Arial"/>
                        </a:rPr>
                        <a:t>- Correct answer</a:t>
                      </a:r>
                      <a:endParaRPr lang="en-GB" sz="1800" i="1" dirty="0">
                        <a:solidFill>
                          <a:srgbClr val="00B050"/>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C)</a:t>
                      </a:r>
                      <a:r>
                        <a:rPr lang="en-US" sz="1800" i="1" dirty="0">
                          <a:solidFill>
                            <a:schemeClr val="dk1"/>
                          </a:solidFill>
                          <a:latin typeface="Times New Roman"/>
                          <a:ea typeface="Times New Roman"/>
                          <a:cs typeface="Times New Roman"/>
                          <a:sym typeface="Times New Roman"/>
                        </a:rPr>
                        <a:t> x = </a:t>
                      </a:r>
                      <a:r>
                        <a:rPr lang="en-US" sz="1800" i="0" dirty="0">
                          <a:solidFill>
                            <a:schemeClr val="dk1"/>
                          </a:solidFill>
                          <a:latin typeface="Times New Roman"/>
                          <a:ea typeface="Times New Roman"/>
                          <a:cs typeface="Times New Roman"/>
                          <a:sym typeface="Times New Roman"/>
                        </a:rPr>
                        <a:t>1</a:t>
                      </a:r>
                      <a:r>
                        <a:rPr lang="en-US" sz="1800" i="1" dirty="0">
                          <a:solidFill>
                            <a:schemeClr val="dk1"/>
                          </a:solidFill>
                          <a:latin typeface="Times New Roman"/>
                          <a:ea typeface="Times New Roman"/>
                          <a:cs typeface="Times New Roman"/>
                          <a:sym typeface="Times New Roman"/>
                        </a:rPr>
                        <a:t> </a:t>
                      </a:r>
                      <a:r>
                        <a:rPr lang="en-GB" sz="1600" b="0" i="0" u="none" strike="noStrike" cap="none" dirty="0">
                          <a:solidFill>
                            <a:srgbClr val="000000"/>
                          </a:solidFill>
                          <a:effectLst/>
                          <a:latin typeface="Nunito Sans" pitchFamily="2" charset="0"/>
                          <a:ea typeface="Arial"/>
                          <a:cs typeface="Arial"/>
                          <a:sym typeface="Arial"/>
                        </a:rPr>
                        <a:t>- Student solved </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3</a:t>
                      </a:r>
                      <a:r>
                        <a:rPr lang="en-GB" sz="1600" b="0" i="1"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x</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+3 </a:t>
                      </a:r>
                      <a:r>
                        <a:rPr lang="en-GB" sz="1600" b="0" i="0" u="none" strike="noStrike" cap="none" dirty="0">
                          <a:solidFill>
                            <a:srgbClr val="000000"/>
                          </a:solidFill>
                          <a:effectLst/>
                          <a:latin typeface="Nunito Sans" pitchFamily="2" charset="0"/>
                          <a:ea typeface="Arial"/>
                          <a:cs typeface="Arial"/>
                          <a:sym typeface="Arial"/>
                        </a:rPr>
                        <a:t>= </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2</a:t>
                      </a:r>
                      <a:r>
                        <a:rPr lang="en-GB" sz="1600" b="0" i="1"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x</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+4</a:t>
                      </a:r>
                      <a:endParaRPr lang="en-US" sz="1800" i="1" dirty="0">
                        <a:solidFill>
                          <a:schemeClr val="dk1"/>
                        </a:solidFill>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800" dirty="0">
                          <a:solidFill>
                            <a:schemeClr val="dk1"/>
                          </a:solidFill>
                          <a:latin typeface="Nunito"/>
                          <a:ea typeface="Nunito"/>
                          <a:cs typeface="Nunito"/>
                          <a:sym typeface="Nunito"/>
                        </a:rPr>
                        <a:t>D)</a:t>
                      </a:r>
                      <a:r>
                        <a:rPr lang="en-GB" sz="1800" dirty="0">
                          <a:solidFill>
                            <a:schemeClr val="dk1"/>
                          </a:solidFill>
                          <a:latin typeface="Times New Roman"/>
                          <a:ea typeface="Times New Roman"/>
                          <a:cs typeface="Times New Roman"/>
                          <a:sym typeface="Times New Roman"/>
                        </a:rPr>
                        <a:t> </a:t>
                      </a:r>
                      <a:r>
                        <a:rPr lang="en-US" sz="1800" i="1" dirty="0">
                          <a:solidFill>
                            <a:schemeClr val="dk1"/>
                          </a:solidFill>
                          <a:latin typeface="Times New Roman"/>
                          <a:ea typeface="Times New Roman"/>
                          <a:cs typeface="Times New Roman"/>
                          <a:sym typeface="Times New Roman"/>
                        </a:rPr>
                        <a:t>x = </a:t>
                      </a:r>
                      <a:r>
                        <a:rPr lang="en-US" sz="1800" i="0" dirty="0">
                          <a:solidFill>
                            <a:schemeClr val="dk1"/>
                          </a:solidFill>
                          <a:latin typeface="Times New Roman"/>
                          <a:ea typeface="Times New Roman"/>
                          <a:cs typeface="Times New Roman"/>
                          <a:sym typeface="Times New Roman"/>
                        </a:rPr>
                        <a:t>17</a:t>
                      </a:r>
                      <a:r>
                        <a:rPr lang="en-US" sz="1800" i="1" dirty="0">
                          <a:solidFill>
                            <a:schemeClr val="dk1"/>
                          </a:solidFill>
                          <a:latin typeface="Times New Roman"/>
                          <a:ea typeface="Times New Roman"/>
                          <a:cs typeface="Times New Roman"/>
                          <a:sym typeface="Times New Roman"/>
                        </a:rPr>
                        <a:t> </a:t>
                      </a:r>
                      <a:r>
                        <a:rPr lang="en-US" sz="1600" b="0" i="0" u="none" strike="noStrike" cap="none" dirty="0">
                          <a:solidFill>
                            <a:srgbClr val="000000"/>
                          </a:solidFill>
                          <a:effectLst/>
                          <a:latin typeface="Nunito Sans" pitchFamily="2" charset="0"/>
                          <a:ea typeface="Arial"/>
                          <a:cs typeface="Arial"/>
                          <a:sym typeface="Arial"/>
                        </a:rPr>
                        <a:t>- Student cross multiplied correctly but added 9 to 8</a:t>
                      </a:r>
                      <a:endParaRPr lang="en-US" sz="18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sz="1600"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ECF9ACFD-CA1C-9681-7733-309324845E2A}"/>
              </a:ext>
            </a:extLst>
          </p:cNvPr>
          <p:cNvSpPr txBox="1"/>
          <p:nvPr/>
        </p:nvSpPr>
        <p:spPr>
          <a:xfrm>
            <a:off x="1019612" y="1241341"/>
            <a:ext cx="674964"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a:t>
            </a:r>
            <a:r>
              <a:rPr lang="en-US" sz="2300" dirty="0">
                <a:latin typeface="Times New Roman" panose="02020603050405020304" pitchFamily="18" charset="0"/>
                <a:cs typeface="Times New Roman" panose="02020603050405020304" pitchFamily="18" charset="0"/>
              </a:rPr>
              <a:t>3</a:t>
            </a:r>
            <a:endParaRPr lang="en-GB" sz="23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2BB15D55-23BB-F9F1-4A3C-6AF3A2605F23}"/>
              </a:ext>
            </a:extLst>
          </p:cNvPr>
          <p:cNvCxnSpPr/>
          <p:nvPr/>
        </p:nvCxnSpPr>
        <p:spPr>
          <a:xfrm>
            <a:off x="989989" y="1670839"/>
            <a:ext cx="65170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953140C-A890-F9D6-603A-6BC8B12F9209}"/>
              </a:ext>
            </a:extLst>
          </p:cNvPr>
          <p:cNvSpPr txBox="1"/>
          <p:nvPr/>
        </p:nvSpPr>
        <p:spPr>
          <a:xfrm>
            <a:off x="1115722" y="1653626"/>
            <a:ext cx="1111192"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2</a:t>
            </a:r>
            <a:endParaRPr lang="en-GB" sz="23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D9150A3A-A424-B30F-57A6-6575D382F406}"/>
              </a:ext>
            </a:extLst>
          </p:cNvPr>
          <p:cNvSpPr txBox="1"/>
          <p:nvPr/>
        </p:nvSpPr>
        <p:spPr>
          <a:xfrm>
            <a:off x="2183054" y="1224563"/>
            <a:ext cx="674964"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a:t>
            </a:r>
            <a:r>
              <a:rPr lang="en-US" sz="2300" dirty="0">
                <a:latin typeface="Times New Roman" panose="02020603050405020304" pitchFamily="18" charset="0"/>
                <a:cs typeface="Times New Roman" panose="02020603050405020304" pitchFamily="18" charset="0"/>
              </a:rPr>
              <a:t>4</a:t>
            </a:r>
            <a:endParaRPr lang="en-GB" sz="2300" dirty="0">
              <a:latin typeface="Times New Roman" panose="02020603050405020304" pitchFamily="18"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58179FF7-EFC7-9BBE-5AA0-8DCFE5622B08}"/>
              </a:ext>
            </a:extLst>
          </p:cNvPr>
          <p:cNvCxnSpPr/>
          <p:nvPr/>
        </p:nvCxnSpPr>
        <p:spPr>
          <a:xfrm>
            <a:off x="2183054" y="1653626"/>
            <a:ext cx="65170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5596498B-E88A-46CF-CD1B-34DD0BA77725}"/>
              </a:ext>
            </a:extLst>
          </p:cNvPr>
          <p:cNvSpPr txBox="1"/>
          <p:nvPr/>
        </p:nvSpPr>
        <p:spPr>
          <a:xfrm>
            <a:off x="2290323" y="1628024"/>
            <a:ext cx="525879"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3</a:t>
            </a:r>
            <a:endParaRPr lang="en-GB" sz="2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11200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996842720"/>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17)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 </a:t>
                      </a:r>
                      <a:endParaRPr sz="2300" i="1"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520765932"/>
              </p:ext>
            </p:extLst>
          </p:nvPr>
        </p:nvGraphicFramePr>
        <p:xfrm>
          <a:off x="952500" y="2190750"/>
          <a:ext cx="7239000" cy="2484822"/>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rgbClr val="00B050"/>
                          </a:solidFill>
                          <a:latin typeface="Nunito"/>
                          <a:ea typeface="Nunito"/>
                          <a:cs typeface="Nunito"/>
                          <a:sym typeface="Nunito"/>
                        </a:rPr>
                        <a:t>A)</a:t>
                      </a:r>
                      <a:r>
                        <a:rPr lang="en-GB" sz="1600" i="1" dirty="0">
                          <a:solidFill>
                            <a:srgbClr val="00B050"/>
                          </a:solidFill>
                          <a:latin typeface="Times New Roman"/>
                          <a:ea typeface="Times New Roman"/>
                          <a:cs typeface="Times New Roman"/>
                          <a:sym typeface="Times New Roman"/>
                        </a:rPr>
                        <a:t> </a:t>
                      </a:r>
                      <a:r>
                        <a:rPr lang="en-US" sz="1600" i="1" dirty="0">
                          <a:solidFill>
                            <a:srgbClr val="00B050"/>
                          </a:solidFill>
                          <a:latin typeface="Times New Roman"/>
                          <a:ea typeface="Times New Roman"/>
                          <a:cs typeface="Times New Roman"/>
                          <a:sym typeface="Times New Roman"/>
                        </a:rPr>
                        <a:t>x = -</a:t>
                      </a:r>
                      <a:r>
                        <a:rPr lang="en-US" sz="1600" i="0" dirty="0">
                          <a:solidFill>
                            <a:srgbClr val="00B050"/>
                          </a:solidFill>
                          <a:latin typeface="Times New Roman"/>
                          <a:ea typeface="Times New Roman"/>
                          <a:cs typeface="Times New Roman"/>
                          <a:sym typeface="Times New Roman"/>
                        </a:rPr>
                        <a:t>1</a:t>
                      </a:r>
                      <a:r>
                        <a:rPr lang="en-US" sz="1600" i="1" dirty="0">
                          <a:solidFill>
                            <a:srgbClr val="00B050"/>
                          </a:solidFill>
                          <a:latin typeface="Times New Roman"/>
                          <a:ea typeface="Times New Roman"/>
                          <a:cs typeface="Times New Roman"/>
                          <a:sym typeface="Times New Roman"/>
                        </a:rPr>
                        <a:t> </a:t>
                      </a:r>
                      <a:r>
                        <a:rPr lang="en-GB" sz="1600" b="0" i="0" u="none" strike="noStrike" cap="none" dirty="0">
                          <a:solidFill>
                            <a:srgbClr val="00B050"/>
                          </a:solidFill>
                          <a:effectLst/>
                          <a:latin typeface="Nunito Sans" pitchFamily="2" charset="0"/>
                          <a:ea typeface="Arial"/>
                          <a:cs typeface="Arial"/>
                          <a:sym typeface="Arial"/>
                        </a:rPr>
                        <a:t>- Correct answer</a:t>
                      </a:r>
                      <a:endParaRPr lang="en-GB" sz="1800" b="0" i="1" u="none" strike="noStrike" cap="none" dirty="0">
                        <a:solidFill>
                          <a:srgbClr val="00B050"/>
                        </a:solidFill>
                        <a:effectLst/>
                        <a:latin typeface="Nunito Sans" pitchFamily="2" charset="0"/>
                        <a:ea typeface="Arial"/>
                        <a:cs typeface="Times New Roman"/>
                        <a:sym typeface="Times New Roman"/>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lang="en-US" sz="1600" dirty="0">
                        <a:solidFill>
                          <a:schemeClr val="dk1"/>
                        </a:solidFill>
                        <a:latin typeface="Times New Roman"/>
                        <a:ea typeface="Times New Roman"/>
                        <a:cs typeface="Times New Roman"/>
                        <a:sym typeface="Times New Roman"/>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800" dirty="0">
                          <a:solidFill>
                            <a:schemeClr val="dk1"/>
                          </a:solidFill>
                          <a:latin typeface="Nunito"/>
                          <a:ea typeface="Nunito"/>
                          <a:cs typeface="Nunito"/>
                          <a:sym typeface="Nunito"/>
                        </a:rPr>
                        <a:t>B)</a:t>
                      </a:r>
                      <a:r>
                        <a:rPr lang="en-GB" sz="1800" i="1" dirty="0">
                          <a:solidFill>
                            <a:schemeClr val="dk1"/>
                          </a:solidFill>
                          <a:latin typeface="Times New Roman"/>
                          <a:ea typeface="Times New Roman"/>
                          <a:cs typeface="Times New Roman"/>
                          <a:sym typeface="Times New Roman"/>
                        </a:rPr>
                        <a:t> x = </a:t>
                      </a:r>
                      <a:r>
                        <a:rPr lang="en-GB" sz="1800" i="0" dirty="0">
                          <a:solidFill>
                            <a:schemeClr val="dk1"/>
                          </a:solidFill>
                          <a:latin typeface="Times New Roman"/>
                          <a:ea typeface="Times New Roman"/>
                          <a:cs typeface="Times New Roman"/>
                          <a:sym typeface="Times New Roman"/>
                        </a:rPr>
                        <a:t>-3</a:t>
                      </a:r>
                      <a:r>
                        <a:rPr lang="en-GB" sz="1800" i="1" dirty="0">
                          <a:solidFill>
                            <a:schemeClr val="dk1"/>
                          </a:solidFill>
                          <a:latin typeface="Times New Roman"/>
                          <a:ea typeface="Times New Roman"/>
                          <a:cs typeface="Times New Roman"/>
                          <a:sym typeface="Times New Roman"/>
                        </a:rPr>
                        <a:t> </a:t>
                      </a:r>
                    </a:p>
                    <a:p>
                      <a:pPr marL="0" lvl="0" indent="0" algn="l" rtl="0">
                        <a:lnSpc>
                          <a:spcPct val="115000"/>
                        </a:lnSpc>
                        <a:spcBef>
                          <a:spcPts val="0"/>
                        </a:spcBef>
                        <a:spcAft>
                          <a:spcPts val="0"/>
                        </a:spcAft>
                        <a:buNone/>
                      </a:pPr>
                      <a:r>
                        <a:rPr lang="en-GB" sz="1600" b="0" i="0" u="none" strike="noStrike" cap="none" dirty="0">
                          <a:solidFill>
                            <a:srgbClr val="000000"/>
                          </a:solidFill>
                          <a:effectLst/>
                          <a:latin typeface="Nunito Sans" pitchFamily="2" charset="0"/>
                          <a:ea typeface="Arial"/>
                          <a:cs typeface="Arial"/>
                          <a:sym typeface="Arial"/>
                        </a:rPr>
                        <a:t>-Student solved </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2(3 </a:t>
                      </a:r>
                      <a:r>
                        <a:rPr lang="en-GB" sz="1600" b="0" i="1"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x</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+ 1)=4(2</a:t>
                      </a:r>
                      <a:r>
                        <a:rPr lang="en-GB" sz="1600" b="0" i="1"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x </a:t>
                      </a:r>
                      <a:r>
                        <a:rPr lang="en-GB"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- 2)</a:t>
                      </a:r>
                      <a:endParaRPr sz="1600" i="1" dirty="0">
                        <a:latin typeface="Times New Roman" panose="02020603050405020304" pitchFamily="18" charset="0"/>
                        <a:cs typeface="Times New Roman" panose="02020603050405020304" pitchFamily="18"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rtl="0"/>
                      <a:r>
                        <a:rPr lang="en-GB" sz="1800" dirty="0">
                          <a:solidFill>
                            <a:schemeClr val="dk1"/>
                          </a:solidFill>
                          <a:latin typeface="Nunito"/>
                          <a:ea typeface="Nunito"/>
                          <a:cs typeface="Nunito"/>
                          <a:sym typeface="Nunito"/>
                        </a:rPr>
                        <a:t>C)</a:t>
                      </a:r>
                      <a:r>
                        <a:rPr lang="en-US" sz="1800" i="1" dirty="0">
                          <a:solidFill>
                            <a:schemeClr val="dk1"/>
                          </a:solidFill>
                          <a:latin typeface="Times New Roman"/>
                          <a:ea typeface="Times New Roman"/>
                          <a:cs typeface="Times New Roman"/>
                          <a:sym typeface="Times New Roman"/>
                        </a:rPr>
                        <a:t> x = -       </a:t>
                      </a:r>
                      <a:r>
                        <a:rPr lang="en-US" sz="1600" b="0" i="0" u="none" strike="noStrike" cap="none" dirty="0">
                          <a:solidFill>
                            <a:srgbClr val="000000"/>
                          </a:solidFill>
                          <a:effectLst/>
                          <a:latin typeface="Nunito Sans" pitchFamily="2" charset="0"/>
                          <a:ea typeface="Arial"/>
                          <a:cs typeface="Arial"/>
                          <a:sym typeface="Arial"/>
                        </a:rPr>
                        <a:t>- Student incorrectly expanded brackets and solved </a:t>
                      </a:r>
                      <a:endParaRPr lang="en-US" sz="1800" b="0" dirty="0">
                        <a:effectLst/>
                        <a:latin typeface="Nunito Sans" pitchFamily="2" charset="0"/>
                      </a:endParaRPr>
                    </a:p>
                    <a:p>
                      <a:r>
                        <a:rPr lang="en-US"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12</a:t>
                      </a:r>
                      <a:r>
                        <a:rPr lang="en-US" sz="1600" i="1" dirty="0">
                          <a:solidFill>
                            <a:schemeClr val="dk1"/>
                          </a:solidFill>
                          <a:latin typeface="Times New Roman" panose="02020603050405020304" pitchFamily="18" charset="0"/>
                          <a:ea typeface="Times New Roman"/>
                          <a:cs typeface="Times New Roman" panose="02020603050405020304" pitchFamily="18" charset="0"/>
                          <a:sym typeface="Times New Roman"/>
                        </a:rPr>
                        <a:t>x</a:t>
                      </a:r>
                      <a:r>
                        <a:rPr lang="en-US" sz="1600" b="0" i="1"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 </a:t>
                      </a:r>
                      <a:r>
                        <a:rPr lang="en-US"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+ 1 = 4</a:t>
                      </a:r>
                      <a:r>
                        <a:rPr lang="en-US" sz="1600" b="0" i="1"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x </a:t>
                      </a:r>
                      <a:r>
                        <a:rPr lang="en-US" sz="1600" b="0" i="0" u="none" strike="noStrike" cap="none" dirty="0">
                          <a:solidFill>
                            <a:srgbClr val="000000"/>
                          </a:solidFill>
                          <a:effectLst/>
                          <a:latin typeface="Times New Roman" panose="02020603050405020304" pitchFamily="18" charset="0"/>
                          <a:ea typeface="Arial"/>
                          <a:cs typeface="Times New Roman" panose="02020603050405020304" pitchFamily="18" charset="0"/>
                          <a:sym typeface="Arial"/>
                        </a:rPr>
                        <a:t>- 2</a:t>
                      </a:r>
                      <a:endParaRPr lang="en-US" sz="1800" i="1" dirty="0">
                        <a:solidFill>
                          <a:schemeClr val="dk1"/>
                        </a:solidFill>
                        <a:latin typeface="Times New Roman" panose="02020603050405020304" pitchFamily="18" charset="0"/>
                        <a:ea typeface="Times New Roman"/>
                        <a:cs typeface="Times New Roman" panose="02020603050405020304" pitchFamily="18" charset="0"/>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0</a:t>
                      </a:r>
                      <a:r>
                        <a:rPr lang="en-US" sz="1600" i="1" dirty="0">
                          <a:solidFill>
                            <a:schemeClr val="dk1"/>
                          </a:solidFill>
                          <a:latin typeface="Times New Roman"/>
                          <a:ea typeface="Times New Roman"/>
                          <a:cs typeface="Times New Roman"/>
                          <a:sym typeface="Times New Roman"/>
                        </a:rPr>
                        <a:t> </a:t>
                      </a:r>
                      <a:r>
                        <a:rPr lang="en-US" sz="1400" b="0" i="0" u="none" strike="noStrike" cap="none" dirty="0">
                          <a:solidFill>
                            <a:srgbClr val="000000"/>
                          </a:solidFill>
                          <a:effectLst/>
                          <a:latin typeface="Nunito Sans" pitchFamily="2" charset="0"/>
                          <a:ea typeface="Arial"/>
                          <a:cs typeface="Arial"/>
                          <a:sym typeface="Arial"/>
                        </a:rPr>
                        <a:t>- Student correctly cross multiplied but then added 4 to the right hand side</a:t>
                      </a:r>
                      <a:endParaRPr lang="en-US" sz="1600" i="1" dirty="0">
                        <a:solidFill>
                          <a:schemeClr val="dk1"/>
                        </a:solidFill>
                        <a:latin typeface="Nunito Sans" pitchFamily="2" charset="0"/>
                        <a:ea typeface="Times New Roman"/>
                        <a:cs typeface="Times New Roman"/>
                        <a:sym typeface="Times New Roman"/>
                      </a:endParaRP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4B72024A-FB38-5ADB-6831-736EE637F3CF}"/>
              </a:ext>
            </a:extLst>
          </p:cNvPr>
          <p:cNvSpPr txBox="1"/>
          <p:nvPr/>
        </p:nvSpPr>
        <p:spPr>
          <a:xfrm>
            <a:off x="952500" y="1256228"/>
            <a:ext cx="971716" cy="461253"/>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3</a:t>
            </a:r>
            <a:r>
              <a:rPr lang="en-US" sz="2300" i="1" dirty="0">
                <a:latin typeface="Times New Roman" panose="02020603050405020304" pitchFamily="18" charset="0"/>
                <a:cs typeface="Times New Roman" panose="02020603050405020304" pitchFamily="18" charset="0"/>
              </a:rPr>
              <a:t>x+</a:t>
            </a:r>
            <a:r>
              <a:rPr lang="en-US" sz="2300" dirty="0">
                <a:latin typeface="Times New Roman" panose="02020603050405020304" pitchFamily="18" charset="0"/>
                <a:cs typeface="Times New Roman" panose="02020603050405020304" pitchFamily="18" charset="0"/>
              </a:rPr>
              <a:t>1</a:t>
            </a:r>
            <a:endParaRPr lang="en-GB" sz="2300" dirty="0">
              <a:latin typeface="Times New Roman" panose="02020603050405020304" pitchFamily="18" charset="0"/>
              <a:cs typeface="Times New Roman" panose="02020603050405020304" pitchFamily="18" charset="0"/>
            </a:endParaRPr>
          </a:p>
        </p:txBody>
      </p:sp>
      <p:cxnSp>
        <p:nvCxnSpPr>
          <p:cNvPr id="3" name="Straight Connector 2">
            <a:extLst>
              <a:ext uri="{FF2B5EF4-FFF2-40B4-BE49-F238E27FC236}">
                <a16:creationId xmlns:a16="http://schemas.microsoft.com/office/drawing/2014/main" id="{1D9B2D48-B77E-842D-1487-673F058298D2}"/>
              </a:ext>
            </a:extLst>
          </p:cNvPr>
          <p:cNvCxnSpPr/>
          <p:nvPr/>
        </p:nvCxnSpPr>
        <p:spPr>
          <a:xfrm>
            <a:off x="989989" y="1670839"/>
            <a:ext cx="65170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C00BE873-8A09-BFC5-346E-845AC7F74DD1}"/>
              </a:ext>
            </a:extLst>
          </p:cNvPr>
          <p:cNvSpPr txBox="1"/>
          <p:nvPr/>
        </p:nvSpPr>
        <p:spPr>
          <a:xfrm>
            <a:off x="1134785" y="1649704"/>
            <a:ext cx="536895"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2</a:t>
            </a:r>
            <a:endParaRPr lang="en-GB" sz="23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82246599-C460-ECAF-AFBE-A23341DC4611}"/>
              </a:ext>
            </a:extLst>
          </p:cNvPr>
          <p:cNvSpPr txBox="1"/>
          <p:nvPr/>
        </p:nvSpPr>
        <p:spPr>
          <a:xfrm>
            <a:off x="2183053" y="1224563"/>
            <a:ext cx="901467"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2</a:t>
            </a:r>
            <a:r>
              <a:rPr lang="en-US" sz="2300" i="1" dirty="0">
                <a:latin typeface="Times New Roman" panose="02020603050405020304" pitchFamily="18" charset="0"/>
                <a:cs typeface="Times New Roman" panose="02020603050405020304" pitchFamily="18" charset="0"/>
              </a:rPr>
              <a:t>x-</a:t>
            </a:r>
            <a:r>
              <a:rPr lang="en-US" sz="2300" dirty="0">
                <a:latin typeface="Times New Roman" panose="02020603050405020304" pitchFamily="18" charset="0"/>
                <a:cs typeface="Times New Roman" panose="02020603050405020304" pitchFamily="18" charset="0"/>
              </a:rPr>
              <a:t>2</a:t>
            </a:r>
            <a:endParaRPr lang="en-GB" sz="2300" dirty="0">
              <a:latin typeface="Times New Roman" panose="02020603050405020304" pitchFamily="18" charset="0"/>
              <a:cs typeface="Times New Roman" panose="02020603050405020304" pitchFamily="18" charset="0"/>
            </a:endParaRPr>
          </a:p>
        </p:txBody>
      </p:sp>
      <p:cxnSp>
        <p:nvCxnSpPr>
          <p:cNvPr id="6" name="Straight Connector 5">
            <a:extLst>
              <a:ext uri="{FF2B5EF4-FFF2-40B4-BE49-F238E27FC236}">
                <a16:creationId xmlns:a16="http://schemas.microsoft.com/office/drawing/2014/main" id="{A608DCBF-9825-FCB4-4346-796CC0C22F70}"/>
              </a:ext>
            </a:extLst>
          </p:cNvPr>
          <p:cNvCxnSpPr/>
          <p:nvPr/>
        </p:nvCxnSpPr>
        <p:spPr>
          <a:xfrm>
            <a:off x="2266175" y="1649704"/>
            <a:ext cx="65170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0CF7F9DD-A364-D789-3847-BCF419CAB726}"/>
              </a:ext>
            </a:extLst>
          </p:cNvPr>
          <p:cNvSpPr txBox="1"/>
          <p:nvPr/>
        </p:nvSpPr>
        <p:spPr>
          <a:xfrm>
            <a:off x="2391599" y="1583082"/>
            <a:ext cx="276837"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4</a:t>
            </a:r>
            <a:endParaRPr lang="en-GB" sz="2300" i="1" dirty="0">
              <a:latin typeface="Times New Roman" panose="02020603050405020304" pitchFamily="18" charset="0"/>
              <a:cs typeface="Times New Roman" panose="02020603050405020304" pitchFamily="18" charset="0"/>
            </a:endParaRPr>
          </a:p>
        </p:txBody>
      </p:sp>
      <p:sp>
        <p:nvSpPr>
          <p:cNvPr id="9" name="TextBox 8">
            <a:extLst>
              <a:ext uri="{FF2B5EF4-FFF2-40B4-BE49-F238E27FC236}">
                <a16:creationId xmlns:a16="http://schemas.microsoft.com/office/drawing/2014/main" id="{CEB7515C-9503-7E2B-B2D9-8D8EE00D4625}"/>
              </a:ext>
            </a:extLst>
          </p:cNvPr>
          <p:cNvSpPr txBox="1"/>
          <p:nvPr/>
        </p:nvSpPr>
        <p:spPr>
          <a:xfrm>
            <a:off x="1857355" y="3105815"/>
            <a:ext cx="48770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3</a:t>
            </a:r>
            <a:endParaRPr lang="en-GB" sz="1600" dirty="0">
              <a:latin typeface="Times New Roman" panose="02020603050405020304" pitchFamily="18" charset="0"/>
              <a:cs typeface="Times New Roman" panose="02020603050405020304" pitchFamily="18" charset="0"/>
            </a:endParaRPr>
          </a:p>
        </p:txBody>
      </p:sp>
      <p:cxnSp>
        <p:nvCxnSpPr>
          <p:cNvPr id="11" name="Straight Connector 10">
            <a:extLst>
              <a:ext uri="{FF2B5EF4-FFF2-40B4-BE49-F238E27FC236}">
                <a16:creationId xmlns:a16="http://schemas.microsoft.com/office/drawing/2014/main" id="{AF1F3ABB-E176-A264-1967-28EDE22E012D}"/>
              </a:ext>
            </a:extLst>
          </p:cNvPr>
          <p:cNvCxnSpPr>
            <a:cxnSpLocks/>
          </p:cNvCxnSpPr>
          <p:nvPr/>
        </p:nvCxnSpPr>
        <p:spPr>
          <a:xfrm>
            <a:off x="1840039" y="3392340"/>
            <a:ext cx="2438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38D8215-0FC0-E55E-3E59-8850877F68F4}"/>
              </a:ext>
            </a:extLst>
          </p:cNvPr>
          <p:cNvSpPr txBox="1"/>
          <p:nvPr/>
        </p:nvSpPr>
        <p:spPr>
          <a:xfrm>
            <a:off x="1840039" y="3355788"/>
            <a:ext cx="168354"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8</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278113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21"/>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Solving Linear Equations</a:t>
            </a:r>
            <a:endParaRPr/>
          </a:p>
        </p:txBody>
      </p:sp>
      <p:graphicFrame>
        <p:nvGraphicFramePr>
          <p:cNvPr id="297" name="Google Shape;297;p21"/>
          <p:cNvGraphicFramePr/>
          <p:nvPr>
            <p:extLst>
              <p:ext uri="{D42A27DB-BD31-4B8C-83A1-F6EECF244321}">
                <p14:modId xmlns:p14="http://schemas.microsoft.com/office/powerpoint/2010/main" val="321235762"/>
              </p:ext>
            </p:extLst>
          </p:nvPr>
        </p:nvGraphicFramePr>
        <p:xfrm>
          <a:off x="952500" y="2853806"/>
          <a:ext cx="7239000" cy="1156720"/>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1FB965"/>
                          </a:solidFill>
                          <a:latin typeface="Nunito"/>
                          <a:ea typeface="Nunito"/>
                          <a:cs typeface="Nunito"/>
                          <a:sym typeface="Nunito"/>
                        </a:rPr>
                        <a:t>A)</a:t>
                      </a:r>
                      <a:r>
                        <a:rPr lang="en-GB" sz="1600" i="1" u="none" strike="noStrike" cap="none" dirty="0">
                          <a:solidFill>
                            <a:srgbClr val="1FB965"/>
                          </a:solidFill>
                          <a:latin typeface="Times New Roman"/>
                          <a:ea typeface="Times New Roman"/>
                          <a:cs typeface="Times New Roman"/>
                          <a:sym typeface="Times New Roman"/>
                        </a:rPr>
                        <a:t> </a:t>
                      </a:r>
                      <a:r>
                        <a:rPr lang="en-GB" sz="1600" b="0" i="0" u="none" strike="noStrike" cap="none" dirty="0">
                          <a:solidFill>
                            <a:srgbClr val="1FB965"/>
                          </a:solidFill>
                          <a:latin typeface="Times New Roman"/>
                          <a:ea typeface="Times New Roman"/>
                          <a:cs typeface="Times New Roman"/>
                          <a:sym typeface="Times New Roman"/>
                        </a:rPr>
                        <a:t>4</a:t>
                      </a:r>
                      <a:r>
                        <a:rPr lang="en-GB" sz="1600" b="0" i="1" u="none" strike="noStrike" cap="none" dirty="0">
                          <a:solidFill>
                            <a:srgbClr val="1FB965"/>
                          </a:solidFill>
                          <a:latin typeface="Times New Roman"/>
                          <a:ea typeface="Times New Roman"/>
                          <a:cs typeface="Times New Roman"/>
                          <a:sym typeface="Times New Roman"/>
                        </a:rPr>
                        <a:t>x</a:t>
                      </a:r>
                      <a:r>
                        <a:rPr lang="en-GB" sz="1600" b="0" i="0" u="none" strike="noStrike" cap="none" dirty="0">
                          <a:solidFill>
                            <a:srgbClr val="1FB965"/>
                          </a:solidFill>
                          <a:latin typeface="Times New Roman"/>
                          <a:ea typeface="Times New Roman"/>
                          <a:cs typeface="Times New Roman"/>
                          <a:sym typeface="Times New Roman"/>
                        </a:rPr>
                        <a:t> - 2 = 78 </a:t>
                      </a:r>
                      <a:r>
                        <a:rPr lang="en-GB" sz="1600" b="0" i="0" u="none" strike="noStrike" cap="none" dirty="0">
                          <a:solidFill>
                            <a:srgbClr val="1FB965"/>
                          </a:solidFill>
                          <a:latin typeface="Arial"/>
                          <a:ea typeface="Arial"/>
                          <a:cs typeface="Arial"/>
                          <a:sym typeface="Arial"/>
                        </a:rPr>
                        <a:t>and </a:t>
                      </a:r>
                      <a:r>
                        <a:rPr lang="en-GB" sz="1600" b="0" i="1" u="none" strike="noStrike" cap="none" dirty="0">
                          <a:solidFill>
                            <a:srgbClr val="1FB965"/>
                          </a:solidFill>
                          <a:latin typeface="Times New Roman"/>
                          <a:ea typeface="Times New Roman"/>
                          <a:cs typeface="Times New Roman"/>
                          <a:sym typeface="Times New Roman"/>
                        </a:rPr>
                        <a:t>x</a:t>
                      </a:r>
                      <a:r>
                        <a:rPr lang="en-GB" sz="1600" b="0" i="0" u="none" strike="noStrike" cap="none" dirty="0">
                          <a:solidFill>
                            <a:srgbClr val="1FB965"/>
                          </a:solidFill>
                          <a:latin typeface="Times New Roman"/>
                          <a:ea typeface="Times New Roman"/>
                          <a:cs typeface="Times New Roman"/>
                          <a:sym typeface="Times New Roman"/>
                        </a:rPr>
                        <a:t> = 20</a:t>
                      </a:r>
                      <a:endParaRPr sz="1600" u="none" strike="noStrike" cap="none" dirty="0">
                        <a:solidFill>
                          <a:srgbClr val="1FB965"/>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00000"/>
                        </a:lnSpc>
                        <a:spcBef>
                          <a:spcPts val="0"/>
                        </a:spcBef>
                        <a:spcAft>
                          <a:spcPts val="0"/>
                        </a:spcAft>
                        <a:buNone/>
                      </a:pPr>
                      <a:r>
                        <a:rPr lang="en-GB" sz="1800" u="none" strike="noStrike" cap="none" dirty="0">
                          <a:solidFill>
                            <a:schemeClr val="dk1"/>
                          </a:solidFill>
                          <a:latin typeface="Nunito"/>
                          <a:ea typeface="Nunito"/>
                          <a:cs typeface="Nunito"/>
                          <a:sym typeface="Nunito"/>
                        </a:rPr>
                        <a:t>B)</a:t>
                      </a:r>
                      <a:r>
                        <a:rPr lang="en-GB" sz="1800" i="1" u="none" strike="noStrike" cap="none" dirty="0">
                          <a:solidFill>
                            <a:schemeClr val="dk1"/>
                          </a:solidFill>
                          <a:latin typeface="Times New Roman"/>
                          <a:ea typeface="Times New Roman"/>
                          <a:cs typeface="Times New Roman"/>
                          <a:sym typeface="Times New Roman"/>
                        </a:rPr>
                        <a:t> </a:t>
                      </a:r>
                      <a:r>
                        <a:rPr lang="en-GB" sz="1600" b="0" i="0" u="none" strike="noStrike" cap="none" dirty="0">
                          <a:solidFill>
                            <a:srgbClr val="000000"/>
                          </a:solidFill>
                          <a:latin typeface="Times New Roman"/>
                          <a:ea typeface="Times New Roman"/>
                          <a:cs typeface="Times New Roman"/>
                          <a:sym typeface="Times New Roman"/>
                        </a:rPr>
                        <a:t>4</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+ 2 = 78 </a:t>
                      </a:r>
                      <a:r>
                        <a:rPr lang="en-GB" sz="1600" b="0" i="0" u="none" strike="noStrike" cap="none" dirty="0">
                          <a:solidFill>
                            <a:srgbClr val="000000"/>
                          </a:solidFill>
                          <a:latin typeface="Arial"/>
                          <a:ea typeface="Arial"/>
                          <a:cs typeface="Arial"/>
                          <a:sym typeface="Arial"/>
                        </a:rPr>
                        <a:t>and </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19</a:t>
                      </a:r>
                      <a:endParaRPr sz="1800" b="0" u="none" strike="noStrike" cap="none" dirty="0">
                        <a:latin typeface="Times New Roman"/>
                        <a:ea typeface="Times New Roman"/>
                        <a:cs typeface="Times New Roman"/>
                        <a:sym typeface="Times New Roman"/>
                      </a:endParaRPr>
                    </a:p>
                    <a:p>
                      <a:pPr marL="0" marR="0" lvl="0" indent="0" algn="l" rtl="0">
                        <a:lnSpc>
                          <a:spcPct val="100000"/>
                        </a:lnSpc>
                        <a:spcBef>
                          <a:spcPts val="0"/>
                        </a:spcBef>
                        <a:spcAft>
                          <a:spcPts val="0"/>
                        </a:spcAft>
                        <a:buNone/>
                      </a:pPr>
                      <a:endParaRPr sz="14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800" u="none" strike="noStrike" cap="none" dirty="0">
                          <a:solidFill>
                            <a:schemeClr val="dk1"/>
                          </a:solidFill>
                          <a:latin typeface="Nunito"/>
                          <a:ea typeface="Nunito"/>
                          <a:cs typeface="Nunito"/>
                          <a:sym typeface="Nunito"/>
                        </a:rPr>
                        <a:t>C)</a:t>
                      </a:r>
                      <a:r>
                        <a:rPr lang="en-GB" sz="1800" i="1" u="none" strike="noStrike" cap="none" dirty="0">
                          <a:solidFill>
                            <a:schemeClr val="dk1"/>
                          </a:solidFill>
                          <a:latin typeface="Times New Roman"/>
                          <a:ea typeface="Times New Roman"/>
                          <a:cs typeface="Times New Roman"/>
                          <a:sym typeface="Times New Roman"/>
                        </a:rPr>
                        <a:t> </a:t>
                      </a:r>
                      <a:r>
                        <a:rPr lang="en-GB" sz="1600" b="0" i="0" u="none" strike="noStrike" cap="none" dirty="0">
                          <a:solidFill>
                            <a:srgbClr val="000000"/>
                          </a:solidFill>
                          <a:latin typeface="Times New Roman"/>
                          <a:ea typeface="Times New Roman"/>
                          <a:cs typeface="Times New Roman"/>
                          <a:sym typeface="Times New Roman"/>
                        </a:rPr>
                        <a:t>3</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78 </a:t>
                      </a:r>
                      <a:r>
                        <a:rPr lang="en-GB" sz="1600" b="0" i="0" u="none" strike="noStrike" cap="none" dirty="0">
                          <a:solidFill>
                            <a:srgbClr val="000000"/>
                          </a:solidFill>
                          <a:latin typeface="Arial"/>
                          <a:ea typeface="Arial"/>
                          <a:cs typeface="Arial"/>
                          <a:sym typeface="Arial"/>
                        </a:rPr>
                        <a:t>and </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26</a:t>
                      </a:r>
                      <a:endParaRPr sz="18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800" u="none" strike="noStrike" cap="none" dirty="0">
                          <a:solidFill>
                            <a:schemeClr val="dk1"/>
                          </a:solidFill>
                          <a:latin typeface="Nunito"/>
                          <a:ea typeface="Nunito"/>
                          <a:cs typeface="Nunito"/>
                          <a:sym typeface="Nunito"/>
                        </a:rPr>
                        <a:t>D)</a:t>
                      </a:r>
                      <a:r>
                        <a:rPr lang="en-GB" sz="1800" u="none" strike="noStrike" cap="none" dirty="0">
                          <a:solidFill>
                            <a:schemeClr val="dk1"/>
                          </a:solidFill>
                          <a:latin typeface="Times New Roman"/>
                          <a:ea typeface="Times New Roman"/>
                          <a:cs typeface="Times New Roman"/>
                          <a:sym typeface="Times New Roman"/>
                        </a:rPr>
                        <a:t> </a:t>
                      </a:r>
                      <a:r>
                        <a:rPr lang="en-GB" sz="1600" b="0" i="0" u="none" strike="noStrike" cap="none" dirty="0">
                          <a:solidFill>
                            <a:srgbClr val="000000"/>
                          </a:solidFill>
                          <a:latin typeface="Times New Roman"/>
                          <a:ea typeface="Times New Roman"/>
                          <a:cs typeface="Times New Roman"/>
                          <a:sym typeface="Times New Roman"/>
                        </a:rPr>
                        <a:t>5</a:t>
                      </a:r>
                      <a:r>
                        <a:rPr lang="en-GB" sz="1600" b="0" i="1" u="none" strike="noStrike" cap="none" dirty="0">
                          <a:solidFill>
                            <a:srgbClr val="000000"/>
                          </a:solidFill>
                          <a:latin typeface="Times New Roman"/>
                          <a:ea typeface="Times New Roman"/>
                          <a:cs typeface="Times New Roman"/>
                          <a:sym typeface="Times New Roman"/>
                        </a:rPr>
                        <a:t>x </a:t>
                      </a:r>
                      <a:r>
                        <a:rPr lang="en-GB" sz="1600" b="0" i="0" u="none" strike="noStrike" cap="none" dirty="0">
                          <a:solidFill>
                            <a:srgbClr val="000000"/>
                          </a:solidFill>
                          <a:latin typeface="Times New Roman"/>
                          <a:ea typeface="Times New Roman"/>
                          <a:cs typeface="Times New Roman"/>
                          <a:sym typeface="Times New Roman"/>
                        </a:rPr>
                        <a:t>- 2 = 78 </a:t>
                      </a:r>
                      <a:r>
                        <a:rPr lang="en-GB" sz="1600" b="0" i="0" u="none" strike="noStrike" cap="none" dirty="0">
                          <a:solidFill>
                            <a:srgbClr val="000000"/>
                          </a:solidFill>
                          <a:latin typeface="Arial"/>
                          <a:ea typeface="Arial"/>
                          <a:cs typeface="Arial"/>
                          <a:sym typeface="Arial"/>
                        </a:rPr>
                        <a:t>and </a:t>
                      </a:r>
                      <a:r>
                        <a:rPr lang="en-GB" sz="1600" b="0" i="1" u="none" strike="noStrike" cap="none" dirty="0">
                          <a:solidFill>
                            <a:srgbClr val="000000"/>
                          </a:solidFill>
                          <a:latin typeface="Times New Roman"/>
                          <a:ea typeface="Times New Roman"/>
                          <a:cs typeface="Times New Roman"/>
                          <a:sym typeface="Times New Roman"/>
                        </a:rPr>
                        <a:t>x</a:t>
                      </a:r>
                      <a:r>
                        <a:rPr lang="en-GB" sz="1600" b="0" i="0" u="none" strike="noStrike" cap="none" dirty="0">
                          <a:solidFill>
                            <a:srgbClr val="000000"/>
                          </a:solidFill>
                          <a:latin typeface="Times New Roman"/>
                          <a:ea typeface="Times New Roman"/>
                          <a:cs typeface="Times New Roman"/>
                          <a:sym typeface="Times New Roman"/>
                        </a:rPr>
                        <a:t> = 16</a:t>
                      </a:r>
                      <a:endParaRPr sz="1600" i="1" u="none" strike="noStrike" cap="none" dirty="0">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084BA45D-19C7-C145-951D-0ACFF8A6D0D1}"/>
              </a:ext>
            </a:extLst>
          </p:cNvPr>
          <p:cNvSpPr txBox="1"/>
          <p:nvPr/>
        </p:nvSpPr>
        <p:spPr>
          <a:xfrm>
            <a:off x="169850" y="874877"/>
            <a:ext cx="5437848" cy="1569660"/>
          </a:xfrm>
          <a:prstGeom prst="rect">
            <a:avLst/>
          </a:prstGeom>
          <a:noFill/>
        </p:spPr>
        <p:txBody>
          <a:bodyPr wrap="square">
            <a:spAutoFit/>
          </a:bodyPr>
          <a:lstStyle/>
          <a:p>
            <a:pPr marL="469900" marR="0" lvl="4" indent="-342900" algn="l" rtl="0">
              <a:lnSpc>
                <a:spcPct val="100000"/>
              </a:lnSpc>
              <a:spcBef>
                <a:spcPts val="0"/>
              </a:spcBef>
              <a:spcAft>
                <a:spcPts val="0"/>
              </a:spcAft>
              <a:buClr>
                <a:schemeClr val="dk1"/>
              </a:buClr>
              <a:buSzPts val="1600"/>
              <a:buFont typeface="Nunito Sans"/>
              <a:buAutoNum type="arabicParenR" startAt="18"/>
            </a:pPr>
            <a:r>
              <a:rPr lang="en-GB" sz="1600" b="0" u="none" strike="noStrike" cap="none" dirty="0">
                <a:solidFill>
                  <a:schemeClr val="dk1"/>
                </a:solidFill>
                <a:latin typeface="Nunito Sans"/>
                <a:ea typeface="Nunito Sans"/>
                <a:cs typeface="Nunito Sans"/>
                <a:sym typeface="Nunito Sans"/>
              </a:rPr>
              <a:t> Form an equation and solve to find Raj’s age. </a:t>
            </a:r>
            <a:endParaRPr lang="en-GB" dirty="0"/>
          </a:p>
          <a:p>
            <a:pPr marL="127000" marR="0" lvl="4" indent="0" algn="l" rtl="0">
              <a:lnSpc>
                <a:spcPct val="100000"/>
              </a:lnSpc>
              <a:spcBef>
                <a:spcPts val="0"/>
              </a:spcBef>
              <a:spcAft>
                <a:spcPts val="0"/>
              </a:spcAft>
              <a:buClr>
                <a:schemeClr val="dk1"/>
              </a:buClr>
              <a:buSzPts val="1600"/>
              <a:buFont typeface="Nunito Sans"/>
              <a:buNone/>
            </a:pPr>
            <a:endParaRPr lang="en-GB" sz="1600" b="0" u="none" strike="noStrike" cap="none" dirty="0">
              <a:solidFill>
                <a:schemeClr val="dk1"/>
              </a:solidFill>
              <a:latin typeface="Nunito Sans"/>
              <a:ea typeface="Nunito Sans"/>
              <a:cs typeface="Nunito Sans"/>
              <a:sym typeface="Nunito Sans"/>
            </a:endParaRPr>
          </a:p>
          <a:p>
            <a:pPr marL="127000" marR="0" lvl="7"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Raj </a:t>
            </a:r>
            <a:r>
              <a:rPr lang="en-GB" sz="1600" b="0" u="none" strike="noStrike" cap="none">
                <a:solidFill>
                  <a:schemeClr val="dk1"/>
                </a:solidFill>
                <a:latin typeface="Nunito Sans"/>
                <a:ea typeface="Nunito Sans"/>
                <a:cs typeface="Nunito Sans"/>
                <a:sym typeface="Nunito Sans"/>
              </a:rPr>
              <a:t>is </a:t>
            </a:r>
            <a:r>
              <a:rPr lang="en-GB" sz="1600" b="0" i="1" u="none" strike="noStrike" cap="none">
                <a:solidFill>
                  <a:srgbClr val="000000"/>
                </a:solidFill>
                <a:latin typeface="Times New Roman"/>
                <a:ea typeface="Times New Roman"/>
                <a:cs typeface="Times New Roman"/>
                <a:sym typeface="Times New Roman"/>
              </a:rPr>
              <a:t>x</a:t>
            </a:r>
            <a:r>
              <a:rPr lang="en-GB" sz="1600" b="0" u="none" strike="noStrike" cap="none">
                <a:solidFill>
                  <a:schemeClr val="dk1"/>
                </a:solidFill>
                <a:latin typeface="Nunito Sans"/>
                <a:ea typeface="Nunito Sans"/>
                <a:cs typeface="Nunito Sans"/>
                <a:sym typeface="Nunito Sans"/>
              </a:rPr>
              <a:t> </a:t>
            </a:r>
            <a:r>
              <a:rPr lang="en-GB" sz="1600" b="0" u="none" strike="noStrike" cap="none" dirty="0">
                <a:solidFill>
                  <a:schemeClr val="dk1"/>
                </a:solidFill>
                <a:latin typeface="Nunito Sans"/>
                <a:ea typeface="Nunito Sans"/>
                <a:cs typeface="Nunito Sans"/>
                <a:sym typeface="Nunito Sans"/>
              </a:rPr>
              <a:t>years old.</a:t>
            </a:r>
            <a:endParaRPr lang="en-GB" dirty="0"/>
          </a:p>
          <a:p>
            <a:pPr marL="127000" marR="0" lvl="4"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Sam is twice as old as Raj.</a:t>
            </a:r>
            <a:endParaRPr lang="en-GB" dirty="0"/>
          </a:p>
          <a:p>
            <a:pPr marL="127000" marR="0" lvl="4"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Tina is 2 years younger than Raj.</a:t>
            </a:r>
            <a:endParaRPr lang="en-GB" dirty="0"/>
          </a:p>
          <a:p>
            <a:pPr marL="127000" marR="0" lvl="4"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The total of their ages is 78 years.</a:t>
            </a:r>
            <a:endParaRPr lang="en-US" dirty="0"/>
          </a:p>
        </p:txBody>
      </p:sp>
    </p:spTree>
    <p:extLst>
      <p:ext uri="{BB962C8B-B14F-4D97-AF65-F5344CB8AC3E}">
        <p14:creationId xmlns:p14="http://schemas.microsoft.com/office/powerpoint/2010/main" val="23543124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22"/>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Solving Linear Equations</a:t>
            </a:r>
            <a:endParaRPr/>
          </a:p>
        </p:txBody>
      </p:sp>
      <p:graphicFrame>
        <p:nvGraphicFramePr>
          <p:cNvPr id="304" name="Google Shape;304;p22"/>
          <p:cNvGraphicFramePr/>
          <p:nvPr>
            <p:extLst>
              <p:ext uri="{D42A27DB-BD31-4B8C-83A1-F6EECF244321}">
                <p14:modId xmlns:p14="http://schemas.microsoft.com/office/powerpoint/2010/main" val="333933936"/>
              </p:ext>
            </p:extLst>
          </p:nvPr>
        </p:nvGraphicFramePr>
        <p:xfrm>
          <a:off x="748655" y="2832813"/>
          <a:ext cx="7239000" cy="1442406"/>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62525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A)</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5</a:t>
                      </a:r>
                      <a:r>
                        <a:rPr lang="en-GB" sz="1600" i="1" u="none" strike="noStrike" cap="none" dirty="0">
                          <a:solidFill>
                            <a:schemeClr val="dk1"/>
                          </a:solidFill>
                          <a:latin typeface="Times New Roman"/>
                          <a:ea typeface="Times New Roman"/>
                          <a:cs typeface="Times New Roman"/>
                          <a:sym typeface="Times New Roman"/>
                        </a:rPr>
                        <a:t>x + </a:t>
                      </a:r>
                      <a:r>
                        <a:rPr lang="en-GB" sz="1600" i="0" u="none" strike="noStrike" cap="none" dirty="0">
                          <a:solidFill>
                            <a:schemeClr val="dk1"/>
                          </a:solidFill>
                          <a:latin typeface="Times New Roman"/>
                          <a:ea typeface="Times New Roman"/>
                          <a:cs typeface="Times New Roman"/>
                          <a:sym typeface="Times New Roman"/>
                        </a:rPr>
                        <a:t>65</a:t>
                      </a:r>
                      <a:r>
                        <a:rPr lang="en-GB" sz="1600" i="1" u="none" strike="noStrike" cap="none" dirty="0">
                          <a:solidFill>
                            <a:schemeClr val="dk1"/>
                          </a:solidFill>
                          <a:latin typeface="Times New Roman"/>
                          <a:ea typeface="Times New Roman"/>
                          <a:cs typeface="Times New Roman"/>
                          <a:sym typeface="Times New Roman"/>
                        </a:rPr>
                        <a:t> = </a:t>
                      </a:r>
                      <a:r>
                        <a:rPr lang="en-GB" sz="1600" i="0" u="none" strike="noStrike" cap="none" dirty="0">
                          <a:solidFill>
                            <a:schemeClr val="dk1"/>
                          </a:solidFill>
                          <a:latin typeface="Times New Roman"/>
                          <a:ea typeface="Times New Roman"/>
                          <a:cs typeface="Times New Roman"/>
                          <a:sym typeface="Times New Roman"/>
                        </a:rPr>
                        <a:t>180</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and </a:t>
                      </a:r>
                      <a:r>
                        <a:rPr lang="en-GB" sz="1600" i="1" u="none" strike="noStrike" cap="none" dirty="0">
                          <a:solidFill>
                            <a:schemeClr val="dk1"/>
                          </a:solidFill>
                          <a:latin typeface="Times New Roman"/>
                          <a:ea typeface="Times New Roman"/>
                          <a:cs typeface="Times New Roman"/>
                          <a:sym typeface="Times New Roman"/>
                        </a:rPr>
                        <a:t>x =</a:t>
                      </a:r>
                      <a:r>
                        <a:rPr lang="en-GB" sz="1600" i="0" u="none" strike="noStrike" cap="none" dirty="0">
                          <a:solidFill>
                            <a:schemeClr val="dk1"/>
                          </a:solidFill>
                          <a:latin typeface="Times New Roman"/>
                          <a:ea typeface="Times New Roman"/>
                          <a:cs typeface="Times New Roman"/>
                          <a:sym typeface="Times New Roman"/>
                        </a:rPr>
                        <a:t>23</a:t>
                      </a:r>
                      <a:endParaRPr sz="1600" i="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rgbClr val="1FB965"/>
                          </a:solidFill>
                          <a:latin typeface="Nunito"/>
                          <a:ea typeface="Nunito"/>
                          <a:cs typeface="Nunito"/>
                          <a:sym typeface="Nunito"/>
                        </a:rPr>
                        <a:t>B)</a:t>
                      </a:r>
                      <a:r>
                        <a:rPr lang="en-GB" sz="1600" i="1" u="none" strike="noStrike" cap="none" dirty="0">
                          <a:solidFill>
                            <a:srgbClr val="1FB965"/>
                          </a:solidFill>
                          <a:latin typeface="Times New Roman"/>
                          <a:ea typeface="Times New Roman"/>
                          <a:cs typeface="Times New Roman"/>
                          <a:sym typeface="Times New Roman"/>
                        </a:rPr>
                        <a:t> </a:t>
                      </a:r>
                      <a:r>
                        <a:rPr lang="en-GB" sz="1600" i="0" u="none" strike="noStrike" cap="none" dirty="0">
                          <a:solidFill>
                            <a:srgbClr val="1FB965"/>
                          </a:solidFill>
                          <a:latin typeface="Times New Roman"/>
                          <a:ea typeface="Times New Roman"/>
                          <a:cs typeface="Times New Roman"/>
                          <a:sym typeface="Times New Roman"/>
                        </a:rPr>
                        <a:t>7</a:t>
                      </a:r>
                      <a:r>
                        <a:rPr lang="en-GB" sz="1600" i="1" u="none" strike="noStrike" cap="none" dirty="0">
                          <a:solidFill>
                            <a:srgbClr val="1FB965"/>
                          </a:solidFill>
                          <a:latin typeface="Times New Roman"/>
                          <a:ea typeface="Times New Roman"/>
                          <a:cs typeface="Times New Roman"/>
                          <a:sym typeface="Times New Roman"/>
                        </a:rPr>
                        <a:t>x + </a:t>
                      </a:r>
                      <a:r>
                        <a:rPr lang="en-GB" sz="1600" i="0" u="none" strike="noStrike" cap="none" dirty="0">
                          <a:solidFill>
                            <a:srgbClr val="1FB965"/>
                          </a:solidFill>
                          <a:latin typeface="Times New Roman"/>
                          <a:ea typeface="Times New Roman"/>
                          <a:cs typeface="Times New Roman"/>
                          <a:sym typeface="Times New Roman"/>
                        </a:rPr>
                        <a:t>40</a:t>
                      </a:r>
                      <a:r>
                        <a:rPr lang="en-GB" sz="1600" i="1" u="none" strike="noStrike" cap="none" dirty="0">
                          <a:solidFill>
                            <a:srgbClr val="1FB965"/>
                          </a:solidFill>
                          <a:latin typeface="Times New Roman"/>
                          <a:ea typeface="Times New Roman"/>
                          <a:cs typeface="Times New Roman"/>
                          <a:sym typeface="Times New Roman"/>
                        </a:rPr>
                        <a:t> = </a:t>
                      </a:r>
                      <a:r>
                        <a:rPr lang="en-GB" sz="1600" i="0" u="none" strike="noStrike" cap="none" dirty="0">
                          <a:solidFill>
                            <a:srgbClr val="1FB965"/>
                          </a:solidFill>
                          <a:latin typeface="Times New Roman"/>
                          <a:ea typeface="Times New Roman"/>
                          <a:cs typeface="Times New Roman"/>
                          <a:sym typeface="Times New Roman"/>
                        </a:rPr>
                        <a:t>180</a:t>
                      </a:r>
                      <a:r>
                        <a:rPr lang="en-GB" sz="1600" i="1" u="none" strike="noStrike" cap="none" dirty="0">
                          <a:solidFill>
                            <a:srgbClr val="1FB965"/>
                          </a:solidFill>
                          <a:latin typeface="Times New Roman"/>
                          <a:ea typeface="Times New Roman"/>
                          <a:cs typeface="Times New Roman"/>
                          <a:sym typeface="Times New Roman"/>
                        </a:rPr>
                        <a:t> </a:t>
                      </a:r>
                      <a:r>
                        <a:rPr lang="en-GB" sz="1600" i="0" u="none" strike="noStrike" cap="none" dirty="0">
                          <a:solidFill>
                            <a:srgbClr val="1FB965"/>
                          </a:solidFill>
                          <a:latin typeface="Times New Roman"/>
                          <a:ea typeface="Times New Roman"/>
                          <a:cs typeface="Times New Roman"/>
                          <a:sym typeface="Times New Roman"/>
                        </a:rPr>
                        <a:t>and</a:t>
                      </a:r>
                      <a:r>
                        <a:rPr lang="en-GB" sz="1600" i="1" u="none" strike="noStrike" cap="none" dirty="0">
                          <a:solidFill>
                            <a:srgbClr val="1FB965"/>
                          </a:solidFill>
                          <a:latin typeface="Times New Roman"/>
                          <a:ea typeface="Times New Roman"/>
                          <a:cs typeface="Times New Roman"/>
                          <a:sym typeface="Times New Roman"/>
                        </a:rPr>
                        <a:t> x =</a:t>
                      </a:r>
                      <a:r>
                        <a:rPr lang="en-GB" sz="1600" i="0" u="none" strike="noStrike" cap="none" dirty="0">
                          <a:solidFill>
                            <a:srgbClr val="1FB965"/>
                          </a:solidFill>
                          <a:latin typeface="Times New Roman"/>
                          <a:ea typeface="Times New Roman"/>
                          <a:cs typeface="Times New Roman"/>
                          <a:sym typeface="Times New Roman"/>
                        </a:rPr>
                        <a:t>20</a:t>
                      </a:r>
                      <a:endParaRPr sz="1400" i="0" u="none" strike="noStrike" cap="none" dirty="0">
                        <a:solidFill>
                          <a:srgbClr val="1FB965"/>
                        </a:solidFill>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C)</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4</a:t>
                      </a:r>
                      <a:r>
                        <a:rPr lang="en-GB" sz="1600" i="1" u="none" strike="noStrike" cap="none" dirty="0">
                          <a:solidFill>
                            <a:schemeClr val="dk1"/>
                          </a:solidFill>
                          <a:latin typeface="Times New Roman"/>
                          <a:ea typeface="Times New Roman"/>
                          <a:cs typeface="Times New Roman"/>
                          <a:sym typeface="Times New Roman"/>
                        </a:rPr>
                        <a:t>x + </a:t>
                      </a:r>
                      <a:r>
                        <a:rPr lang="en-GB" sz="1600" i="0" u="none" strike="noStrike" cap="none" dirty="0">
                          <a:solidFill>
                            <a:schemeClr val="dk1"/>
                          </a:solidFill>
                          <a:latin typeface="Times New Roman"/>
                          <a:ea typeface="Times New Roman"/>
                          <a:cs typeface="Times New Roman"/>
                          <a:sym typeface="Times New Roman"/>
                        </a:rPr>
                        <a:t>35</a:t>
                      </a:r>
                      <a:r>
                        <a:rPr lang="en-GB" sz="1600" i="1" u="none" strike="noStrike" cap="none" dirty="0">
                          <a:solidFill>
                            <a:schemeClr val="dk1"/>
                          </a:solidFill>
                          <a:latin typeface="Times New Roman"/>
                          <a:ea typeface="Times New Roman"/>
                          <a:cs typeface="Times New Roman"/>
                          <a:sym typeface="Times New Roman"/>
                        </a:rPr>
                        <a:t> = </a:t>
                      </a:r>
                      <a:r>
                        <a:rPr lang="en-GB" sz="1600" i="0" u="none" strike="noStrike" cap="none" dirty="0">
                          <a:solidFill>
                            <a:schemeClr val="dk1"/>
                          </a:solidFill>
                          <a:latin typeface="Times New Roman"/>
                          <a:ea typeface="Times New Roman"/>
                          <a:cs typeface="Times New Roman"/>
                          <a:sym typeface="Times New Roman"/>
                        </a:rPr>
                        <a:t>180</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and</a:t>
                      </a:r>
                      <a:r>
                        <a:rPr lang="en-GB" sz="1600" i="1" u="none" strike="noStrike" cap="none" dirty="0">
                          <a:solidFill>
                            <a:schemeClr val="dk1"/>
                          </a:solidFill>
                          <a:latin typeface="Times New Roman"/>
                          <a:ea typeface="Times New Roman"/>
                          <a:cs typeface="Times New Roman"/>
                          <a:sym typeface="Times New Roman"/>
                        </a:rPr>
                        <a:t> x = </a:t>
                      </a:r>
                      <a:r>
                        <a:rPr lang="en-GB" sz="1600" i="0" u="none" strike="noStrike" cap="none" dirty="0">
                          <a:solidFill>
                            <a:schemeClr val="dk1"/>
                          </a:solidFill>
                          <a:latin typeface="Times New Roman"/>
                          <a:ea typeface="Times New Roman"/>
                          <a:cs typeface="Times New Roman"/>
                          <a:sym typeface="Times New Roman"/>
                        </a:rPr>
                        <a:t>36.25</a:t>
                      </a:r>
                      <a:endParaRPr sz="1600" i="0" u="none" strike="noStrike" cap="none" dirty="0">
                        <a:solidFill>
                          <a:schemeClr val="dk1"/>
                        </a:solidFill>
                        <a:latin typeface="Times New Roman"/>
                        <a:ea typeface="Times New Roman"/>
                        <a:cs typeface="Times New Roman"/>
                        <a:sym typeface="Times New Roman"/>
                      </a:endParaRPr>
                    </a:p>
                    <a:p>
                      <a:pPr marL="0" marR="0" lvl="0" indent="0" algn="l" rtl="0">
                        <a:lnSpc>
                          <a:spcPct val="115000"/>
                        </a:lnSpc>
                        <a:spcBef>
                          <a:spcPts val="0"/>
                        </a:spcBef>
                        <a:spcAft>
                          <a:spcPts val="0"/>
                        </a:spcAft>
                        <a:buClr>
                          <a:srgbClr val="000000"/>
                        </a:buClr>
                        <a:buSzPts val="1600"/>
                        <a:buFont typeface="Arial"/>
                        <a:buNone/>
                      </a:pPr>
                      <a:endParaRPr sz="1600" u="none" strike="noStrike" cap="none"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rtl="0">
                        <a:lnSpc>
                          <a:spcPct val="115000"/>
                        </a:lnSpc>
                        <a:spcBef>
                          <a:spcPts val="0"/>
                        </a:spcBef>
                        <a:spcAft>
                          <a:spcPts val="0"/>
                        </a:spcAft>
                        <a:buClr>
                          <a:srgbClr val="000000"/>
                        </a:buClr>
                        <a:buSzPts val="1600"/>
                        <a:buFont typeface="Arial"/>
                        <a:buNone/>
                      </a:pPr>
                      <a:r>
                        <a:rPr lang="en-GB" sz="1600" u="none" strike="noStrike" cap="none" dirty="0">
                          <a:solidFill>
                            <a:schemeClr val="dk1"/>
                          </a:solidFill>
                          <a:latin typeface="Nunito"/>
                          <a:ea typeface="Nunito"/>
                          <a:cs typeface="Nunito"/>
                          <a:sym typeface="Nunito"/>
                        </a:rPr>
                        <a:t>D)</a:t>
                      </a:r>
                      <a:r>
                        <a:rPr lang="en-GB" sz="1600"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7</a:t>
                      </a:r>
                      <a:r>
                        <a:rPr lang="en-GB" sz="1600" i="1" u="none" strike="noStrike" cap="none" dirty="0">
                          <a:solidFill>
                            <a:schemeClr val="dk1"/>
                          </a:solidFill>
                          <a:latin typeface="Times New Roman"/>
                          <a:ea typeface="Times New Roman"/>
                          <a:cs typeface="Times New Roman"/>
                          <a:sym typeface="Times New Roman"/>
                        </a:rPr>
                        <a:t>x + </a:t>
                      </a:r>
                      <a:r>
                        <a:rPr lang="en-GB" sz="1600" i="0" u="none" strike="noStrike" cap="none" dirty="0">
                          <a:solidFill>
                            <a:schemeClr val="dk1"/>
                          </a:solidFill>
                          <a:latin typeface="Times New Roman"/>
                          <a:ea typeface="Times New Roman"/>
                          <a:cs typeface="Times New Roman"/>
                          <a:sym typeface="Times New Roman"/>
                        </a:rPr>
                        <a:t>40</a:t>
                      </a:r>
                      <a:r>
                        <a:rPr lang="en-GB" sz="1600" i="1" u="none" strike="noStrike" cap="none" dirty="0">
                          <a:solidFill>
                            <a:schemeClr val="dk1"/>
                          </a:solidFill>
                          <a:latin typeface="Times New Roman"/>
                          <a:ea typeface="Times New Roman"/>
                          <a:cs typeface="Times New Roman"/>
                          <a:sym typeface="Times New Roman"/>
                        </a:rPr>
                        <a:t> = </a:t>
                      </a:r>
                      <a:r>
                        <a:rPr lang="en-GB" sz="1600" i="0" u="none" strike="noStrike" cap="none" dirty="0">
                          <a:solidFill>
                            <a:schemeClr val="dk1"/>
                          </a:solidFill>
                          <a:latin typeface="Times New Roman"/>
                          <a:ea typeface="Times New Roman"/>
                          <a:cs typeface="Times New Roman"/>
                          <a:sym typeface="Times New Roman"/>
                        </a:rPr>
                        <a:t>180</a:t>
                      </a:r>
                      <a:r>
                        <a:rPr lang="en-GB" sz="1600" i="1" u="none" strike="noStrike" cap="none" dirty="0">
                          <a:solidFill>
                            <a:schemeClr val="dk1"/>
                          </a:solidFill>
                          <a:latin typeface="Times New Roman"/>
                          <a:ea typeface="Times New Roman"/>
                          <a:cs typeface="Times New Roman"/>
                          <a:sym typeface="Times New Roman"/>
                        </a:rPr>
                        <a:t> </a:t>
                      </a:r>
                      <a:r>
                        <a:rPr lang="en-GB" sz="1600" i="0" u="none" strike="noStrike" cap="none" dirty="0">
                          <a:solidFill>
                            <a:schemeClr val="dk1"/>
                          </a:solidFill>
                          <a:latin typeface="Times New Roman"/>
                          <a:ea typeface="Times New Roman"/>
                          <a:cs typeface="Times New Roman"/>
                          <a:sym typeface="Times New Roman"/>
                        </a:rPr>
                        <a:t>and</a:t>
                      </a:r>
                      <a:r>
                        <a:rPr lang="en-GB" sz="1600" i="1" u="none" strike="noStrike" cap="none" dirty="0">
                          <a:solidFill>
                            <a:schemeClr val="dk1"/>
                          </a:solidFill>
                          <a:latin typeface="Times New Roman"/>
                          <a:ea typeface="Times New Roman"/>
                          <a:cs typeface="Times New Roman"/>
                          <a:sym typeface="Times New Roman"/>
                        </a:rPr>
                        <a:t> x=</a:t>
                      </a:r>
                      <a:r>
                        <a:rPr lang="en-GB" sz="1600" i="0" u="none" strike="noStrike" cap="none" dirty="0">
                          <a:solidFill>
                            <a:schemeClr val="dk1"/>
                          </a:solidFill>
                          <a:latin typeface="Times New Roman"/>
                          <a:ea typeface="Times New Roman"/>
                          <a:cs typeface="Times New Roman"/>
                          <a:sym typeface="Times New Roman"/>
                        </a:rPr>
                        <a:t>31.43</a:t>
                      </a:r>
                      <a:endParaRPr i="0" dirty="0"/>
                    </a:p>
                    <a:p>
                      <a:pPr marL="0" marR="0" lvl="0" indent="0" algn="l" rtl="0">
                        <a:lnSpc>
                          <a:spcPct val="115000"/>
                        </a:lnSpc>
                        <a:spcBef>
                          <a:spcPts val="0"/>
                        </a:spcBef>
                        <a:spcAft>
                          <a:spcPts val="0"/>
                        </a:spcAft>
                        <a:buClr>
                          <a:srgbClr val="000000"/>
                        </a:buClr>
                        <a:buSzPts val="1400"/>
                        <a:buFont typeface="Arial"/>
                        <a:buNone/>
                      </a:pPr>
                      <a:endParaRPr sz="1400" i="1" u="none" strike="noStrike" cap="none"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TextBox 3">
            <a:extLst>
              <a:ext uri="{FF2B5EF4-FFF2-40B4-BE49-F238E27FC236}">
                <a16:creationId xmlns:a16="http://schemas.microsoft.com/office/drawing/2014/main" id="{AACBBDBF-7DAC-6A99-F33C-21CD5C0380DF}"/>
              </a:ext>
            </a:extLst>
          </p:cNvPr>
          <p:cNvSpPr txBox="1"/>
          <p:nvPr/>
        </p:nvSpPr>
        <p:spPr>
          <a:xfrm>
            <a:off x="30076" y="865447"/>
            <a:ext cx="4707294" cy="646331"/>
          </a:xfrm>
          <a:prstGeom prst="rect">
            <a:avLst/>
          </a:prstGeom>
          <a:noFill/>
        </p:spPr>
        <p:txBody>
          <a:bodyPr wrap="square">
            <a:spAutoFit/>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Form an equation and solve to find </a:t>
            </a:r>
            <a:r>
              <a:rPr lang="en-GB" sz="1600" b="0" i="1" u="none" strike="noStrike" cap="none" dirty="0">
                <a:solidFill>
                  <a:schemeClr val="dk1"/>
                </a:solidFill>
                <a:latin typeface="Times New Roman"/>
                <a:ea typeface="Times New Roman"/>
                <a:cs typeface="Times New Roman"/>
                <a:sym typeface="Times New Roman"/>
              </a:rPr>
              <a:t>x. </a:t>
            </a:r>
          </a:p>
          <a:p>
            <a:pPr marL="457200" marR="0" lvl="0" indent="0" algn="l" rtl="0">
              <a:lnSpc>
                <a:spcPct val="100000"/>
              </a:lnSpc>
              <a:spcBef>
                <a:spcPts val="0"/>
              </a:spcBef>
              <a:spcAft>
                <a:spcPts val="0"/>
              </a:spcAft>
              <a:buClr>
                <a:srgbClr val="000000"/>
              </a:buClr>
              <a:buSzPts val="2300"/>
              <a:buFont typeface="Arial"/>
              <a:buNone/>
            </a:pPr>
            <a:endParaRPr lang="en-GB" sz="2000" b="0" u="none" strike="noStrike" cap="none" dirty="0">
              <a:solidFill>
                <a:schemeClr val="dk1"/>
              </a:solidFill>
              <a:latin typeface="Nunito Sans"/>
              <a:ea typeface="Nunito Sans"/>
              <a:cs typeface="Nunito Sans"/>
              <a:sym typeface="Nunito Sans"/>
            </a:endParaRPr>
          </a:p>
        </p:txBody>
      </p:sp>
      <p:pic>
        <p:nvPicPr>
          <p:cNvPr id="5" name="Google Shape;305;p22" descr="A picture containing lit, dark&#10;&#10;Description automatically generated">
            <a:extLst>
              <a:ext uri="{FF2B5EF4-FFF2-40B4-BE49-F238E27FC236}">
                <a16:creationId xmlns:a16="http://schemas.microsoft.com/office/drawing/2014/main" id="{7113CD1E-CDB8-F79C-7D16-C700DFE42987}"/>
              </a:ext>
            </a:extLst>
          </p:cNvPr>
          <p:cNvPicPr preferRelativeResize="0"/>
          <p:nvPr/>
        </p:nvPicPr>
        <p:blipFill rotWithShape="1">
          <a:blip r:embed="rId3">
            <a:alphaModFix/>
          </a:blip>
          <a:srcRect t="8467" r="6786" b="15629"/>
          <a:stretch/>
        </p:blipFill>
        <p:spPr>
          <a:xfrm>
            <a:off x="3340134" y="1009737"/>
            <a:ext cx="1825253" cy="1729770"/>
          </a:xfrm>
          <a:prstGeom prst="rect">
            <a:avLst/>
          </a:prstGeom>
          <a:noFill/>
          <a:ln>
            <a:noFill/>
          </a:ln>
        </p:spPr>
      </p:pic>
    </p:spTree>
    <p:extLst>
      <p:ext uri="{BB962C8B-B14F-4D97-AF65-F5344CB8AC3E}">
        <p14:creationId xmlns:p14="http://schemas.microsoft.com/office/powerpoint/2010/main" val="14288088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23"/>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Diagnostic </a:t>
            </a:r>
            <a:r>
              <a:rPr lang="en-GB" sz="1400" b="1" i="0" u="none" strike="noStrike" cap="none">
                <a:solidFill>
                  <a:schemeClr val="lt1"/>
                </a:solidFill>
                <a:latin typeface="Nunito Sans"/>
                <a:ea typeface="Nunito Sans"/>
                <a:cs typeface="Nunito Sans"/>
                <a:sym typeface="Nunito Sans"/>
              </a:rPr>
              <a:t>Questions </a:t>
            </a:r>
            <a:r>
              <a:rPr lang="en-GB" sz="1400" b="1" i="0" u="none" strike="noStrike" cap="none">
                <a:solidFill>
                  <a:srgbClr val="FFFFFF"/>
                </a:solidFill>
                <a:latin typeface="Nunito Sans"/>
                <a:ea typeface="Nunito Sans"/>
                <a:cs typeface="Nunito Sans"/>
                <a:sym typeface="Nunito Sans"/>
              </a:rPr>
              <a:t>: Solving Linear Equations</a:t>
            </a:r>
            <a:endParaRPr/>
          </a:p>
        </p:txBody>
      </p:sp>
      <p:graphicFrame>
        <p:nvGraphicFramePr>
          <p:cNvPr id="312" name="Google Shape;312;p23"/>
          <p:cNvGraphicFramePr/>
          <p:nvPr>
            <p:extLst>
              <p:ext uri="{D42A27DB-BD31-4B8C-83A1-F6EECF244321}">
                <p14:modId xmlns:p14="http://schemas.microsoft.com/office/powerpoint/2010/main" val="52960745"/>
              </p:ext>
            </p:extLst>
          </p:nvPr>
        </p:nvGraphicFramePr>
        <p:xfrm>
          <a:off x="824906" y="2982270"/>
          <a:ext cx="7239000" cy="1797879"/>
        </p:xfrm>
        <a:graphic>
          <a:graphicData uri="http://schemas.openxmlformats.org/drawingml/2006/table">
            <a:tbl>
              <a:tblPr>
                <a:noFill/>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586750">
                <a:tc>
                  <a:txBody>
                    <a:bodyPr/>
                    <a:lstStyle/>
                    <a:p>
                      <a:pPr marL="0" marR="0" lvl="0" indent="0" algn="l" rtl="0">
                        <a:lnSpc>
                          <a:spcPct val="115000"/>
                        </a:lnSpc>
                        <a:spcBef>
                          <a:spcPts val="0"/>
                        </a:spcBef>
                        <a:spcAft>
                          <a:spcPts val="0"/>
                        </a:spcAft>
                        <a:buClr>
                          <a:srgbClr val="000000"/>
                        </a:buClr>
                        <a:buSzPts val="1600"/>
                        <a:buFont typeface="Arial"/>
                        <a:buNone/>
                      </a:pPr>
                      <a:r>
                        <a:rPr lang="en-GB" sz="1600" i="0" u="none" strike="noStrike" cap="none" dirty="0">
                          <a:solidFill>
                            <a:schemeClr val="dk1"/>
                          </a:solidFill>
                          <a:latin typeface="Nunito Sans" pitchFamily="2" charset="0"/>
                          <a:ea typeface="Times New Roman"/>
                          <a:cs typeface="Times New Roman"/>
                          <a:sym typeface="Times New Roman"/>
                        </a:rPr>
                        <a:t>A)</a:t>
                      </a:r>
                      <a:r>
                        <a:rPr lang="en-GB" sz="1600" i="1" u="none" strike="noStrike" cap="none" dirty="0">
                          <a:solidFill>
                            <a:schemeClr val="dk1"/>
                          </a:solidFill>
                          <a:latin typeface="Times New Roman"/>
                          <a:ea typeface="Times New Roman"/>
                          <a:cs typeface="Times New Roman"/>
                          <a:sym typeface="Times New Roman"/>
                        </a:rPr>
                        <a:t>              = </a:t>
                      </a:r>
                      <a:r>
                        <a:rPr lang="en-GB" sz="1600" i="0" u="none" strike="noStrike" cap="none" dirty="0">
                          <a:solidFill>
                            <a:schemeClr val="dk1"/>
                          </a:solidFill>
                          <a:latin typeface="Times New Roman"/>
                          <a:ea typeface="Times New Roman"/>
                          <a:cs typeface="Times New Roman"/>
                          <a:sym typeface="Times New Roman"/>
                        </a:rPr>
                        <a:t>22 </a:t>
                      </a:r>
                      <a:r>
                        <a:rPr lang="en-GB" sz="1600" i="0" u="none" strike="noStrike" cap="none" dirty="0">
                          <a:solidFill>
                            <a:schemeClr val="dk1"/>
                          </a:solidFill>
                          <a:latin typeface="Nunito Sans" pitchFamily="2" charset="0"/>
                          <a:ea typeface="Times New Roman"/>
                          <a:cs typeface="Times New Roman"/>
                          <a:sym typeface="Times New Roman"/>
                        </a:rPr>
                        <a:t>and</a:t>
                      </a:r>
                      <a:r>
                        <a:rPr lang="en-GB" sz="1600" i="0" u="none" strike="noStrike" cap="none" dirty="0">
                          <a:solidFill>
                            <a:schemeClr val="dk1"/>
                          </a:solidFill>
                          <a:latin typeface="Times New Roman"/>
                          <a:ea typeface="Times New Roman"/>
                          <a:cs typeface="Times New Roman"/>
                          <a:sym typeface="Times New Roman"/>
                        </a:rPr>
                        <a:t> </a:t>
                      </a:r>
                      <a:r>
                        <a:rPr lang="en-GB" sz="1600" i="1" u="none" strike="noStrike" cap="none" dirty="0">
                          <a:solidFill>
                            <a:schemeClr val="dk1"/>
                          </a:solidFill>
                          <a:latin typeface="Times New Roman"/>
                          <a:ea typeface="Times New Roman"/>
                          <a:cs typeface="Times New Roman"/>
                          <a:sym typeface="Times New Roman"/>
                        </a:rPr>
                        <a:t>n </a:t>
                      </a:r>
                      <a:r>
                        <a:rPr lang="en-GB" sz="1600" i="0" u="none" strike="noStrike" cap="none" dirty="0">
                          <a:solidFill>
                            <a:schemeClr val="dk1"/>
                          </a:solidFill>
                          <a:latin typeface="Times New Roman"/>
                          <a:ea typeface="Times New Roman"/>
                          <a:cs typeface="Times New Roman"/>
                          <a:sym typeface="Times New Roman"/>
                        </a:rPr>
                        <a:t>= 30 </a:t>
                      </a:r>
                      <a:r>
                        <a:rPr lang="en-GB" sz="1400" b="0" i="0" u="none" strike="noStrike" cap="none" dirty="0">
                          <a:solidFill>
                            <a:schemeClr val="tx1"/>
                          </a:solidFill>
                          <a:effectLst/>
                          <a:latin typeface="Nunito Sans" pitchFamily="2" charset="0"/>
                          <a:ea typeface="+mn-ea"/>
                          <a:cs typeface="+mn-cs"/>
                          <a:sym typeface="Arial"/>
                        </a:rPr>
                        <a:t>- Incorrect equation formed</a:t>
                      </a:r>
                      <a:endParaRPr lang="en-GB" sz="1600" i="1" u="none" strike="noStrike" cap="none" dirty="0">
                        <a:solidFill>
                          <a:schemeClr val="dk1"/>
                        </a:solidFill>
                        <a:latin typeface="Nunito Sans" pitchFamily="2" charset="0"/>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342900" marR="0" lvl="0" indent="-342900" algn="l" rtl="0">
                        <a:lnSpc>
                          <a:spcPct val="115000"/>
                        </a:lnSpc>
                        <a:spcBef>
                          <a:spcPts val="0"/>
                        </a:spcBef>
                        <a:spcAft>
                          <a:spcPts val="0"/>
                        </a:spcAft>
                        <a:buClr>
                          <a:srgbClr val="000000"/>
                        </a:buClr>
                        <a:buSzPts val="1600"/>
                        <a:buFont typeface="Arial"/>
                        <a:buAutoNum type="alphaUcParenR" startAt="2"/>
                      </a:pPr>
                      <a:r>
                        <a:rPr lang="en-GB" sz="1600" u="none" strike="noStrike" cap="none" dirty="0">
                          <a:solidFill>
                            <a:schemeClr val="dk1"/>
                          </a:solidFill>
                          <a:latin typeface="Nunito"/>
                          <a:ea typeface="Nunito"/>
                          <a:cs typeface="Nunito"/>
                          <a:sym typeface="Nunito"/>
                        </a:rPr>
                        <a:t>           = </a:t>
                      </a:r>
                      <a:r>
                        <a:rPr lang="en-GB" sz="1600"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22 </a:t>
                      </a:r>
                      <a:r>
                        <a:rPr lang="en-GB" sz="1600" u="none" strike="noStrike" cap="none" dirty="0">
                          <a:solidFill>
                            <a:schemeClr val="dk1"/>
                          </a:solidFill>
                          <a:latin typeface="Nunito Sans" pitchFamily="2" charset="0"/>
                          <a:ea typeface="Nunito"/>
                          <a:cs typeface="Times New Roman" panose="02020603050405020304" pitchFamily="18" charset="0"/>
                          <a:sym typeface="Nunito"/>
                        </a:rPr>
                        <a:t>and </a:t>
                      </a:r>
                      <a:r>
                        <a:rPr lang="en-GB" sz="1600" i="1"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n= </a:t>
                      </a:r>
                      <a:r>
                        <a:rPr lang="en-GB" sz="1600" i="0"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21.33…</a:t>
                      </a:r>
                    </a:p>
                    <a:p>
                      <a:pPr marL="0" marR="0" lvl="0" indent="0" algn="l" rtl="0">
                        <a:lnSpc>
                          <a:spcPct val="115000"/>
                        </a:lnSpc>
                        <a:spcBef>
                          <a:spcPts val="0"/>
                        </a:spcBef>
                        <a:spcAft>
                          <a:spcPts val="0"/>
                        </a:spcAft>
                        <a:buClr>
                          <a:srgbClr val="000000"/>
                        </a:buClr>
                        <a:buSzPts val="1600"/>
                        <a:buFont typeface="Arial"/>
                        <a:buNone/>
                      </a:pPr>
                      <a:r>
                        <a:rPr lang="en-US" sz="1400" b="0" i="0" u="none" strike="noStrike" cap="none" dirty="0">
                          <a:solidFill>
                            <a:schemeClr val="tx1"/>
                          </a:solidFill>
                          <a:effectLst/>
                          <a:latin typeface="Nunito Sans" pitchFamily="2" charset="0"/>
                          <a:ea typeface="+mn-ea"/>
                          <a:cs typeface="+mn-cs"/>
                          <a:sym typeface="Arial"/>
                        </a:rPr>
                        <a:t>- Student did not add the </a:t>
                      </a:r>
                      <a:r>
                        <a:rPr lang="en-US" sz="1400" b="0" i="1" u="none" strike="noStrike" cap="none" dirty="0">
                          <a:solidFill>
                            <a:schemeClr val="tx1"/>
                          </a:solidFill>
                          <a:effectLst/>
                          <a:latin typeface="Nunito Sans" pitchFamily="2" charset="0"/>
                          <a:ea typeface="+mn-ea"/>
                          <a:cs typeface="+mn-cs"/>
                          <a:sym typeface="Arial"/>
                        </a:rPr>
                        <a:t>n </a:t>
                      </a:r>
                      <a:r>
                        <a:rPr lang="en-US" sz="1400" b="0" i="0" u="none" strike="noStrike" cap="none" dirty="0">
                          <a:solidFill>
                            <a:schemeClr val="tx1"/>
                          </a:solidFill>
                          <a:effectLst/>
                          <a:latin typeface="Nunito Sans" pitchFamily="2" charset="0"/>
                          <a:ea typeface="+mn-ea"/>
                          <a:cs typeface="+mn-cs"/>
                          <a:sym typeface="Arial"/>
                        </a:rPr>
                        <a:t>for the first bag</a:t>
                      </a:r>
                      <a:endParaRPr lang="en-GB" sz="1600" i="0" u="none" strike="noStrike" cap="none" dirty="0">
                        <a:solidFill>
                          <a:schemeClr val="dk1"/>
                        </a:solidFill>
                        <a:latin typeface="Nunito Sans" pitchFamily="2" charset="0"/>
                        <a:cs typeface="Times New Roman" panose="02020603050405020304" pitchFamily="18" charset="0"/>
                        <a:sym typeface="Nunito"/>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586750">
                <a:tc>
                  <a:txBody>
                    <a:bodyPr/>
                    <a:lstStyle/>
                    <a:p>
                      <a:pPr marL="342900" indent="-342900" rtl="0">
                        <a:buAutoNum type="alphaUcParenR" startAt="3"/>
                      </a:pPr>
                      <a:r>
                        <a:rPr lang="en-GB" sz="1600" u="none" strike="noStrike" cap="none" dirty="0">
                          <a:solidFill>
                            <a:schemeClr val="dk1"/>
                          </a:solidFill>
                          <a:latin typeface="Nunito"/>
                          <a:ea typeface="Nunito"/>
                          <a:cs typeface="Nunito"/>
                          <a:sym typeface="Nunito"/>
                        </a:rPr>
                        <a:t>            = </a:t>
                      </a:r>
                      <a:r>
                        <a:rPr lang="en-GB" sz="1600"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22 </a:t>
                      </a:r>
                      <a:r>
                        <a:rPr lang="en-GB" sz="1600" u="none" strike="noStrike" cap="none" dirty="0">
                          <a:solidFill>
                            <a:schemeClr val="dk1"/>
                          </a:solidFill>
                          <a:latin typeface="Nunito Sans" pitchFamily="2" charset="0"/>
                          <a:ea typeface="Nunito"/>
                          <a:cs typeface="Times New Roman" panose="02020603050405020304" pitchFamily="18" charset="0"/>
                          <a:sym typeface="Nunito"/>
                        </a:rPr>
                        <a:t>and </a:t>
                      </a:r>
                      <a:r>
                        <a:rPr lang="en-GB" sz="1600" i="1"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n = </a:t>
                      </a:r>
                      <a:r>
                        <a:rPr lang="en-GB" sz="1600" i="0" u="none" strike="noStrike" cap="none" dirty="0">
                          <a:solidFill>
                            <a:schemeClr val="dk1"/>
                          </a:solidFill>
                          <a:latin typeface="Times New Roman" panose="02020603050405020304" pitchFamily="18" charset="0"/>
                          <a:ea typeface="Nunito"/>
                          <a:cs typeface="Times New Roman" panose="02020603050405020304" pitchFamily="18" charset="0"/>
                          <a:sym typeface="Nunito"/>
                        </a:rPr>
                        <a:t>17</a:t>
                      </a:r>
                    </a:p>
                    <a:p>
                      <a:pPr marL="0" indent="0" rtl="0">
                        <a:buNone/>
                      </a:pPr>
                      <a:r>
                        <a:rPr lang="en-GB" sz="1600" b="0" i="0" u="none" strike="noStrike" cap="none" dirty="0">
                          <a:solidFill>
                            <a:schemeClr val="dk1"/>
                          </a:solidFill>
                          <a:effectLst/>
                          <a:latin typeface="Times New Roman" panose="02020603050405020304" pitchFamily="18" charset="0"/>
                          <a:ea typeface="+mn-ea"/>
                          <a:cs typeface="Times New Roman" panose="02020603050405020304" pitchFamily="18" charset="0"/>
                          <a:sym typeface="Nunito"/>
                        </a:rPr>
                        <a:t>                </a:t>
                      </a:r>
                      <a:r>
                        <a:rPr lang="en-US" sz="1400" b="0" i="0" u="none" strike="noStrike" cap="none" dirty="0">
                          <a:solidFill>
                            <a:schemeClr val="tx1"/>
                          </a:solidFill>
                          <a:effectLst/>
                          <a:latin typeface="Nunito Sans" pitchFamily="2" charset="0"/>
                          <a:ea typeface="+mn-ea"/>
                          <a:cs typeface="+mn-cs"/>
                          <a:sym typeface="Arial"/>
                        </a:rPr>
                        <a:t>- Student added 2 when solving</a:t>
                      </a:r>
                      <a:endParaRPr lang="en-US" b="0" dirty="0">
                        <a:effectLst/>
                        <a:latin typeface="Nunito Sans" pitchFamily="2" charset="0"/>
                      </a:endParaRPr>
                    </a:p>
                    <a:p>
                      <a:br>
                        <a:rPr lang="en-US" dirty="0"/>
                      </a:b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rtl="0"/>
                      <a:r>
                        <a:rPr lang="en-US" sz="1600" u="none" strike="noStrike" cap="none" dirty="0">
                          <a:solidFill>
                            <a:srgbClr val="00B050"/>
                          </a:solidFill>
                          <a:latin typeface="Nunito"/>
                          <a:sym typeface="Nunito"/>
                        </a:rPr>
                        <a:t>D) </a:t>
                      </a:r>
                      <a:r>
                        <a:rPr lang="en-GB" sz="1600" u="none" strike="noStrike" cap="none" dirty="0">
                          <a:solidFill>
                            <a:srgbClr val="00B050"/>
                          </a:solidFill>
                          <a:latin typeface="Nunito"/>
                          <a:sym typeface="Nunito"/>
                        </a:rPr>
                        <a:t>              </a:t>
                      </a:r>
                      <a:r>
                        <a:rPr lang="en-GB" sz="1600" u="none" strike="noStrike" cap="none" dirty="0">
                          <a:solidFill>
                            <a:srgbClr val="00B050"/>
                          </a:solidFill>
                          <a:latin typeface="Times New Roman" panose="02020603050405020304" pitchFamily="18" charset="0"/>
                          <a:cs typeface="Times New Roman" panose="02020603050405020304" pitchFamily="18" charset="0"/>
                          <a:sym typeface="Nunito"/>
                        </a:rPr>
                        <a:t>= 22 </a:t>
                      </a:r>
                      <a:r>
                        <a:rPr lang="en-GB" sz="1600" u="none" strike="noStrike" cap="none" dirty="0">
                          <a:solidFill>
                            <a:srgbClr val="00B050"/>
                          </a:solidFill>
                          <a:latin typeface="Nunito Sans" pitchFamily="2" charset="0"/>
                          <a:cs typeface="Times New Roman" panose="02020603050405020304" pitchFamily="18" charset="0"/>
                          <a:sym typeface="Nunito"/>
                        </a:rPr>
                        <a:t>and</a:t>
                      </a:r>
                      <a:r>
                        <a:rPr lang="en-GB" sz="1600" u="none" strike="noStrike" cap="none" dirty="0">
                          <a:solidFill>
                            <a:srgbClr val="00B050"/>
                          </a:solidFill>
                          <a:latin typeface="Times New Roman" panose="02020603050405020304" pitchFamily="18" charset="0"/>
                          <a:cs typeface="Times New Roman" panose="02020603050405020304" pitchFamily="18" charset="0"/>
                          <a:sym typeface="Nunito"/>
                        </a:rPr>
                        <a:t> </a:t>
                      </a:r>
                      <a:r>
                        <a:rPr lang="en-GB" sz="1600" i="1" u="none" strike="noStrike" cap="none" dirty="0">
                          <a:solidFill>
                            <a:srgbClr val="00B050"/>
                          </a:solidFill>
                          <a:latin typeface="Times New Roman" panose="02020603050405020304" pitchFamily="18" charset="0"/>
                          <a:cs typeface="Times New Roman" panose="02020603050405020304" pitchFamily="18" charset="0"/>
                          <a:sym typeface="Nunito"/>
                        </a:rPr>
                        <a:t>n </a:t>
                      </a:r>
                      <a:r>
                        <a:rPr lang="en-GB" sz="1600" u="none" strike="noStrike" cap="none" dirty="0">
                          <a:solidFill>
                            <a:srgbClr val="00B050"/>
                          </a:solidFill>
                          <a:latin typeface="Times New Roman" panose="02020603050405020304" pitchFamily="18" charset="0"/>
                          <a:cs typeface="Times New Roman" panose="02020603050405020304" pitchFamily="18" charset="0"/>
                          <a:sym typeface="Nunito"/>
                        </a:rPr>
                        <a:t>= 16                                                     </a:t>
                      </a:r>
                    </a:p>
                    <a:p>
                      <a:pPr algn="ctr" rtl="0"/>
                      <a:r>
                        <a:rPr lang="en-GB" sz="1400" b="0" i="0" u="none" strike="noStrike" cap="none" dirty="0">
                          <a:solidFill>
                            <a:srgbClr val="00B050"/>
                          </a:solidFill>
                          <a:effectLst/>
                          <a:latin typeface="Nunito Sans" pitchFamily="2" charset="0"/>
                          <a:ea typeface="+mn-ea"/>
                          <a:cs typeface="+mn-cs"/>
                          <a:sym typeface="Arial"/>
                        </a:rPr>
                        <a:t>- Correct answer</a:t>
                      </a:r>
                      <a:endParaRPr lang="en-GB" b="0" dirty="0">
                        <a:solidFill>
                          <a:srgbClr val="00B050"/>
                        </a:solidFill>
                        <a:effectLst/>
                        <a:latin typeface="Nunito Sans" pitchFamily="2" charset="0"/>
                      </a:endParaRPr>
                    </a:p>
                    <a:p>
                      <a:br>
                        <a:rPr lang="en-GB" dirty="0"/>
                      </a:br>
                      <a:endParaRPr dirty="0">
                        <a:latin typeface="Times New Roman" panose="02020603050405020304" pitchFamily="18" charset="0"/>
                        <a:cs typeface="Times New Roman" panose="02020603050405020304" pitchFamily="18" charset="0"/>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3F2220C3-D1A2-6B47-F897-496E157C5D26}"/>
              </a:ext>
            </a:extLst>
          </p:cNvPr>
          <p:cNvSpPr txBox="1"/>
          <p:nvPr/>
        </p:nvSpPr>
        <p:spPr>
          <a:xfrm>
            <a:off x="169850" y="905550"/>
            <a:ext cx="5258184" cy="2031325"/>
          </a:xfrm>
          <a:prstGeom prst="rect">
            <a:avLst/>
          </a:prstGeom>
          <a:noFill/>
        </p:spPr>
        <p:txBody>
          <a:bodyPr wrap="square">
            <a:spAutoFit/>
          </a:bodyPr>
          <a:lstStyle/>
          <a:p>
            <a:pPr marL="469900" marR="0" lvl="0" indent="-342900" algn="l" rtl="0">
              <a:lnSpc>
                <a:spcPct val="100000"/>
              </a:lnSpc>
              <a:spcBef>
                <a:spcPts val="0"/>
              </a:spcBef>
              <a:spcAft>
                <a:spcPts val="0"/>
              </a:spcAft>
              <a:buClr>
                <a:schemeClr val="dk1"/>
              </a:buClr>
              <a:buSzPts val="1600"/>
              <a:buFont typeface="Nunito Sans"/>
              <a:buAutoNum type="arabicParenR" startAt="20"/>
            </a:pPr>
            <a:r>
              <a:rPr lang="en-GB" sz="1400" b="0" u="none" strike="noStrike" cap="none" dirty="0">
                <a:solidFill>
                  <a:schemeClr val="dk1"/>
                </a:solidFill>
                <a:latin typeface="Nunito Sans"/>
                <a:ea typeface="Nunito Sans"/>
                <a:cs typeface="Nunito Sans"/>
                <a:sym typeface="Nunito Sans"/>
              </a:rPr>
              <a:t> There are three bags of sweets.</a:t>
            </a:r>
            <a:endParaRPr lang="en-GB" dirty="0">
              <a:ea typeface="Nunito Sans"/>
            </a:endParaRPr>
          </a:p>
          <a:p>
            <a:pPr marL="127000" marR="0" lvl="0" algn="l" rtl="0">
              <a:lnSpc>
                <a:spcPct val="100000"/>
              </a:lnSpc>
              <a:spcBef>
                <a:spcPts val="0"/>
              </a:spcBef>
              <a:spcAft>
                <a:spcPts val="0"/>
              </a:spcAft>
              <a:buClr>
                <a:schemeClr val="dk1"/>
              </a:buClr>
              <a:buSzPts val="1600"/>
            </a:pPr>
            <a:endParaRPr lang="en-GB" sz="14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1600"/>
              <a:buFont typeface="Arial"/>
              <a:buNone/>
            </a:pPr>
            <a:r>
              <a:rPr lang="en-GB" sz="1400" b="0" u="none" strike="noStrike" cap="none" dirty="0">
                <a:solidFill>
                  <a:schemeClr val="dk1"/>
                </a:solidFill>
                <a:latin typeface="Nunito Sans"/>
                <a:ea typeface="Nunito Sans"/>
                <a:cs typeface="Nunito Sans"/>
                <a:sym typeface="Nunito Sans"/>
              </a:rPr>
              <a:t>In the first bag there are n sweets.</a:t>
            </a:r>
            <a:endParaRPr lang="en-GB" dirty="0"/>
          </a:p>
          <a:p>
            <a:pPr marL="457200" marR="0" lvl="0" indent="0" algn="l" rtl="0">
              <a:lnSpc>
                <a:spcPct val="100000"/>
              </a:lnSpc>
              <a:spcBef>
                <a:spcPts val="0"/>
              </a:spcBef>
              <a:spcAft>
                <a:spcPts val="0"/>
              </a:spcAft>
              <a:buClr>
                <a:srgbClr val="000000"/>
              </a:buClr>
              <a:buSzPts val="1600"/>
              <a:buFont typeface="Arial"/>
              <a:buNone/>
            </a:pPr>
            <a:r>
              <a:rPr lang="en-GB" sz="1400" b="0" u="none" strike="noStrike" cap="none" dirty="0">
                <a:solidFill>
                  <a:schemeClr val="dk1"/>
                </a:solidFill>
                <a:latin typeface="Nunito Sans"/>
                <a:ea typeface="Nunito Sans"/>
                <a:cs typeface="Nunito Sans"/>
                <a:sym typeface="Nunito Sans"/>
              </a:rPr>
              <a:t>In the second bag there are </a:t>
            </a:r>
            <a:r>
              <a:rPr lang="en-GB" sz="1400" b="0" i="1" u="none" strike="noStrike" cap="none" dirty="0">
                <a:solidFill>
                  <a:schemeClr val="dk1"/>
                </a:solidFill>
                <a:latin typeface="Times New Roman"/>
                <a:ea typeface="Times New Roman"/>
                <a:cs typeface="Times New Roman"/>
                <a:sym typeface="Times New Roman"/>
              </a:rPr>
              <a:t>(n + </a:t>
            </a:r>
            <a:r>
              <a:rPr lang="en-GB" sz="1400" b="0" u="none" strike="noStrike" cap="none" dirty="0">
                <a:solidFill>
                  <a:schemeClr val="dk1"/>
                </a:solidFill>
                <a:latin typeface="Times New Roman"/>
                <a:ea typeface="Times New Roman"/>
                <a:cs typeface="Times New Roman"/>
                <a:sym typeface="Times New Roman"/>
              </a:rPr>
              <a:t>5</a:t>
            </a:r>
            <a:r>
              <a:rPr lang="en-GB" sz="1400" b="0" i="1" u="none" strike="noStrike" cap="none" dirty="0">
                <a:solidFill>
                  <a:schemeClr val="dk1"/>
                </a:solidFill>
                <a:latin typeface="Times New Roman"/>
                <a:ea typeface="Times New Roman"/>
                <a:cs typeface="Times New Roman"/>
                <a:sym typeface="Times New Roman"/>
              </a:rPr>
              <a:t>) </a:t>
            </a:r>
            <a:r>
              <a:rPr lang="en-GB" sz="1400" b="0" u="none" strike="noStrike" cap="none" dirty="0">
                <a:solidFill>
                  <a:schemeClr val="dk1"/>
                </a:solidFill>
                <a:latin typeface="Nunito Sans"/>
                <a:ea typeface="Nunito Sans"/>
                <a:cs typeface="Nunito Sans"/>
                <a:sym typeface="Nunito Sans"/>
              </a:rPr>
              <a:t>sweets.</a:t>
            </a:r>
            <a:endParaRPr lang="en-GB" dirty="0"/>
          </a:p>
          <a:p>
            <a:pPr marL="457200" marR="0" lvl="0" indent="0" algn="l" rtl="0">
              <a:lnSpc>
                <a:spcPct val="100000"/>
              </a:lnSpc>
              <a:spcBef>
                <a:spcPts val="0"/>
              </a:spcBef>
              <a:spcAft>
                <a:spcPts val="0"/>
              </a:spcAft>
              <a:buClr>
                <a:srgbClr val="000000"/>
              </a:buClr>
              <a:buSzPts val="1600"/>
              <a:buFont typeface="Arial"/>
              <a:buNone/>
            </a:pPr>
            <a:r>
              <a:rPr lang="en-GB" sz="1400" b="0" u="none" strike="noStrike" cap="none" dirty="0">
                <a:solidFill>
                  <a:schemeClr val="dk1"/>
                </a:solidFill>
                <a:latin typeface="Nunito Sans"/>
                <a:ea typeface="Nunito Sans"/>
                <a:cs typeface="Nunito Sans"/>
                <a:sym typeface="Nunito Sans"/>
              </a:rPr>
              <a:t>In the third bag there are </a:t>
            </a:r>
            <a:r>
              <a:rPr lang="en-GB" sz="1400" b="0" i="1" u="none" strike="noStrike" cap="none" dirty="0">
                <a:solidFill>
                  <a:schemeClr val="dk1"/>
                </a:solidFill>
                <a:latin typeface="Times New Roman"/>
                <a:ea typeface="Times New Roman"/>
                <a:cs typeface="Times New Roman"/>
                <a:sym typeface="Times New Roman"/>
              </a:rPr>
              <a:t>(</a:t>
            </a:r>
            <a:r>
              <a:rPr lang="en-GB" sz="1400" b="0" u="none" strike="noStrike" cap="none" dirty="0">
                <a:solidFill>
                  <a:schemeClr val="dk1"/>
                </a:solidFill>
                <a:latin typeface="Times New Roman"/>
                <a:ea typeface="Times New Roman"/>
                <a:cs typeface="Times New Roman"/>
                <a:sym typeface="Times New Roman"/>
              </a:rPr>
              <a:t>2</a:t>
            </a:r>
            <a:r>
              <a:rPr lang="en-GB" sz="1400" b="0" i="1" u="none" strike="noStrike" cap="none" dirty="0">
                <a:solidFill>
                  <a:schemeClr val="dk1"/>
                </a:solidFill>
                <a:latin typeface="Times New Roman"/>
                <a:ea typeface="Times New Roman"/>
                <a:cs typeface="Times New Roman"/>
                <a:sym typeface="Times New Roman"/>
              </a:rPr>
              <a:t>n - </a:t>
            </a:r>
            <a:r>
              <a:rPr lang="en-GB" sz="1400" b="0" u="none" strike="noStrike" cap="none" dirty="0">
                <a:solidFill>
                  <a:schemeClr val="dk1"/>
                </a:solidFill>
                <a:latin typeface="Times New Roman"/>
                <a:ea typeface="Times New Roman"/>
                <a:cs typeface="Times New Roman"/>
                <a:sym typeface="Times New Roman"/>
              </a:rPr>
              <a:t>3</a:t>
            </a:r>
            <a:r>
              <a:rPr lang="en-GB" sz="1400" b="0" i="1" u="none" strike="noStrike" cap="none" dirty="0">
                <a:solidFill>
                  <a:schemeClr val="dk1"/>
                </a:solidFill>
                <a:latin typeface="Times New Roman"/>
                <a:ea typeface="Times New Roman"/>
                <a:cs typeface="Times New Roman"/>
                <a:sym typeface="Times New Roman"/>
              </a:rPr>
              <a:t>) </a:t>
            </a:r>
            <a:r>
              <a:rPr lang="en-GB" sz="1400" b="0" u="none" strike="noStrike" cap="none" dirty="0">
                <a:solidFill>
                  <a:schemeClr val="dk1"/>
                </a:solidFill>
                <a:latin typeface="Nunito Sans"/>
                <a:ea typeface="Nunito Sans"/>
                <a:cs typeface="Nunito Sans"/>
                <a:sym typeface="Nunito Sans"/>
              </a:rPr>
              <a:t>sweets.</a:t>
            </a:r>
            <a:endParaRPr lang="en-GB" dirty="0"/>
          </a:p>
          <a:p>
            <a:pPr marL="457200" marR="0" lvl="0" indent="0" algn="l" rtl="0">
              <a:lnSpc>
                <a:spcPct val="100000"/>
              </a:lnSpc>
              <a:spcBef>
                <a:spcPts val="0"/>
              </a:spcBef>
              <a:spcAft>
                <a:spcPts val="0"/>
              </a:spcAft>
              <a:buClr>
                <a:srgbClr val="000000"/>
              </a:buClr>
              <a:buSzPts val="1600"/>
              <a:buFont typeface="Arial"/>
              <a:buNone/>
            </a:pPr>
            <a:endParaRPr lang="en-GB" sz="14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1600"/>
              <a:buFont typeface="Arial"/>
              <a:buNone/>
            </a:pPr>
            <a:r>
              <a:rPr lang="en-GB" sz="1400" b="0" u="none" strike="noStrike" cap="none" dirty="0">
                <a:solidFill>
                  <a:schemeClr val="dk1"/>
                </a:solidFill>
                <a:latin typeface="Nunito Sans"/>
                <a:ea typeface="Nunito Sans"/>
                <a:cs typeface="Nunito Sans"/>
                <a:sym typeface="Nunito Sans"/>
              </a:rPr>
              <a:t>The mean number of sweets in the bag is 22</a:t>
            </a:r>
            <a:endParaRPr lang="en-GB" dirty="0"/>
          </a:p>
          <a:p>
            <a:pPr marL="457200" marR="0" lvl="0" indent="0" algn="l" rtl="0">
              <a:lnSpc>
                <a:spcPct val="100000"/>
              </a:lnSpc>
              <a:spcBef>
                <a:spcPts val="0"/>
              </a:spcBef>
              <a:spcAft>
                <a:spcPts val="0"/>
              </a:spcAft>
              <a:buClr>
                <a:srgbClr val="000000"/>
              </a:buClr>
              <a:buSzPts val="1600"/>
              <a:buFont typeface="Arial"/>
              <a:buNone/>
            </a:pPr>
            <a:endParaRPr lang="en-GB" sz="14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1600"/>
              <a:buFont typeface="Arial"/>
              <a:buNone/>
            </a:pPr>
            <a:r>
              <a:rPr lang="en-GB" sz="1400" b="0" u="none" strike="noStrike" cap="none" dirty="0">
                <a:solidFill>
                  <a:schemeClr val="dk1"/>
                </a:solidFill>
                <a:latin typeface="Nunito Sans"/>
                <a:ea typeface="Nunito Sans"/>
                <a:cs typeface="Nunito Sans"/>
                <a:sym typeface="Nunito Sans"/>
              </a:rPr>
              <a:t>Form an equation and solve to find </a:t>
            </a:r>
            <a:r>
              <a:rPr lang="en-GB" sz="1400" b="0" i="1" u="none" strike="noStrike" cap="none" dirty="0">
                <a:solidFill>
                  <a:schemeClr val="dk1"/>
                </a:solidFill>
                <a:latin typeface="Times New Roman" panose="02020603050405020304" pitchFamily="18" charset="0"/>
                <a:ea typeface="Nunito Sans"/>
                <a:cs typeface="Times New Roman" panose="02020603050405020304" pitchFamily="18" charset="0"/>
                <a:sym typeface="Nunito Sans"/>
              </a:rPr>
              <a:t>n</a:t>
            </a:r>
            <a:endParaRPr lang="en-US" i="1" dirty="0">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977AD12A-928B-5AAF-AEAA-B291EBF71375}"/>
              </a:ext>
            </a:extLst>
          </p:cNvPr>
          <p:cNvSpPr txBox="1"/>
          <p:nvPr/>
        </p:nvSpPr>
        <p:spPr>
          <a:xfrm>
            <a:off x="1080094" y="2905326"/>
            <a:ext cx="77172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3</a:t>
            </a:r>
            <a:r>
              <a:rPr lang="en-US" sz="1600" i="1" dirty="0">
                <a:latin typeface="Times New Roman" panose="02020603050405020304" pitchFamily="18" charset="0"/>
                <a:cs typeface="Times New Roman" panose="02020603050405020304" pitchFamily="18" charset="0"/>
              </a:rPr>
              <a:t>n + 2</a:t>
            </a:r>
            <a:endParaRPr lang="en-GB" sz="1600" i="1" dirty="0">
              <a:latin typeface="Times New Roman" panose="02020603050405020304" pitchFamily="18" charset="0"/>
              <a:cs typeface="Times New Roman" panose="02020603050405020304" pitchFamily="18" charset="0"/>
            </a:endParaRPr>
          </a:p>
        </p:txBody>
      </p:sp>
      <p:cxnSp>
        <p:nvCxnSpPr>
          <p:cNvPr id="5" name="Straight Connector 4">
            <a:extLst>
              <a:ext uri="{FF2B5EF4-FFF2-40B4-BE49-F238E27FC236}">
                <a16:creationId xmlns:a16="http://schemas.microsoft.com/office/drawing/2014/main" id="{F1DBD2C6-F0A9-6D9A-A05E-E70A60D93E84}"/>
              </a:ext>
            </a:extLst>
          </p:cNvPr>
          <p:cNvCxnSpPr/>
          <p:nvPr/>
        </p:nvCxnSpPr>
        <p:spPr>
          <a:xfrm>
            <a:off x="1167643" y="3171879"/>
            <a:ext cx="59663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338B1859-1EAD-D0EF-181D-98C42ABCF000}"/>
              </a:ext>
            </a:extLst>
          </p:cNvPr>
          <p:cNvSpPr txBox="1"/>
          <p:nvPr/>
        </p:nvSpPr>
        <p:spPr>
          <a:xfrm>
            <a:off x="1253570" y="3119998"/>
            <a:ext cx="424775"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4</a:t>
            </a:r>
            <a:endParaRPr lang="en-GB" sz="16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7DDE4650-F163-0065-5342-817F61235778}"/>
              </a:ext>
            </a:extLst>
          </p:cNvPr>
          <p:cNvSpPr txBox="1"/>
          <p:nvPr/>
        </p:nvSpPr>
        <p:spPr>
          <a:xfrm>
            <a:off x="4699269" y="2903133"/>
            <a:ext cx="771729"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3</a:t>
            </a:r>
            <a:r>
              <a:rPr lang="en-US" sz="1600" i="1" dirty="0">
                <a:latin typeface="Times New Roman" panose="02020603050405020304" pitchFamily="18" charset="0"/>
                <a:cs typeface="Times New Roman" panose="02020603050405020304" pitchFamily="18" charset="0"/>
              </a:rPr>
              <a:t>n + 2</a:t>
            </a:r>
            <a:endParaRPr lang="en-GB" sz="1600" i="1" dirty="0">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5FB17CCD-5E56-457F-B7E9-B295B041C992}"/>
              </a:ext>
            </a:extLst>
          </p:cNvPr>
          <p:cNvSpPr txBox="1"/>
          <p:nvPr/>
        </p:nvSpPr>
        <p:spPr>
          <a:xfrm>
            <a:off x="4940353" y="3117805"/>
            <a:ext cx="424775"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4</a:t>
            </a:r>
            <a:endParaRPr lang="en-GB" sz="1600" dirty="0">
              <a:latin typeface="Times New Roman" panose="02020603050405020304" pitchFamily="18" charset="0"/>
              <a:cs typeface="Times New Roman" panose="02020603050405020304" pitchFamily="18" charset="0"/>
            </a:endParaRPr>
          </a:p>
        </p:txBody>
      </p:sp>
      <p:cxnSp>
        <p:nvCxnSpPr>
          <p:cNvPr id="10" name="Straight Connector 9">
            <a:extLst>
              <a:ext uri="{FF2B5EF4-FFF2-40B4-BE49-F238E27FC236}">
                <a16:creationId xmlns:a16="http://schemas.microsoft.com/office/drawing/2014/main" id="{AFFBBEC2-5EA9-3DCA-5351-96C5882F39AE}"/>
              </a:ext>
            </a:extLst>
          </p:cNvPr>
          <p:cNvCxnSpPr>
            <a:cxnSpLocks/>
          </p:cNvCxnSpPr>
          <p:nvPr/>
        </p:nvCxnSpPr>
        <p:spPr>
          <a:xfrm flipH="1">
            <a:off x="4768197" y="3171879"/>
            <a:ext cx="653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647FBB3F-132A-135A-EF79-275F69FA5912}"/>
              </a:ext>
            </a:extLst>
          </p:cNvPr>
          <p:cNvSpPr txBox="1"/>
          <p:nvPr/>
        </p:nvSpPr>
        <p:spPr>
          <a:xfrm>
            <a:off x="1080092" y="3648161"/>
            <a:ext cx="771729" cy="338554"/>
          </a:xfrm>
          <a:prstGeom prst="rect">
            <a:avLst/>
          </a:prstGeom>
          <a:noFill/>
        </p:spPr>
        <p:txBody>
          <a:bodyPr wrap="square" rtlCol="0">
            <a:spAutoFit/>
          </a:bodyPr>
          <a:lstStyle/>
          <a:p>
            <a:r>
              <a:rPr lang="en-US" sz="1600" i="1" dirty="0">
                <a:latin typeface="Times New Roman" panose="02020603050405020304" pitchFamily="18" charset="0"/>
                <a:cs typeface="Times New Roman" panose="02020603050405020304" pitchFamily="18" charset="0"/>
              </a:rPr>
              <a:t>4n + 2</a:t>
            </a:r>
            <a:endParaRPr lang="en-GB" sz="1600" i="1" dirty="0">
              <a:latin typeface="Times New Roman" panose="02020603050405020304" pitchFamily="18" charset="0"/>
              <a:cs typeface="Times New Roman" panose="02020603050405020304" pitchFamily="18" charset="0"/>
            </a:endParaRPr>
          </a:p>
        </p:txBody>
      </p:sp>
      <p:cxnSp>
        <p:nvCxnSpPr>
          <p:cNvPr id="13" name="Straight Connector 12">
            <a:extLst>
              <a:ext uri="{FF2B5EF4-FFF2-40B4-BE49-F238E27FC236}">
                <a16:creationId xmlns:a16="http://schemas.microsoft.com/office/drawing/2014/main" id="{4825178D-BA46-DCD3-D186-37BAE391A379}"/>
              </a:ext>
            </a:extLst>
          </p:cNvPr>
          <p:cNvCxnSpPr>
            <a:cxnSpLocks/>
          </p:cNvCxnSpPr>
          <p:nvPr/>
        </p:nvCxnSpPr>
        <p:spPr>
          <a:xfrm flipH="1">
            <a:off x="1139129" y="3940364"/>
            <a:ext cx="65365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4D481D8-3341-9C7C-1E6B-58AB5B9B71E3}"/>
              </a:ext>
            </a:extLst>
          </p:cNvPr>
          <p:cNvSpPr txBox="1"/>
          <p:nvPr/>
        </p:nvSpPr>
        <p:spPr>
          <a:xfrm>
            <a:off x="1263459" y="3896575"/>
            <a:ext cx="588360" cy="338554"/>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3</a:t>
            </a:r>
            <a:endParaRPr lang="en-GB"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88FDFF02-E1D7-C698-3DD9-F38BCA462680}"/>
              </a:ext>
            </a:extLst>
          </p:cNvPr>
          <p:cNvSpPr txBox="1"/>
          <p:nvPr/>
        </p:nvSpPr>
        <p:spPr>
          <a:xfrm>
            <a:off x="4686623" y="3648161"/>
            <a:ext cx="771729" cy="338554"/>
          </a:xfrm>
          <a:prstGeom prst="rect">
            <a:avLst/>
          </a:prstGeom>
          <a:noFill/>
        </p:spPr>
        <p:txBody>
          <a:bodyPr wrap="square" rtlCol="0">
            <a:spAutoFit/>
          </a:bodyPr>
          <a:lstStyle/>
          <a:p>
            <a:r>
              <a:rPr lang="en-US" sz="1600" i="1" dirty="0">
                <a:solidFill>
                  <a:srgbClr val="00B050"/>
                </a:solidFill>
                <a:latin typeface="Times New Roman" panose="02020603050405020304" pitchFamily="18" charset="0"/>
                <a:cs typeface="Times New Roman" panose="02020603050405020304" pitchFamily="18" charset="0"/>
              </a:rPr>
              <a:t>4n + 2</a:t>
            </a:r>
            <a:endParaRPr lang="en-GB" sz="1600" i="1" dirty="0">
              <a:solidFill>
                <a:srgbClr val="00B050"/>
              </a:solidFill>
              <a:latin typeface="Times New Roman" panose="02020603050405020304" pitchFamily="18" charset="0"/>
              <a:cs typeface="Times New Roman" panose="02020603050405020304" pitchFamily="18" charset="0"/>
            </a:endParaRPr>
          </a:p>
        </p:txBody>
      </p:sp>
      <p:cxnSp>
        <p:nvCxnSpPr>
          <p:cNvPr id="16" name="Straight Connector 15">
            <a:extLst>
              <a:ext uri="{FF2B5EF4-FFF2-40B4-BE49-F238E27FC236}">
                <a16:creationId xmlns:a16="http://schemas.microsoft.com/office/drawing/2014/main" id="{CB1931D1-CA7B-DE41-55D9-682DD1A97F0E}"/>
              </a:ext>
            </a:extLst>
          </p:cNvPr>
          <p:cNvCxnSpPr>
            <a:cxnSpLocks/>
          </p:cNvCxnSpPr>
          <p:nvPr/>
        </p:nvCxnSpPr>
        <p:spPr>
          <a:xfrm flipH="1">
            <a:off x="4758306" y="3913450"/>
            <a:ext cx="653653"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4EC7C781-CA0A-54A9-8901-72857314ABF9}"/>
              </a:ext>
            </a:extLst>
          </p:cNvPr>
          <p:cNvSpPr txBox="1"/>
          <p:nvPr/>
        </p:nvSpPr>
        <p:spPr>
          <a:xfrm>
            <a:off x="4920087" y="3862833"/>
            <a:ext cx="304800" cy="338554"/>
          </a:xfrm>
          <a:prstGeom prst="rect">
            <a:avLst/>
          </a:prstGeom>
          <a:noFill/>
        </p:spPr>
        <p:txBody>
          <a:bodyPr wrap="square" rtlCol="0">
            <a:spAutoFit/>
          </a:bodyPr>
          <a:lstStyle/>
          <a:p>
            <a:r>
              <a:rPr lang="en-US" sz="1600" dirty="0">
                <a:solidFill>
                  <a:srgbClr val="00B050"/>
                </a:solidFill>
                <a:latin typeface="Times New Roman" panose="02020603050405020304" pitchFamily="18" charset="0"/>
                <a:cs typeface="Times New Roman" panose="02020603050405020304" pitchFamily="18" charset="0"/>
              </a:rPr>
              <a:t>3</a:t>
            </a:r>
            <a:endParaRPr lang="en-GB" dirty="0">
              <a:solidFill>
                <a:srgbClr val="00B050"/>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546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1793096942"/>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2)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y – </a:t>
                      </a:r>
                      <a:r>
                        <a:rPr lang="en-GB" sz="2300" b="0" i="0" dirty="0">
                          <a:solidFill>
                            <a:schemeClr val="dk1"/>
                          </a:solidFill>
                          <a:latin typeface="Times New Roman"/>
                          <a:ea typeface="Times New Roman"/>
                          <a:cs typeface="Times New Roman"/>
                          <a:sym typeface="Times New Roman"/>
                        </a:rPr>
                        <a:t>6 =12</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3162681418"/>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y = </a:t>
                      </a:r>
                      <a:r>
                        <a:rPr lang="en-US" sz="1600" i="0" dirty="0">
                          <a:solidFill>
                            <a:schemeClr val="dk1"/>
                          </a:solidFill>
                          <a:latin typeface="Times New Roman"/>
                          <a:ea typeface="Times New Roman"/>
                          <a:cs typeface="Times New Roman"/>
                          <a:sym typeface="Times New Roman"/>
                        </a:rPr>
                        <a:t>18</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a:t>
                      </a:r>
                      <a:r>
                        <a:rPr lang="en-US" sz="1400" i="1" dirty="0">
                          <a:solidFill>
                            <a:schemeClr val="dk1"/>
                          </a:solidFill>
                          <a:latin typeface="Times New Roman"/>
                          <a:ea typeface="Times New Roman"/>
                          <a:cs typeface="Times New Roman"/>
                          <a:sym typeface="Times New Roman"/>
                        </a:rPr>
                        <a:t>y = </a:t>
                      </a:r>
                      <a:r>
                        <a:rPr lang="en-US" sz="1600" i="0" dirty="0">
                          <a:solidFill>
                            <a:schemeClr val="dk1"/>
                          </a:solidFill>
                          <a:latin typeface="Times New Roman"/>
                          <a:ea typeface="Times New Roman"/>
                          <a:cs typeface="Times New Roman"/>
                          <a:sym typeface="Times New Roman"/>
                        </a:rPr>
                        <a:t>6</a:t>
                      </a:r>
                      <a:endParaRPr lang="en-US" sz="1400" i="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y = </a:t>
                      </a:r>
                      <a:r>
                        <a:rPr lang="en-US" sz="1600" i="0" dirty="0">
                          <a:solidFill>
                            <a:schemeClr val="dk1"/>
                          </a:solidFill>
                          <a:latin typeface="Times New Roman"/>
                          <a:ea typeface="Times New Roman"/>
                          <a:cs typeface="Times New Roman"/>
                          <a:sym typeface="Times New Roman"/>
                        </a:rPr>
                        <a:t>2</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y = </a:t>
                      </a:r>
                      <a:r>
                        <a:rPr lang="en-US" sz="1600" i="0" dirty="0">
                          <a:solidFill>
                            <a:schemeClr val="dk1"/>
                          </a:solidFill>
                          <a:latin typeface="Times New Roman"/>
                          <a:ea typeface="Times New Roman"/>
                          <a:cs typeface="Times New Roman"/>
                          <a:sym typeface="Times New Roman"/>
                        </a:rPr>
                        <a:t>72</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190096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805187304"/>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3)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3</a:t>
                      </a:r>
                      <a:r>
                        <a:rPr lang="en-GB" sz="2300" b="0" i="1" dirty="0">
                          <a:solidFill>
                            <a:schemeClr val="dk1"/>
                          </a:solidFill>
                          <a:latin typeface="Times New Roman"/>
                          <a:ea typeface="Times New Roman"/>
                          <a:cs typeface="Times New Roman"/>
                          <a:sym typeface="Times New Roman"/>
                        </a:rPr>
                        <a:t>a = </a:t>
                      </a:r>
                      <a:r>
                        <a:rPr lang="en-GB" sz="2300" b="0" i="0" dirty="0">
                          <a:solidFill>
                            <a:schemeClr val="dk1"/>
                          </a:solidFill>
                          <a:latin typeface="Times New Roman"/>
                          <a:ea typeface="Times New Roman"/>
                          <a:cs typeface="Times New Roman"/>
                          <a:sym typeface="Times New Roman"/>
                        </a:rPr>
                        <a:t>21</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846854472"/>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a = </a:t>
                      </a:r>
                      <a:r>
                        <a:rPr lang="en-US" sz="1600" i="0" dirty="0">
                          <a:solidFill>
                            <a:schemeClr val="dk1"/>
                          </a:solidFill>
                          <a:latin typeface="Times New Roman"/>
                          <a:ea typeface="Times New Roman"/>
                          <a:cs typeface="Times New Roman"/>
                          <a:sym typeface="Times New Roman"/>
                        </a:rPr>
                        <a:t>18</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a = </a:t>
                      </a:r>
                      <a:r>
                        <a:rPr lang="en-US" sz="1600" i="0" dirty="0">
                          <a:solidFill>
                            <a:schemeClr val="dk1"/>
                          </a:solidFill>
                          <a:latin typeface="Times New Roman"/>
                          <a:ea typeface="Times New Roman"/>
                          <a:cs typeface="Times New Roman"/>
                          <a:sym typeface="Times New Roman"/>
                        </a:rPr>
                        <a:t>7</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a = </a:t>
                      </a:r>
                      <a:r>
                        <a:rPr lang="en-US" sz="1600" i="0" dirty="0">
                          <a:solidFill>
                            <a:schemeClr val="dk1"/>
                          </a:solidFill>
                          <a:latin typeface="Times New Roman"/>
                          <a:ea typeface="Times New Roman"/>
                          <a:cs typeface="Times New Roman"/>
                          <a:sym typeface="Times New Roman"/>
                        </a:rPr>
                        <a:t>24</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a = </a:t>
                      </a:r>
                      <a:r>
                        <a:rPr lang="en-US" sz="1600" i="0" dirty="0">
                          <a:solidFill>
                            <a:schemeClr val="dk1"/>
                          </a:solidFill>
                          <a:latin typeface="Times New Roman"/>
                          <a:ea typeface="Times New Roman"/>
                          <a:cs typeface="Times New Roman"/>
                          <a:sym typeface="Times New Roman"/>
                        </a:rPr>
                        <a:t>63</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970921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874915406"/>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4)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 </a:t>
                      </a:r>
                      <a:r>
                        <a:rPr lang="en-GB" sz="2300" b="0" i="0" dirty="0">
                          <a:solidFill>
                            <a:schemeClr val="dk1"/>
                          </a:solidFill>
                          <a:latin typeface="Times New Roman"/>
                          <a:ea typeface="Times New Roman"/>
                          <a:cs typeface="Times New Roman"/>
                          <a:sym typeface="Times New Roman"/>
                        </a:rPr>
                        <a:t>10</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676389160"/>
              </p:ext>
            </p:extLst>
          </p:nvPr>
        </p:nvGraphicFramePr>
        <p:xfrm>
          <a:off x="952500" y="2190750"/>
          <a:ext cx="7239000" cy="1442406"/>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15</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5</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2</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50</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51AA0092-1C4E-BFE3-A812-BF36E6707CB6}"/>
              </a:ext>
            </a:extLst>
          </p:cNvPr>
          <p:cNvSpPr txBox="1"/>
          <p:nvPr/>
        </p:nvSpPr>
        <p:spPr>
          <a:xfrm>
            <a:off x="796016" y="1265326"/>
            <a:ext cx="253093" cy="446276"/>
          </a:xfrm>
          <a:prstGeom prst="rect">
            <a:avLst/>
          </a:prstGeom>
          <a:noFill/>
        </p:spPr>
        <p:txBody>
          <a:bodyPr wrap="square" rtlCol="0">
            <a:spAutoFit/>
          </a:bodyPr>
          <a:lstStyle/>
          <a:p>
            <a:r>
              <a:rPr lang="en-US" sz="2300" i="1" dirty="0">
                <a:latin typeface="Times New Roman" panose="02020603050405020304" pitchFamily="18" charset="0"/>
                <a:cs typeface="Times New Roman" panose="02020603050405020304" pitchFamily="18" charset="0"/>
              </a:rPr>
              <a:t>x</a:t>
            </a:r>
            <a:endParaRPr lang="en-GB" sz="2300" i="1"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EDB6E75F-2937-51C7-870E-8ECBFD97EBA7}"/>
              </a:ext>
            </a:extLst>
          </p:cNvPr>
          <p:cNvCxnSpPr/>
          <p:nvPr/>
        </p:nvCxnSpPr>
        <p:spPr>
          <a:xfrm>
            <a:off x="815066" y="1678729"/>
            <a:ext cx="253093" cy="0"/>
          </a:xfrm>
          <a:prstGeom prst="line">
            <a:avLst/>
          </a:prstGeom>
        </p:spPr>
        <p:style>
          <a:lnRef idx="2">
            <a:schemeClr val="dk1"/>
          </a:lnRef>
          <a:fillRef idx="0">
            <a:schemeClr val="dk1"/>
          </a:fillRef>
          <a:effectRef idx="1">
            <a:schemeClr val="dk1"/>
          </a:effectRef>
          <a:fontRef idx="minor">
            <a:schemeClr val="tx1"/>
          </a:fontRef>
        </p:style>
      </p:cxnSp>
      <p:sp>
        <p:nvSpPr>
          <p:cNvPr id="5" name="TextBox 4">
            <a:extLst>
              <a:ext uri="{FF2B5EF4-FFF2-40B4-BE49-F238E27FC236}">
                <a16:creationId xmlns:a16="http://schemas.microsoft.com/office/drawing/2014/main" id="{EEE929EB-B457-7D4B-8B78-8B7D36361CF6}"/>
              </a:ext>
            </a:extLst>
          </p:cNvPr>
          <p:cNvSpPr txBox="1"/>
          <p:nvPr/>
        </p:nvSpPr>
        <p:spPr>
          <a:xfrm>
            <a:off x="776966" y="1650537"/>
            <a:ext cx="253093" cy="446276"/>
          </a:xfrm>
          <a:prstGeom prst="rect">
            <a:avLst/>
          </a:prstGeom>
          <a:noFill/>
        </p:spPr>
        <p:txBody>
          <a:bodyPr wrap="square" rtlCol="0">
            <a:spAutoFit/>
          </a:bodyPr>
          <a:lstStyle/>
          <a:p>
            <a:r>
              <a:rPr lang="en-US" sz="2300" dirty="0">
                <a:latin typeface="Times New Roman" panose="02020603050405020304" pitchFamily="18" charset="0"/>
                <a:cs typeface="Times New Roman" panose="02020603050405020304" pitchFamily="18" charset="0"/>
              </a:rPr>
              <a:t>5</a:t>
            </a:r>
            <a:endParaRPr lang="en-GB" sz="23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6037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2049223077"/>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5)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2</a:t>
                      </a:r>
                      <a:r>
                        <a:rPr lang="en-GB" sz="2300" b="0" i="1" dirty="0">
                          <a:solidFill>
                            <a:schemeClr val="dk1"/>
                          </a:solidFill>
                          <a:latin typeface="Times New Roman"/>
                          <a:ea typeface="Times New Roman"/>
                          <a:cs typeface="Times New Roman"/>
                          <a:sym typeface="Times New Roman"/>
                        </a:rPr>
                        <a:t>x + </a:t>
                      </a:r>
                      <a:r>
                        <a:rPr lang="en-GB" sz="2300" b="0" i="0" dirty="0">
                          <a:solidFill>
                            <a:schemeClr val="dk1"/>
                          </a:solidFill>
                          <a:latin typeface="Times New Roman"/>
                          <a:ea typeface="Times New Roman"/>
                          <a:cs typeface="Times New Roman"/>
                          <a:sym typeface="Times New Roman"/>
                        </a:rPr>
                        <a:t>8 =20</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552568183"/>
              </p:ext>
            </p:extLst>
          </p:nvPr>
        </p:nvGraphicFramePr>
        <p:xfrm>
          <a:off x="952500" y="2190750"/>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14</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r>
                        <a:rPr lang="en-GB" sz="1600" i="0" dirty="0">
                          <a:solidFill>
                            <a:schemeClr val="dk1"/>
                          </a:solidFill>
                          <a:latin typeface="Times New Roman"/>
                          <a:ea typeface="Times New Roman"/>
                          <a:cs typeface="Times New Roman"/>
                          <a:sym typeface="Times New Roman"/>
                        </a:rPr>
                        <a:t>6</a:t>
                      </a:r>
                      <a:endParaRPr i="0"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2</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18</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580207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p:nvPr/>
        </p:nvSpPr>
        <p:spPr>
          <a:xfrm>
            <a:off x="169850" y="369936"/>
            <a:ext cx="4567520" cy="40007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b="1" dirty="0">
                <a:solidFill>
                  <a:srgbClr val="FFFFFF"/>
                </a:solidFill>
                <a:latin typeface="Nunito Sans"/>
                <a:ea typeface="Nunito Sans"/>
                <a:cs typeface="Nunito Sans"/>
                <a:sym typeface="Nunito Sans"/>
              </a:rPr>
              <a:t>Diagnostic </a:t>
            </a:r>
            <a:r>
              <a:rPr lang="en-GB" b="1" dirty="0">
                <a:solidFill>
                  <a:schemeClr val="lt1"/>
                </a:solidFill>
                <a:latin typeface="Nunito Sans"/>
                <a:ea typeface="Nunito Sans"/>
                <a:cs typeface="Nunito Sans"/>
                <a:sym typeface="Nunito Sans"/>
              </a:rPr>
              <a:t>Questions </a:t>
            </a:r>
            <a:r>
              <a:rPr lang="en-GB" b="1" dirty="0">
                <a:solidFill>
                  <a:srgbClr val="FFFFFF"/>
                </a:solidFill>
                <a:latin typeface="Nunito Sans"/>
                <a:ea typeface="Nunito Sans"/>
                <a:cs typeface="Nunito Sans"/>
                <a:sym typeface="Nunito Sans"/>
              </a:rPr>
              <a:t>: Solving Linear Equations</a:t>
            </a:r>
          </a:p>
        </p:txBody>
      </p:sp>
      <p:graphicFrame>
        <p:nvGraphicFramePr>
          <p:cNvPr id="105" name="Google Shape;105;p20"/>
          <p:cNvGraphicFramePr/>
          <p:nvPr>
            <p:extLst>
              <p:ext uri="{D42A27DB-BD31-4B8C-83A1-F6EECF244321}">
                <p14:modId xmlns:p14="http://schemas.microsoft.com/office/powerpoint/2010/main" val="98963920"/>
              </p:ext>
            </p:extLst>
          </p:nvPr>
        </p:nvGraphicFramePr>
        <p:xfrm>
          <a:off x="108044" y="862525"/>
          <a:ext cx="8882075" cy="3948950"/>
        </p:xfrm>
        <a:graphic>
          <a:graphicData uri="http://schemas.openxmlformats.org/drawingml/2006/table">
            <a:tbl>
              <a:tblPr firstRow="1" bandRow="1">
                <a:noFill/>
                <a:tableStyleId>{F0405E19-DBF8-4350-A6E9-593C9D7815B3}</a:tableStyleId>
              </a:tblPr>
              <a:tblGrid>
                <a:gridCol w="1546950">
                  <a:extLst>
                    <a:ext uri="{9D8B030D-6E8A-4147-A177-3AD203B41FA5}">
                      <a16:colId xmlns:a16="http://schemas.microsoft.com/office/drawing/2014/main" val="20000"/>
                    </a:ext>
                  </a:extLst>
                </a:gridCol>
                <a:gridCol w="1695225">
                  <a:extLst>
                    <a:ext uri="{9D8B030D-6E8A-4147-A177-3AD203B41FA5}">
                      <a16:colId xmlns:a16="http://schemas.microsoft.com/office/drawing/2014/main" val="20001"/>
                    </a:ext>
                  </a:extLst>
                </a:gridCol>
                <a:gridCol w="1221775">
                  <a:extLst>
                    <a:ext uri="{9D8B030D-6E8A-4147-A177-3AD203B41FA5}">
                      <a16:colId xmlns:a16="http://schemas.microsoft.com/office/drawing/2014/main" val="20002"/>
                    </a:ext>
                  </a:extLst>
                </a:gridCol>
                <a:gridCol w="1350275">
                  <a:extLst>
                    <a:ext uri="{9D8B030D-6E8A-4147-A177-3AD203B41FA5}">
                      <a16:colId xmlns:a16="http://schemas.microsoft.com/office/drawing/2014/main" val="20003"/>
                    </a:ext>
                  </a:extLst>
                </a:gridCol>
                <a:gridCol w="3067850">
                  <a:extLst>
                    <a:ext uri="{9D8B030D-6E8A-4147-A177-3AD203B41FA5}">
                      <a16:colId xmlns:a16="http://schemas.microsoft.com/office/drawing/2014/main" val="20004"/>
                    </a:ext>
                  </a:extLst>
                </a:gridCol>
              </a:tblGrid>
              <a:tr h="1423150">
                <a:tc gridSpan="2">
                  <a:txBody>
                    <a:bodyPr/>
                    <a:lstStyle/>
                    <a:p>
                      <a:pPr marL="127000" lvl="0" indent="0" algn="l" rtl="0">
                        <a:spcBef>
                          <a:spcPts val="0"/>
                        </a:spcBef>
                        <a:spcAft>
                          <a:spcPts val="0"/>
                        </a:spcAft>
                        <a:buClr>
                          <a:schemeClr val="dk1"/>
                        </a:buClr>
                        <a:buSzPts val="1600"/>
                        <a:buFont typeface="Nunito Sans"/>
                        <a:buNone/>
                      </a:pPr>
                      <a:r>
                        <a:rPr lang="en-GB" sz="1600" b="0" dirty="0">
                          <a:solidFill>
                            <a:schemeClr val="dk1"/>
                          </a:solidFill>
                          <a:latin typeface="Nunito Sans"/>
                          <a:ea typeface="Nunito Sans"/>
                          <a:cs typeface="Nunito Sans"/>
                          <a:sym typeface="Nunito Sans"/>
                        </a:rPr>
                        <a:t>6)    Solve: </a:t>
                      </a:r>
                      <a:endParaRPr sz="1600" b="0" dirty="0">
                        <a:solidFill>
                          <a:schemeClr val="dk1"/>
                        </a:solidFill>
                        <a:latin typeface="Nunito Sans"/>
                        <a:ea typeface="Nunito Sans"/>
                        <a:cs typeface="Nunito Sans"/>
                        <a:sym typeface="Nunito Sans"/>
                      </a:endParaRPr>
                    </a:p>
                    <a:p>
                      <a:pPr marL="457200" lvl="0" indent="0" algn="l" rtl="0">
                        <a:spcBef>
                          <a:spcPts val="0"/>
                        </a:spcBef>
                        <a:spcAft>
                          <a:spcPts val="0"/>
                        </a:spcAft>
                        <a:buNone/>
                      </a:pPr>
                      <a:endParaRPr sz="2300" b="0" i="1" dirty="0">
                        <a:solidFill>
                          <a:schemeClr val="dk1"/>
                        </a:solidFill>
                        <a:latin typeface="Nunito Sans"/>
                        <a:ea typeface="Nunito Sans"/>
                        <a:cs typeface="Nunito Sans"/>
                        <a:sym typeface="Nunito Sans"/>
                      </a:endParaRPr>
                    </a:p>
                    <a:p>
                      <a:pPr marL="457200" lvl="0" indent="0" algn="l" rtl="0">
                        <a:spcBef>
                          <a:spcPts val="0"/>
                        </a:spcBef>
                        <a:spcAft>
                          <a:spcPts val="0"/>
                        </a:spcAft>
                        <a:buNone/>
                      </a:pPr>
                      <a:r>
                        <a:rPr lang="en-GB" sz="2300" b="0" i="1" dirty="0">
                          <a:solidFill>
                            <a:schemeClr val="dk1"/>
                          </a:solidFill>
                          <a:latin typeface="Times New Roman"/>
                          <a:ea typeface="Times New Roman"/>
                          <a:cs typeface="Times New Roman"/>
                          <a:sym typeface="Times New Roman"/>
                        </a:rPr>
                        <a:t>    </a:t>
                      </a:r>
                      <a:r>
                        <a:rPr lang="en-GB" sz="2300" b="0" i="0" dirty="0">
                          <a:solidFill>
                            <a:schemeClr val="dk1"/>
                          </a:solidFill>
                          <a:latin typeface="Times New Roman"/>
                          <a:ea typeface="Times New Roman"/>
                          <a:cs typeface="Times New Roman"/>
                          <a:sym typeface="Times New Roman"/>
                        </a:rPr>
                        <a:t>5</a:t>
                      </a:r>
                      <a:r>
                        <a:rPr lang="en-GB" sz="2300" b="0" i="1" dirty="0">
                          <a:solidFill>
                            <a:schemeClr val="dk1"/>
                          </a:solidFill>
                          <a:latin typeface="Times New Roman"/>
                          <a:ea typeface="Times New Roman"/>
                          <a:cs typeface="Times New Roman"/>
                          <a:sym typeface="Times New Roman"/>
                        </a:rPr>
                        <a:t>x - </a:t>
                      </a:r>
                      <a:r>
                        <a:rPr lang="en-GB" sz="2300" b="0" i="0" dirty="0">
                          <a:solidFill>
                            <a:schemeClr val="dk1"/>
                          </a:solidFill>
                          <a:latin typeface="Times New Roman"/>
                          <a:ea typeface="Times New Roman"/>
                          <a:cs typeface="Times New Roman"/>
                          <a:sym typeface="Times New Roman"/>
                        </a:rPr>
                        <a:t>3 =12</a:t>
                      </a:r>
                      <a:endParaRPr sz="2300" i="0"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gridSpan="2">
                  <a:txBody>
                    <a:bodyPr/>
                    <a:lstStyle/>
                    <a:p>
                      <a:pPr marL="0" marR="0" lvl="0" indent="0" algn="l" rtl="0">
                        <a:lnSpc>
                          <a:spcPct val="100000"/>
                        </a:lnSpc>
                        <a:spcBef>
                          <a:spcPts val="0"/>
                        </a:spcBef>
                        <a:spcAft>
                          <a:spcPts val="0"/>
                        </a:spcAft>
                        <a:buClr>
                          <a:srgbClr val="000000"/>
                        </a:buClr>
                        <a:buSzPts val="1800"/>
                        <a:buFont typeface="Calibri"/>
                        <a:buNone/>
                      </a:pP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a:txBody>
                    <a:bodyPr/>
                    <a:lstStyle/>
                    <a:p>
                      <a:pPr marL="0" marR="0" lvl="0" indent="0" algn="l" rtl="0">
                        <a:spcBef>
                          <a:spcPts val="0"/>
                        </a:spcBef>
                        <a:spcAft>
                          <a:spcPts val="0"/>
                        </a:spcAft>
                        <a:buNone/>
                      </a:pPr>
                      <a:r>
                        <a:rPr lang="en-GB" sz="1600" b="0">
                          <a:solidFill>
                            <a:srgbClr val="000000"/>
                          </a:solidFill>
                          <a:latin typeface="Nunito Sans"/>
                          <a:ea typeface="Nunito Sans"/>
                          <a:cs typeface="Nunito Sans"/>
                          <a:sym typeface="Nunito Sans"/>
                        </a:rPr>
                        <a:t> </a:t>
                      </a:r>
                      <a:endParaRPr sz="160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r h="2525800">
                <a:tc gridSpan="3">
                  <a:txBody>
                    <a:bodyPr/>
                    <a:lstStyle/>
                    <a:p>
                      <a:pPr marL="0" marR="0" lvl="0" indent="0" algn="l" rtl="0">
                        <a:spcBef>
                          <a:spcPts val="0"/>
                        </a:spcBef>
                        <a:spcAft>
                          <a:spcPts val="0"/>
                        </a:spcAft>
                        <a:buNone/>
                      </a:pPr>
                      <a:endParaRPr sz="800" dirty="0">
                        <a:latin typeface="Nunito"/>
                        <a:ea typeface="Nunito"/>
                        <a:cs typeface="Nunito"/>
                        <a:sym typeface="Nunito"/>
                      </a:endParaRPr>
                    </a:p>
                    <a:p>
                      <a:pPr marL="457200" lvl="0" indent="0" algn="l" rtl="0">
                        <a:lnSpc>
                          <a:spcPct val="115000"/>
                        </a:lnSpc>
                        <a:spcBef>
                          <a:spcPts val="0"/>
                        </a:spcBef>
                        <a:spcAft>
                          <a:spcPts val="0"/>
                        </a:spcAft>
                        <a:buNone/>
                      </a:pPr>
                      <a:endParaRPr sz="1600" dirty="0">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tc hMerge="1">
                  <a:txBody>
                    <a:bodyPr/>
                    <a:lstStyle/>
                    <a:p>
                      <a:endParaRPr lang="en-US"/>
                    </a:p>
                  </a:txBody>
                  <a:tcPr/>
                </a:tc>
                <a:tc gridSpan="2">
                  <a:txBody>
                    <a:bodyPr/>
                    <a:lstStyle/>
                    <a:p>
                      <a:pPr marL="0" marR="0" lvl="0" indent="0" algn="l" rtl="0">
                        <a:spcBef>
                          <a:spcPts val="0"/>
                        </a:spcBef>
                        <a:spcAft>
                          <a:spcPts val="0"/>
                        </a:spcAft>
                        <a:buNone/>
                      </a:pPr>
                      <a:endParaRPr sz="800" dirty="0">
                        <a:latin typeface="Nunito Sans"/>
                        <a:ea typeface="Nunito Sans"/>
                        <a:cs typeface="Nunito Sans"/>
                        <a:sym typeface="Nunito Sans"/>
                      </a:endParaRPr>
                    </a:p>
                    <a:p>
                      <a:pPr marL="0" marR="0" lvl="0" indent="0" algn="l" rtl="0">
                        <a:spcBef>
                          <a:spcPts val="0"/>
                        </a:spcBef>
                        <a:spcAft>
                          <a:spcPts val="0"/>
                        </a:spcAft>
                        <a:buNone/>
                      </a:pPr>
                      <a:r>
                        <a:rPr lang="en-GB" sz="1600" dirty="0">
                          <a:solidFill>
                            <a:srgbClr val="000000"/>
                          </a:solidFill>
                          <a:latin typeface="Nunito Sans"/>
                          <a:ea typeface="Nunito Sans"/>
                          <a:cs typeface="Nunito Sans"/>
                          <a:sym typeface="Nunito Sans"/>
                        </a:rPr>
                        <a:t> </a:t>
                      </a:r>
                      <a:endParaRPr sz="1600" dirty="0">
                        <a:solidFill>
                          <a:srgbClr val="000000"/>
                        </a:solidFill>
                        <a:latin typeface="Nunito Sans"/>
                        <a:ea typeface="Nunito Sans"/>
                        <a:cs typeface="Nunito Sans"/>
                        <a:sym typeface="Nunito Sans"/>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tc hMerge="1">
                  <a:txBody>
                    <a:bodyPr/>
                    <a:lstStyle/>
                    <a:p>
                      <a:endParaRPr lang="en-US"/>
                    </a:p>
                  </a:txBody>
                  <a:tcPr/>
                </a:tc>
                <a:extLst>
                  <a:ext uri="{0D108BD9-81ED-4DB2-BD59-A6C34878D82A}">
                    <a16:rowId xmlns:a16="http://schemas.microsoft.com/office/drawing/2014/main" val="10001"/>
                  </a:ext>
                </a:extLst>
              </a:tr>
            </a:tbl>
          </a:graphicData>
        </a:graphic>
      </p:graphicFrame>
      <p:graphicFrame>
        <p:nvGraphicFramePr>
          <p:cNvPr id="106" name="Google Shape;106;p20"/>
          <p:cNvGraphicFramePr/>
          <p:nvPr>
            <p:extLst>
              <p:ext uri="{D42A27DB-BD31-4B8C-83A1-F6EECF244321}">
                <p14:modId xmlns:p14="http://schemas.microsoft.com/office/powerpoint/2010/main" val="1735076829"/>
              </p:ext>
            </p:extLst>
          </p:nvPr>
        </p:nvGraphicFramePr>
        <p:xfrm>
          <a:off x="952500" y="2186296"/>
          <a:ext cx="7239000" cy="2003238"/>
        </p:xfrm>
        <a:graphic>
          <a:graphicData uri="http://schemas.openxmlformats.org/drawingml/2006/table">
            <a:tbl>
              <a:tblPr>
                <a:noFill/>
                <a:tableStyleId>{8D82B33B-3398-4198-991C-D4ED406399F8}</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A)</a:t>
                      </a:r>
                      <a:r>
                        <a:rPr lang="en-GB" sz="1600" i="1"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3</a:t>
                      </a:r>
                      <a:endParaRPr sz="1600" i="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B)</a:t>
                      </a:r>
                      <a:r>
                        <a:rPr lang="en-GB" sz="1600" i="1" dirty="0">
                          <a:solidFill>
                            <a:schemeClr val="dk1"/>
                          </a:solidFill>
                          <a:latin typeface="Times New Roman"/>
                          <a:ea typeface="Times New Roman"/>
                          <a:cs typeface="Times New Roman"/>
                          <a:sym typeface="Times New Roman"/>
                        </a:rPr>
                        <a:t> x = </a:t>
                      </a: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lnSpc>
                          <a:spcPct val="115000"/>
                        </a:lnSpc>
                        <a:spcBef>
                          <a:spcPts val="0"/>
                        </a:spcBef>
                        <a:spcAft>
                          <a:spcPts val="0"/>
                        </a:spcAft>
                        <a:buNone/>
                      </a:pPr>
                      <a:r>
                        <a:rPr lang="en-GB" sz="1600" dirty="0">
                          <a:solidFill>
                            <a:schemeClr val="dk1"/>
                          </a:solidFill>
                          <a:latin typeface="Nunito"/>
                          <a:ea typeface="Nunito"/>
                          <a:cs typeface="Nunito"/>
                          <a:sym typeface="Nunito"/>
                        </a:rPr>
                        <a:t>C)</a:t>
                      </a:r>
                      <a:r>
                        <a:rPr lang="en-US" sz="1600" i="1" dirty="0">
                          <a:solidFill>
                            <a:schemeClr val="dk1"/>
                          </a:solidFill>
                          <a:latin typeface="Times New Roman"/>
                          <a:ea typeface="Times New Roman"/>
                          <a:cs typeface="Times New Roman"/>
                          <a:sym typeface="Times New Roman"/>
                        </a:rPr>
                        <a:t> x = </a:t>
                      </a:r>
                      <a:r>
                        <a:rPr lang="en-US" sz="1600" i="0" dirty="0">
                          <a:solidFill>
                            <a:schemeClr val="dk1"/>
                          </a:solidFill>
                          <a:latin typeface="Times New Roman"/>
                          <a:ea typeface="Times New Roman"/>
                          <a:cs typeface="Times New Roman"/>
                          <a:sym typeface="Times New Roman"/>
                        </a:rPr>
                        <a:t>45</a:t>
                      </a: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p>
                      <a:pPr marL="0" lvl="0" indent="0" algn="l" rtl="0">
                        <a:lnSpc>
                          <a:spcPct val="115000"/>
                        </a:lnSpc>
                        <a:spcBef>
                          <a:spcPts val="0"/>
                        </a:spcBef>
                        <a:spcAft>
                          <a:spcPts val="0"/>
                        </a:spcAft>
                        <a:buNone/>
                      </a:pPr>
                      <a:endParaRPr sz="1600" dirty="0">
                        <a:solidFill>
                          <a:schemeClr val="dk1"/>
                        </a:solidFill>
                        <a:latin typeface="Times New Roman"/>
                        <a:ea typeface="Times New Roman"/>
                        <a:cs typeface="Times New Roman"/>
                        <a:sym typeface="Times New Roman"/>
                      </a:endParaRPr>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tc>
                  <a:txBody>
                    <a:bodyPr/>
                    <a:lstStyle/>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r>
                        <a:rPr lang="en-GB" sz="1600" dirty="0">
                          <a:solidFill>
                            <a:schemeClr val="dk1"/>
                          </a:solidFill>
                          <a:latin typeface="Nunito"/>
                          <a:ea typeface="Nunito"/>
                          <a:cs typeface="Nunito"/>
                          <a:sym typeface="Nunito"/>
                        </a:rPr>
                        <a:t>D)</a:t>
                      </a:r>
                      <a:r>
                        <a:rPr lang="en-GB" sz="1600" dirty="0">
                          <a:solidFill>
                            <a:schemeClr val="dk1"/>
                          </a:solidFill>
                          <a:latin typeface="Times New Roman"/>
                          <a:ea typeface="Times New Roman"/>
                          <a:cs typeface="Times New Roman"/>
                          <a:sym typeface="Times New Roman"/>
                        </a:rPr>
                        <a:t> </a:t>
                      </a:r>
                      <a:r>
                        <a:rPr lang="en-US" sz="1600" i="1" dirty="0">
                          <a:solidFill>
                            <a:schemeClr val="dk1"/>
                          </a:solidFill>
                          <a:latin typeface="Times New Roman"/>
                          <a:ea typeface="Times New Roman"/>
                          <a:cs typeface="Times New Roman"/>
                          <a:sym typeface="Times New Roman"/>
                        </a:rPr>
                        <a:t>x = </a:t>
                      </a:r>
                      <a:r>
                        <a:rPr lang="en-US" sz="1600" i="0" dirty="0">
                          <a:solidFill>
                            <a:schemeClr val="dk1"/>
                          </a:solidFill>
                          <a:latin typeface="Times New Roman"/>
                          <a:ea typeface="Times New Roman"/>
                          <a:cs typeface="Times New Roman"/>
                          <a:sym typeface="Times New Roman"/>
                        </a:rPr>
                        <a:t>57</a:t>
                      </a:r>
                    </a:p>
                    <a:p>
                      <a:pPr marL="0" lvl="0" indent="0" algn="l" rtl="0">
                        <a:lnSpc>
                          <a:spcPct val="115000"/>
                        </a:lnSpc>
                        <a:spcBef>
                          <a:spcPts val="0"/>
                        </a:spcBef>
                        <a:spcAft>
                          <a:spcPts val="0"/>
                        </a:spcAft>
                        <a:buNone/>
                      </a:pPr>
                      <a:endParaRPr i="1" dirty="0"/>
                    </a:p>
                  </a:txBody>
                  <a:tcPr marL="91425" marR="91425" marT="91425" marB="91425">
                    <a:lnL w="9525" cap="flat" cmpd="sng">
                      <a:solidFill>
                        <a:srgbClr val="09217B"/>
                      </a:solidFill>
                      <a:prstDash val="solid"/>
                      <a:round/>
                      <a:headEnd type="none" w="sm" len="sm"/>
                      <a:tailEnd type="none" w="sm" len="sm"/>
                    </a:lnL>
                    <a:lnR w="9525" cap="flat" cmpd="sng">
                      <a:solidFill>
                        <a:srgbClr val="09217B"/>
                      </a:solidFill>
                      <a:prstDash val="solid"/>
                      <a:round/>
                      <a:headEnd type="none" w="sm" len="sm"/>
                      <a:tailEnd type="none" w="sm" len="sm"/>
                    </a:lnR>
                    <a:lnT w="9525" cap="flat" cmpd="sng">
                      <a:solidFill>
                        <a:srgbClr val="09217B"/>
                      </a:solidFill>
                      <a:prstDash val="solid"/>
                      <a:round/>
                      <a:headEnd type="none" w="sm" len="sm"/>
                      <a:tailEnd type="none" w="sm" len="sm"/>
                    </a:lnT>
                    <a:lnB w="9525" cap="flat" cmpd="sng">
                      <a:solidFill>
                        <a:srgbClr val="09217B"/>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03061483-CE3B-DDE9-359F-69B58D61DDE6}"/>
              </a:ext>
            </a:extLst>
          </p:cNvPr>
          <p:cNvSpPr txBox="1"/>
          <p:nvPr/>
        </p:nvSpPr>
        <p:spPr>
          <a:xfrm>
            <a:off x="5196566" y="2186296"/>
            <a:ext cx="277586"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9</a:t>
            </a:r>
            <a:endParaRPr lang="en-GB"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D2DCBE28-2526-7167-F03F-2C1A85ABE1B9}"/>
              </a:ext>
            </a:extLst>
          </p:cNvPr>
          <p:cNvCxnSpPr>
            <a:cxnSpLocks/>
          </p:cNvCxnSpPr>
          <p:nvPr/>
        </p:nvCxnSpPr>
        <p:spPr>
          <a:xfrm flipH="1">
            <a:off x="5265963" y="2432956"/>
            <a:ext cx="13879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B072FD87-13DC-B316-118A-9126C8E8D1E8}"/>
              </a:ext>
            </a:extLst>
          </p:cNvPr>
          <p:cNvSpPr txBox="1"/>
          <p:nvPr/>
        </p:nvSpPr>
        <p:spPr>
          <a:xfrm>
            <a:off x="5196566" y="2386439"/>
            <a:ext cx="277586" cy="307777"/>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5</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5943599"/>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2844</Words>
  <Application>Microsoft Macintosh PowerPoint</Application>
  <PresentationFormat>On-screen Show (16:9)</PresentationFormat>
  <Paragraphs>554</Paragraphs>
  <Slides>45</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Nunito Sans</vt:lpstr>
      <vt:lpstr>Arial</vt:lpstr>
      <vt:lpstr>Nunito</vt:lpstr>
      <vt:lpstr>Times New Roman</vt:lpstr>
      <vt:lpstr>Calibri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Amy Holden</cp:lastModifiedBy>
  <cp:revision>17</cp:revision>
  <dcterms:modified xsi:type="dcterms:W3CDTF">2023-04-11T14:08:15Z</dcterms:modified>
</cp:coreProperties>
</file>